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Error Spotting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 smtClean="0"/>
              <a:t>A/ The 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A number of people are </a:t>
            </a:r>
            <a:r>
              <a:rPr lang="en-US" dirty="0" smtClean="0"/>
              <a:t>admitted every year.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The number of people </a:t>
            </a:r>
            <a:r>
              <a:rPr lang="en-US" dirty="0" smtClean="0"/>
              <a:t>admitted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very few.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One or two?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The captain and coach </a:t>
            </a:r>
            <a:r>
              <a:rPr lang="en-US" dirty="0" smtClean="0"/>
              <a:t>of the team </a:t>
            </a:r>
            <a:r>
              <a:rPr lang="en-US" dirty="0" smtClean="0">
                <a:solidFill>
                  <a:srgbClr val="FF0000"/>
                </a:solidFill>
              </a:rPr>
              <a:t>has</a:t>
            </a:r>
            <a:r>
              <a:rPr lang="en-US" dirty="0" smtClean="0"/>
              <a:t> been sacked.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The poet and the playwright are</a:t>
            </a:r>
            <a:r>
              <a:rPr lang="en-US" dirty="0" smtClean="0"/>
              <a:t> dead.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All / Some + countable noun = plural verb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Some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men are </a:t>
            </a:r>
            <a:r>
              <a:rPr lang="en-US" dirty="0" smtClean="0"/>
              <a:t>needed for the battle.</a:t>
            </a:r>
          </a:p>
          <a:p>
            <a:pPr marL="0" indent="0">
              <a:spcBef>
                <a:spcPts val="0"/>
              </a:spcBef>
            </a:pPr>
            <a:r>
              <a:rPr lang="en-US" dirty="0" smtClean="0"/>
              <a:t>All / Some + uncountable noun = singular verb.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All milk is </a:t>
            </a:r>
            <a:r>
              <a:rPr lang="en-US" dirty="0" smtClean="0"/>
              <a:t>spoilt.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Gerunds -as the subject of a sentence - singular verb.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Standing</a:t>
            </a:r>
            <a:r>
              <a:rPr lang="en-US" dirty="0" smtClean="0"/>
              <a:t> in the water </a:t>
            </a:r>
            <a:r>
              <a:rPr lang="en-US" dirty="0" smtClean="0">
                <a:solidFill>
                  <a:srgbClr val="FF0000"/>
                </a:solidFill>
              </a:rPr>
              <a:t>was </a:t>
            </a:r>
            <a:r>
              <a:rPr lang="en-US" dirty="0" smtClean="0"/>
              <a:t>a bad idea.</a:t>
            </a:r>
          </a:p>
          <a:p>
            <a:r>
              <a:rPr lang="en-US" dirty="0" smtClean="0"/>
              <a:t>When they are linked by ‘and’ - plural verb.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Swimming</a:t>
            </a:r>
            <a:r>
              <a:rPr lang="en-US" dirty="0" smtClean="0"/>
              <a:t> in the ocean </a:t>
            </a:r>
            <a:r>
              <a:rPr lang="en-US" dirty="0" smtClean="0">
                <a:solidFill>
                  <a:srgbClr val="FF0000"/>
                </a:solidFill>
              </a:rPr>
              <a:t>and playing</a:t>
            </a:r>
            <a:r>
              <a:rPr lang="en-US" dirty="0" smtClean="0"/>
              <a:t> drums </a:t>
            </a:r>
            <a:r>
              <a:rPr lang="en-US" dirty="0" smtClean="0">
                <a:solidFill>
                  <a:srgbClr val="FF0000"/>
                </a:solidFill>
              </a:rPr>
              <a:t>are</a:t>
            </a:r>
            <a:r>
              <a:rPr lang="en-US" dirty="0" smtClean="0"/>
              <a:t> my hobbies.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positive and a negative subject and one is plural, the other singular, the verb agrees with positive </a:t>
            </a:r>
          </a:p>
          <a:p>
            <a:pPr>
              <a:buNone/>
            </a:pPr>
            <a:r>
              <a:rPr lang="en-US" dirty="0" smtClean="0"/>
              <a:t>    The </a:t>
            </a:r>
            <a:r>
              <a:rPr lang="en-US" dirty="0" smtClean="0">
                <a:solidFill>
                  <a:srgbClr val="FF0000"/>
                </a:solidFill>
              </a:rPr>
              <a:t>department members </a:t>
            </a:r>
            <a:r>
              <a:rPr lang="en-US" dirty="0" smtClean="0"/>
              <a:t>but not the chair </a:t>
            </a:r>
            <a:r>
              <a:rPr lang="en-US" dirty="0" smtClean="0">
                <a:solidFill>
                  <a:srgbClr val="FF0000"/>
                </a:solidFill>
              </a:rPr>
              <a:t>have</a:t>
            </a:r>
            <a:r>
              <a:rPr lang="en-US" dirty="0" smtClean="0"/>
              <a:t> decided to teach on Saturdays.</a:t>
            </a:r>
          </a:p>
          <a:p>
            <a:pPr>
              <a:buNone/>
            </a:pPr>
            <a:r>
              <a:rPr lang="en-US" dirty="0" smtClean="0"/>
              <a:t>    It is not the faculty members but the </a:t>
            </a:r>
            <a:r>
              <a:rPr lang="en-US" dirty="0" smtClean="0">
                <a:solidFill>
                  <a:srgbClr val="FF0000"/>
                </a:solidFill>
              </a:rPr>
              <a:t>president </a:t>
            </a:r>
            <a:r>
              <a:rPr lang="en-US" dirty="0" smtClean="0"/>
              <a:t>who </a:t>
            </a:r>
            <a:r>
              <a:rPr lang="en-US" dirty="0" smtClean="0">
                <a:solidFill>
                  <a:srgbClr val="FF0000"/>
                </a:solidFill>
              </a:rPr>
              <a:t>decides </a:t>
            </a:r>
            <a:r>
              <a:rPr lang="en-US" dirty="0" smtClean="0"/>
              <a:t>this issue.</a:t>
            </a:r>
          </a:p>
          <a:p>
            <a:pPr>
              <a:buNone/>
            </a:pPr>
            <a:r>
              <a:rPr lang="en-US" dirty="0" smtClean="0"/>
              <a:t>    It was the </a:t>
            </a:r>
            <a:r>
              <a:rPr lang="en-US" dirty="0" smtClean="0">
                <a:solidFill>
                  <a:srgbClr val="FF0000"/>
                </a:solidFill>
              </a:rPr>
              <a:t>speaker</a:t>
            </a:r>
            <a:r>
              <a:rPr lang="en-US" dirty="0" smtClean="0"/>
              <a:t>, not his ideas, that </a:t>
            </a:r>
            <a:r>
              <a:rPr lang="en-US" dirty="0" smtClean="0">
                <a:solidFill>
                  <a:srgbClr val="FF0000"/>
                </a:solidFill>
              </a:rPr>
              <a:t>has</a:t>
            </a:r>
            <a:r>
              <a:rPr lang="en-US" dirty="0" smtClean="0"/>
              <a:t> provoked the students to riot.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Pronoun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All</a:t>
            </a:r>
            <a:r>
              <a:rPr lang="en-US" i="1" dirty="0" smtClean="0"/>
              <a:t> students must do </a:t>
            </a:r>
            <a:r>
              <a:rPr lang="en-US" i="1" u="sng" dirty="0" smtClean="0">
                <a:solidFill>
                  <a:srgbClr val="FF0000"/>
                </a:solidFill>
              </a:rPr>
              <a:t>their</a:t>
            </a:r>
            <a:r>
              <a:rPr lang="en-US" i="1" dirty="0" smtClean="0"/>
              <a:t> homework. 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Each</a:t>
            </a:r>
            <a:r>
              <a:rPr lang="en-US" i="1" dirty="0" smtClean="0"/>
              <a:t> student must bring </a:t>
            </a:r>
            <a:r>
              <a:rPr lang="en-US" i="1" u="sng" dirty="0" smtClean="0">
                <a:solidFill>
                  <a:srgbClr val="FF0000"/>
                </a:solidFill>
              </a:rPr>
              <a:t>his/her</a:t>
            </a:r>
            <a:r>
              <a:rPr lang="en-US" i="1" dirty="0" smtClean="0"/>
              <a:t> books.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must finish </a:t>
            </a:r>
            <a:r>
              <a:rPr lang="en-US" dirty="0" smtClean="0">
                <a:solidFill>
                  <a:srgbClr val="FF0000"/>
                </a:solidFill>
              </a:rPr>
              <a:t>one’s</a:t>
            </a:r>
            <a:r>
              <a:rPr lang="en-US" dirty="0" smtClean="0"/>
              <a:t> work on time.</a:t>
            </a:r>
          </a:p>
          <a:p>
            <a:r>
              <a:rPr lang="en-US" i="1" u="sng" dirty="0" smtClean="0"/>
              <a:t>Who</a:t>
            </a:r>
            <a:r>
              <a:rPr lang="en-US" i="1" dirty="0" smtClean="0"/>
              <a:t> is the project leader? </a:t>
            </a:r>
          </a:p>
          <a:p>
            <a:r>
              <a:rPr lang="en-US" i="1" u="sng" dirty="0" smtClean="0"/>
              <a:t>Whom</a:t>
            </a:r>
            <a:r>
              <a:rPr lang="en-US" i="1" dirty="0" smtClean="0"/>
              <a:t> are you talking to? </a:t>
            </a:r>
          </a:p>
          <a:p>
            <a:r>
              <a:rPr lang="en-US" i="1" dirty="0" smtClean="0"/>
              <a:t>The house was rented by </a:t>
            </a:r>
            <a:r>
              <a:rPr lang="en-US" i="1" dirty="0" smtClean="0">
                <a:solidFill>
                  <a:srgbClr val="FF0000"/>
                </a:solidFill>
              </a:rPr>
              <a:t>the students </a:t>
            </a:r>
            <a:r>
              <a:rPr lang="en-US" i="1" dirty="0" smtClean="0"/>
              <a:t>for </a:t>
            </a:r>
            <a:r>
              <a:rPr lang="en-US" i="1" dirty="0" smtClean="0">
                <a:solidFill>
                  <a:srgbClr val="FF0000"/>
                </a:solidFill>
              </a:rPr>
              <a:t>its </a:t>
            </a:r>
            <a:r>
              <a:rPr lang="en-US" i="1" dirty="0" smtClean="0"/>
              <a:t>stay</a:t>
            </a:r>
            <a:r>
              <a:rPr lang="en-US" i="1" dirty="0" smtClean="0"/>
              <a:t>.(their)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Comparison(Adjective)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She drove </a:t>
            </a:r>
            <a:r>
              <a:rPr lang="en-US" i="1" u="sng" dirty="0" smtClean="0">
                <a:solidFill>
                  <a:srgbClr val="FF0000"/>
                </a:solidFill>
              </a:rPr>
              <a:t>fast</a:t>
            </a:r>
            <a:r>
              <a:rPr lang="en-US" i="1" dirty="0" smtClean="0">
                <a:solidFill>
                  <a:srgbClr val="FF0000"/>
                </a:solidFill>
              </a:rPr>
              <a:t> </a:t>
            </a:r>
            <a:r>
              <a:rPr lang="en-US" i="1" dirty="0" smtClean="0"/>
              <a:t>than everybody else.(</a:t>
            </a:r>
            <a:r>
              <a:rPr lang="en-US" i="1" dirty="0" smtClean="0">
                <a:solidFill>
                  <a:srgbClr val="FF0000"/>
                </a:solidFill>
              </a:rPr>
              <a:t>faster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He is </a:t>
            </a:r>
            <a:r>
              <a:rPr lang="en-US" i="1" dirty="0" smtClean="0">
                <a:solidFill>
                  <a:srgbClr val="FF0000"/>
                </a:solidFill>
              </a:rPr>
              <a:t>the strongest </a:t>
            </a:r>
            <a:r>
              <a:rPr lang="en-US" i="1" dirty="0" smtClean="0"/>
              <a:t>of the </a:t>
            </a:r>
            <a:r>
              <a:rPr lang="en-US" i="1" dirty="0" smtClean="0">
                <a:solidFill>
                  <a:srgbClr val="FF0000"/>
                </a:solidFill>
              </a:rPr>
              <a:t>two</a:t>
            </a:r>
            <a:r>
              <a:rPr lang="en-US" i="1" dirty="0" smtClean="0"/>
              <a:t>.(</a:t>
            </a:r>
            <a:r>
              <a:rPr lang="en-US" i="1" dirty="0" smtClean="0">
                <a:solidFill>
                  <a:srgbClr val="FF0000"/>
                </a:solidFill>
              </a:rPr>
              <a:t>stronger</a:t>
            </a:r>
            <a:r>
              <a:rPr lang="en-US" i="1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Lesser</a:t>
            </a:r>
            <a:r>
              <a:rPr lang="en-US" dirty="0" smtClean="0"/>
              <a:t> than thirty </a:t>
            </a:r>
            <a:r>
              <a:rPr lang="en-US" dirty="0" smtClean="0">
                <a:solidFill>
                  <a:srgbClr val="FF0000"/>
                </a:solidFill>
              </a:rPr>
              <a:t>children</a:t>
            </a:r>
            <a:r>
              <a:rPr lang="en-US" dirty="0" smtClean="0"/>
              <a:t> each year develop the disease.(Fewer)</a:t>
            </a:r>
          </a:p>
          <a:p>
            <a:r>
              <a:rPr lang="en-US" dirty="0" smtClean="0"/>
              <a:t>People want to spend </a:t>
            </a:r>
            <a:r>
              <a:rPr lang="en-US" dirty="0" smtClean="0">
                <a:solidFill>
                  <a:srgbClr val="FF0000"/>
                </a:solidFill>
              </a:rPr>
              <a:t>few time </a:t>
            </a:r>
            <a:r>
              <a:rPr lang="en-US" dirty="0" smtClean="0"/>
              <a:t>in traffic.(</a:t>
            </a:r>
            <a:r>
              <a:rPr lang="en-US" dirty="0" smtClean="0">
                <a:solidFill>
                  <a:srgbClr val="FF0000"/>
                </a:solidFill>
              </a:rPr>
              <a:t>less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Little/ Few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few/little – Nothing</a:t>
            </a:r>
          </a:p>
          <a:p>
            <a:r>
              <a:rPr lang="en-US" dirty="0" smtClean="0"/>
              <a:t>He is a man of few words.</a:t>
            </a:r>
          </a:p>
          <a:p>
            <a:r>
              <a:rPr lang="en-US" dirty="0" smtClean="0"/>
              <a:t>There is little hope of recovery.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few/ A little – Something, less in quantity</a:t>
            </a:r>
          </a:p>
          <a:p>
            <a:r>
              <a:rPr lang="en-US" dirty="0" smtClean="0"/>
              <a:t>There are a few dresses left to be sold.</a:t>
            </a:r>
          </a:p>
          <a:p>
            <a:r>
              <a:rPr lang="en-US" dirty="0" smtClean="0"/>
              <a:t>There is a little water in the bottle.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few/ The </a:t>
            </a:r>
            <a:r>
              <a:rPr lang="en-US" dirty="0" smtClean="0">
                <a:solidFill>
                  <a:srgbClr val="FF0000"/>
                </a:solidFill>
              </a:rPr>
              <a:t>little – All that is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few people who assembled were interested.</a:t>
            </a:r>
          </a:p>
          <a:p>
            <a:r>
              <a:rPr lang="en-US" dirty="0" smtClean="0"/>
              <a:t>The little</a:t>
            </a:r>
            <a:r>
              <a:rPr lang="en-US" i="1" dirty="0" smtClean="0"/>
              <a:t> honey in the pot might prove useful.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Condition </a:t>
            </a:r>
            <a:r>
              <a:rPr lang="en-US" dirty="0" smtClean="0">
                <a:solidFill>
                  <a:srgbClr val="FF0000"/>
                </a:solidFill>
              </a:rPr>
              <a:t>1-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Possibility)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I study well, I will </a:t>
            </a:r>
            <a:r>
              <a:rPr lang="en-US" dirty="0" smtClean="0"/>
              <a:t>pass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Condition </a:t>
            </a:r>
            <a:r>
              <a:rPr lang="en-US" dirty="0" smtClean="0">
                <a:solidFill>
                  <a:srgbClr val="FF0000"/>
                </a:solidFill>
              </a:rPr>
              <a:t>2-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Impossible/ Past action)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I had studied well, I would have </a:t>
            </a:r>
            <a:r>
              <a:rPr lang="en-US" dirty="0" smtClean="0"/>
              <a:t>passed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Condition </a:t>
            </a:r>
            <a:r>
              <a:rPr lang="en-US" dirty="0" smtClean="0">
                <a:solidFill>
                  <a:srgbClr val="FF0000"/>
                </a:solidFill>
              </a:rPr>
              <a:t>3-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Impossibility- Inability)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I studied well, I would pass. </a:t>
            </a:r>
          </a:p>
          <a:p>
            <a:r>
              <a:rPr lang="en-US" dirty="0" smtClean="0"/>
              <a:t>If I were a bird, I would fly.</a:t>
            </a:r>
          </a:p>
          <a:p>
            <a:r>
              <a:rPr lang="en-US" dirty="0" smtClean="0"/>
              <a:t>If Gandhi were alive today, he would be happy.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Your dress </a:t>
            </a:r>
            <a:r>
              <a:rPr lang="en-US" dirty="0" smtClean="0"/>
              <a:t>is prettier than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r>
              <a:rPr lang="en-US" dirty="0" smtClean="0"/>
              <a:t>.(mine)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players on my team </a:t>
            </a:r>
            <a:r>
              <a:rPr lang="en-US" dirty="0" smtClean="0"/>
              <a:t>are better than (those of) </a:t>
            </a:r>
            <a:r>
              <a:rPr lang="en-US" dirty="0" smtClean="0">
                <a:solidFill>
                  <a:srgbClr val="FF0000"/>
                </a:solidFill>
              </a:rPr>
              <a:t>your team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Brandon’s resume </a:t>
            </a:r>
            <a:r>
              <a:rPr lang="en-US" dirty="0" smtClean="0"/>
              <a:t>is clearer than </a:t>
            </a:r>
            <a:r>
              <a:rPr lang="en-US" dirty="0" smtClean="0">
                <a:solidFill>
                  <a:srgbClr val="FF0000"/>
                </a:solidFill>
              </a:rPr>
              <a:t>Daniel</a:t>
            </a:r>
            <a:r>
              <a:rPr lang="en-US" dirty="0" smtClean="0"/>
              <a:t>.(‘s)</a:t>
            </a:r>
          </a:p>
          <a:p>
            <a:r>
              <a:rPr lang="en-US" dirty="0" smtClean="0"/>
              <a:t>I think it is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harder to understand Freud’s theory than Watson(‘s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girl fed the puppy in pink dress.</a:t>
            </a:r>
          </a:p>
          <a:p>
            <a:r>
              <a:rPr lang="en-US" dirty="0" smtClean="0"/>
              <a:t>The girl, dressed in pink dress, fed the puppy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Reading </a:t>
            </a:r>
            <a:r>
              <a:rPr lang="en-US" i="1" dirty="0" smtClean="0"/>
              <a:t>Newsweek</a:t>
            </a:r>
            <a:r>
              <a:rPr lang="en-US" dirty="0" smtClean="0"/>
              <a:t>, an article on the dangers of ice fishing caught my eye</a:t>
            </a:r>
            <a:r>
              <a:rPr lang="en-US" dirty="0" smtClean="0"/>
              <a:t>. (While)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 smtClean="0"/>
              <a:t>visiting the reptile house, the crocodile frightened my friends</a:t>
            </a:r>
            <a:r>
              <a:rPr lang="en-US" dirty="0" smtClean="0"/>
              <a:t>. (my friends were……)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 smtClean="0"/>
              <a:t>done the dishes and vacuumed the floors, my house looked decent again.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Preposition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discussed </a:t>
            </a:r>
            <a:r>
              <a:rPr lang="en-US" dirty="0" smtClean="0">
                <a:solidFill>
                  <a:srgbClr val="FF0000"/>
                </a:solidFill>
              </a:rPr>
              <a:t>about</a:t>
            </a:r>
            <a:r>
              <a:rPr lang="en-US" dirty="0" smtClean="0"/>
              <a:t> the issue.</a:t>
            </a:r>
          </a:p>
          <a:p>
            <a:r>
              <a:rPr lang="en-US" dirty="0" smtClean="0"/>
              <a:t>Let’s meet 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 next Monday.</a:t>
            </a:r>
          </a:p>
          <a:p>
            <a:r>
              <a:rPr lang="en-US" dirty="0" smtClean="0"/>
              <a:t>I like to exercise</a:t>
            </a:r>
            <a:r>
              <a:rPr lang="en-US" dirty="0" smtClean="0">
                <a:solidFill>
                  <a:srgbClr val="FF0000"/>
                </a:solidFill>
              </a:rPr>
              <a:t> in </a:t>
            </a:r>
            <a:r>
              <a:rPr lang="en-US" dirty="0" smtClean="0"/>
              <a:t>the night. (at)</a:t>
            </a:r>
          </a:p>
          <a:p>
            <a:r>
              <a:rPr lang="en-US" dirty="0" smtClean="0"/>
              <a:t>Your family is different </a:t>
            </a:r>
            <a:r>
              <a:rPr lang="en-US" dirty="0" smtClean="0">
                <a:solidFill>
                  <a:srgbClr val="FF0000"/>
                </a:solidFill>
              </a:rPr>
              <a:t>than</a:t>
            </a:r>
            <a:r>
              <a:rPr lang="en-US" dirty="0" smtClean="0"/>
              <a:t> mine.(from)</a:t>
            </a:r>
          </a:p>
          <a:p>
            <a:r>
              <a:rPr lang="en-US" dirty="0" smtClean="0"/>
              <a:t>She had been driving </a:t>
            </a:r>
            <a:r>
              <a:rPr lang="en-US" dirty="0" smtClean="0">
                <a:solidFill>
                  <a:srgbClr val="FF0000"/>
                </a:solidFill>
              </a:rPr>
              <a:t>since</a:t>
            </a:r>
            <a:r>
              <a:rPr lang="en-US" dirty="0" smtClean="0"/>
              <a:t> four hours.(for)</a:t>
            </a:r>
          </a:p>
          <a:p>
            <a:r>
              <a:rPr lang="en-US" dirty="0" smtClean="0"/>
              <a:t>He had been driving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one o’clock today. (since)</a:t>
            </a:r>
          </a:p>
          <a:p>
            <a:r>
              <a:rPr lang="en-US" dirty="0" smtClean="0"/>
              <a:t>She is </a:t>
            </a:r>
            <a:r>
              <a:rPr lang="en-US" b="1" dirty="0" smtClean="0"/>
              <a:t>accused of </a:t>
            </a:r>
            <a:r>
              <a:rPr lang="en-US" dirty="0" smtClean="0"/>
              <a:t>theft.</a:t>
            </a:r>
          </a:p>
          <a:p>
            <a:r>
              <a:rPr lang="en-US" dirty="0" smtClean="0"/>
              <a:t>He has been </a:t>
            </a:r>
            <a:r>
              <a:rPr lang="en-US" b="1" dirty="0" smtClean="0"/>
              <a:t>exempted from </a:t>
            </a:r>
            <a:r>
              <a:rPr lang="en-US" dirty="0" smtClean="0"/>
              <a:t>paying the fee.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Multiple Choice Question Format   </a:t>
            </a:r>
          </a:p>
          <a:p>
            <a:pPr>
              <a:buNone/>
            </a:pPr>
            <a:r>
              <a:rPr lang="en-US" dirty="0" smtClean="0"/>
              <a:t>    Identify the part of the sentence which has    an error. In case there is no error, choose the ‘No Error’ option.</a:t>
            </a:r>
          </a:p>
          <a:p>
            <a:pPr>
              <a:buNone/>
            </a:pPr>
            <a:r>
              <a:rPr lang="en-US" dirty="0" smtClean="0"/>
              <a:t>    My computer (A)/ with its multiple accessories (B)/ cost Rs. 65,000/- (C) / </a:t>
            </a:r>
          </a:p>
          <a:p>
            <a:pPr>
              <a:buNone/>
            </a:pPr>
            <a:r>
              <a:rPr lang="en-US" dirty="0" smtClean="0"/>
              <a:t>    No Error (D).</a:t>
            </a:r>
          </a:p>
          <a:p>
            <a:r>
              <a:rPr lang="en-US" dirty="0" smtClean="0"/>
              <a:t>    Part of all competitive/ placement exams </a:t>
            </a:r>
          </a:p>
          <a:p>
            <a:r>
              <a:rPr lang="en-US" dirty="0" smtClean="0"/>
              <a:t>    Assesses comprehension and grammar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The youth of today  like to rap, nap and </a:t>
            </a:r>
            <a:r>
              <a:rPr lang="en-IN" dirty="0" smtClean="0">
                <a:solidFill>
                  <a:srgbClr val="FF0000"/>
                </a:solidFill>
              </a:rPr>
              <a:t>eating</a:t>
            </a:r>
            <a:r>
              <a:rPr lang="en-IN" dirty="0" smtClean="0"/>
              <a:t> snacks.</a:t>
            </a:r>
          </a:p>
          <a:p>
            <a:pPr lvl="0" fontAlgn="base"/>
            <a:r>
              <a:rPr lang="en-IN" dirty="0" smtClean="0"/>
              <a:t>We met to define our purpose, Who is our audience, What should we do, Discuss findings, Our conclusions, Finally, recommendations. </a:t>
            </a:r>
          </a:p>
          <a:p>
            <a:pPr lvl="0" fontAlgn="base">
              <a:buNone/>
            </a:pPr>
            <a:r>
              <a:rPr lang="en-IN" dirty="0" smtClean="0"/>
              <a:t>	We met to define purpose, analyze audience, determine methodology, discuss findings, draw conclusions, make recommendations.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combine the three departments </a:t>
            </a:r>
            <a:r>
              <a:rPr lang="en-US" dirty="0" smtClean="0">
                <a:solidFill>
                  <a:srgbClr val="FF0000"/>
                </a:solidFill>
              </a:rPr>
              <a:t>into one.</a:t>
            </a:r>
          </a:p>
          <a:p>
            <a:r>
              <a:rPr lang="en-US" dirty="0" smtClean="0"/>
              <a:t>Would you please repeat </a:t>
            </a:r>
            <a:r>
              <a:rPr lang="en-US" dirty="0" smtClean="0">
                <a:solidFill>
                  <a:srgbClr val="FF0000"/>
                </a:solidFill>
              </a:rPr>
              <a:t>again</a:t>
            </a:r>
            <a:r>
              <a:rPr lang="en-US" dirty="0" smtClean="0"/>
              <a:t> what you said.</a:t>
            </a:r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rgbClr val="FF0000"/>
                </a:solidFill>
              </a:rPr>
              <a:t> new </a:t>
            </a:r>
            <a:r>
              <a:rPr lang="en-US" dirty="0" smtClean="0"/>
              <a:t>innovations were startling.</a:t>
            </a:r>
          </a:p>
          <a:p>
            <a:r>
              <a:rPr lang="en-US" dirty="0" smtClean="0"/>
              <a:t>The meeting was postponed </a:t>
            </a:r>
            <a:r>
              <a:rPr lang="en-US" dirty="0" smtClean="0">
                <a:solidFill>
                  <a:srgbClr val="FF0000"/>
                </a:solidFill>
              </a:rPr>
              <a:t>to later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Please spell out the instructions </a:t>
            </a:r>
            <a:r>
              <a:rPr lang="en-US" dirty="0" smtClean="0">
                <a:solidFill>
                  <a:srgbClr val="FF0000"/>
                </a:solidFill>
              </a:rPr>
              <a:t>in detail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His gift was an </a:t>
            </a:r>
            <a:r>
              <a:rPr lang="en-US" dirty="0" smtClean="0">
                <a:solidFill>
                  <a:srgbClr val="FF0000"/>
                </a:solidFill>
              </a:rPr>
              <a:t>unexpected</a:t>
            </a:r>
            <a:r>
              <a:rPr lang="en-US" dirty="0" smtClean="0"/>
              <a:t> surprise.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Errors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Subject Verb Agreement</a:t>
            </a:r>
          </a:p>
          <a:p>
            <a:r>
              <a:rPr lang="en-US" dirty="0" smtClean="0"/>
              <a:t>Parallelism</a:t>
            </a:r>
          </a:p>
          <a:p>
            <a:r>
              <a:rPr lang="en-US" dirty="0" smtClean="0"/>
              <a:t>Pronoun </a:t>
            </a:r>
          </a:p>
          <a:p>
            <a:r>
              <a:rPr lang="en-US" dirty="0" smtClean="0"/>
              <a:t>Preposition</a:t>
            </a:r>
          </a:p>
          <a:p>
            <a:r>
              <a:rPr lang="en-US" dirty="0" smtClean="0"/>
              <a:t>Comparison</a:t>
            </a:r>
          </a:p>
          <a:p>
            <a:r>
              <a:rPr lang="en-US" dirty="0" smtClean="0"/>
              <a:t>Tenses</a:t>
            </a:r>
          </a:p>
          <a:p>
            <a:r>
              <a:rPr lang="en-US" dirty="0" smtClean="0"/>
              <a:t>Diction</a:t>
            </a:r>
          </a:p>
          <a:p>
            <a:r>
              <a:rPr lang="en-US" dirty="0" smtClean="0"/>
              <a:t>Redundancy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solve a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sure you identify the subject (tougher than it looks) </a:t>
            </a:r>
          </a:p>
          <a:p>
            <a:r>
              <a:rPr lang="en-US" dirty="0" err="1" smtClean="0"/>
              <a:t>Analyse</a:t>
            </a:r>
            <a:r>
              <a:rPr lang="en-US" dirty="0" smtClean="0"/>
              <a:t> the verb structure in the sentence</a:t>
            </a:r>
          </a:p>
          <a:p>
            <a:r>
              <a:rPr lang="en-US" dirty="0" smtClean="0"/>
              <a:t>Check whether it agrees with the subject</a:t>
            </a:r>
          </a:p>
          <a:p>
            <a:pPr>
              <a:buNone/>
            </a:pPr>
            <a:r>
              <a:rPr lang="en-US" dirty="0" smtClean="0"/>
              <a:t>     (Almost 60% of the questions in Error Spotting exercise have this type of error)</a:t>
            </a:r>
          </a:p>
          <a:p>
            <a:r>
              <a:rPr lang="en-US" dirty="0" smtClean="0"/>
              <a:t>If so, proceed to check the other types of errors</a:t>
            </a:r>
          </a:p>
          <a:p>
            <a:r>
              <a:rPr lang="en-US" dirty="0" smtClean="0"/>
              <a:t>Apply the rules to arrive at the answer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Verb should agree with the subject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The boy </a:t>
            </a:r>
            <a:r>
              <a:rPr lang="en-US" dirty="0" smtClean="0"/>
              <a:t>for whom I got the chocolates</a:t>
            </a:r>
            <a:r>
              <a:rPr lang="en-US" dirty="0" smtClean="0">
                <a:solidFill>
                  <a:srgbClr val="FF0000"/>
                </a:solidFill>
              </a:rPr>
              <a:t> is </a:t>
            </a:r>
            <a:r>
              <a:rPr lang="en-US" dirty="0" smtClean="0"/>
              <a:t>my son.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Simple present tense</a:t>
            </a:r>
          </a:p>
          <a:p>
            <a:r>
              <a:rPr lang="en-US" dirty="0" smtClean="0"/>
              <a:t>   Singular subject – Verb gets modified</a:t>
            </a:r>
          </a:p>
          <a:p>
            <a:r>
              <a:rPr lang="en-US" dirty="0" smtClean="0"/>
              <a:t>   Plural subject – Verb occurs as it is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6781800" y="2590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6400" y="3200400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Subject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3200400"/>
            <a:ext cx="1295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Verb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r>
              <a:rPr lang="en-US" dirty="0" smtClean="0"/>
              <a:t>Identifying the subject is half work done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One </a:t>
            </a:r>
            <a:r>
              <a:rPr lang="en-US" dirty="0" smtClean="0"/>
              <a:t>of the boxes 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open.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The boy </a:t>
            </a:r>
            <a:r>
              <a:rPr lang="en-US" dirty="0" smtClean="0"/>
              <a:t>for whom I got the chocolates</a:t>
            </a:r>
            <a:r>
              <a:rPr lang="en-US" dirty="0" smtClean="0">
                <a:solidFill>
                  <a:srgbClr val="FF0000"/>
                </a:solidFill>
              </a:rPr>
              <a:t> is </a:t>
            </a:r>
            <a:r>
              <a:rPr lang="en-US" dirty="0" smtClean="0"/>
              <a:t>my son.</a:t>
            </a:r>
          </a:p>
          <a:p>
            <a:r>
              <a:rPr lang="en-US" dirty="0" smtClean="0"/>
              <a:t>Subjects joined by “or” or “nor” take a verb that agrees with the last subject.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Kala and Neeta are </a:t>
            </a:r>
            <a:r>
              <a:rPr lang="en-US" dirty="0" smtClean="0"/>
              <a:t>leaving- A simple one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Neither Kala nor her sisters are </a:t>
            </a:r>
            <a:r>
              <a:rPr lang="en-US" dirty="0" smtClean="0"/>
              <a:t>singers.</a:t>
            </a:r>
          </a:p>
          <a:p>
            <a:pPr>
              <a:buNone/>
            </a:pPr>
            <a:r>
              <a:rPr lang="en-US" dirty="0" smtClean="0"/>
              <a:t>     The board members or </a:t>
            </a:r>
            <a:r>
              <a:rPr lang="en-US" dirty="0" smtClean="0">
                <a:solidFill>
                  <a:srgbClr val="FF0000"/>
                </a:solidFill>
              </a:rPr>
              <a:t>the CEO approves</a:t>
            </a:r>
            <a:r>
              <a:rPr lang="en-US" dirty="0" smtClean="0"/>
              <a:t> the                proposal before proceeding.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Collective nouns- singular/ plural, depending on their usage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The orchestra is </a:t>
            </a:r>
            <a:r>
              <a:rPr lang="en-US" dirty="0" smtClean="0"/>
              <a:t>playing a hit song. (Singular)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The orchestra were</a:t>
            </a:r>
            <a:r>
              <a:rPr lang="en-US" dirty="0" smtClean="0"/>
              <a:t> given their musical notes. (separate units-plural)</a:t>
            </a:r>
          </a:p>
          <a:p>
            <a:r>
              <a:rPr lang="en-US" dirty="0" smtClean="0"/>
              <a:t>Nouns - Plural  form / singular meaning.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Mathematics is </a:t>
            </a:r>
            <a:r>
              <a:rPr lang="en-US" dirty="0" smtClean="0"/>
              <a:t>an easy subject for some.</a:t>
            </a:r>
          </a:p>
          <a:p>
            <a:pPr>
              <a:buNone/>
            </a:pPr>
            <a:r>
              <a:rPr lang="en-US" dirty="0" smtClean="0"/>
              <a:t>    (Pants, spectacles, jeans to name a few more)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dirty="0" smtClean="0"/>
              <a:t>Sentences beginning with ‘there’ or ‘here’ - subject follows the verb. </a:t>
            </a:r>
          </a:p>
          <a:p>
            <a:pPr>
              <a:buNone/>
            </a:pPr>
            <a:r>
              <a:rPr lang="en-US" dirty="0" smtClean="0"/>
              <a:t>    There </a:t>
            </a:r>
            <a:r>
              <a:rPr lang="en-US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 little administrative </a:t>
            </a:r>
            <a:r>
              <a:rPr lang="en-US" dirty="0" smtClean="0">
                <a:solidFill>
                  <a:srgbClr val="FF0000"/>
                </a:solidFill>
              </a:rPr>
              <a:t>support.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Here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are</a:t>
            </a:r>
            <a:r>
              <a:rPr lang="en-US" dirty="0" smtClean="0"/>
              <a:t> the many</a:t>
            </a:r>
            <a:r>
              <a:rPr lang="en-US" dirty="0" smtClean="0">
                <a:solidFill>
                  <a:srgbClr val="FF0000"/>
                </a:solidFill>
              </a:rPr>
              <a:t> factors</a:t>
            </a:r>
            <a:r>
              <a:rPr lang="en-US" dirty="0" smtClean="0"/>
              <a:t> affecting economy.</a:t>
            </a:r>
          </a:p>
          <a:p>
            <a:r>
              <a:rPr lang="en-US" dirty="0" smtClean="0"/>
              <a:t>Distances, periods of time, money – Singular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Three miles is</a:t>
            </a:r>
            <a:r>
              <a:rPr lang="en-US" dirty="0" smtClean="0"/>
              <a:t> too far to walk.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Five years has been</a:t>
            </a:r>
            <a:r>
              <a:rPr lang="en-US" dirty="0" smtClean="0"/>
              <a:t> the maximum sentence for that offense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Thousand rupees was </a:t>
            </a:r>
            <a:r>
              <a:rPr lang="en-US" dirty="0" smtClean="0"/>
              <a:t>a big sum then.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words and phrases "each," "each one," "either," "neither," "everyone," "everybody," "anyone," "anybody," "nobody," "somebody," "someone," and "no one" are singular and require a singular verb.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Each boy brings </a:t>
            </a:r>
            <a:r>
              <a:rPr lang="en-US" dirty="0" smtClean="0"/>
              <a:t>his own book.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No one is </a:t>
            </a:r>
            <a:r>
              <a:rPr lang="en-US" dirty="0" smtClean="0"/>
              <a:t>to be blamed for the accident.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Someone has</a:t>
            </a:r>
            <a:r>
              <a:rPr lang="en-US" dirty="0" smtClean="0"/>
              <a:t> left his or her bag here.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820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Error Spotting</vt:lpstr>
      <vt:lpstr>Question Format</vt:lpstr>
      <vt:lpstr>Types of Errors </vt:lpstr>
      <vt:lpstr>Steps to solve a question</vt:lpstr>
      <vt:lpstr>Subject Verb Agreement</vt:lpstr>
      <vt:lpstr>Rules</vt:lpstr>
      <vt:lpstr>Slide 7</vt:lpstr>
      <vt:lpstr>Slide 8</vt:lpstr>
      <vt:lpstr>Slide 9</vt:lpstr>
      <vt:lpstr>Slide 10</vt:lpstr>
      <vt:lpstr>Slide 11</vt:lpstr>
      <vt:lpstr>Slide 12</vt:lpstr>
      <vt:lpstr>Pronoun Errors</vt:lpstr>
      <vt:lpstr>Degrees of Comparison(Adjective)</vt:lpstr>
      <vt:lpstr>Little/ Few</vt:lpstr>
      <vt:lpstr>IF Conditional</vt:lpstr>
      <vt:lpstr>Comparison</vt:lpstr>
      <vt:lpstr>Modifier Error</vt:lpstr>
      <vt:lpstr>Preposition Error</vt:lpstr>
      <vt:lpstr>Parallelism Error</vt:lpstr>
      <vt:lpstr>Redundancy Error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Spotting</dc:title>
  <dc:creator>murugan</dc:creator>
  <cp:lastModifiedBy>Microsoft</cp:lastModifiedBy>
  <cp:revision>64</cp:revision>
  <dcterms:created xsi:type="dcterms:W3CDTF">2006-08-16T00:00:00Z</dcterms:created>
  <dcterms:modified xsi:type="dcterms:W3CDTF">2020-08-21T08:05:39Z</dcterms:modified>
</cp:coreProperties>
</file>