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3063-2BDC-412F-905B-B6E26DB80A0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C6BE-CA61-4123-A78F-7D984B83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3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3063-2BDC-412F-905B-B6E26DB80A0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C6BE-CA61-4123-A78F-7D984B83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6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3063-2BDC-412F-905B-B6E26DB80A0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C6BE-CA61-4123-A78F-7D984B83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6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3063-2BDC-412F-905B-B6E26DB80A0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C6BE-CA61-4123-A78F-7D984B83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9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3063-2BDC-412F-905B-B6E26DB80A0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C6BE-CA61-4123-A78F-7D984B83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2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3063-2BDC-412F-905B-B6E26DB80A0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C6BE-CA61-4123-A78F-7D984B83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4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3063-2BDC-412F-905B-B6E26DB80A0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C6BE-CA61-4123-A78F-7D984B83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4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3063-2BDC-412F-905B-B6E26DB80A0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C6BE-CA61-4123-A78F-7D984B83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7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3063-2BDC-412F-905B-B6E26DB80A0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C6BE-CA61-4123-A78F-7D984B83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7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3063-2BDC-412F-905B-B6E26DB80A0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C6BE-CA61-4123-A78F-7D984B83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7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3063-2BDC-412F-905B-B6E26DB80A0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C6BE-CA61-4123-A78F-7D984B83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0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A3063-2BDC-412F-905B-B6E26DB80A0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BC6BE-CA61-4123-A78F-7D984B83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4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HORMONES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0944"/>
            <a:ext cx="9144000" cy="1655762"/>
          </a:xfrm>
        </p:spPr>
        <p:txBody>
          <a:bodyPr/>
          <a:lstStyle/>
          <a:p>
            <a:r>
              <a:rPr lang="en-US" dirty="0" smtClean="0"/>
              <a:t>Dr. B. Usha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8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tress-management - ChooseDoctor -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4" y="186418"/>
            <a:ext cx="6491968" cy="649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87771" y="394692"/>
            <a:ext cx="4254819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 OF GOODNESS</a:t>
            </a:r>
          </a:p>
          <a:p>
            <a:r>
              <a:rPr lang="en-US" dirty="0" smtClean="0"/>
              <a:t>	happy soul</a:t>
            </a:r>
          </a:p>
          <a:p>
            <a:r>
              <a:rPr lang="en-US" dirty="0"/>
              <a:t>	</a:t>
            </a:r>
            <a:r>
              <a:rPr lang="en-US" dirty="0" smtClean="0"/>
              <a:t>healthy body	</a:t>
            </a:r>
          </a:p>
          <a:p>
            <a:r>
              <a:rPr lang="en-US" dirty="0"/>
              <a:t>	</a:t>
            </a:r>
            <a:r>
              <a:rPr lang="en-US" dirty="0" smtClean="0"/>
              <a:t>not materialistic</a:t>
            </a:r>
          </a:p>
          <a:p>
            <a:r>
              <a:rPr lang="en-US" dirty="0"/>
              <a:t>	</a:t>
            </a:r>
            <a:r>
              <a:rPr lang="en-US" dirty="0" smtClean="0"/>
              <a:t>being with like minded people</a:t>
            </a:r>
          </a:p>
          <a:p>
            <a:r>
              <a:rPr lang="en-US" dirty="0"/>
              <a:t>	</a:t>
            </a:r>
            <a:r>
              <a:rPr lang="en-US" dirty="0" smtClean="0"/>
              <a:t>healthy food</a:t>
            </a:r>
          </a:p>
          <a:p>
            <a:r>
              <a:rPr lang="en-US" dirty="0"/>
              <a:t>	</a:t>
            </a:r>
            <a:r>
              <a:rPr lang="en-US" dirty="0" smtClean="0"/>
              <a:t>healthy thoughts</a:t>
            </a:r>
          </a:p>
          <a:p>
            <a:r>
              <a:rPr lang="en-US" dirty="0" smtClean="0"/>
              <a:t>	Let go attitude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MODE OF PASSION</a:t>
            </a:r>
          </a:p>
          <a:p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into money making in a good way</a:t>
            </a:r>
          </a:p>
          <a:p>
            <a:r>
              <a:rPr lang="en-US" dirty="0"/>
              <a:t>	</a:t>
            </a:r>
            <a:r>
              <a:rPr lang="en-US" dirty="0" smtClean="0"/>
              <a:t>not egoistic</a:t>
            </a:r>
          </a:p>
          <a:p>
            <a:r>
              <a:rPr lang="en-US" dirty="0"/>
              <a:t>	</a:t>
            </a:r>
            <a:r>
              <a:rPr lang="en-US" dirty="0" smtClean="0"/>
              <a:t>not jealous</a:t>
            </a:r>
          </a:p>
          <a:p>
            <a:r>
              <a:rPr lang="en-US" dirty="0"/>
              <a:t>	</a:t>
            </a:r>
            <a:r>
              <a:rPr lang="en-US" dirty="0" smtClean="0"/>
              <a:t>not selfish</a:t>
            </a:r>
          </a:p>
          <a:p>
            <a:r>
              <a:rPr lang="en-US" dirty="0"/>
              <a:t>	</a:t>
            </a:r>
            <a:r>
              <a:rPr lang="en-US" dirty="0" smtClean="0"/>
              <a:t>not giving importance to health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MODE OF IGNORANCE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same as mode of passion</a:t>
            </a:r>
          </a:p>
          <a:p>
            <a:r>
              <a:rPr lang="en-US" dirty="0"/>
              <a:t>	</a:t>
            </a:r>
            <a:r>
              <a:rPr lang="en-US" dirty="0" smtClean="0"/>
              <a:t>only money-minded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3104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u="sng" dirty="0" smtClean="0">
                <a:solidFill>
                  <a:srgbClr val="FF0000"/>
                </a:solidFill>
              </a:rPr>
              <a:t>Islet of Langerhans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5181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Located on the pancreas</a:t>
            </a:r>
          </a:p>
          <a:p>
            <a:pPr>
              <a:defRPr/>
            </a:pPr>
            <a:r>
              <a:rPr lang="en-US" sz="2400" dirty="0" smtClean="0"/>
              <a:t>Hormones secreted are </a:t>
            </a:r>
            <a:r>
              <a:rPr lang="en-US" sz="2400" b="1" dirty="0" smtClean="0"/>
              <a:t>insulin</a:t>
            </a:r>
            <a:r>
              <a:rPr lang="en-US" sz="2400" dirty="0" smtClean="0"/>
              <a:t> and </a:t>
            </a:r>
            <a:r>
              <a:rPr lang="en-US" sz="2400" b="1" dirty="0" smtClean="0"/>
              <a:t>glucagon</a:t>
            </a:r>
          </a:p>
          <a:p>
            <a:pPr>
              <a:buFontTx/>
              <a:buNone/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b="1" dirty="0" smtClean="0"/>
              <a:t>Insulin </a:t>
            </a:r>
            <a:r>
              <a:rPr lang="en-US" sz="2400" dirty="0" smtClean="0"/>
              <a:t>stimulates glucose uptake by cells</a:t>
            </a:r>
          </a:p>
          <a:p>
            <a:pPr>
              <a:buFontTx/>
              <a:buNone/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b="1" dirty="0" smtClean="0"/>
              <a:t>Glucagon</a:t>
            </a:r>
            <a:r>
              <a:rPr lang="en-US" sz="2400" dirty="0" smtClean="0"/>
              <a:t> promotes conversion of glycogen stored in the liver (animal-based carbohydrate) to glucose</a:t>
            </a:r>
          </a:p>
          <a:p>
            <a:pPr>
              <a:defRPr/>
            </a:pPr>
            <a:endParaRPr lang="en-US" sz="2400" dirty="0"/>
          </a:p>
        </p:txBody>
      </p:sp>
      <p:pic>
        <p:nvPicPr>
          <p:cNvPr id="6" name="Picture 5" descr="endocrine_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757" y="846138"/>
            <a:ext cx="3729051" cy="49521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73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85378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Diabetes mellitus and Insulin resistance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501" r="55707" b="10797"/>
          <a:stretch/>
        </p:blipFill>
        <p:spPr bwMode="auto">
          <a:xfrm>
            <a:off x="7739516" y="1470706"/>
            <a:ext cx="3349398" cy="389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 descr="Timely insulin therapy to treat type 2 diabetes - Research Outrea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1470706"/>
            <a:ext cx="6329590" cy="476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749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08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Reproductive hormones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456" y="1311324"/>
            <a:ext cx="10515600" cy="4351338"/>
          </a:xfrm>
        </p:spPr>
        <p:txBody>
          <a:bodyPr/>
          <a:lstStyle/>
          <a:p>
            <a:r>
              <a:rPr lang="en-US" b="1" dirty="0" smtClean="0"/>
              <a:t>Testis </a:t>
            </a:r>
          </a:p>
          <a:p>
            <a:pPr lvl="1"/>
            <a:r>
              <a:rPr lang="en-US" b="1" dirty="0" smtClean="0"/>
              <a:t>Testosterone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515938" lvl="2" indent="0">
              <a:buNone/>
            </a:pPr>
            <a:endParaRPr lang="en-US" b="1" dirty="0" smtClean="0"/>
          </a:p>
        </p:txBody>
      </p:sp>
      <p:pic>
        <p:nvPicPr>
          <p:cNvPr id="4" name="Picture 3" descr="endocrine_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3239180"/>
            <a:ext cx="2459848" cy="326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Testosterone Effects Infographics Stock Vector - Illustration of  infographic, pharmaceutical: 10101733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7"/>
          <a:stretch/>
        </p:blipFill>
        <p:spPr bwMode="auto">
          <a:xfrm>
            <a:off x="620581" y="3258449"/>
            <a:ext cx="2959767" cy="283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Estradiol and Estrogen Level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02" y="3232567"/>
            <a:ext cx="2732285" cy="297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25256" y="738139"/>
            <a:ext cx="315201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515938" lvl="1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Ovaries</a:t>
            </a:r>
          </a:p>
          <a:p>
            <a:pPr marL="973138" lvl="2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Estrogen</a:t>
            </a:r>
          </a:p>
          <a:p>
            <a:pPr marL="973138" lvl="2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Progesterone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5023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-65882"/>
            <a:ext cx="10515600" cy="1325563"/>
          </a:xfrm>
        </p:spPr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MCQ on Animal Hormones (The Endocrine System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1"/>
          <a:stretch/>
        </p:blipFill>
        <p:spPr bwMode="auto">
          <a:xfrm>
            <a:off x="838200" y="1384300"/>
            <a:ext cx="10515600" cy="489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071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Plant hormones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69" t="21671" r="22268" b="19665"/>
          <a:stretch/>
        </p:blipFill>
        <p:spPr>
          <a:xfrm>
            <a:off x="1270000" y="2097088"/>
            <a:ext cx="8768367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06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assessment- Match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396960"/>
              </p:ext>
            </p:extLst>
          </p:nvPr>
        </p:nvGraphicFramePr>
        <p:xfrm>
          <a:off x="1905000" y="2243666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4800"/>
                <a:gridCol w="655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Gland/Organ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Hormone</a:t>
                      </a:r>
                      <a:r>
                        <a:rPr lang="en-US" b="1" baseline="0" dirty="0" smtClean="0"/>
                        <a:t> and </a:t>
                      </a:r>
                      <a:r>
                        <a:rPr lang="en-US" b="1" dirty="0" smtClean="0"/>
                        <a:t>Function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Pineal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GH,</a:t>
                      </a:r>
                      <a:r>
                        <a:rPr lang="en-US" baseline="0" dirty="0" smtClean="0"/>
                        <a:t> LH, FSH, controls growth and reproduction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Pituitary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Insulin, controls blood sugar 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Thyroid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Adrenaline</a:t>
                      </a:r>
                      <a:r>
                        <a:rPr lang="en-US" baseline="0" dirty="0" smtClean="0"/>
                        <a:t> and cortisol, controls stress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Pancreas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Estrogen, controls embryo development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Melatonin,</a:t>
                      </a:r>
                      <a:r>
                        <a:rPr lang="en-US" baseline="0" dirty="0" smtClean="0"/>
                        <a:t> circadian rhythm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Thyroxine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controls metabolism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Adrenal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Testosterone, control male characteristics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895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2300" y="2959100"/>
            <a:ext cx="3089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9222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11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Endocrine System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5" descr="illu_endocrine_syste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5564"/>
            <a:ext cx="4052422" cy="538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667935" y="396278"/>
            <a:ext cx="6096000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/>
              <a:t>The </a:t>
            </a:r>
            <a:r>
              <a:rPr lang="en-US" sz="3200" b="1" dirty="0"/>
              <a:t>endocrine system</a:t>
            </a:r>
            <a:r>
              <a:rPr lang="en-US" sz="3200" dirty="0"/>
              <a:t> includes the endocrine </a:t>
            </a:r>
            <a:r>
              <a:rPr lang="en-US" sz="3200" dirty="0" smtClean="0"/>
              <a:t>(inside) glands </a:t>
            </a:r>
            <a:r>
              <a:rPr lang="en-US" sz="3200" dirty="0"/>
              <a:t>and their </a:t>
            </a:r>
            <a:r>
              <a:rPr lang="en-US" sz="3200" dirty="0" smtClean="0"/>
              <a:t>hormones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The function of the endocrine system is to secrete</a:t>
            </a:r>
            <a:r>
              <a:rPr lang="en-US" sz="3200" b="1" dirty="0"/>
              <a:t> hormones </a:t>
            </a:r>
            <a:r>
              <a:rPr lang="en-US" sz="3200" dirty="0"/>
              <a:t>into the </a:t>
            </a:r>
            <a:r>
              <a:rPr lang="en-US" sz="3200" dirty="0" smtClean="0"/>
              <a:t>bloodstream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b="1" dirty="0"/>
              <a:t>Hormone</a:t>
            </a:r>
            <a:r>
              <a:rPr lang="en-US" sz="3200" dirty="0"/>
              <a:t>: A Chemical messenger which targets a specific group of cells, in order to cause that group of cells do some activity or stop doing an activity.</a:t>
            </a:r>
          </a:p>
        </p:txBody>
      </p:sp>
    </p:spTree>
    <p:extLst>
      <p:ext uri="{BB962C8B-B14F-4D97-AF65-F5344CB8AC3E}">
        <p14:creationId xmlns:p14="http://schemas.microsoft.com/office/powerpoint/2010/main" val="151565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7923" y="30162"/>
            <a:ext cx="8231842" cy="1417638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Endocrine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Exocrine System</a:t>
            </a:r>
            <a:endParaRPr 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6602" y="1447800"/>
            <a:ext cx="10895479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b="1" dirty="0" smtClean="0"/>
              <a:t>Exocrine</a:t>
            </a:r>
            <a:r>
              <a:rPr lang="en-US" sz="3200" dirty="0" smtClean="0"/>
              <a:t> glands release their secretions into ducts, or tubes</a:t>
            </a:r>
          </a:p>
          <a:p>
            <a:pPr lvl="1">
              <a:defRPr/>
            </a:pPr>
            <a:r>
              <a:rPr lang="en-US" sz="2800" dirty="0" smtClean="0"/>
              <a:t>Liver</a:t>
            </a:r>
            <a:r>
              <a:rPr lang="en-US" sz="2800" dirty="0" smtClean="0">
                <a:sym typeface="Wingdings" pitchFamily="2" charset="2"/>
              </a:rPr>
              <a:t> Bile released into the gallbladder, then through a duct into the small intestine</a:t>
            </a:r>
          </a:p>
          <a:p>
            <a:pPr lvl="1">
              <a:defRPr/>
            </a:pPr>
            <a:r>
              <a:rPr lang="en-US" sz="2800" dirty="0" smtClean="0">
                <a:sym typeface="Wingdings" pitchFamily="2" charset="2"/>
              </a:rPr>
              <a:t>Pancreas releases pancreatic juice into the small intestine via a duct</a:t>
            </a:r>
            <a:endParaRPr lang="en-US" sz="2800" dirty="0" smtClean="0"/>
          </a:p>
          <a:p>
            <a:pPr>
              <a:defRPr/>
            </a:pPr>
            <a:r>
              <a:rPr lang="en-US" sz="3200" b="1" dirty="0" smtClean="0"/>
              <a:t>Endocrine</a:t>
            </a:r>
            <a:r>
              <a:rPr lang="en-US" sz="3200" dirty="0" smtClean="0"/>
              <a:t> Glands are called ductless glands</a:t>
            </a:r>
          </a:p>
          <a:p>
            <a:pPr lvl="1">
              <a:defRPr/>
            </a:pPr>
            <a:r>
              <a:rPr lang="en-US" sz="2800" dirty="0" smtClean="0"/>
              <a:t>Release hormones directly into the bloodstream</a:t>
            </a:r>
          </a:p>
          <a:p>
            <a:pPr lvl="1">
              <a:defRPr/>
            </a:pPr>
            <a:r>
              <a:rPr lang="en-US" sz="2800" dirty="0" smtClean="0"/>
              <a:t>Blood transports hormones throughout the body</a:t>
            </a:r>
          </a:p>
          <a:p>
            <a:pPr lvl="1">
              <a:defRPr/>
            </a:pPr>
            <a:r>
              <a:rPr lang="en-US" sz="2800" dirty="0" smtClean="0"/>
              <a:t>Each hormone acts on only a certain kind of tissue called its </a:t>
            </a:r>
            <a:r>
              <a:rPr lang="en-US" sz="2800" b="1" dirty="0" smtClean="0"/>
              <a:t>target tissue</a:t>
            </a:r>
          </a:p>
          <a:p>
            <a:pPr lvl="1">
              <a:buFontTx/>
              <a:buNone/>
              <a:defRPr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1105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35" y="-79842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Pituitary gland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5" descr="endocrine_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669" y="528917"/>
            <a:ext cx="4360863" cy="5791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98752" y="1103499"/>
            <a:ext cx="7267248" cy="6248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 smtClean="0"/>
              <a:t>Pituitary</a:t>
            </a:r>
            <a:r>
              <a:rPr lang="en-US" dirty="0" smtClean="0"/>
              <a:t> gland is a round organ about the size of a pea (~1 cm in diameter), located behind the bridge of the nose at the base of the brain</a:t>
            </a:r>
          </a:p>
          <a:p>
            <a:pPr>
              <a:defRPr/>
            </a:pPr>
            <a:r>
              <a:rPr lang="en-US" dirty="0" smtClean="0"/>
              <a:t>Secretes 9 different hormones, which affect many different areas of the body, including:</a:t>
            </a:r>
          </a:p>
          <a:p>
            <a:pPr lvl="1">
              <a:buFontTx/>
              <a:buChar char="•"/>
              <a:defRPr/>
            </a:pPr>
            <a:r>
              <a:rPr lang="en-US" b="1" dirty="0" smtClean="0"/>
              <a:t>Growth </a:t>
            </a:r>
          </a:p>
          <a:p>
            <a:pPr lvl="1">
              <a:buFontTx/>
              <a:buChar char="•"/>
              <a:defRPr/>
            </a:pPr>
            <a:r>
              <a:rPr lang="en-US" b="1" dirty="0" smtClean="0"/>
              <a:t>Blood pressure</a:t>
            </a:r>
            <a:r>
              <a:rPr lang="en-US" dirty="0" smtClean="0"/>
              <a:t> </a:t>
            </a:r>
          </a:p>
          <a:p>
            <a:pPr lvl="1">
              <a:buFontTx/>
              <a:buChar char="•"/>
              <a:defRPr/>
            </a:pPr>
            <a:r>
              <a:rPr lang="en-US" dirty="0" smtClean="0"/>
              <a:t>Regulation of Pregnancy </a:t>
            </a:r>
          </a:p>
          <a:p>
            <a:pPr lvl="1">
              <a:buFontTx/>
              <a:buChar char="•"/>
              <a:defRPr/>
            </a:pPr>
            <a:r>
              <a:rPr lang="en-US" dirty="0" smtClean="0"/>
              <a:t>Breast milk production </a:t>
            </a:r>
          </a:p>
          <a:p>
            <a:pPr lvl="1">
              <a:buFontTx/>
              <a:buChar char="•"/>
              <a:defRPr/>
            </a:pPr>
            <a:r>
              <a:rPr lang="en-US" dirty="0" smtClean="0"/>
              <a:t>Reproductive hormones- LH, FSH</a:t>
            </a:r>
          </a:p>
          <a:p>
            <a:pPr lvl="1">
              <a:buFontTx/>
              <a:buChar char="•"/>
              <a:defRPr/>
            </a:pPr>
            <a:r>
              <a:rPr lang="en-US" b="1" dirty="0"/>
              <a:t>Melanocyte-stimulating hormone </a:t>
            </a:r>
          </a:p>
          <a:p>
            <a:pPr lvl="1">
              <a:buFontTx/>
              <a:buChar char="•"/>
              <a:defRPr/>
            </a:pPr>
            <a:r>
              <a:rPr lang="en-US" dirty="0" smtClean="0"/>
              <a:t>Water regulation in the body (kidneys) (ADH)</a:t>
            </a:r>
          </a:p>
          <a:p>
            <a:pPr lvl="1">
              <a:buFontTx/>
              <a:buChar char="•"/>
              <a:defRPr/>
            </a:pPr>
            <a:r>
              <a:rPr lang="en-US" dirty="0" smtClean="0"/>
              <a:t>Temperature regulation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5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1" y="42396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THYROID GLAND AND THYROXINE HORMONE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9958" y="1336954"/>
            <a:ext cx="7974106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Located in the </a:t>
            </a:r>
            <a:r>
              <a:rPr lang="en-US" b="1" dirty="0" smtClean="0"/>
              <a:t>neck</a:t>
            </a:r>
          </a:p>
          <a:p>
            <a:pPr>
              <a:defRPr/>
            </a:pPr>
            <a:r>
              <a:rPr lang="en-US" dirty="0" smtClean="0"/>
              <a:t>Releases hormone </a:t>
            </a:r>
            <a:r>
              <a:rPr lang="en-US" b="1" dirty="0" err="1" smtClean="0"/>
              <a:t>thyroxine</a:t>
            </a:r>
            <a:endParaRPr lang="en-US" b="1" dirty="0" smtClean="0"/>
          </a:p>
          <a:p>
            <a:pPr>
              <a:defRPr/>
            </a:pPr>
            <a:r>
              <a:rPr lang="en-US" dirty="0" smtClean="0"/>
              <a:t>Function is to regulate rates of </a:t>
            </a:r>
            <a:r>
              <a:rPr lang="en-US" b="1" dirty="0" smtClean="0"/>
              <a:t>metabolism</a:t>
            </a:r>
            <a:r>
              <a:rPr lang="en-US" dirty="0" smtClean="0"/>
              <a:t> in the body</a:t>
            </a:r>
          </a:p>
          <a:p>
            <a:pPr lvl="1">
              <a:defRPr/>
            </a:pPr>
            <a:r>
              <a:rPr lang="en-US" dirty="0" smtClean="0"/>
              <a:t>Essential for normal physical and mental development</a:t>
            </a:r>
          </a:p>
          <a:p>
            <a:pPr>
              <a:defRPr/>
            </a:pPr>
            <a:r>
              <a:rPr lang="en-US" b="1" dirty="0" smtClean="0"/>
              <a:t>Over secretion of thyroxin: </a:t>
            </a:r>
            <a:r>
              <a:rPr lang="en-US" b="1" dirty="0" err="1" smtClean="0"/>
              <a:t>hperthyroidism</a:t>
            </a:r>
            <a:endParaRPr lang="en-US" b="1" dirty="0" smtClean="0"/>
          </a:p>
          <a:p>
            <a:pPr lvl="1">
              <a:defRPr/>
            </a:pPr>
            <a:r>
              <a:rPr lang="en-US" dirty="0" smtClean="0"/>
              <a:t>Results in nervousness and weight loss</a:t>
            </a:r>
          </a:p>
          <a:p>
            <a:pPr>
              <a:defRPr/>
            </a:pPr>
            <a:r>
              <a:rPr lang="en-US" b="1" dirty="0" smtClean="0"/>
              <a:t>Under secretion of thyroxin: hypothyroidism</a:t>
            </a:r>
          </a:p>
          <a:p>
            <a:pPr lvl="1">
              <a:defRPr/>
            </a:pPr>
            <a:r>
              <a:rPr lang="en-US" dirty="0" smtClean="0"/>
              <a:t>Results in cretinism (mental retardation, small size) in children</a:t>
            </a:r>
          </a:p>
          <a:p>
            <a:pPr lvl="1"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5" name="Picture 5" descr="endocrine_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81" y="1367959"/>
            <a:ext cx="3729051" cy="49521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Thyroxine Sodium Tablets at Rs 500/bottle | Thyroxine Sodium Tablets | ID:  223109989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Thyroxine Sodium Tablets at Rs 500/bottle | Thyroxine Sodium Tablets | ID:  22310998948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1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882" y="207471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HYPOTHYROIDISM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Hashimoto&amp;#39;s Thyroiditis: Causes, Symptoms and Support Strateg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91" y="1533034"/>
            <a:ext cx="5795630" cy="515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hyronorm (Thyroxine ) Tablet, Dosage: As Directed By Physician,  Hypothyroidism, Rs 150 /unit | ID: 1104867857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4" t="3350" r="4693" b="3913"/>
          <a:stretch/>
        </p:blipFill>
        <p:spPr bwMode="auto">
          <a:xfrm>
            <a:off x="9668435" y="461116"/>
            <a:ext cx="1532965" cy="257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hyroxine Sodium Thyronorm Tablet, Prescription, Abbott, Rs 500 /unit | ID:  2082306861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90"/>
          <a:stretch/>
        </p:blipFill>
        <p:spPr bwMode="auto">
          <a:xfrm>
            <a:off x="7134738" y="207470"/>
            <a:ext cx="1659638" cy="322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Pin on Health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338" r="1560" b="53700"/>
          <a:stretch/>
        </p:blipFill>
        <p:spPr bwMode="auto">
          <a:xfrm>
            <a:off x="6642847" y="3103168"/>
            <a:ext cx="5329517" cy="215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goi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11" y="2385677"/>
            <a:ext cx="2545977" cy="344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4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img.brainkart.com/imagebk20/j3Ya7i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65" b="23666"/>
          <a:stretch/>
        </p:blipFill>
        <p:spPr bwMode="auto">
          <a:xfrm>
            <a:off x="1217892" y="403412"/>
            <a:ext cx="4846732" cy="579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mg.brainkart.com/imagebk20/j3Ya7i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18" r="63082" b="372"/>
          <a:stretch/>
        </p:blipFill>
        <p:spPr bwMode="auto">
          <a:xfrm>
            <a:off x="7126941" y="511018"/>
            <a:ext cx="3576918" cy="476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35424" y="5271247"/>
            <a:ext cx="2272552" cy="1035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ndocrine_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728" y="1283400"/>
            <a:ext cx="3729051" cy="49521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Adrenal Glands (Kidney Hats</a:t>
            </a:r>
            <a:r>
              <a:rPr lang="en-US" u="sng" dirty="0" smtClean="0"/>
              <a:t>)</a:t>
            </a:r>
            <a:endParaRPr lang="en-US" u="sng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936376"/>
            <a:ext cx="6858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dirty="0" smtClean="0"/>
              <a:t>Located at the top of each </a:t>
            </a:r>
            <a:r>
              <a:rPr lang="en-US" b="1" dirty="0" smtClean="0"/>
              <a:t>kidney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Hormones released are </a:t>
            </a:r>
            <a:r>
              <a:rPr lang="en-US" b="1" dirty="0" smtClean="0"/>
              <a:t>cortisone</a:t>
            </a:r>
            <a:r>
              <a:rPr lang="en-US" dirty="0" smtClean="0"/>
              <a:t> and </a:t>
            </a:r>
            <a:r>
              <a:rPr lang="en-US" b="1" dirty="0" smtClean="0"/>
              <a:t>adrenaline </a:t>
            </a:r>
            <a:r>
              <a:rPr lang="en-US" b="1" dirty="0" smtClean="0">
                <a:solidFill>
                  <a:srgbClr val="FF0000"/>
                </a:solidFill>
              </a:rPr>
              <a:t>(flight/fight hormone)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Function of cortisone is to regulate carbohydrate, protein and fat metabolism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promotes conversion of fats and proteins to glucose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endParaRPr lang="en-US" dirty="0" smtClean="0"/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Function of adrenaline is to raise blood sugar  levels and increases heartbeat and breathing rates under panic or freight conditions</a:t>
            </a:r>
          </a:p>
          <a:p>
            <a:pPr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7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ow the Fight-or-Flight Response 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" y="1656290"/>
            <a:ext cx="5676901" cy="37846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he Adrenal Glands | Queensland Heal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57" y="1267882"/>
            <a:ext cx="4561419" cy="456141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26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448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HORMONES</vt:lpstr>
      <vt:lpstr>Endocrine System</vt:lpstr>
      <vt:lpstr>Endocrine  and Exocrine System</vt:lpstr>
      <vt:lpstr>Pituitary gland</vt:lpstr>
      <vt:lpstr>THYROID GLAND AND THYROXINE HORMONE</vt:lpstr>
      <vt:lpstr>HYPOTHYROIDISM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Diabetes mellitus and Insulin resistance</vt:lpstr>
      <vt:lpstr>Reproductive hormones</vt:lpstr>
      <vt:lpstr>Summary</vt:lpstr>
      <vt:lpstr>Plant hormones</vt:lpstr>
      <vt:lpstr>Self assessment- Match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USHA</dc:creator>
  <cp:lastModifiedBy>USHA</cp:lastModifiedBy>
  <cp:revision>16</cp:revision>
  <dcterms:created xsi:type="dcterms:W3CDTF">2021-11-19T05:08:19Z</dcterms:created>
  <dcterms:modified xsi:type="dcterms:W3CDTF">2021-11-19T06:42:15Z</dcterms:modified>
</cp:coreProperties>
</file>