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7" r:id="rId14"/>
    <p:sldId id="270" r:id="rId15"/>
    <p:sldId id="274" r:id="rId16"/>
    <p:sldId id="268" r:id="rId17"/>
    <p:sldId id="277" r:id="rId18"/>
    <p:sldId id="275" r:id="rId19"/>
    <p:sldId id="276" r:id="rId20"/>
    <p:sldId id="269" r:id="rId21"/>
    <p:sldId id="271"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631FCC-F06C-4592-8ED5-7CAEA033154A}"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4CF94-B6FC-44EE-B9C6-6FA292966478}" type="slidenum">
              <a:rPr lang="en-US" smtClean="0"/>
              <a:t>‹#›</a:t>
            </a:fld>
            <a:endParaRPr lang="en-US"/>
          </a:p>
        </p:txBody>
      </p:sp>
    </p:spTree>
    <p:extLst>
      <p:ext uri="{BB962C8B-B14F-4D97-AF65-F5344CB8AC3E}">
        <p14:creationId xmlns:p14="http://schemas.microsoft.com/office/powerpoint/2010/main" val="2898267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31FCC-F06C-4592-8ED5-7CAEA033154A}"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4CF94-B6FC-44EE-B9C6-6FA292966478}" type="slidenum">
              <a:rPr lang="en-US" smtClean="0"/>
              <a:t>‹#›</a:t>
            </a:fld>
            <a:endParaRPr lang="en-US"/>
          </a:p>
        </p:txBody>
      </p:sp>
    </p:spTree>
    <p:extLst>
      <p:ext uri="{BB962C8B-B14F-4D97-AF65-F5344CB8AC3E}">
        <p14:creationId xmlns:p14="http://schemas.microsoft.com/office/powerpoint/2010/main" val="117571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31FCC-F06C-4592-8ED5-7CAEA033154A}"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4CF94-B6FC-44EE-B9C6-6FA292966478}" type="slidenum">
              <a:rPr lang="en-US" smtClean="0"/>
              <a:t>‹#›</a:t>
            </a:fld>
            <a:endParaRPr lang="en-US"/>
          </a:p>
        </p:txBody>
      </p:sp>
    </p:spTree>
    <p:extLst>
      <p:ext uri="{BB962C8B-B14F-4D97-AF65-F5344CB8AC3E}">
        <p14:creationId xmlns:p14="http://schemas.microsoft.com/office/powerpoint/2010/main" val="1718138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31FCC-F06C-4592-8ED5-7CAEA033154A}"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4CF94-B6FC-44EE-B9C6-6FA292966478}" type="slidenum">
              <a:rPr lang="en-US" smtClean="0"/>
              <a:t>‹#›</a:t>
            </a:fld>
            <a:endParaRPr lang="en-US"/>
          </a:p>
        </p:txBody>
      </p:sp>
    </p:spTree>
    <p:extLst>
      <p:ext uri="{BB962C8B-B14F-4D97-AF65-F5344CB8AC3E}">
        <p14:creationId xmlns:p14="http://schemas.microsoft.com/office/powerpoint/2010/main" val="3177825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631FCC-F06C-4592-8ED5-7CAEA033154A}"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4CF94-B6FC-44EE-B9C6-6FA292966478}" type="slidenum">
              <a:rPr lang="en-US" smtClean="0"/>
              <a:t>‹#›</a:t>
            </a:fld>
            <a:endParaRPr lang="en-US"/>
          </a:p>
        </p:txBody>
      </p:sp>
    </p:spTree>
    <p:extLst>
      <p:ext uri="{BB962C8B-B14F-4D97-AF65-F5344CB8AC3E}">
        <p14:creationId xmlns:p14="http://schemas.microsoft.com/office/powerpoint/2010/main" val="3156563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631FCC-F06C-4592-8ED5-7CAEA033154A}"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4CF94-B6FC-44EE-B9C6-6FA292966478}" type="slidenum">
              <a:rPr lang="en-US" smtClean="0"/>
              <a:t>‹#›</a:t>
            </a:fld>
            <a:endParaRPr lang="en-US"/>
          </a:p>
        </p:txBody>
      </p:sp>
    </p:spTree>
    <p:extLst>
      <p:ext uri="{BB962C8B-B14F-4D97-AF65-F5344CB8AC3E}">
        <p14:creationId xmlns:p14="http://schemas.microsoft.com/office/powerpoint/2010/main" val="135418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631FCC-F06C-4592-8ED5-7CAEA033154A}"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C4CF94-B6FC-44EE-B9C6-6FA292966478}" type="slidenum">
              <a:rPr lang="en-US" smtClean="0"/>
              <a:t>‹#›</a:t>
            </a:fld>
            <a:endParaRPr lang="en-US"/>
          </a:p>
        </p:txBody>
      </p:sp>
    </p:spTree>
    <p:extLst>
      <p:ext uri="{BB962C8B-B14F-4D97-AF65-F5344CB8AC3E}">
        <p14:creationId xmlns:p14="http://schemas.microsoft.com/office/powerpoint/2010/main" val="850856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631FCC-F06C-4592-8ED5-7CAEA033154A}" type="datetimeFigureOut">
              <a:rPr lang="en-US" smtClean="0"/>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C4CF94-B6FC-44EE-B9C6-6FA292966478}" type="slidenum">
              <a:rPr lang="en-US" smtClean="0"/>
              <a:t>‹#›</a:t>
            </a:fld>
            <a:endParaRPr lang="en-US"/>
          </a:p>
        </p:txBody>
      </p:sp>
    </p:spTree>
    <p:extLst>
      <p:ext uri="{BB962C8B-B14F-4D97-AF65-F5344CB8AC3E}">
        <p14:creationId xmlns:p14="http://schemas.microsoft.com/office/powerpoint/2010/main" val="147530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31FCC-F06C-4592-8ED5-7CAEA033154A}" type="datetimeFigureOut">
              <a:rPr lang="en-US" smtClean="0"/>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C4CF94-B6FC-44EE-B9C6-6FA292966478}" type="slidenum">
              <a:rPr lang="en-US" smtClean="0"/>
              <a:t>‹#›</a:t>
            </a:fld>
            <a:endParaRPr lang="en-US"/>
          </a:p>
        </p:txBody>
      </p:sp>
    </p:spTree>
    <p:extLst>
      <p:ext uri="{BB962C8B-B14F-4D97-AF65-F5344CB8AC3E}">
        <p14:creationId xmlns:p14="http://schemas.microsoft.com/office/powerpoint/2010/main" val="366612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631FCC-F06C-4592-8ED5-7CAEA033154A}"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4CF94-B6FC-44EE-B9C6-6FA292966478}" type="slidenum">
              <a:rPr lang="en-US" smtClean="0"/>
              <a:t>‹#›</a:t>
            </a:fld>
            <a:endParaRPr lang="en-US"/>
          </a:p>
        </p:txBody>
      </p:sp>
    </p:spTree>
    <p:extLst>
      <p:ext uri="{BB962C8B-B14F-4D97-AF65-F5344CB8AC3E}">
        <p14:creationId xmlns:p14="http://schemas.microsoft.com/office/powerpoint/2010/main" val="4183870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631FCC-F06C-4592-8ED5-7CAEA033154A}"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4CF94-B6FC-44EE-B9C6-6FA292966478}" type="slidenum">
              <a:rPr lang="en-US" smtClean="0"/>
              <a:t>‹#›</a:t>
            </a:fld>
            <a:endParaRPr lang="en-US"/>
          </a:p>
        </p:txBody>
      </p:sp>
    </p:spTree>
    <p:extLst>
      <p:ext uri="{BB962C8B-B14F-4D97-AF65-F5344CB8AC3E}">
        <p14:creationId xmlns:p14="http://schemas.microsoft.com/office/powerpoint/2010/main" val="2432217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31FCC-F06C-4592-8ED5-7CAEA033154A}" type="datetimeFigureOut">
              <a:rPr lang="en-US" smtClean="0"/>
              <a:t>12/2/2021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4CF94-B6FC-44EE-B9C6-6FA292966478}" type="slidenum">
              <a:rPr lang="en-US" smtClean="0"/>
              <a:t>‹#›</a:t>
            </a:fld>
            <a:endParaRPr lang="en-US"/>
          </a:p>
        </p:txBody>
      </p:sp>
    </p:spTree>
    <p:extLst>
      <p:ext uri="{BB962C8B-B14F-4D97-AF65-F5344CB8AC3E}">
        <p14:creationId xmlns:p14="http://schemas.microsoft.com/office/powerpoint/2010/main" val="602221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us.expasy.org/sprot/sprot-top.html"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SEQUENCE DATABASES</a:t>
            </a:r>
            <a:endParaRPr lang="en-US" dirty="0"/>
          </a:p>
        </p:txBody>
      </p:sp>
    </p:spTree>
    <p:extLst>
      <p:ext uri="{BB962C8B-B14F-4D97-AF65-F5344CB8AC3E}">
        <p14:creationId xmlns:p14="http://schemas.microsoft.com/office/powerpoint/2010/main" val="434198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454"/>
            <a:ext cx="10515600" cy="1325563"/>
          </a:xfrm>
        </p:spPr>
        <p:txBody>
          <a:bodyPr/>
          <a:lstStyle/>
          <a:p>
            <a:r>
              <a:rPr lang="en-US" dirty="0" smtClean="0"/>
              <a:t>EMBL- European molecular biology laboratory</a:t>
            </a:r>
            <a:endParaRPr lang="en-US" dirty="0"/>
          </a:p>
        </p:txBody>
      </p:sp>
      <p:sp>
        <p:nvSpPr>
          <p:cNvPr id="3" name="Content Placeholder 2"/>
          <p:cNvSpPr>
            <a:spLocks noGrp="1"/>
          </p:cNvSpPr>
          <p:nvPr>
            <p:ph idx="1"/>
          </p:nvPr>
        </p:nvSpPr>
        <p:spPr>
          <a:xfrm>
            <a:off x="838200" y="1129109"/>
            <a:ext cx="10515600" cy="4351338"/>
          </a:xfrm>
        </p:spPr>
        <p:txBody>
          <a:bodyPr/>
          <a:lstStyle/>
          <a:p>
            <a:r>
              <a:rPr lang="en-US" dirty="0" smtClean="0"/>
              <a:t>Established in 1924</a:t>
            </a:r>
          </a:p>
          <a:p>
            <a:r>
              <a:rPr lang="en-US" dirty="0" smtClean="0"/>
              <a:t>European states and Israel</a:t>
            </a:r>
          </a:p>
          <a:p>
            <a:pPr>
              <a:spcBef>
                <a:spcPts val="1013"/>
              </a:spcBef>
            </a:pPr>
            <a:r>
              <a:rPr lang="en-US" dirty="0" smtClean="0">
                <a:latin typeface="Times New Roman" panose="02020603050405020304" pitchFamily="18" charset="0"/>
                <a:cs typeface="Times New Roman" panose="02020603050405020304" pitchFamily="18" charset="0"/>
              </a:rPr>
              <a:t>Produced in collaboration with DDBJ and </a:t>
            </a:r>
            <a:r>
              <a:rPr lang="en-US" dirty="0" err="1" smtClean="0">
                <a:latin typeface="Times New Roman" panose="02020603050405020304" pitchFamily="18" charset="0"/>
                <a:cs typeface="Times New Roman" panose="02020603050405020304" pitchFamily="18" charset="0"/>
              </a:rPr>
              <a:t>GenBank</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Search engine </a:t>
            </a:r>
            <a:r>
              <a:rPr lang="en-US" dirty="0" smtClean="0"/>
              <a:t>– </a:t>
            </a:r>
            <a:r>
              <a:rPr lang="en-US" dirty="0" smtClean="0">
                <a:latin typeface="Times New Roman" panose="02020603050405020304" pitchFamily="18" charset="0"/>
                <a:cs typeface="Times New Roman" panose="02020603050405020304" pitchFamily="18" charset="0"/>
              </a:rPr>
              <a:t>SRS	(Sequence Retrieval System)</a:t>
            </a:r>
          </a:p>
          <a:p>
            <a:pPr marL="0" indent="0">
              <a:buNone/>
            </a:pPr>
            <a:endParaRPr lang="en-US" dirty="0" smtClean="0"/>
          </a:p>
        </p:txBody>
      </p:sp>
      <p:sp>
        <p:nvSpPr>
          <p:cNvPr id="4" name="object 7"/>
          <p:cNvSpPr>
            <a:spLocks noChangeArrowheads="1"/>
          </p:cNvSpPr>
          <p:nvPr/>
        </p:nvSpPr>
        <p:spPr bwMode="auto">
          <a:xfrm>
            <a:off x="6887369" y="3520678"/>
            <a:ext cx="3524250" cy="28321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orbel" panose="020B0503020204020204" pitchFamily="34" charset="0"/>
            </a:endParaRPr>
          </a:p>
        </p:txBody>
      </p:sp>
      <p:sp>
        <p:nvSpPr>
          <p:cNvPr id="5" name="object 11"/>
          <p:cNvSpPr>
            <a:spLocks noChangeArrowheads="1"/>
          </p:cNvSpPr>
          <p:nvPr/>
        </p:nvSpPr>
        <p:spPr bwMode="auto">
          <a:xfrm>
            <a:off x="1323975" y="3304778"/>
            <a:ext cx="4386263" cy="30480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orbel" panose="020B0503020204020204" pitchFamily="34" charset="0"/>
            </a:endParaRPr>
          </a:p>
        </p:txBody>
      </p:sp>
    </p:spTree>
    <p:extLst>
      <p:ext uri="{BB962C8B-B14F-4D97-AF65-F5344CB8AC3E}">
        <p14:creationId xmlns:p14="http://schemas.microsoft.com/office/powerpoint/2010/main" val="3630558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p:cNvSpPr>
          <p:nvPr/>
        </p:nvSpPr>
        <p:spPr>
          <a:xfrm>
            <a:off x="542925" y="392113"/>
            <a:ext cx="1590675" cy="627062"/>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95"/>
              </a:spcBef>
              <a:defRPr/>
            </a:pPr>
            <a:r>
              <a:rPr lang="en-US" spc="400" dirty="0" smtClean="0"/>
              <a:t>DDBJ</a:t>
            </a:r>
            <a:endParaRPr lang="en-US" spc="400" dirty="0"/>
          </a:p>
        </p:txBody>
      </p:sp>
      <p:sp>
        <p:nvSpPr>
          <p:cNvPr id="5" name="object 3"/>
          <p:cNvSpPr txBox="1">
            <a:spLocks noChangeArrowheads="1"/>
          </p:cNvSpPr>
          <p:nvPr/>
        </p:nvSpPr>
        <p:spPr bwMode="auto">
          <a:xfrm>
            <a:off x="2516188" y="1019175"/>
            <a:ext cx="8075612"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9065" rIns="0" bIns="0">
            <a:spAutoFit/>
          </a:bodyPr>
          <a:lstStyle>
            <a:lvl1pPr marL="12700" eaLnBrk="0" hangingPunct="0">
              <a:tabLst>
                <a:tab pos="1235075" algn="l"/>
                <a:tab pos="2801938" algn="l"/>
                <a:tab pos="3267075"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35075" algn="l"/>
                <a:tab pos="2801938" algn="l"/>
                <a:tab pos="3267075"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35075" algn="l"/>
                <a:tab pos="2801938" algn="l"/>
                <a:tab pos="3267075"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35075" algn="l"/>
                <a:tab pos="2801938" algn="l"/>
                <a:tab pos="3267075"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35075" algn="l"/>
                <a:tab pos="2801938" algn="l"/>
                <a:tab pos="3267075"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35075" algn="l"/>
                <a:tab pos="2801938" algn="l"/>
                <a:tab pos="3267075"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35075" algn="l"/>
                <a:tab pos="2801938" algn="l"/>
                <a:tab pos="3267075"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35075" algn="l"/>
                <a:tab pos="2801938" algn="l"/>
                <a:tab pos="3267075"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35075" algn="l"/>
                <a:tab pos="2801938" algn="l"/>
                <a:tab pos="3267075" algn="l"/>
              </a:tabLst>
              <a:defRPr>
                <a:solidFill>
                  <a:schemeClr val="tx1"/>
                </a:solidFill>
                <a:latin typeface="Arial" panose="020B0604020202020204" pitchFamily="34" charset="0"/>
                <a:cs typeface="Arial" panose="020B0604020202020204" pitchFamily="34" charset="0"/>
              </a:defRPr>
            </a:lvl9pPr>
          </a:lstStyle>
          <a:p>
            <a:pPr eaLnBrk="1" hangingPunct="1">
              <a:spcBef>
                <a:spcPts val="1100"/>
              </a:spcBef>
            </a:pPr>
            <a:r>
              <a:rPr lang="en-US" sz="2000" dirty="0"/>
              <a:t> </a:t>
            </a:r>
            <a:r>
              <a:rPr lang="en-US" sz="2600" i="1" dirty="0">
                <a:latin typeface="Times New Roman" panose="02020603050405020304" pitchFamily="18" charset="0"/>
                <a:cs typeface="Times New Roman" panose="02020603050405020304" pitchFamily="18" charset="0"/>
              </a:rPr>
              <a:t>DNA Databank of Japan</a:t>
            </a:r>
            <a:endParaRPr lang="en-US" sz="2600" dirty="0">
              <a:latin typeface="Times New Roman" panose="02020603050405020304" pitchFamily="18" charset="0"/>
              <a:cs typeface="Times New Roman" panose="02020603050405020304" pitchFamily="18" charset="0"/>
            </a:endParaRPr>
          </a:p>
          <a:p>
            <a:pPr eaLnBrk="1" hangingPunct="1">
              <a:spcBef>
                <a:spcPts val="1000"/>
              </a:spcBef>
            </a:pPr>
            <a:r>
              <a:rPr lang="en-US" sz="2000" dirty="0"/>
              <a:t> </a:t>
            </a:r>
            <a:r>
              <a:rPr lang="en-US" sz="2600" i="1" dirty="0">
                <a:latin typeface="Times New Roman" panose="02020603050405020304" pitchFamily="18" charset="0"/>
                <a:cs typeface="Times New Roman" panose="02020603050405020304" pitchFamily="18" charset="0"/>
              </a:rPr>
              <a:t>Started in 1986 in collaboration with </a:t>
            </a:r>
            <a:r>
              <a:rPr lang="en-US" sz="2600" i="1" dirty="0" err="1">
                <a:latin typeface="Times New Roman" panose="02020603050405020304" pitchFamily="18" charset="0"/>
                <a:cs typeface="Times New Roman" panose="02020603050405020304" pitchFamily="18" charset="0"/>
              </a:rPr>
              <a:t>GenBank</a:t>
            </a:r>
            <a:endParaRPr lang="en-US" sz="2600" dirty="0">
              <a:latin typeface="Times New Roman" panose="02020603050405020304" pitchFamily="18" charset="0"/>
              <a:cs typeface="Times New Roman" panose="02020603050405020304" pitchFamily="18" charset="0"/>
            </a:endParaRPr>
          </a:p>
          <a:p>
            <a:pPr eaLnBrk="1" hangingPunct="1">
              <a:spcBef>
                <a:spcPts val="1013"/>
              </a:spcBef>
            </a:pPr>
            <a:r>
              <a:rPr lang="en-US" sz="2000" dirty="0"/>
              <a:t>  </a:t>
            </a:r>
            <a:r>
              <a:rPr lang="en-US" sz="2600" i="1" dirty="0">
                <a:latin typeface="Times New Roman" panose="02020603050405020304" pitchFamily="18" charset="0"/>
                <a:cs typeface="Times New Roman" panose="02020603050405020304" pitchFamily="18" charset="0"/>
              </a:rPr>
              <a:t>Produced	and	maintained	at	NIG	(National Institute of Genetics)</a:t>
            </a:r>
            <a:endParaRPr lang="en-US" sz="2600" dirty="0">
              <a:latin typeface="Times New Roman" panose="02020603050405020304" pitchFamily="18" charset="0"/>
              <a:cs typeface="Times New Roman" panose="02020603050405020304" pitchFamily="18" charset="0"/>
            </a:endParaRPr>
          </a:p>
        </p:txBody>
      </p:sp>
      <p:sp>
        <p:nvSpPr>
          <p:cNvPr id="7" name="object 5"/>
          <p:cNvSpPr>
            <a:spLocks noChangeArrowheads="1"/>
          </p:cNvSpPr>
          <p:nvPr/>
        </p:nvSpPr>
        <p:spPr bwMode="auto">
          <a:xfrm>
            <a:off x="2671763" y="3016250"/>
            <a:ext cx="6777037" cy="31670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orbel" panose="020B0503020204020204" pitchFamily="34" charset="0"/>
            </a:endParaRPr>
          </a:p>
        </p:txBody>
      </p:sp>
    </p:spTree>
    <p:extLst>
      <p:ext uri="{BB962C8B-B14F-4D97-AF65-F5344CB8AC3E}">
        <p14:creationId xmlns:p14="http://schemas.microsoft.com/office/powerpoint/2010/main" val="2293839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600" b="1" dirty="0" err="1" smtClean="0"/>
              <a:t>dbSNP</a:t>
            </a:r>
            <a:r>
              <a:rPr lang="en-US" sz="3600" b="1" dirty="0" smtClean="0"/>
              <a:t> from NCBI (Single nucleotide polymorphism)</a:t>
            </a:r>
            <a:endParaRPr lang="en-US" sz="3600" b="1" dirty="0"/>
          </a:p>
        </p:txBody>
      </p:sp>
      <p:pic>
        <p:nvPicPr>
          <p:cNvPr id="4" name="Content Placeholder 3"/>
          <p:cNvPicPr>
            <a:picLocks noGrp="1" noChangeAspect="1"/>
          </p:cNvPicPr>
          <p:nvPr>
            <p:ph idx="1"/>
          </p:nvPr>
        </p:nvPicPr>
        <p:blipFill rotWithShape="1">
          <a:blip r:embed="rId2"/>
          <a:srcRect l="5202" t="13207" r="7418" b="7115"/>
          <a:stretch/>
        </p:blipFill>
        <p:spPr>
          <a:xfrm>
            <a:off x="1352550" y="1325563"/>
            <a:ext cx="9486900" cy="4863708"/>
          </a:xfrm>
          <a:prstGeom prst="rect">
            <a:avLst/>
          </a:prstGeom>
        </p:spPr>
      </p:pic>
    </p:spTree>
    <p:extLst>
      <p:ext uri="{BB962C8B-B14F-4D97-AF65-F5344CB8AC3E}">
        <p14:creationId xmlns:p14="http://schemas.microsoft.com/office/powerpoint/2010/main" val="1034566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557212" y="363537"/>
            <a:ext cx="3114675" cy="627063"/>
          </a:xfrm>
        </p:spPr>
        <p:txBody>
          <a:bodyPr wrap="square" lIns="0" tIns="12065" rIns="0" bIns="0" rtlCol="0">
            <a:spAutoFit/>
          </a:bodyPr>
          <a:lstStyle/>
          <a:p>
            <a:pPr marL="12700" eaLnBrk="1" fontAlgn="auto" hangingPunct="1">
              <a:spcBef>
                <a:spcPts val="95"/>
              </a:spcBef>
              <a:spcAft>
                <a:spcPts val="0"/>
              </a:spcAft>
              <a:defRPr/>
            </a:pPr>
            <a:r>
              <a:rPr spc="-60" dirty="0"/>
              <a:t>SWISS</a:t>
            </a:r>
            <a:r>
              <a:rPr spc="459" dirty="0"/>
              <a:t> </a:t>
            </a:r>
            <a:r>
              <a:rPr spc="405" dirty="0"/>
              <a:t>PROT</a:t>
            </a:r>
          </a:p>
        </p:txBody>
      </p:sp>
      <p:sp>
        <p:nvSpPr>
          <p:cNvPr id="5" name="object 7"/>
          <p:cNvSpPr>
            <a:spLocks noChangeArrowheads="1"/>
          </p:cNvSpPr>
          <p:nvPr/>
        </p:nvSpPr>
        <p:spPr bwMode="auto">
          <a:xfrm>
            <a:off x="2838450" y="3916363"/>
            <a:ext cx="7086600" cy="27733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atin typeface="Corbel" panose="020B0503020204020204" pitchFamily="34" charset="0"/>
              </a:rPr>
              <a:t>…...</a:t>
            </a:r>
          </a:p>
        </p:txBody>
      </p:sp>
      <p:sp>
        <p:nvSpPr>
          <p:cNvPr id="6" name="object 3"/>
          <p:cNvSpPr txBox="1"/>
          <p:nvPr/>
        </p:nvSpPr>
        <p:spPr>
          <a:xfrm>
            <a:off x="2514600" y="990600"/>
            <a:ext cx="7010400" cy="2925763"/>
          </a:xfrm>
          <a:prstGeom prst="rect">
            <a:avLst/>
          </a:prstGeom>
        </p:spPr>
        <p:txBody>
          <a:bodyPr lIns="0" tIns="139065" rIns="0" bIns="0">
            <a:spAutoFit/>
          </a:bodyPr>
          <a:lstStyle/>
          <a:p>
            <a:pPr marL="354965" indent="-342265" algn="just" fontAlgn="auto">
              <a:spcBef>
                <a:spcPts val="1095"/>
              </a:spcBef>
              <a:spcAft>
                <a:spcPts val="0"/>
              </a:spcAft>
              <a:buClr>
                <a:srgbClr val="89D0D5"/>
              </a:buClr>
              <a:buSzPct val="78846"/>
              <a:buFont typeface="Wingdings"/>
              <a:buChar char=""/>
              <a:tabLst>
                <a:tab pos="354965" algn="l"/>
                <a:tab pos="355600" algn="l"/>
                <a:tab pos="2139950" algn="l"/>
                <a:tab pos="3609975" algn="l"/>
                <a:tab pos="5085080" algn="l"/>
                <a:tab pos="6886575" algn="l"/>
                <a:tab pos="7315834" algn="l"/>
              </a:tabLst>
              <a:defRPr/>
            </a:pPr>
            <a:r>
              <a:rPr sz="2600" i="1" spc="229" dirty="0">
                <a:latin typeface="Times New Roman"/>
                <a:cs typeface="Times New Roman"/>
              </a:rPr>
              <a:t>Annotated</a:t>
            </a:r>
            <a:r>
              <a:rPr lang="en-US" sz="2600" i="1" spc="229" dirty="0">
                <a:latin typeface="Times New Roman"/>
                <a:cs typeface="Times New Roman"/>
              </a:rPr>
              <a:t> </a:t>
            </a:r>
            <a:r>
              <a:rPr sz="2600" i="1" spc="95" dirty="0">
                <a:latin typeface="Times New Roman"/>
                <a:cs typeface="Times New Roman"/>
              </a:rPr>
              <a:t>sequence	</a:t>
            </a:r>
            <a:r>
              <a:rPr sz="2600" i="1" spc="114" dirty="0">
                <a:latin typeface="Times New Roman"/>
                <a:cs typeface="Times New Roman"/>
              </a:rPr>
              <a:t>database	</a:t>
            </a:r>
            <a:r>
              <a:rPr sz="2600" i="1" spc="105" dirty="0">
                <a:latin typeface="Times New Roman"/>
                <a:cs typeface="Times New Roman"/>
              </a:rPr>
              <a:t>established	</a:t>
            </a:r>
            <a:r>
              <a:rPr sz="2600" i="1" spc="35" dirty="0">
                <a:latin typeface="Times New Roman"/>
                <a:cs typeface="Times New Roman"/>
              </a:rPr>
              <a:t>in</a:t>
            </a:r>
            <a:r>
              <a:rPr lang="en-US" sz="2600" i="1" spc="35" dirty="0">
                <a:latin typeface="Times New Roman"/>
                <a:cs typeface="Times New Roman"/>
              </a:rPr>
              <a:t> </a:t>
            </a:r>
            <a:r>
              <a:rPr sz="2600" i="1" spc="260" dirty="0">
                <a:latin typeface="Times New Roman"/>
                <a:cs typeface="Times New Roman"/>
              </a:rPr>
              <a:t>1986</a:t>
            </a:r>
            <a:endParaRPr sz="2600" dirty="0">
              <a:latin typeface="Times New Roman"/>
              <a:cs typeface="Times New Roman"/>
            </a:endParaRPr>
          </a:p>
          <a:p>
            <a:pPr marL="354965" indent="-342265" algn="just" fontAlgn="auto">
              <a:spcBef>
                <a:spcPts val="994"/>
              </a:spcBef>
              <a:spcAft>
                <a:spcPts val="0"/>
              </a:spcAft>
              <a:buClr>
                <a:srgbClr val="89D0D5"/>
              </a:buClr>
              <a:buSzPct val="78846"/>
              <a:buFont typeface="Wingdings"/>
              <a:buChar char=""/>
              <a:tabLst>
                <a:tab pos="354965" algn="l"/>
                <a:tab pos="355600" algn="l"/>
                <a:tab pos="1737995" algn="l"/>
                <a:tab pos="2205355" algn="l"/>
                <a:tab pos="3673475" algn="l"/>
                <a:tab pos="4880610" algn="l"/>
                <a:tab pos="5347970" algn="l"/>
                <a:tab pos="6860540" algn="l"/>
                <a:tab pos="7352030" algn="l"/>
              </a:tabLst>
              <a:defRPr/>
            </a:pPr>
            <a:r>
              <a:rPr sz="2600" i="1" spc="10" dirty="0">
                <a:latin typeface="Times New Roman"/>
                <a:cs typeface="Times New Roman"/>
              </a:rPr>
              <a:t>Consis</a:t>
            </a:r>
            <a:r>
              <a:rPr sz="2600" i="1" spc="355" dirty="0">
                <a:latin typeface="Times New Roman"/>
                <a:cs typeface="Times New Roman"/>
              </a:rPr>
              <a:t>ts</a:t>
            </a:r>
            <a:r>
              <a:rPr lang="en-US" sz="2600" i="1" spc="355" dirty="0">
                <a:latin typeface="Times New Roman"/>
                <a:cs typeface="Times New Roman"/>
              </a:rPr>
              <a:t> </a:t>
            </a:r>
            <a:r>
              <a:rPr sz="2600" i="1" spc="190" dirty="0">
                <a:latin typeface="Times New Roman"/>
                <a:cs typeface="Times New Roman"/>
              </a:rPr>
              <a:t>of</a:t>
            </a:r>
            <a:r>
              <a:rPr lang="en-US" sz="2600" i="1" spc="190" dirty="0">
                <a:latin typeface="Times New Roman"/>
                <a:cs typeface="Times New Roman"/>
              </a:rPr>
              <a:t> </a:t>
            </a:r>
            <a:r>
              <a:rPr sz="2600" i="1" spc="85" dirty="0">
                <a:latin typeface="Times New Roman"/>
                <a:cs typeface="Times New Roman"/>
              </a:rPr>
              <a:t>se</a:t>
            </a:r>
            <a:r>
              <a:rPr sz="2600" i="1" spc="105" dirty="0">
                <a:latin typeface="Times New Roman"/>
                <a:cs typeface="Times New Roman"/>
              </a:rPr>
              <a:t>q</a:t>
            </a:r>
            <a:r>
              <a:rPr sz="2600" i="1" spc="95" dirty="0">
                <a:latin typeface="Times New Roman"/>
                <a:cs typeface="Times New Roman"/>
              </a:rPr>
              <a:t>uence</a:t>
            </a:r>
            <a:r>
              <a:rPr lang="en-US" sz="2600" i="1" spc="95" dirty="0">
                <a:latin typeface="Times New Roman"/>
                <a:cs typeface="Times New Roman"/>
              </a:rPr>
              <a:t> </a:t>
            </a:r>
            <a:r>
              <a:rPr sz="2600" i="1" spc="155" dirty="0">
                <a:latin typeface="Times New Roman"/>
                <a:cs typeface="Times New Roman"/>
              </a:rPr>
              <a:t>entrie</a:t>
            </a:r>
            <a:r>
              <a:rPr sz="2600" i="1" spc="165" dirty="0">
                <a:latin typeface="Times New Roman"/>
                <a:cs typeface="Times New Roman"/>
              </a:rPr>
              <a:t>s</a:t>
            </a:r>
            <a:r>
              <a:rPr lang="en-US" sz="2600" i="1" spc="165" dirty="0">
                <a:latin typeface="Times New Roman"/>
                <a:cs typeface="Times New Roman"/>
              </a:rPr>
              <a:t> </a:t>
            </a:r>
            <a:r>
              <a:rPr sz="2600" i="1" spc="190" dirty="0">
                <a:latin typeface="Times New Roman"/>
                <a:cs typeface="Times New Roman"/>
              </a:rPr>
              <a:t>of</a:t>
            </a:r>
            <a:r>
              <a:rPr lang="en-US" sz="2600" i="1" spc="190" dirty="0">
                <a:latin typeface="Times New Roman"/>
                <a:cs typeface="Times New Roman"/>
              </a:rPr>
              <a:t> </a:t>
            </a:r>
            <a:r>
              <a:rPr sz="2600" i="1" spc="105" dirty="0">
                <a:latin typeface="Times New Roman"/>
                <a:cs typeface="Times New Roman"/>
              </a:rPr>
              <a:t>d</a:t>
            </a:r>
            <a:r>
              <a:rPr sz="2600" i="1" spc="210" dirty="0">
                <a:latin typeface="Times New Roman"/>
                <a:cs typeface="Times New Roman"/>
              </a:rPr>
              <a:t>ifferent</a:t>
            </a:r>
            <a:r>
              <a:rPr sz="2600" i="1" dirty="0">
                <a:latin typeface="Times New Roman"/>
                <a:cs typeface="Times New Roman"/>
              </a:rPr>
              <a:t>	</a:t>
            </a:r>
            <a:r>
              <a:rPr sz="2600" i="1" spc="215" dirty="0" smtClean="0">
                <a:latin typeface="Times New Roman"/>
                <a:cs typeface="Times New Roman"/>
              </a:rPr>
              <a:t>formats</a:t>
            </a:r>
            <a:endParaRPr sz="2600" dirty="0">
              <a:latin typeface="Times New Roman"/>
              <a:cs typeface="Times New Roman"/>
            </a:endParaRPr>
          </a:p>
          <a:p>
            <a:pPr marL="354965" indent="-342265" algn="just" fontAlgn="auto">
              <a:spcBef>
                <a:spcPts val="1010"/>
              </a:spcBef>
              <a:spcAft>
                <a:spcPts val="0"/>
              </a:spcAft>
              <a:buClr>
                <a:srgbClr val="89D0D5"/>
              </a:buClr>
              <a:buSzPct val="78846"/>
              <a:buFont typeface="Wingdings"/>
              <a:buChar char=""/>
              <a:tabLst>
                <a:tab pos="354965" algn="l"/>
                <a:tab pos="355600" algn="l"/>
                <a:tab pos="1554480" algn="l"/>
                <a:tab pos="2782570" algn="l"/>
                <a:tab pos="3294379" algn="l"/>
              </a:tabLst>
              <a:defRPr/>
            </a:pPr>
            <a:r>
              <a:rPr sz="2600" i="1" spc="75" dirty="0">
                <a:latin typeface="Times New Roman"/>
                <a:cs typeface="Times New Roman"/>
              </a:rPr>
              <a:t>Similar</a:t>
            </a:r>
            <a:r>
              <a:rPr lang="en-US" sz="2600" i="1" spc="75" dirty="0">
                <a:latin typeface="Times New Roman"/>
                <a:cs typeface="Times New Roman"/>
              </a:rPr>
              <a:t> </a:t>
            </a:r>
            <a:r>
              <a:rPr sz="2600" i="1" spc="240" dirty="0">
                <a:latin typeface="Times New Roman"/>
                <a:cs typeface="Times New Roman"/>
              </a:rPr>
              <a:t>format</a:t>
            </a:r>
            <a:r>
              <a:rPr lang="en-US" sz="2600" i="1" spc="240" dirty="0">
                <a:latin typeface="Times New Roman"/>
                <a:cs typeface="Times New Roman"/>
              </a:rPr>
              <a:t> </a:t>
            </a:r>
            <a:r>
              <a:rPr sz="2600" i="1" spc="365" dirty="0">
                <a:latin typeface="Times New Roman"/>
                <a:cs typeface="Times New Roman"/>
              </a:rPr>
              <a:t>to</a:t>
            </a:r>
            <a:r>
              <a:rPr lang="en-US" sz="2600" i="1" spc="365" dirty="0">
                <a:latin typeface="Times New Roman"/>
                <a:cs typeface="Times New Roman"/>
              </a:rPr>
              <a:t> </a:t>
            </a:r>
            <a:r>
              <a:rPr sz="2600" i="1" spc="80" dirty="0">
                <a:latin typeface="Times New Roman"/>
                <a:cs typeface="Times New Roman"/>
              </a:rPr>
              <a:t>EMBL</a:t>
            </a:r>
            <a:endParaRPr sz="2600" dirty="0">
              <a:latin typeface="Times New Roman"/>
              <a:cs typeface="Times New Roman"/>
            </a:endParaRPr>
          </a:p>
          <a:p>
            <a:pPr marL="354965" indent="-342265" algn="just" fontAlgn="auto">
              <a:spcBef>
                <a:spcPts val="994"/>
              </a:spcBef>
              <a:spcAft>
                <a:spcPts val="0"/>
              </a:spcAft>
              <a:buClr>
                <a:srgbClr val="89D0D5"/>
              </a:buClr>
              <a:buSzPct val="78846"/>
              <a:buFont typeface="Wingdings"/>
              <a:buChar char=""/>
              <a:tabLst>
                <a:tab pos="354965" algn="l"/>
                <a:tab pos="355600" algn="l"/>
              </a:tabLst>
              <a:defRPr/>
            </a:pPr>
            <a:r>
              <a:rPr sz="2600" i="1" u="heavy" spc="250" dirty="0">
                <a:uFill>
                  <a:solidFill>
                    <a:srgbClr val="EA6212"/>
                  </a:solidFill>
                </a:uFill>
                <a:latin typeface="Times New Roman"/>
                <a:cs typeface="Times New Roman"/>
                <a:hlinkClick r:id="rId3"/>
              </a:rPr>
              <a:t>http://us.expasy.org/sprot/sprot-top.html</a:t>
            </a:r>
            <a:endParaRPr sz="2600" dirty="0">
              <a:latin typeface="Times New Roman"/>
              <a:cs typeface="Times New Roman"/>
            </a:endParaRPr>
          </a:p>
        </p:txBody>
      </p:sp>
    </p:spTree>
    <p:extLst>
      <p:ext uri="{BB962C8B-B14F-4D97-AF65-F5344CB8AC3E}">
        <p14:creationId xmlns:p14="http://schemas.microsoft.com/office/powerpoint/2010/main" val="1059664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4063" r="3441" b="19010"/>
          <a:stretch/>
        </p:blipFill>
        <p:spPr>
          <a:xfrm>
            <a:off x="409575" y="1183180"/>
            <a:ext cx="11287125" cy="4398470"/>
          </a:xfrm>
          <a:prstGeom prst="rect">
            <a:avLst/>
          </a:prstGeom>
        </p:spPr>
      </p:pic>
    </p:spTree>
    <p:extLst>
      <p:ext uri="{BB962C8B-B14F-4D97-AF65-F5344CB8AC3E}">
        <p14:creationId xmlns:p14="http://schemas.microsoft.com/office/powerpoint/2010/main" val="3641406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STRUCTURE DATABASES</a:t>
            </a:r>
            <a:endParaRPr lang="en-US" dirty="0"/>
          </a:p>
        </p:txBody>
      </p:sp>
      <p:sp>
        <p:nvSpPr>
          <p:cNvPr id="5" name="Text Placeholder 4"/>
          <p:cNvSpPr>
            <a:spLocks noGrp="1"/>
          </p:cNvSpPr>
          <p:nvPr>
            <p:ph type="body" idx="1"/>
          </p:nvPr>
        </p:nvSpPr>
        <p:spPr/>
        <p:txBody>
          <a:bodyPr/>
          <a:lstStyle/>
          <a:p>
            <a:r>
              <a:rPr lang="en-US" dirty="0" smtClean="0"/>
              <a:t>PROTEIN DATA BANK</a:t>
            </a:r>
            <a:endParaRPr lang="en-US" dirty="0"/>
          </a:p>
        </p:txBody>
      </p:sp>
      <p:pic>
        <p:nvPicPr>
          <p:cNvPr id="6" name="Picture 3" descr="wwPD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941294"/>
            <a:ext cx="5918200" cy="1827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485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304800"/>
            <a:ext cx="7772400" cy="1143000"/>
          </a:xfrm>
        </p:spPr>
        <p:txBody>
          <a:bodyPr/>
          <a:lstStyle/>
          <a:p>
            <a:pPr>
              <a:defRPr/>
            </a:pPr>
            <a:r>
              <a:rPr lang="en-US" b="1" smtClean="0"/>
              <a:t>Protein DataBank (PDB)</a:t>
            </a:r>
          </a:p>
        </p:txBody>
      </p:sp>
      <p:sp>
        <p:nvSpPr>
          <p:cNvPr id="5" name="Rectangle 3"/>
          <p:cNvSpPr txBox="1">
            <a:spLocks noChangeArrowheads="1"/>
          </p:cNvSpPr>
          <p:nvPr/>
        </p:nvSpPr>
        <p:spPr>
          <a:xfrm>
            <a:off x="535080" y="1456765"/>
            <a:ext cx="10518401" cy="5029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Important in solving real problems in molecular biology</a:t>
            </a:r>
          </a:p>
          <a:p>
            <a:r>
              <a:rPr lang="en-US" dirty="0" smtClean="0"/>
              <a:t>Protein Databank</a:t>
            </a:r>
          </a:p>
          <a:p>
            <a:pPr lvl="1"/>
            <a:r>
              <a:rPr lang="en-US" dirty="0" smtClean="0"/>
              <a:t>PDB Established in 1972 at Brookhaven National Laboratory (BNL)</a:t>
            </a:r>
          </a:p>
          <a:p>
            <a:pPr lvl="1"/>
            <a:r>
              <a:rPr lang="en-US" dirty="0" smtClean="0"/>
              <a:t>Sole international repository of macromolecular structure data</a:t>
            </a:r>
          </a:p>
          <a:p>
            <a:pPr lvl="1"/>
            <a:r>
              <a:rPr lang="en-US" dirty="0" smtClean="0"/>
              <a:t>Moved to Research </a:t>
            </a:r>
            <a:r>
              <a:rPr lang="en-US" dirty="0" err="1" smtClean="0"/>
              <a:t>Collaboratory</a:t>
            </a:r>
            <a:r>
              <a:rPr lang="en-US" dirty="0" smtClean="0"/>
              <a:t> </a:t>
            </a:r>
          </a:p>
          <a:p>
            <a:pPr lvl="1">
              <a:buFontTx/>
              <a:buNone/>
            </a:pPr>
            <a:r>
              <a:rPr lang="en-US" dirty="0" smtClean="0"/>
              <a:t>   for Structural Bioinformatics</a:t>
            </a:r>
          </a:p>
          <a:p>
            <a:pPr lvl="1">
              <a:buFontTx/>
              <a:buNone/>
            </a:pPr>
            <a:endParaRPr lang="en-US" dirty="0" smtClean="0"/>
          </a:p>
          <a:p>
            <a:pPr lvl="1">
              <a:buFontTx/>
              <a:buNone/>
            </a:pPr>
            <a:r>
              <a:rPr lang="en-US" dirty="0" smtClean="0"/>
              <a:t>http://www.rcsb.org/</a:t>
            </a:r>
          </a:p>
          <a:p>
            <a:pPr lvl="1">
              <a:buFontTx/>
              <a:buNone/>
            </a:pPr>
            <a:endParaRPr lang="en-US" dirty="0"/>
          </a:p>
        </p:txBody>
      </p:sp>
      <p:pic>
        <p:nvPicPr>
          <p:cNvPr id="6" name="Picture 4" descr="P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5824" y="3426497"/>
            <a:ext cx="2571750" cy="27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2895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6494" y="292193"/>
            <a:ext cx="10515600" cy="4351338"/>
          </a:xfrm>
        </p:spPr>
        <p:txBody>
          <a:bodyPr/>
          <a:lstStyle/>
          <a:p>
            <a:r>
              <a:rPr lang="en-US" dirty="0" smtClean="0"/>
              <a:t>The </a:t>
            </a:r>
            <a:r>
              <a:rPr lang="en-US" b="1" dirty="0" smtClean="0"/>
              <a:t>Protein Data Bank</a:t>
            </a:r>
            <a:r>
              <a:rPr lang="en-US" dirty="0" smtClean="0"/>
              <a:t> (</a:t>
            </a:r>
            <a:r>
              <a:rPr lang="en-US" b="1" dirty="0" smtClean="0"/>
              <a:t>PDB</a:t>
            </a:r>
            <a:r>
              <a:rPr lang="en-US" dirty="0" smtClean="0"/>
              <a:t>) is a database for the three-dimensional structural data of large biological molecules, such as proteins and nucleic acids. The data, typically obtained by X-ray crystallography, NMR spectroscopy, or, increasingly, cryo-electron microscopy, and submitted by biologists and biochemists from around the world, are freely accessible on the Internet via the websites of its member </a:t>
            </a:r>
            <a:r>
              <a:rPr lang="en-US" dirty="0" err="1" smtClean="0"/>
              <a:t>organisations</a:t>
            </a:r>
            <a:r>
              <a:rPr lang="en-US" dirty="0" smtClean="0"/>
              <a:t> (</a:t>
            </a:r>
            <a:r>
              <a:rPr lang="en-US" dirty="0" err="1" smtClean="0"/>
              <a:t>PDBe</a:t>
            </a:r>
            <a:r>
              <a:rPr lang="en-US" dirty="0" smtClean="0"/>
              <a:t>, </a:t>
            </a:r>
            <a:r>
              <a:rPr lang="en-US" dirty="0" err="1" smtClean="0"/>
              <a:t>PDBj</a:t>
            </a:r>
            <a:r>
              <a:rPr lang="en-US" dirty="0" smtClean="0"/>
              <a:t>, RCSB,</a:t>
            </a:r>
            <a:r>
              <a:rPr lang="en-US" baseline="30000" dirty="0"/>
              <a:t> </a:t>
            </a:r>
            <a:r>
              <a:rPr lang="en-US" dirty="0" smtClean="0"/>
              <a:t>and BMRB). The PDB is overseen by an organization called the Worldwide Protein Data Bank, </a:t>
            </a:r>
            <a:r>
              <a:rPr lang="en-US" dirty="0" err="1" smtClean="0"/>
              <a:t>wwPDB</a:t>
            </a:r>
            <a:r>
              <a:rPr lang="en-US" dirty="0" smtClean="0"/>
              <a:t>.</a:t>
            </a:r>
            <a:endParaRPr lang="en-US" dirty="0"/>
          </a:p>
        </p:txBody>
      </p:sp>
      <p:sp>
        <p:nvSpPr>
          <p:cNvPr id="4" name="Rectangle 3"/>
          <p:cNvSpPr/>
          <p:nvPr/>
        </p:nvSpPr>
        <p:spPr>
          <a:xfrm>
            <a:off x="2187386" y="4240120"/>
            <a:ext cx="9403979" cy="2086725"/>
          </a:xfrm>
          <a:prstGeom prst="rect">
            <a:avLst/>
          </a:prstGeom>
        </p:spPr>
        <p:txBody>
          <a:bodyPr wrap="square">
            <a:spAutoFit/>
          </a:bodyPr>
          <a:lstStyle/>
          <a:p>
            <a:pPr>
              <a:lnSpc>
                <a:spcPct val="90000"/>
              </a:lnSpc>
            </a:pPr>
            <a:r>
              <a:rPr lang="en-US" sz="2400" b="1" dirty="0" smtClean="0"/>
              <a:t>Members</a:t>
            </a:r>
          </a:p>
          <a:p>
            <a:pPr>
              <a:lnSpc>
                <a:spcPct val="90000"/>
              </a:lnSpc>
            </a:pPr>
            <a:endParaRPr lang="en-US" sz="2400" b="1" dirty="0"/>
          </a:p>
          <a:p>
            <a:pPr lvl="1">
              <a:lnSpc>
                <a:spcPct val="90000"/>
              </a:lnSpc>
            </a:pPr>
            <a:r>
              <a:rPr lang="en-US" sz="2400" dirty="0" smtClean="0"/>
              <a:t>1. RCSB </a:t>
            </a:r>
            <a:r>
              <a:rPr lang="en-US" sz="2400" dirty="0"/>
              <a:t>(Research </a:t>
            </a:r>
            <a:r>
              <a:rPr lang="en-US" sz="2400" dirty="0" err="1"/>
              <a:t>Collaboratory</a:t>
            </a:r>
            <a:r>
              <a:rPr lang="en-US" sz="2400" dirty="0"/>
              <a:t> for Structural Bioinformatics</a:t>
            </a:r>
            <a:r>
              <a:rPr lang="en-US" sz="2400" dirty="0" smtClean="0"/>
              <a:t>), USA</a:t>
            </a:r>
            <a:endParaRPr lang="en-US" sz="2400" dirty="0"/>
          </a:p>
          <a:p>
            <a:pPr lvl="1">
              <a:lnSpc>
                <a:spcPct val="90000"/>
              </a:lnSpc>
            </a:pPr>
            <a:r>
              <a:rPr lang="en-US" sz="2400" dirty="0" smtClean="0"/>
              <a:t>2. </a:t>
            </a:r>
            <a:r>
              <a:rPr lang="en-US" sz="2400" dirty="0" err="1" smtClean="0"/>
              <a:t>PDBj</a:t>
            </a:r>
            <a:r>
              <a:rPr lang="en-US" sz="2400" dirty="0" smtClean="0"/>
              <a:t> </a:t>
            </a:r>
            <a:r>
              <a:rPr lang="en-US" sz="2400" dirty="0"/>
              <a:t>(Osaka University</a:t>
            </a:r>
            <a:r>
              <a:rPr lang="en-US" sz="2400" dirty="0" smtClean="0"/>
              <a:t>), Japan</a:t>
            </a:r>
            <a:endParaRPr lang="en-US" sz="2400" dirty="0"/>
          </a:p>
          <a:p>
            <a:pPr lvl="1">
              <a:lnSpc>
                <a:spcPct val="90000"/>
              </a:lnSpc>
            </a:pPr>
            <a:r>
              <a:rPr lang="en-US" sz="2400" dirty="0" smtClean="0"/>
              <a:t>3. Macromolecular </a:t>
            </a:r>
            <a:r>
              <a:rPr lang="en-US" sz="2400" dirty="0"/>
              <a:t>Structure Database (EBI</a:t>
            </a:r>
            <a:r>
              <a:rPr lang="en-US" sz="2400" dirty="0" smtClean="0"/>
              <a:t>), Europe</a:t>
            </a:r>
          </a:p>
          <a:p>
            <a:pPr lvl="1">
              <a:lnSpc>
                <a:spcPct val="90000"/>
              </a:lnSpc>
            </a:pPr>
            <a:r>
              <a:rPr lang="en-US" sz="2400" dirty="0" smtClean="0"/>
              <a:t>4. BMRB (Biological </a:t>
            </a:r>
            <a:r>
              <a:rPr lang="en-US" sz="2400" dirty="0"/>
              <a:t>Magnetic Resonance Data </a:t>
            </a:r>
            <a:r>
              <a:rPr lang="en-US" sz="2400" dirty="0" smtClean="0"/>
              <a:t>Bank), USA</a:t>
            </a:r>
            <a:endParaRPr lang="en-US" sz="2400" dirty="0"/>
          </a:p>
        </p:txBody>
      </p:sp>
    </p:spTree>
    <p:extLst>
      <p:ext uri="{BB962C8B-B14F-4D97-AF65-F5344CB8AC3E}">
        <p14:creationId xmlns:p14="http://schemas.microsoft.com/office/powerpoint/2010/main" val="1690322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ext Box 3"/>
          <p:cNvSpPr txBox="1">
            <a:spLocks noChangeArrowheads="1"/>
          </p:cNvSpPr>
          <p:nvPr/>
        </p:nvSpPr>
        <p:spPr bwMode="auto">
          <a:xfrm rot="16200000">
            <a:off x="990506" y="3420784"/>
            <a:ext cx="2803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latin typeface="Helvetica" panose="020B0604020202020204" pitchFamily="34" charset="0"/>
                <a:ea typeface="Osaka" pitchFamily="84" charset="-128"/>
              </a:rPr>
              <a:t>Number of released entries</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6907" y="169583"/>
            <a:ext cx="7748587" cy="6580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994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14600" y="1053353"/>
            <a:ext cx="77724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Data Processing Data Flow</a:t>
            </a:r>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742" y="2619469"/>
            <a:ext cx="10736814" cy="2880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865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BIOINFORMATICS</a:t>
            </a:r>
            <a:endParaRPr lang="en-US" dirty="0"/>
          </a:p>
        </p:txBody>
      </p:sp>
      <p:sp>
        <p:nvSpPr>
          <p:cNvPr id="3" name="Content Placeholder 2"/>
          <p:cNvSpPr>
            <a:spLocks noGrp="1"/>
          </p:cNvSpPr>
          <p:nvPr>
            <p:ph idx="1"/>
          </p:nvPr>
        </p:nvSpPr>
        <p:spPr/>
        <p:txBody>
          <a:bodyPr>
            <a:normAutofit fontScale="92500"/>
          </a:bodyPr>
          <a:lstStyle/>
          <a:p>
            <a:r>
              <a:rPr lang="en-US" dirty="0" smtClean="0"/>
              <a:t>In biology, bioinformatics is defined as, “the use of computer to store, retrieve, </a:t>
            </a:r>
            <a:r>
              <a:rPr lang="en-US" dirty="0" err="1" smtClean="0"/>
              <a:t>analyse</a:t>
            </a:r>
            <a:r>
              <a:rPr lang="en-US" dirty="0" smtClean="0"/>
              <a:t> or predict the composition or structure of bio-molecules” . Bioinformatics is the application of computational techniques and information technology to the </a:t>
            </a:r>
            <a:r>
              <a:rPr lang="en-US" dirty="0" err="1" smtClean="0"/>
              <a:t>organisation</a:t>
            </a:r>
            <a:r>
              <a:rPr lang="en-US" dirty="0" smtClean="0"/>
              <a:t> and management of biological data. Classical bioinformatics deals primarily with sequence analysis.</a:t>
            </a:r>
          </a:p>
          <a:p>
            <a:endParaRPr lang="en-US" dirty="0"/>
          </a:p>
          <a:p>
            <a:r>
              <a:rPr lang="en-US" dirty="0" smtClean="0"/>
              <a:t>A range of information like biological sequences, structures, binding sites, metabolic interactions, molecular action, functional relationships, protein families, motifs and homologous can be retrieved by using biological databases. The main purpose of a biological database is to store and manage biological data and information in computer readable forms.</a:t>
            </a:r>
            <a:endParaRPr lang="en-US" dirty="0"/>
          </a:p>
        </p:txBody>
      </p:sp>
    </p:spTree>
    <p:extLst>
      <p:ext uri="{BB962C8B-B14F-4D97-AF65-F5344CB8AC3E}">
        <p14:creationId xmlns:p14="http://schemas.microsoft.com/office/powerpoint/2010/main" val="2054409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304800"/>
            <a:ext cx="7772400" cy="1143000"/>
          </a:xfrm>
        </p:spPr>
        <p:txBody>
          <a:bodyPr/>
          <a:lstStyle/>
          <a:p>
            <a:pPr>
              <a:defRPr/>
            </a:pPr>
            <a:r>
              <a:rPr lang="fr-CH" b="1" smtClean="0"/>
              <a:t>PDB: example</a:t>
            </a:r>
            <a:endParaRPr lang="en-GB" b="1" smtClean="0"/>
          </a:p>
        </p:txBody>
      </p:sp>
      <p:sp>
        <p:nvSpPr>
          <p:cNvPr id="5" name="Rectangle 3"/>
          <p:cNvSpPr txBox="1">
            <a:spLocks noChangeArrowheads="1"/>
          </p:cNvSpPr>
          <p:nvPr/>
        </p:nvSpPr>
        <p:spPr>
          <a:xfrm>
            <a:off x="609600" y="990600"/>
            <a:ext cx="7772400" cy="472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l="6954" t="5208" r="6954" b="7031"/>
          <a:stretch/>
        </p:blipFill>
        <p:spPr>
          <a:xfrm>
            <a:off x="495300" y="152400"/>
            <a:ext cx="11201400" cy="6419850"/>
          </a:xfrm>
          <a:prstGeom prst="rect">
            <a:avLst/>
          </a:prstGeom>
        </p:spPr>
      </p:pic>
    </p:spTree>
    <p:extLst>
      <p:ext uri="{BB962C8B-B14F-4D97-AF65-F5344CB8AC3E}">
        <p14:creationId xmlns:p14="http://schemas.microsoft.com/office/powerpoint/2010/main" val="4102520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931" t="9635" r="8126" b="5469"/>
          <a:stretch/>
        </p:blipFill>
        <p:spPr>
          <a:xfrm>
            <a:off x="361950" y="266700"/>
            <a:ext cx="11182350" cy="6210300"/>
          </a:xfrm>
          <a:prstGeom prst="rect">
            <a:avLst/>
          </a:prstGeom>
        </p:spPr>
      </p:pic>
    </p:spTree>
    <p:extLst>
      <p:ext uri="{BB962C8B-B14F-4D97-AF65-F5344CB8AC3E}">
        <p14:creationId xmlns:p14="http://schemas.microsoft.com/office/powerpoint/2010/main" val="182753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6600" dirty="0" smtClean="0"/>
          </a:p>
          <a:p>
            <a:pPr marL="0" indent="0" algn="ctr">
              <a:buNone/>
            </a:pPr>
            <a:r>
              <a:rPr lang="en-US" sz="6600" dirty="0" smtClean="0"/>
              <a:t>Thank you</a:t>
            </a:r>
            <a:endParaRPr lang="en-US" sz="6600" dirty="0"/>
          </a:p>
        </p:txBody>
      </p:sp>
    </p:spTree>
    <p:extLst>
      <p:ext uri="{BB962C8B-B14F-4D97-AF65-F5344CB8AC3E}">
        <p14:creationId xmlns:p14="http://schemas.microsoft.com/office/powerpoint/2010/main" val="3941786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40630" t="27343" r="19986" b="20834"/>
          <a:stretch/>
        </p:blipFill>
        <p:spPr>
          <a:xfrm>
            <a:off x="1390650" y="121665"/>
            <a:ext cx="9105900" cy="6736335"/>
          </a:xfrm>
          <a:prstGeom prst="rect">
            <a:avLst/>
          </a:prstGeom>
        </p:spPr>
      </p:pic>
    </p:spTree>
    <p:extLst>
      <p:ext uri="{BB962C8B-B14F-4D97-AF65-F5344CB8AC3E}">
        <p14:creationId xmlns:p14="http://schemas.microsoft.com/office/powerpoint/2010/main" val="1556278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Primary databases</a:t>
            </a:r>
          </a:p>
          <a:p>
            <a:pPr marL="0" indent="0">
              <a:buNone/>
            </a:pPr>
            <a:r>
              <a:rPr lang="en-US" dirty="0" smtClean="0"/>
              <a:t>These are the primary sources of data used to store nucleic acid, protein sequences and structural information of biological macromolecules</a:t>
            </a:r>
          </a:p>
          <a:p>
            <a:pPr marL="0" indent="0">
              <a:buNone/>
            </a:pPr>
            <a:endParaRPr lang="en-US" dirty="0"/>
          </a:p>
          <a:p>
            <a:pPr marL="0" indent="0">
              <a:buNone/>
            </a:pPr>
            <a:r>
              <a:rPr lang="en-US" dirty="0" smtClean="0"/>
              <a:t>Ex: </a:t>
            </a:r>
          </a:p>
          <a:p>
            <a:pPr marL="0" indent="0">
              <a:buNone/>
            </a:pPr>
            <a:r>
              <a:rPr lang="en-US" dirty="0" smtClean="0"/>
              <a:t>NCBI (National center for biotechnology information)</a:t>
            </a:r>
          </a:p>
          <a:p>
            <a:pPr marL="0" indent="0">
              <a:buNone/>
            </a:pPr>
            <a:r>
              <a:rPr lang="en-US" dirty="0" err="1" smtClean="0"/>
              <a:t>GenBank</a:t>
            </a:r>
            <a:endParaRPr lang="en-US" dirty="0" smtClean="0"/>
          </a:p>
          <a:p>
            <a:pPr marL="0" indent="0">
              <a:buNone/>
            </a:pPr>
            <a:r>
              <a:rPr lang="en-US" dirty="0" smtClean="0"/>
              <a:t>DDBJ (DNA Databank of Japan)</a:t>
            </a:r>
          </a:p>
          <a:p>
            <a:pPr marL="0" indent="0">
              <a:buNone/>
            </a:pPr>
            <a:r>
              <a:rPr lang="en-US" dirty="0" smtClean="0"/>
              <a:t>Swiss-</a:t>
            </a:r>
            <a:r>
              <a:rPr lang="en-US" dirty="0" err="1" smtClean="0"/>
              <a:t>Prot</a:t>
            </a:r>
            <a:r>
              <a:rPr lang="en-US" dirty="0" smtClean="0"/>
              <a:t> (protein database)</a:t>
            </a:r>
          </a:p>
          <a:p>
            <a:pPr marL="0" indent="0">
              <a:buNone/>
            </a:pPr>
            <a:endParaRPr lang="en-US" dirty="0"/>
          </a:p>
        </p:txBody>
      </p:sp>
    </p:spTree>
    <p:extLst>
      <p:ext uri="{BB962C8B-B14F-4D97-AF65-F5344CB8AC3E}">
        <p14:creationId xmlns:p14="http://schemas.microsoft.com/office/powerpoint/2010/main" val="745560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database</a:t>
            </a:r>
            <a:endParaRPr lang="en-US" dirty="0"/>
          </a:p>
        </p:txBody>
      </p:sp>
      <p:sp>
        <p:nvSpPr>
          <p:cNvPr id="3" name="Content Placeholder 2"/>
          <p:cNvSpPr>
            <a:spLocks noGrp="1"/>
          </p:cNvSpPr>
          <p:nvPr>
            <p:ph idx="1"/>
          </p:nvPr>
        </p:nvSpPr>
        <p:spPr/>
        <p:txBody>
          <a:bodyPr/>
          <a:lstStyle/>
          <a:p>
            <a:r>
              <a:rPr lang="en-US" dirty="0" smtClean="0"/>
              <a:t>Contains information derived from the analysis of data available in primary sources</a:t>
            </a:r>
          </a:p>
          <a:p>
            <a:r>
              <a:rPr lang="en-US" dirty="0" smtClean="0"/>
              <a:t>Ex:</a:t>
            </a:r>
          </a:p>
          <a:p>
            <a:r>
              <a:rPr lang="en-US" dirty="0" smtClean="0"/>
              <a:t>BOLD</a:t>
            </a:r>
          </a:p>
          <a:p>
            <a:r>
              <a:rPr lang="en-US" dirty="0" smtClean="0"/>
              <a:t>TAIR</a:t>
            </a:r>
          </a:p>
          <a:p>
            <a:r>
              <a:rPr lang="en-US" dirty="0" err="1" smtClean="0"/>
              <a:t>Pfam</a:t>
            </a:r>
            <a:endParaRPr lang="en-US" dirty="0" smtClean="0"/>
          </a:p>
          <a:p>
            <a:r>
              <a:rPr lang="en-US" dirty="0" smtClean="0"/>
              <a:t>CATH</a:t>
            </a:r>
            <a:endParaRPr lang="en-US" dirty="0"/>
          </a:p>
        </p:txBody>
      </p:sp>
    </p:spTree>
    <p:extLst>
      <p:ext uri="{BB962C8B-B14F-4D97-AF65-F5344CB8AC3E}">
        <p14:creationId xmlns:p14="http://schemas.microsoft.com/office/powerpoint/2010/main" val="3875966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NCBI- National center for biotechnology information</a:t>
            </a:r>
            <a:endParaRPr lang="en-US" sz="3600" b="1" dirty="0"/>
          </a:p>
        </p:txBody>
      </p:sp>
      <p:sp>
        <p:nvSpPr>
          <p:cNvPr id="3" name="Content Placeholder 2"/>
          <p:cNvSpPr>
            <a:spLocks noGrp="1"/>
          </p:cNvSpPr>
          <p:nvPr>
            <p:ph idx="1"/>
          </p:nvPr>
        </p:nvSpPr>
        <p:spPr/>
        <p:txBody>
          <a:bodyPr/>
          <a:lstStyle/>
          <a:p>
            <a:r>
              <a:rPr lang="en-US" dirty="0" smtClean="0"/>
              <a:t>Created in 1988 as a part of national library of medicine at NIH</a:t>
            </a:r>
          </a:p>
          <a:p>
            <a:r>
              <a:rPr lang="en-US" dirty="0" smtClean="0"/>
              <a:t>Establishes public databases for DNA, RNA and proteins</a:t>
            </a:r>
          </a:p>
          <a:p>
            <a:r>
              <a:rPr lang="en-US" dirty="0" smtClean="0"/>
              <a:t>Develops software tools for sequence analysis</a:t>
            </a:r>
          </a:p>
          <a:p>
            <a:r>
              <a:rPr lang="en-US" dirty="0" smtClean="0"/>
              <a:t>Disseminate biomedical information</a:t>
            </a:r>
          </a:p>
          <a:p>
            <a:endParaRPr lang="en-US" dirty="0"/>
          </a:p>
          <a:p>
            <a:endParaRPr lang="en-US" dirty="0"/>
          </a:p>
        </p:txBody>
      </p:sp>
    </p:spTree>
    <p:extLst>
      <p:ext uri="{BB962C8B-B14F-4D97-AF65-F5344CB8AC3E}">
        <p14:creationId xmlns:p14="http://schemas.microsoft.com/office/powerpoint/2010/main" val="3402859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6076" t="4946" r="7832" b="5209"/>
          <a:stretch/>
        </p:blipFill>
        <p:spPr>
          <a:xfrm>
            <a:off x="381000" y="133350"/>
            <a:ext cx="11201400" cy="6572250"/>
          </a:xfrm>
          <a:prstGeom prst="rect">
            <a:avLst/>
          </a:prstGeom>
        </p:spPr>
      </p:pic>
    </p:spTree>
    <p:extLst>
      <p:ext uri="{BB962C8B-B14F-4D97-AF65-F5344CB8AC3E}">
        <p14:creationId xmlns:p14="http://schemas.microsoft.com/office/powerpoint/2010/main" val="4121690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700" y="-358775"/>
            <a:ext cx="10515600" cy="1325563"/>
          </a:xfrm>
        </p:spPr>
        <p:txBody>
          <a:bodyPr/>
          <a:lstStyle/>
          <a:p>
            <a:r>
              <a:rPr lang="en-US" dirty="0" err="1" smtClean="0"/>
              <a:t>GenBank</a:t>
            </a:r>
            <a:r>
              <a:rPr lang="en-US" dirty="0" smtClean="0"/>
              <a:t>- Genetic sequence database</a:t>
            </a:r>
            <a:endParaRPr lang="en-US" dirty="0"/>
          </a:p>
        </p:txBody>
      </p:sp>
      <p:sp>
        <p:nvSpPr>
          <p:cNvPr id="3" name="Content Placeholder 2"/>
          <p:cNvSpPr>
            <a:spLocks noGrp="1"/>
          </p:cNvSpPr>
          <p:nvPr>
            <p:ph idx="1"/>
          </p:nvPr>
        </p:nvSpPr>
        <p:spPr>
          <a:xfrm>
            <a:off x="400050" y="966788"/>
            <a:ext cx="10515600" cy="4351338"/>
          </a:xfrm>
        </p:spPr>
        <p:txBody>
          <a:bodyPr/>
          <a:lstStyle/>
          <a:p>
            <a:r>
              <a:rPr lang="en-US" dirty="0" smtClean="0"/>
              <a:t>Gene sequence database at NCBI</a:t>
            </a:r>
          </a:p>
          <a:p>
            <a:r>
              <a:rPr lang="en-US" dirty="0" smtClean="0"/>
              <a:t>Established in 1982</a:t>
            </a:r>
          </a:p>
          <a:p>
            <a:r>
              <a:rPr lang="en-US" dirty="0" smtClean="0"/>
              <a:t>New DNA sequences can be deposited here and it gives a unique ID for your deposited sequence after verification of your credentials</a:t>
            </a:r>
          </a:p>
          <a:p>
            <a:r>
              <a:rPr lang="en-US" dirty="0" smtClean="0"/>
              <a:t>It has sequences of more than 2,40,000 organisms, from individual labs and batch submissions from large scale projects</a:t>
            </a:r>
          </a:p>
          <a:p>
            <a:endParaRPr lang="en-US" dirty="0"/>
          </a:p>
        </p:txBody>
      </p:sp>
      <p:pic>
        <p:nvPicPr>
          <p:cNvPr id="4" name="Picture 3" descr="DN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2102644"/>
            <a:ext cx="594360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27" descr="DNA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8412" y="966788"/>
            <a:ext cx="54197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29" descr="DNA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7937" y="3767138"/>
            <a:ext cx="5410200" cy="240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871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001" t="3646" r="8565" b="10937"/>
          <a:stretch/>
        </p:blipFill>
        <p:spPr>
          <a:xfrm>
            <a:off x="285750" y="171450"/>
            <a:ext cx="11506200" cy="6248400"/>
          </a:xfrm>
          <a:prstGeom prst="rect">
            <a:avLst/>
          </a:prstGeom>
        </p:spPr>
      </p:pic>
    </p:spTree>
    <p:extLst>
      <p:ext uri="{BB962C8B-B14F-4D97-AF65-F5344CB8AC3E}">
        <p14:creationId xmlns:p14="http://schemas.microsoft.com/office/powerpoint/2010/main" val="3408601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429</Words>
  <Application>Microsoft Office PowerPoint</Application>
  <PresentationFormat>Widescreen</PresentationFormat>
  <Paragraphs>70</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Corbel</vt:lpstr>
      <vt:lpstr>Helvetica</vt:lpstr>
      <vt:lpstr>Osaka</vt:lpstr>
      <vt:lpstr>Times New Roman</vt:lpstr>
      <vt:lpstr>Wingdings</vt:lpstr>
      <vt:lpstr>Office Theme</vt:lpstr>
      <vt:lpstr>SEQUENCE DATABASES</vt:lpstr>
      <vt:lpstr>BIOINFORMATICS</vt:lpstr>
      <vt:lpstr>PowerPoint Presentation</vt:lpstr>
      <vt:lpstr>EXAMPLES</vt:lpstr>
      <vt:lpstr>Secondary database</vt:lpstr>
      <vt:lpstr>NCBI- National center for biotechnology information</vt:lpstr>
      <vt:lpstr>PowerPoint Presentation</vt:lpstr>
      <vt:lpstr>GenBank- Genetic sequence database</vt:lpstr>
      <vt:lpstr>PowerPoint Presentation</vt:lpstr>
      <vt:lpstr>EMBL- European molecular biology laboratory</vt:lpstr>
      <vt:lpstr>PowerPoint Presentation</vt:lpstr>
      <vt:lpstr>dbSNP from NCBI (Single nucleotide polymorphism)</vt:lpstr>
      <vt:lpstr>SWISS PROT</vt:lpstr>
      <vt:lpstr>PowerPoint Presentation</vt:lpstr>
      <vt:lpstr>STRUCTURE DATABASES</vt:lpstr>
      <vt:lpstr>Protein DataBank (PDB)</vt:lpstr>
      <vt:lpstr>PowerPoint Presentation</vt:lpstr>
      <vt:lpstr>PowerPoint Presentation</vt:lpstr>
      <vt:lpstr>PowerPoint Presentation</vt:lpstr>
      <vt:lpstr>PDB: example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DATABASES</dc:title>
  <dc:creator>USHA</dc:creator>
  <cp:lastModifiedBy>USHA</cp:lastModifiedBy>
  <cp:revision>16</cp:revision>
  <dcterms:created xsi:type="dcterms:W3CDTF">2021-11-25T09:57:54Z</dcterms:created>
  <dcterms:modified xsi:type="dcterms:W3CDTF">2021-12-02T03:53:41Z</dcterms:modified>
</cp:coreProperties>
</file>