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E3B9-AA26-294F-B39E-0320780C2741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352-F33B-A54E-8F35-073A43C28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82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E3B9-AA26-294F-B39E-0320780C2741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352-F33B-A54E-8F35-073A43C28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30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E3B9-AA26-294F-B39E-0320780C2741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352-F33B-A54E-8F35-073A43C28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9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E3B9-AA26-294F-B39E-0320780C2741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352-F33B-A54E-8F35-073A43C28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1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E3B9-AA26-294F-B39E-0320780C2741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352-F33B-A54E-8F35-073A43C28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15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E3B9-AA26-294F-B39E-0320780C2741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352-F33B-A54E-8F35-073A43C28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58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E3B9-AA26-294F-B39E-0320780C2741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352-F33B-A54E-8F35-073A43C28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07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E3B9-AA26-294F-B39E-0320780C2741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352-F33B-A54E-8F35-073A43C28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41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E3B9-AA26-294F-B39E-0320780C2741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352-F33B-A54E-8F35-073A43C28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14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E3B9-AA26-294F-B39E-0320780C2741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352-F33B-A54E-8F35-073A43C28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4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E3B9-AA26-294F-B39E-0320780C2741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352-F33B-A54E-8F35-073A43C28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17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E3B9-AA26-294F-B39E-0320780C2741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E5352-F33B-A54E-8F35-073A43C280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NATURAL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POLYMERS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Scaffold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Fabrication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642" b="-76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096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Biocompatibility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Inflammatory response.</a:t>
            </a:r>
          </a:p>
          <a:p>
            <a:r>
              <a:rPr lang="en-US" altLang="ja-JP" dirty="0" smtClean="0"/>
              <a:t>Its should limited and not prolonged.</a:t>
            </a:r>
          </a:p>
          <a:p>
            <a:r>
              <a:rPr kumimoji="1" lang="en-US" altLang="ja-JP" dirty="0" smtClean="0"/>
              <a:t>Three phase tissue response</a:t>
            </a:r>
          </a:p>
          <a:p>
            <a:pPr lvl="1"/>
            <a:r>
              <a:rPr lang="en-US" altLang="ja-JP" dirty="0" smtClean="0"/>
              <a:t>I. acute and chronic inflammation. (1-2 </a:t>
            </a:r>
            <a:r>
              <a:rPr lang="en-US" altLang="ja-JP" dirty="0" err="1" smtClean="0"/>
              <a:t>wks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II. Granulation of tissue, a foreign body reaction and fibrosis.</a:t>
            </a:r>
          </a:p>
          <a:p>
            <a:pPr lvl="1"/>
            <a:r>
              <a:rPr kumimoji="1" lang="en-US" altLang="ja-JP" dirty="0" smtClean="0"/>
              <a:t>III. Bulk of scaffold is lost by degradation.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970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Mechanical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Strength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Mechanical strength is important for weight bearing orthopedic tissues.</a:t>
            </a:r>
          </a:p>
          <a:p>
            <a:r>
              <a:rPr lang="en-US" altLang="ja-JP" dirty="0" smtClean="0"/>
              <a:t>Mechanical properties of the polymeric scaffold should be retained until the regenerated tissue can assume its structural role.</a:t>
            </a:r>
          </a:p>
          <a:p>
            <a:r>
              <a:rPr lang="en-US" altLang="ja-JP" dirty="0" smtClean="0"/>
              <a:t>In general h</a:t>
            </a:r>
            <a:r>
              <a:rPr kumimoji="1" lang="en-US" altLang="ja-JP" dirty="0" smtClean="0"/>
              <a:t>ydrophobic polymers have better mechanical strength than </a:t>
            </a:r>
            <a:r>
              <a:rPr kumimoji="1" lang="en-US" altLang="ja-JP" dirty="0" err="1" smtClean="0"/>
              <a:t>hydropholic</a:t>
            </a:r>
            <a:r>
              <a:rPr kumimoji="1" lang="en-US" altLang="ja-JP" smtClean="0"/>
              <a:t> polymers.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03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Biodegradability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Degradation products should be removed safely.</a:t>
            </a:r>
          </a:p>
          <a:p>
            <a:r>
              <a:rPr lang="en-US" altLang="ja-JP" dirty="0" smtClean="0"/>
              <a:t>Design a scaffold`s degradation rate so that it is quicker than the rate of degradation </a:t>
            </a:r>
            <a:r>
              <a:rPr lang="en-US" altLang="ja-JP" dirty="0" err="1" smtClean="0"/>
              <a:t>proucts</a:t>
            </a:r>
            <a:r>
              <a:rPr lang="en-US" altLang="ja-JP" dirty="0" smtClean="0"/>
              <a:t> removal.</a:t>
            </a:r>
          </a:p>
          <a:p>
            <a:r>
              <a:rPr kumimoji="1" lang="en-US" altLang="ja-JP" dirty="0" smtClean="0"/>
              <a:t>To minimize negative host response.</a:t>
            </a:r>
          </a:p>
          <a:p>
            <a:r>
              <a:rPr lang="en-US" altLang="ja-JP" dirty="0" smtClean="0"/>
              <a:t>Surface degradation</a:t>
            </a:r>
          </a:p>
          <a:p>
            <a:r>
              <a:rPr kumimoji="1" lang="en-US" altLang="ja-JP" dirty="0" smtClean="0"/>
              <a:t>Bulk degradation.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311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SYNTHETIC POLYMERS for Scaffold Fabrication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2503" b="12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177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SCAFFOLD DESIGN PROPERTIES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Fabrication</a:t>
            </a:r>
          </a:p>
          <a:p>
            <a:r>
              <a:rPr lang="en-US" altLang="ja-JP" dirty="0" smtClean="0"/>
              <a:t>Micro-Structure</a:t>
            </a:r>
          </a:p>
          <a:p>
            <a:r>
              <a:rPr kumimoji="1" lang="en-US" altLang="ja-JP" dirty="0" smtClean="0"/>
              <a:t>Macro-Structure</a:t>
            </a:r>
          </a:p>
          <a:p>
            <a:r>
              <a:rPr lang="en-US" altLang="ja-JP" dirty="0" smtClean="0"/>
              <a:t>Biocompatibility</a:t>
            </a:r>
          </a:p>
          <a:p>
            <a:r>
              <a:rPr lang="en-US" altLang="ja-JP" dirty="0" smtClean="0"/>
              <a:t>Biodegradability</a:t>
            </a:r>
          </a:p>
          <a:p>
            <a:r>
              <a:rPr kumimoji="1" lang="en-US" altLang="ja-JP" dirty="0" smtClean="0"/>
              <a:t>Mechanical Strength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99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Fabrication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Curing – Assembling polymer to form a bulk material for application.</a:t>
            </a:r>
          </a:p>
          <a:p>
            <a:r>
              <a:rPr kumimoji="1" lang="en-US" altLang="ja-JP" dirty="0" smtClean="0"/>
              <a:t>Curing types </a:t>
            </a:r>
          </a:p>
          <a:p>
            <a:pPr lvl="1"/>
            <a:r>
              <a:rPr lang="en-US" altLang="ja-JP" dirty="0" smtClean="0"/>
              <a:t>Polymer entanglement</a:t>
            </a:r>
          </a:p>
          <a:p>
            <a:pPr lvl="1"/>
            <a:r>
              <a:rPr kumimoji="1" lang="en-US" altLang="ja-JP" dirty="0" smtClean="0"/>
              <a:t>Polymer crosslinking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2279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Crosslinking</a:t>
            </a:r>
          </a:p>
          <a:p>
            <a:pPr lvl="1"/>
            <a:r>
              <a:rPr lang="ja-JP" altLang="ja-JP" dirty="0" smtClean="0"/>
              <a:t>I</a:t>
            </a:r>
            <a:r>
              <a:rPr lang="en-US" altLang="ja-JP" dirty="0" err="1" smtClean="0"/>
              <a:t>nvolves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 formation of covalent or ionic bonds.</a:t>
            </a:r>
          </a:p>
          <a:p>
            <a:pPr lvl="1"/>
            <a:r>
              <a:rPr kumimoji="1" lang="en-US" altLang="ja-JP" dirty="0" smtClean="0"/>
              <a:t>Radical or an ion is required to form </a:t>
            </a:r>
            <a:r>
              <a:rPr kumimoji="1" lang="en-US" altLang="ja-JP" dirty="0" err="1" smtClean="0"/>
              <a:t>crosslinked</a:t>
            </a:r>
            <a:r>
              <a:rPr kumimoji="1" lang="en-US" altLang="ja-JP" dirty="0" smtClean="0"/>
              <a:t> polymers.</a:t>
            </a:r>
          </a:p>
          <a:p>
            <a:pPr lvl="2"/>
            <a:r>
              <a:rPr lang="en-US" altLang="ja-JP" dirty="0" smtClean="0"/>
              <a:t>Adv. Is high mechanical strength.</a:t>
            </a:r>
          </a:p>
          <a:p>
            <a:pPr lvl="2"/>
            <a:r>
              <a:rPr kumimoji="1" lang="en-US" altLang="ja-JP" dirty="0" smtClean="0"/>
              <a:t>It can be injected into tissue and cured </a:t>
            </a:r>
            <a:r>
              <a:rPr kumimoji="1" lang="en-US" altLang="ja-JP" i="1" dirty="0" smtClean="0"/>
              <a:t>in-situ.</a:t>
            </a:r>
          </a:p>
          <a:p>
            <a:pPr lvl="2"/>
            <a:r>
              <a:rPr lang="en-US" altLang="ja-JP" dirty="0" err="1" smtClean="0"/>
              <a:t>Disadv</a:t>
            </a:r>
            <a:r>
              <a:rPr lang="en-US" altLang="ja-JP" dirty="0" smtClean="0"/>
              <a:t>. – cytotoxic</a:t>
            </a:r>
          </a:p>
          <a:p>
            <a:pPr lvl="2"/>
            <a:r>
              <a:rPr kumimoji="1" lang="en-US" altLang="ja-JP" dirty="0" smtClean="0"/>
              <a:t>Due to byproducts.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129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Entanglement</a:t>
            </a:r>
          </a:p>
          <a:p>
            <a:pPr lvl="1"/>
            <a:r>
              <a:rPr lang="en-US" altLang="ja-JP" dirty="0" smtClean="0"/>
              <a:t>Intertwining long,  linear polymer chain to form loosely bound polymer network.</a:t>
            </a:r>
          </a:p>
          <a:p>
            <a:pPr lvl="2"/>
            <a:r>
              <a:rPr kumimoji="1" lang="en-US" altLang="ja-JP" dirty="0" smtClean="0"/>
              <a:t>Advantage is its simple</a:t>
            </a:r>
          </a:p>
          <a:p>
            <a:pPr lvl="2"/>
            <a:r>
              <a:rPr lang="en-US" altLang="ja-JP" dirty="0" smtClean="0"/>
              <a:t>Can be formed by heat, pressure or both.</a:t>
            </a:r>
          </a:p>
          <a:p>
            <a:pPr lvl="2"/>
            <a:endParaRPr kumimoji="1" lang="en-US" altLang="ja-JP" dirty="0"/>
          </a:p>
          <a:p>
            <a:pPr lvl="2"/>
            <a:r>
              <a:rPr lang="en-US" altLang="ja-JP" dirty="0" smtClean="0"/>
              <a:t>Disadvantage is lacks mechanical strength.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68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Microstructure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Most cells are anchorage dependent – scaffold should aid cell growth.</a:t>
            </a:r>
          </a:p>
          <a:p>
            <a:r>
              <a:rPr lang="en-US" altLang="ja-JP" dirty="0" smtClean="0"/>
              <a:t>Large surface area is required.</a:t>
            </a:r>
          </a:p>
          <a:p>
            <a:r>
              <a:rPr kumimoji="1" lang="en-US" altLang="ja-JP" dirty="0" smtClean="0"/>
              <a:t>It should be porous to allow cells to infiltrate void areas.</a:t>
            </a:r>
          </a:p>
          <a:p>
            <a:r>
              <a:rPr lang="en-US" altLang="ja-JP" dirty="0" smtClean="0"/>
              <a:t>Scaffold should possess a large surface area to volume ratio.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233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Macrostructure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Shapes of scaffold. </a:t>
            </a:r>
            <a:r>
              <a:rPr kumimoji="1" lang="en-US" altLang="ja-JP" dirty="0" err="1" smtClean="0"/>
              <a:t>ie</a:t>
            </a:r>
            <a:r>
              <a:rPr kumimoji="1" lang="en-US" altLang="ja-JP" dirty="0" smtClean="0"/>
              <a:t>. Fiber meshes, hydrogels and foams.</a:t>
            </a:r>
          </a:p>
          <a:p>
            <a:r>
              <a:rPr lang="en-US" altLang="ja-JP" dirty="0" smtClean="0"/>
              <a:t>Fiber meshes – weaving or knitting  (large surface area).</a:t>
            </a:r>
          </a:p>
          <a:p>
            <a:r>
              <a:rPr kumimoji="1" lang="en-US" altLang="ja-JP" dirty="0" smtClean="0"/>
              <a:t>Fiber mesh mimics natural ECM.</a:t>
            </a:r>
          </a:p>
          <a:p>
            <a:pPr lvl="1"/>
            <a:r>
              <a:rPr lang="en-US" altLang="ja-JP" dirty="0" err="1" smtClean="0"/>
              <a:t>Disadv</a:t>
            </a:r>
            <a:r>
              <a:rPr lang="en-US" altLang="ja-JP" dirty="0" smtClean="0"/>
              <a:t>. – lacks structural stability.</a:t>
            </a:r>
          </a:p>
          <a:p>
            <a:r>
              <a:rPr kumimoji="1" lang="en-US" altLang="ja-JP" dirty="0" smtClean="0"/>
              <a:t>Hydrogels can </a:t>
            </a:r>
            <a:r>
              <a:rPr kumimoji="1" lang="en-US" altLang="ja-JP" dirty="0" err="1" smtClean="0"/>
              <a:t>absord</a:t>
            </a:r>
            <a:r>
              <a:rPr kumimoji="1" lang="en-US" altLang="ja-JP" dirty="0" smtClean="0"/>
              <a:t> high volume of water and allows cells to be encapsulated.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227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Hydrogels can be injected or molded into the tissue therefore used in minimal invasive manner.</a:t>
            </a:r>
          </a:p>
          <a:p>
            <a:r>
              <a:rPr lang="en-US" altLang="ja-JP" dirty="0" smtClean="0"/>
              <a:t>Foam and sponge scaffolds provide a macro structural template for 3d tissue culture.</a:t>
            </a:r>
          </a:p>
          <a:p>
            <a:r>
              <a:rPr kumimoji="1" lang="en-US" altLang="ja-JP" dirty="0" smtClean="0"/>
              <a:t>Methods for production include phase separation, emulsion freeze drying, gas foamin</a:t>
            </a:r>
            <a:r>
              <a:rPr lang="en-US" altLang="ja-JP" dirty="0" smtClean="0"/>
              <a:t>g and solvent casting/particulate leaching.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08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391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MS PGothic</vt:lpstr>
      <vt:lpstr>Arial</vt:lpstr>
      <vt:lpstr>Calibri</vt:lpstr>
      <vt:lpstr>Office Theme</vt:lpstr>
      <vt:lpstr>NATURAL POLYMERS For Scaffold Fabrication</vt:lpstr>
      <vt:lpstr>SYNTHETIC POLYMERS for Scaffold Fabrication</vt:lpstr>
      <vt:lpstr>SCAFFOLD DESIGN PROPERTIES</vt:lpstr>
      <vt:lpstr>Fabrication</vt:lpstr>
      <vt:lpstr>PowerPoint Presentation</vt:lpstr>
      <vt:lpstr>PowerPoint Presentation</vt:lpstr>
      <vt:lpstr>Microstructure</vt:lpstr>
      <vt:lpstr>Macrostructure</vt:lpstr>
      <vt:lpstr>PowerPoint Presentation</vt:lpstr>
      <vt:lpstr>Biocompatibility</vt:lpstr>
      <vt:lpstr>Mechanical Strength</vt:lpstr>
      <vt:lpstr>Biodegradability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POLYMERS For Scaffold Fabrication</dc:title>
  <dc:creator>Japan Sahabudeen</dc:creator>
  <cp:lastModifiedBy>USHA</cp:lastModifiedBy>
  <cp:revision>5</cp:revision>
  <dcterms:created xsi:type="dcterms:W3CDTF">2016-04-21T04:18:09Z</dcterms:created>
  <dcterms:modified xsi:type="dcterms:W3CDTF">2021-12-26T05:26:34Z</dcterms:modified>
</cp:coreProperties>
</file>