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57" r:id="rId23"/>
    <p:sldId id="282" r:id="rId24"/>
    <p:sldId id="263"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60" r:id="rId39"/>
    <p:sldId id="296" r:id="rId40"/>
    <p:sldId id="297" r:id="rId41"/>
    <p:sldId id="298" r:id="rId42"/>
    <p:sldId id="299" r:id="rId43"/>
    <p:sldId id="300" r:id="rId44"/>
    <p:sldId id="258" r:id="rId45"/>
    <p:sldId id="259" r:id="rId46"/>
    <p:sldId id="261" r:id="rId47"/>
    <p:sldId id="262" r:id="rId48"/>
    <p:sldId id="264" r:id="rId49"/>
    <p:sldId id="301" r:id="rId50"/>
    <p:sldId id="302" r:id="rId51"/>
    <p:sldId id="303" r:id="rId52"/>
    <p:sldId id="304" r:id="rId53"/>
    <p:sldId id="30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sorterViewPr>
    <p:cViewPr>
      <p:scale>
        <a:sx n="100" d="100"/>
        <a:sy n="100" d="100"/>
      </p:scale>
      <p:origin x="0" y="-89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C2C4C8-6DC5-4E4E-80A0-EEB7C65C7404}"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1824897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C2C4C8-6DC5-4E4E-80A0-EEB7C65C7404}"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275054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C2C4C8-6DC5-4E4E-80A0-EEB7C65C7404}"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23793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C2C4C8-6DC5-4E4E-80A0-EEB7C65C7404}"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161676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C2C4C8-6DC5-4E4E-80A0-EEB7C65C7404}"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312577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C2C4C8-6DC5-4E4E-80A0-EEB7C65C7404}"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49441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C2C4C8-6DC5-4E4E-80A0-EEB7C65C7404}"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404780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C2C4C8-6DC5-4E4E-80A0-EEB7C65C7404}" type="datetimeFigureOut">
              <a:rPr lang="en-IN" smtClean="0"/>
              <a:t>16-12-2021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95720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C2C4C8-6DC5-4E4E-80A0-EEB7C65C7404}" type="datetimeFigureOut">
              <a:rPr lang="en-IN" smtClean="0"/>
              <a:t>16-12-2021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271472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2C4C8-6DC5-4E4E-80A0-EEB7C65C7404}"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5955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2C4C8-6DC5-4E4E-80A0-EEB7C65C7404}"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914F-2AF9-4827-A430-D5316149021C}" type="slidenum">
              <a:rPr lang="en-IN" smtClean="0"/>
              <a:t>‹#›</a:t>
            </a:fld>
            <a:endParaRPr lang="en-IN"/>
          </a:p>
        </p:txBody>
      </p:sp>
    </p:spTree>
    <p:extLst>
      <p:ext uri="{BB962C8B-B14F-4D97-AF65-F5344CB8AC3E}">
        <p14:creationId xmlns:p14="http://schemas.microsoft.com/office/powerpoint/2010/main" val="353642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2C4C8-6DC5-4E4E-80A0-EEB7C65C7404}" type="datetimeFigureOut">
              <a:rPr lang="en-IN" smtClean="0"/>
              <a:t>16-12-2021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B914F-2AF9-4827-A430-D5316149021C}" type="slidenum">
              <a:rPr lang="en-IN" smtClean="0"/>
              <a:t>‹#›</a:t>
            </a:fld>
            <a:endParaRPr lang="en-IN"/>
          </a:p>
        </p:txBody>
      </p:sp>
    </p:spTree>
    <p:extLst>
      <p:ext uri="{BB962C8B-B14F-4D97-AF65-F5344CB8AC3E}">
        <p14:creationId xmlns:p14="http://schemas.microsoft.com/office/powerpoint/2010/main" val="2821024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3A34-04E4-4492-9E07-1035AC2CBD95}"/>
              </a:ext>
            </a:extLst>
          </p:cNvPr>
          <p:cNvSpPr>
            <a:spLocks noGrp="1"/>
          </p:cNvSpPr>
          <p:nvPr>
            <p:ph type="ctrTitle"/>
          </p:nvPr>
        </p:nvSpPr>
        <p:spPr>
          <a:xfrm>
            <a:off x="1682045" y="2985029"/>
            <a:ext cx="9144000" cy="2387600"/>
          </a:xfrm>
        </p:spPr>
        <p:txBody>
          <a:bodyPr>
            <a:normAutofit fontScale="90000"/>
          </a:bodyPr>
          <a:lstStyle/>
          <a:p>
            <a:r>
              <a:rPr lang="en-IN" dirty="0"/>
              <a:t>21CSS101J-PROGRAMMING FOR PROBLEM SOLVING </a:t>
            </a:r>
            <a:br>
              <a:rPr lang="en-IN" dirty="0"/>
            </a:br>
            <a:r>
              <a:rPr lang="en-US" dirty="0" smtClean="0"/>
              <a:t>Unit </a:t>
            </a:r>
            <a:r>
              <a:rPr lang="en-US" dirty="0"/>
              <a:t>III</a:t>
            </a:r>
          </a:p>
        </p:txBody>
      </p:sp>
      <p:sp>
        <p:nvSpPr>
          <p:cNvPr id="4" name="object 87"/>
          <p:cNvSpPr/>
          <p:nvPr/>
        </p:nvSpPr>
        <p:spPr>
          <a:xfrm>
            <a:off x="156976" y="161378"/>
            <a:ext cx="877821" cy="897331"/>
          </a:xfrm>
          <a:prstGeom prst="rect">
            <a:avLst/>
          </a:prstGeom>
          <a:blipFill>
            <a:blip r:embed="rId2" cstate="print"/>
            <a:stretch>
              <a:fillRect/>
            </a:stretch>
          </a:blipFill>
        </p:spPr>
        <p:txBody>
          <a:bodyPr wrap="square" lIns="0" tIns="0" rIns="0" bIns="0" rtlCol="0"/>
          <a:lstStyle/>
          <a:p>
            <a:endParaRPr/>
          </a:p>
        </p:txBody>
      </p:sp>
      <p:sp>
        <p:nvSpPr>
          <p:cNvPr id="5" name="TextBox 4"/>
          <p:cNvSpPr txBox="1"/>
          <p:nvPr/>
        </p:nvSpPr>
        <p:spPr>
          <a:xfrm>
            <a:off x="2009422" y="231094"/>
            <a:ext cx="7811911" cy="1200329"/>
          </a:xfrm>
          <a:prstGeom prst="rect">
            <a:avLst/>
          </a:prstGeom>
          <a:noFill/>
        </p:spPr>
        <p:txBody>
          <a:bodyPr wrap="square" rtlCol="0">
            <a:spAutoFit/>
          </a:bodyPr>
          <a:lstStyle/>
          <a:p>
            <a:pPr algn="ctr"/>
            <a:r>
              <a:rPr lang="en-US" sz="2400" dirty="0" smtClean="0">
                <a:solidFill>
                  <a:srgbClr val="0070C0"/>
                </a:solidFill>
                <a:latin typeface="Times New Roman" panose="02020603050405020304" pitchFamily="18" charset="0"/>
                <a:cs typeface="Times New Roman" panose="02020603050405020304" pitchFamily="18" charset="0"/>
              </a:rPr>
              <a:t>SRM UNIVERSITY</a:t>
            </a:r>
          </a:p>
          <a:p>
            <a:pPr algn="ctr"/>
            <a:r>
              <a:rPr lang="en-US" sz="2400" dirty="0" smtClean="0">
                <a:solidFill>
                  <a:srgbClr val="0070C0"/>
                </a:solidFill>
                <a:latin typeface="Times New Roman" panose="02020603050405020304" pitchFamily="18" charset="0"/>
                <a:cs typeface="Times New Roman" panose="02020603050405020304" pitchFamily="18" charset="0"/>
              </a:rPr>
              <a:t>Institute of Science and Technology, </a:t>
            </a:r>
          </a:p>
          <a:p>
            <a:pPr algn="ctr"/>
            <a:r>
              <a:rPr lang="en-US" sz="2400" dirty="0" smtClean="0">
                <a:solidFill>
                  <a:srgbClr val="0070C0"/>
                </a:solidFill>
                <a:latin typeface="Times New Roman" panose="02020603050405020304" pitchFamily="18" charset="0"/>
                <a:cs typeface="Times New Roman" panose="02020603050405020304" pitchFamily="18" charset="0"/>
              </a:rPr>
              <a:t>Chennai</a:t>
            </a:r>
            <a:endParaRPr lang="en-I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75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a:xfrm>
            <a:off x="838200" y="78798"/>
            <a:ext cx="10515600" cy="1325563"/>
          </a:xfrm>
        </p:spPr>
        <p:txBody>
          <a:bodyPr/>
          <a:lstStyle/>
          <a:p>
            <a:r>
              <a:rPr lang="en-IN" b="1" dirty="0">
                <a:solidFill>
                  <a:srgbClr val="FF0000"/>
                </a:solidFill>
              </a:rPr>
              <a:t>3)</a:t>
            </a:r>
            <a:r>
              <a:rPr lang="en-IN" b="1" dirty="0" err="1">
                <a:solidFill>
                  <a:srgbClr val="FF0000"/>
                </a:solidFill>
              </a:rPr>
              <a:t>strcmp</a:t>
            </a:r>
            <a:r>
              <a:rPr lang="en-IN" b="1" dirty="0">
                <a:solidFill>
                  <a:srgbClr val="FF0000"/>
                </a:solidFill>
              </a:rPr>
              <a:t>(s1,s2) </a:t>
            </a:r>
            <a:endParaRPr lang="en-US" b="1" dirty="0">
              <a:solidFill>
                <a:srgbClr val="FF0000"/>
              </a:solidFill>
            </a:endParaRPr>
          </a:p>
        </p:txBody>
      </p:sp>
      <p:sp>
        <p:nvSpPr>
          <p:cNvPr id="5" name="Content Placeholder 4"/>
          <p:cNvSpPr>
            <a:spLocks noGrp="1"/>
          </p:cNvSpPr>
          <p:nvPr>
            <p:ph idx="1"/>
          </p:nvPr>
        </p:nvSpPr>
        <p:spPr>
          <a:xfrm>
            <a:off x="838200" y="1142135"/>
            <a:ext cx="10515600" cy="4953866"/>
          </a:xfrm>
        </p:spPr>
        <p:txBody>
          <a:bodyPr>
            <a:noAutofit/>
          </a:bodyPr>
          <a:lstStyle/>
          <a:p>
            <a:r>
              <a:rPr lang="en-GB" sz="2000" dirty="0">
                <a:solidFill>
                  <a:srgbClr val="003399"/>
                </a:solidFill>
              </a:rPr>
              <a:t>In this program, strings “fresh” and “refresh” are compared. 0 is returned when strings are equal. Negative value is returned when str1 &lt; str2 and positive value is returned when str1 &gt; str2. </a:t>
            </a:r>
          </a:p>
          <a:p>
            <a:r>
              <a:rPr lang="en-GB" sz="2000" b="1" u="sng" dirty="0">
                <a:solidFill>
                  <a:srgbClr val="003399"/>
                </a:solidFill>
              </a:rPr>
              <a:t>Example:</a:t>
            </a:r>
          </a:p>
          <a:p>
            <a:pPr marL="0" indent="0">
              <a:lnSpc>
                <a:spcPct val="110000"/>
              </a:lnSpc>
              <a:buNone/>
            </a:pPr>
            <a:r>
              <a:rPr lang="en-IN" sz="2000" dirty="0">
                <a:solidFill>
                  <a:srgbClr val="003399"/>
                </a:solidFill>
              </a:rPr>
              <a:t>#include &lt;</a:t>
            </a:r>
            <a:r>
              <a:rPr lang="en-IN" sz="2000" dirty="0" err="1">
                <a:solidFill>
                  <a:srgbClr val="003399"/>
                </a:solidFill>
              </a:rPr>
              <a:t>stdio.h</a:t>
            </a:r>
            <a:r>
              <a:rPr lang="en-IN" sz="2000" dirty="0">
                <a:solidFill>
                  <a:srgbClr val="003399"/>
                </a:solidFill>
              </a:rPr>
              <a:t>&gt; </a:t>
            </a:r>
            <a:br>
              <a:rPr lang="en-IN" sz="2000" dirty="0">
                <a:solidFill>
                  <a:srgbClr val="003399"/>
                </a:solidFill>
              </a:rPr>
            </a:br>
            <a:r>
              <a:rPr lang="en-IN" sz="2000" dirty="0">
                <a:solidFill>
                  <a:srgbClr val="003399"/>
                </a:solidFill>
              </a:rPr>
              <a:t>#include &lt;</a:t>
            </a:r>
            <a:r>
              <a:rPr lang="en-IN" sz="2000" dirty="0" err="1">
                <a:solidFill>
                  <a:srgbClr val="003399"/>
                </a:solidFill>
              </a:rPr>
              <a:t>string.h</a:t>
            </a:r>
            <a:r>
              <a:rPr lang="en-IN" sz="2000" dirty="0">
                <a:solidFill>
                  <a:srgbClr val="003399"/>
                </a:solidFill>
              </a:rPr>
              <a:t>&gt; </a:t>
            </a:r>
            <a:br>
              <a:rPr lang="en-IN" sz="2000" dirty="0">
                <a:solidFill>
                  <a:srgbClr val="003399"/>
                </a:solidFill>
              </a:rPr>
            </a:br>
            <a:r>
              <a:rPr lang="en-IN" sz="2000" dirty="0" err="1">
                <a:solidFill>
                  <a:srgbClr val="003399"/>
                </a:solidFill>
              </a:rPr>
              <a:t>int</a:t>
            </a:r>
            <a:r>
              <a:rPr lang="en-IN" sz="2000" dirty="0">
                <a:solidFill>
                  <a:srgbClr val="003399"/>
                </a:solidFill>
              </a:rPr>
              <a:t> main( ) </a:t>
            </a:r>
            <a:br>
              <a:rPr lang="en-IN" sz="2000" dirty="0">
                <a:solidFill>
                  <a:srgbClr val="003399"/>
                </a:solidFill>
              </a:rPr>
            </a:br>
            <a:r>
              <a:rPr lang="en-IN" sz="2000" dirty="0">
                <a:solidFill>
                  <a:srgbClr val="003399"/>
                </a:solidFill>
              </a:rPr>
              <a:t>{ </a:t>
            </a:r>
            <a:br>
              <a:rPr lang="en-IN" sz="2000" dirty="0">
                <a:solidFill>
                  <a:srgbClr val="003399"/>
                </a:solidFill>
              </a:rPr>
            </a:br>
            <a:r>
              <a:rPr lang="en-IN" sz="2000" dirty="0">
                <a:solidFill>
                  <a:srgbClr val="003399"/>
                </a:solidFill>
              </a:rPr>
              <a:t>	char str1[ ] = "fresh" ; </a:t>
            </a:r>
            <a:br>
              <a:rPr lang="en-IN" sz="2000" dirty="0">
                <a:solidFill>
                  <a:srgbClr val="003399"/>
                </a:solidFill>
              </a:rPr>
            </a:br>
            <a:r>
              <a:rPr lang="en-IN" sz="2000" dirty="0">
                <a:solidFill>
                  <a:srgbClr val="003399"/>
                </a:solidFill>
              </a:rPr>
              <a:t>	char str2[ ] = "refresh" ; </a:t>
            </a:r>
            <a:br>
              <a:rPr lang="en-IN" sz="2000" dirty="0">
                <a:solidFill>
                  <a:srgbClr val="003399"/>
                </a:solidFill>
              </a:rPr>
            </a:br>
            <a:r>
              <a:rPr lang="en-IN" sz="2000" dirty="0">
                <a:solidFill>
                  <a:srgbClr val="003399"/>
                </a:solidFill>
              </a:rPr>
              <a:t>	</a:t>
            </a:r>
            <a:r>
              <a:rPr lang="en-IN" sz="2000" dirty="0" err="1">
                <a:solidFill>
                  <a:srgbClr val="003399"/>
                </a:solidFill>
              </a:rPr>
              <a:t>int</a:t>
            </a:r>
            <a:r>
              <a:rPr lang="en-IN" sz="2000" dirty="0">
                <a:solidFill>
                  <a:srgbClr val="003399"/>
                </a:solidFill>
              </a:rPr>
              <a:t> </a:t>
            </a:r>
            <a:r>
              <a:rPr lang="en-IN" sz="2000" dirty="0" err="1">
                <a:solidFill>
                  <a:srgbClr val="003399"/>
                </a:solidFill>
              </a:rPr>
              <a:t>i</a:t>
            </a:r>
            <a:r>
              <a:rPr lang="en-IN" sz="2000" dirty="0">
                <a:solidFill>
                  <a:srgbClr val="003399"/>
                </a:solidFill>
              </a:rPr>
              <a:t>, j, k ; </a:t>
            </a:r>
            <a:br>
              <a:rPr lang="en-IN" sz="2000" dirty="0">
                <a:solidFill>
                  <a:srgbClr val="003399"/>
                </a:solidFill>
              </a:rPr>
            </a:br>
            <a:r>
              <a:rPr lang="en-IN" sz="2000" dirty="0">
                <a:solidFill>
                  <a:srgbClr val="003399"/>
                </a:solidFill>
              </a:rPr>
              <a:t>	</a:t>
            </a:r>
            <a:r>
              <a:rPr lang="en-IN" sz="2000" dirty="0" err="1">
                <a:solidFill>
                  <a:srgbClr val="003399"/>
                </a:solidFill>
              </a:rPr>
              <a:t>i</a:t>
            </a:r>
            <a:r>
              <a:rPr lang="en-IN" sz="2000" dirty="0">
                <a:solidFill>
                  <a:srgbClr val="003399"/>
                </a:solidFill>
              </a:rPr>
              <a:t> = </a:t>
            </a:r>
            <a:r>
              <a:rPr lang="en-IN" sz="2000" dirty="0" err="1">
                <a:solidFill>
                  <a:srgbClr val="003399"/>
                </a:solidFill>
              </a:rPr>
              <a:t>strcmp</a:t>
            </a:r>
            <a:r>
              <a:rPr lang="en-IN" sz="2000" dirty="0">
                <a:solidFill>
                  <a:srgbClr val="003399"/>
                </a:solidFill>
              </a:rPr>
              <a:t> ( str1, "fresh" ) ; </a:t>
            </a:r>
            <a:br>
              <a:rPr lang="en-IN" sz="2000" dirty="0">
                <a:solidFill>
                  <a:srgbClr val="003399"/>
                </a:solidFill>
              </a:rPr>
            </a:br>
            <a:r>
              <a:rPr lang="en-IN" sz="2000" dirty="0">
                <a:solidFill>
                  <a:srgbClr val="003399"/>
                </a:solidFill>
              </a:rPr>
              <a:t>	j = </a:t>
            </a:r>
            <a:r>
              <a:rPr lang="en-IN" sz="2000" dirty="0" err="1">
                <a:solidFill>
                  <a:srgbClr val="003399"/>
                </a:solidFill>
              </a:rPr>
              <a:t>strcmp</a:t>
            </a:r>
            <a:r>
              <a:rPr lang="en-IN" sz="2000" dirty="0">
                <a:solidFill>
                  <a:srgbClr val="003399"/>
                </a:solidFill>
              </a:rPr>
              <a:t> ( str1, str2 ) ; </a:t>
            </a:r>
            <a:br>
              <a:rPr lang="en-IN" sz="2000" dirty="0">
                <a:solidFill>
                  <a:srgbClr val="003399"/>
                </a:solidFill>
              </a:rPr>
            </a:br>
            <a:r>
              <a:rPr lang="en-IN" sz="2000" dirty="0">
                <a:solidFill>
                  <a:srgbClr val="003399"/>
                </a:solidFill>
              </a:rPr>
              <a:t>	k = </a:t>
            </a:r>
            <a:r>
              <a:rPr lang="en-IN" sz="2000" dirty="0" err="1">
                <a:solidFill>
                  <a:srgbClr val="003399"/>
                </a:solidFill>
              </a:rPr>
              <a:t>strcmp</a:t>
            </a:r>
            <a:r>
              <a:rPr lang="en-IN" sz="2000" dirty="0">
                <a:solidFill>
                  <a:srgbClr val="003399"/>
                </a:solidFill>
              </a:rPr>
              <a:t> ( str1, "f" ) ; </a:t>
            </a:r>
            <a:br>
              <a:rPr lang="en-IN" sz="2000" dirty="0">
                <a:solidFill>
                  <a:srgbClr val="003399"/>
                </a:solidFill>
              </a:rPr>
            </a:br>
            <a:r>
              <a:rPr lang="en-IN" sz="2000" dirty="0">
                <a:solidFill>
                  <a:srgbClr val="003399"/>
                </a:solidFill>
              </a:rPr>
              <a:t>	</a:t>
            </a:r>
            <a:r>
              <a:rPr lang="pt-BR" sz="2000" dirty="0">
                <a:solidFill>
                  <a:srgbClr val="003399"/>
                </a:solidFill>
              </a:rPr>
              <a:t>printf ( "\n%d %d %d", i, j, k ) ; </a:t>
            </a:r>
            <a:br>
              <a:rPr lang="pt-BR" sz="2000" dirty="0">
                <a:solidFill>
                  <a:srgbClr val="003399"/>
                </a:solidFill>
              </a:rPr>
            </a:br>
            <a:r>
              <a:rPr lang="pt-BR" sz="2000" dirty="0">
                <a:solidFill>
                  <a:srgbClr val="003399"/>
                </a:solidFill>
              </a:rPr>
              <a:t>	</a:t>
            </a:r>
            <a:r>
              <a:rPr lang="en-IN" sz="2000" dirty="0">
                <a:solidFill>
                  <a:srgbClr val="003399"/>
                </a:solidFill>
              </a:rPr>
              <a:t>return 0; </a:t>
            </a:r>
            <a:br>
              <a:rPr lang="en-IN" sz="2000" dirty="0">
                <a:solidFill>
                  <a:srgbClr val="003399"/>
                </a:solidFill>
              </a:rPr>
            </a:br>
            <a:r>
              <a:rPr lang="en-IN" sz="2000" dirty="0">
                <a:solidFill>
                  <a:srgbClr val="003399"/>
                </a:solidFill>
              </a:rPr>
              <a:t>} </a:t>
            </a:r>
            <a:endParaRPr lang="en-IN" sz="2000" b="1" u="sng" dirty="0">
              <a:solidFill>
                <a:srgbClr val="003399"/>
              </a:solidFill>
            </a:endParaRPr>
          </a:p>
        </p:txBody>
      </p:sp>
    </p:spTree>
    <p:extLst>
      <p:ext uri="{BB962C8B-B14F-4D97-AF65-F5344CB8AC3E}">
        <p14:creationId xmlns:p14="http://schemas.microsoft.com/office/powerpoint/2010/main" val="134744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a:xfrm>
            <a:off x="838200" y="208107"/>
            <a:ext cx="10515600" cy="1325563"/>
          </a:xfrm>
        </p:spPr>
        <p:txBody>
          <a:bodyPr/>
          <a:lstStyle/>
          <a:p>
            <a:r>
              <a:rPr lang="en-IN" b="1" dirty="0">
                <a:solidFill>
                  <a:srgbClr val="FF0000"/>
                </a:solidFill>
              </a:rPr>
              <a:t>4)</a:t>
            </a:r>
            <a:r>
              <a:rPr lang="en-IN" b="1" dirty="0" err="1">
                <a:solidFill>
                  <a:srgbClr val="FF0000"/>
                </a:solidFill>
              </a:rPr>
              <a:t>strcpy</a:t>
            </a:r>
            <a:r>
              <a:rPr lang="en-IN" b="1" dirty="0">
                <a:solidFill>
                  <a:srgbClr val="FF0000"/>
                </a:solidFill>
              </a:rPr>
              <a:t>(s1,s2) </a:t>
            </a:r>
            <a:endParaRPr lang="en-US" b="1" dirty="0">
              <a:solidFill>
                <a:srgbClr val="FF0000"/>
              </a:solidFill>
            </a:endParaRPr>
          </a:p>
        </p:txBody>
      </p:sp>
      <p:sp>
        <p:nvSpPr>
          <p:cNvPr id="5" name="Content Placeholder 4"/>
          <p:cNvSpPr>
            <a:spLocks noGrp="1"/>
          </p:cNvSpPr>
          <p:nvPr>
            <p:ph idx="1"/>
          </p:nvPr>
        </p:nvSpPr>
        <p:spPr>
          <a:xfrm>
            <a:off x="838200" y="1339273"/>
            <a:ext cx="10515600" cy="4837690"/>
          </a:xfrm>
        </p:spPr>
        <p:txBody>
          <a:bodyPr>
            <a:normAutofit fontScale="92500" lnSpcReduction="20000"/>
          </a:bodyPr>
          <a:lstStyle/>
          <a:p>
            <a:r>
              <a:rPr lang="en-GB" sz="2000" dirty="0">
                <a:solidFill>
                  <a:srgbClr val="003399"/>
                </a:solidFill>
              </a:rPr>
              <a:t>It copies the string str2 into string str1. </a:t>
            </a:r>
          </a:p>
          <a:p>
            <a:r>
              <a:rPr lang="en-GB" sz="2000" b="1" u="sng" dirty="0">
                <a:solidFill>
                  <a:srgbClr val="003399"/>
                </a:solidFill>
              </a:rPr>
              <a:t>Example:</a:t>
            </a:r>
          </a:p>
          <a:p>
            <a:pPr marL="0" indent="0">
              <a:lnSpc>
                <a:spcPct val="110000"/>
              </a:lnSpc>
              <a:buNone/>
            </a:pPr>
            <a:r>
              <a:rPr lang="en-IN" sz="2000" dirty="0">
                <a:solidFill>
                  <a:srgbClr val="003399"/>
                </a:solidFill>
              </a:rPr>
              <a:t>#include &lt;</a:t>
            </a:r>
            <a:r>
              <a:rPr lang="en-IN" sz="2000" dirty="0" err="1">
                <a:solidFill>
                  <a:srgbClr val="003399"/>
                </a:solidFill>
              </a:rPr>
              <a:t>stdio.h</a:t>
            </a:r>
            <a:r>
              <a:rPr lang="en-IN" sz="2000" dirty="0">
                <a:solidFill>
                  <a:srgbClr val="003399"/>
                </a:solidFill>
              </a:rPr>
              <a:t>&gt; </a:t>
            </a:r>
            <a:br>
              <a:rPr lang="en-IN" sz="2000" dirty="0">
                <a:solidFill>
                  <a:srgbClr val="003399"/>
                </a:solidFill>
              </a:rPr>
            </a:br>
            <a:r>
              <a:rPr lang="en-IN" sz="2000" dirty="0">
                <a:solidFill>
                  <a:srgbClr val="003399"/>
                </a:solidFill>
              </a:rPr>
              <a:t>#include &lt;</a:t>
            </a:r>
            <a:r>
              <a:rPr lang="en-IN" sz="2000" dirty="0" err="1">
                <a:solidFill>
                  <a:srgbClr val="003399"/>
                </a:solidFill>
              </a:rPr>
              <a:t>string.h</a:t>
            </a:r>
            <a:r>
              <a:rPr lang="en-IN" sz="2000" dirty="0">
                <a:solidFill>
                  <a:srgbClr val="003399"/>
                </a:solidFill>
              </a:rPr>
              <a:t>&gt; </a:t>
            </a:r>
            <a:br>
              <a:rPr lang="en-IN" sz="2000" dirty="0">
                <a:solidFill>
                  <a:srgbClr val="003399"/>
                </a:solidFill>
              </a:rPr>
            </a:br>
            <a:r>
              <a:rPr lang="en-IN" sz="2000" dirty="0" err="1">
                <a:solidFill>
                  <a:srgbClr val="003399"/>
                </a:solidFill>
              </a:rPr>
              <a:t>int</a:t>
            </a:r>
            <a:r>
              <a:rPr lang="en-IN" sz="2000" dirty="0">
                <a:solidFill>
                  <a:srgbClr val="003399"/>
                </a:solidFill>
              </a:rPr>
              <a:t> main() </a:t>
            </a:r>
            <a:br>
              <a:rPr lang="en-IN" sz="2000" dirty="0">
                <a:solidFill>
                  <a:srgbClr val="003399"/>
                </a:solidFill>
              </a:rPr>
            </a:br>
            <a:r>
              <a:rPr lang="en-IN" sz="2000" dirty="0">
                <a:solidFill>
                  <a:srgbClr val="003399"/>
                </a:solidFill>
              </a:rPr>
              <a:t>{ </a:t>
            </a:r>
            <a:br>
              <a:rPr lang="en-IN" sz="2000" dirty="0">
                <a:solidFill>
                  <a:srgbClr val="003399"/>
                </a:solidFill>
              </a:rPr>
            </a:br>
            <a:r>
              <a:rPr lang="en-IN" sz="2000" dirty="0">
                <a:solidFill>
                  <a:srgbClr val="003399"/>
                </a:solidFill>
              </a:rPr>
              <a:t>	char s1[30] = "string 1"; </a:t>
            </a:r>
            <a:br>
              <a:rPr lang="en-IN" sz="2000" dirty="0">
                <a:solidFill>
                  <a:srgbClr val="003399"/>
                </a:solidFill>
              </a:rPr>
            </a:br>
            <a:r>
              <a:rPr lang="en-IN" sz="2000" dirty="0">
                <a:solidFill>
                  <a:srgbClr val="003399"/>
                </a:solidFill>
              </a:rPr>
              <a:t>	</a:t>
            </a:r>
            <a:r>
              <a:rPr lang="en-GB" sz="2000" dirty="0">
                <a:solidFill>
                  <a:srgbClr val="003399"/>
                </a:solidFill>
              </a:rPr>
              <a:t>char s2[30] = "string 2 : I’m copied into s1"; </a:t>
            </a:r>
            <a:br>
              <a:rPr lang="en-GB" sz="2000" dirty="0">
                <a:solidFill>
                  <a:srgbClr val="003399"/>
                </a:solidFill>
              </a:rPr>
            </a:br>
            <a:r>
              <a:rPr lang="en-GB" sz="2000" dirty="0">
                <a:solidFill>
                  <a:srgbClr val="003399"/>
                </a:solidFill>
              </a:rPr>
              <a:t>	/* this function has copied s2 into s1*/ </a:t>
            </a:r>
            <a:br>
              <a:rPr lang="en-GB" sz="2000" dirty="0">
                <a:solidFill>
                  <a:srgbClr val="003399"/>
                </a:solidFill>
              </a:rPr>
            </a:br>
            <a:r>
              <a:rPr lang="en-GB" sz="2000" dirty="0">
                <a:solidFill>
                  <a:srgbClr val="003399"/>
                </a:solidFill>
              </a:rPr>
              <a:t>	</a:t>
            </a:r>
            <a:r>
              <a:rPr lang="en-IN" sz="2000" dirty="0" err="1">
                <a:solidFill>
                  <a:srgbClr val="003399"/>
                </a:solidFill>
              </a:rPr>
              <a:t>strcpy</a:t>
            </a:r>
            <a:r>
              <a:rPr lang="en-IN" sz="2000" dirty="0">
                <a:solidFill>
                  <a:srgbClr val="003399"/>
                </a:solidFill>
              </a:rPr>
              <a:t>(s1,s2); </a:t>
            </a:r>
            <a:br>
              <a:rPr lang="en-IN" sz="2000" dirty="0">
                <a:solidFill>
                  <a:srgbClr val="003399"/>
                </a:solidFill>
              </a:rPr>
            </a:br>
            <a:r>
              <a:rPr lang="en-IN" sz="2000" dirty="0">
                <a:solidFill>
                  <a:srgbClr val="003399"/>
                </a:solidFill>
              </a:rPr>
              <a:t>	</a:t>
            </a:r>
            <a:r>
              <a:rPr lang="en-IN" sz="2000" dirty="0" err="1">
                <a:solidFill>
                  <a:srgbClr val="003399"/>
                </a:solidFill>
              </a:rPr>
              <a:t>printf</a:t>
            </a:r>
            <a:r>
              <a:rPr lang="en-IN" sz="2000" dirty="0">
                <a:solidFill>
                  <a:srgbClr val="003399"/>
                </a:solidFill>
              </a:rPr>
              <a:t>("String s1 is: %s", s1); </a:t>
            </a:r>
            <a:br>
              <a:rPr lang="en-IN" sz="2000" dirty="0">
                <a:solidFill>
                  <a:srgbClr val="003399"/>
                </a:solidFill>
              </a:rPr>
            </a:br>
            <a:r>
              <a:rPr lang="en-IN" sz="2000" dirty="0">
                <a:solidFill>
                  <a:srgbClr val="003399"/>
                </a:solidFill>
              </a:rPr>
              <a:t>	return 0; </a:t>
            </a:r>
            <a:br>
              <a:rPr lang="en-IN" sz="2000" dirty="0">
                <a:solidFill>
                  <a:srgbClr val="003399"/>
                </a:solidFill>
              </a:rPr>
            </a:br>
            <a:r>
              <a:rPr lang="en-IN" sz="2000" dirty="0">
                <a:solidFill>
                  <a:srgbClr val="003399"/>
                </a:solidFill>
              </a:rPr>
              <a:t>} </a:t>
            </a:r>
            <a:br>
              <a:rPr lang="en-IN" sz="2000" dirty="0">
                <a:solidFill>
                  <a:srgbClr val="003399"/>
                </a:solidFill>
              </a:rPr>
            </a:br>
            <a:endParaRPr lang="en-IN" sz="2000" dirty="0">
              <a:solidFill>
                <a:srgbClr val="003399"/>
              </a:solidFill>
            </a:endParaRPr>
          </a:p>
          <a:p>
            <a:pPr marL="0" indent="0">
              <a:lnSpc>
                <a:spcPct val="110000"/>
              </a:lnSpc>
              <a:buNone/>
            </a:pPr>
            <a:r>
              <a:rPr lang="en-IN" sz="2000" dirty="0">
                <a:solidFill>
                  <a:srgbClr val="003399"/>
                </a:solidFill>
              </a:rPr>
              <a:t>Output: </a:t>
            </a:r>
          </a:p>
          <a:p>
            <a:pPr marL="0" indent="0">
              <a:lnSpc>
                <a:spcPct val="110000"/>
              </a:lnSpc>
              <a:buNone/>
            </a:pPr>
            <a:r>
              <a:rPr lang="en-GB" sz="2000" dirty="0">
                <a:solidFill>
                  <a:srgbClr val="003399"/>
                </a:solidFill>
              </a:rPr>
              <a:t>String s1 is: string 2: I’m copied into s1 </a:t>
            </a:r>
            <a:endParaRPr lang="en-IN" sz="2000" b="1" u="sng" dirty="0">
              <a:solidFill>
                <a:srgbClr val="003399"/>
              </a:solidFill>
            </a:endParaRPr>
          </a:p>
        </p:txBody>
      </p:sp>
    </p:spTree>
    <p:extLst>
      <p:ext uri="{BB962C8B-B14F-4D97-AF65-F5344CB8AC3E}">
        <p14:creationId xmlns:p14="http://schemas.microsoft.com/office/powerpoint/2010/main" val="106024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Unformatted Functions</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GB" sz="3600" dirty="0">
                <a:solidFill>
                  <a:srgbClr val="003399"/>
                </a:solidFill>
              </a:rPr>
              <a:t>C has three types of I/O functions</a:t>
            </a:r>
          </a:p>
          <a:p>
            <a:pPr lvl="1"/>
            <a:r>
              <a:rPr lang="en-IN" sz="3200" b="1" i="1" dirty="0">
                <a:solidFill>
                  <a:srgbClr val="003399"/>
                </a:solidFill>
              </a:rPr>
              <a:t>Character I/O</a:t>
            </a:r>
          </a:p>
          <a:p>
            <a:pPr lvl="1"/>
            <a:r>
              <a:rPr lang="en-IN" sz="3200" b="1" i="1" dirty="0">
                <a:solidFill>
                  <a:srgbClr val="003399"/>
                </a:solidFill>
              </a:rPr>
              <a:t>string I/O</a:t>
            </a:r>
          </a:p>
          <a:p>
            <a:pPr lvl="1"/>
            <a:r>
              <a:rPr lang="en-IN" sz="3200" b="1" i="1" dirty="0">
                <a:solidFill>
                  <a:srgbClr val="003399"/>
                </a:solidFill>
              </a:rPr>
              <a:t>File I/O</a:t>
            </a:r>
          </a:p>
          <a:p>
            <a:pPr lvl="1"/>
            <a:r>
              <a:rPr lang="en-IN" sz="3200" b="1" i="1" dirty="0">
                <a:solidFill>
                  <a:srgbClr val="003399"/>
                </a:solidFill>
              </a:rPr>
              <a:t>Character I/O</a:t>
            </a:r>
            <a:endParaRPr lang="en-IN" sz="3200" dirty="0">
              <a:solidFill>
                <a:srgbClr val="003399"/>
              </a:solidFill>
            </a:endParaRPr>
          </a:p>
        </p:txBody>
      </p:sp>
    </p:spTree>
    <p:extLst>
      <p:ext uri="{BB962C8B-B14F-4D97-AF65-F5344CB8AC3E}">
        <p14:creationId xmlns:p14="http://schemas.microsoft.com/office/powerpoint/2010/main" val="46980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err="1">
                <a:solidFill>
                  <a:srgbClr val="FF0000"/>
                </a:solidFill>
              </a:rPr>
              <a:t>getchar</a:t>
            </a:r>
            <a:r>
              <a:rPr lang="en-IN" b="1" dirty="0">
                <a:solidFill>
                  <a:srgbClr val="FF0000"/>
                </a:solidFill>
              </a:rPr>
              <a:t> ( )</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GB" dirty="0">
                <a:solidFill>
                  <a:srgbClr val="003399"/>
                </a:solidFill>
              </a:rPr>
              <a:t>This function reads a character type </a:t>
            </a:r>
            <a:r>
              <a:rPr lang="en-IN" dirty="0">
                <a:solidFill>
                  <a:srgbClr val="003399"/>
                </a:solidFill>
              </a:rPr>
              <a:t>data from standard input.</a:t>
            </a:r>
          </a:p>
          <a:p>
            <a:r>
              <a:rPr lang="en-GB" dirty="0">
                <a:solidFill>
                  <a:srgbClr val="003399"/>
                </a:solidFill>
              </a:rPr>
              <a:t>It reads one character at a time till the user presses the enter key.</a:t>
            </a:r>
          </a:p>
          <a:p>
            <a:r>
              <a:rPr lang="en-IN" b="1" u="sng" dirty="0">
                <a:solidFill>
                  <a:srgbClr val="003399"/>
                </a:solidFill>
              </a:rPr>
              <a:t>Syntax</a:t>
            </a:r>
          </a:p>
          <a:p>
            <a:pPr marL="0" indent="0">
              <a:buNone/>
            </a:pPr>
            <a:r>
              <a:rPr lang="en-IN" dirty="0">
                <a:solidFill>
                  <a:srgbClr val="003399"/>
                </a:solidFill>
              </a:rPr>
              <a:t>	</a:t>
            </a:r>
            <a:r>
              <a:rPr lang="en-IN" dirty="0" err="1">
                <a:solidFill>
                  <a:srgbClr val="003399"/>
                </a:solidFill>
              </a:rPr>
              <a:t>VariableName</a:t>
            </a:r>
            <a:r>
              <a:rPr lang="en-IN" dirty="0">
                <a:solidFill>
                  <a:srgbClr val="003399"/>
                </a:solidFill>
              </a:rPr>
              <a:t> = </a:t>
            </a:r>
            <a:r>
              <a:rPr lang="en-IN" dirty="0" err="1">
                <a:solidFill>
                  <a:srgbClr val="003399"/>
                </a:solidFill>
              </a:rPr>
              <a:t>getchar</a:t>
            </a:r>
            <a:r>
              <a:rPr lang="en-IN" dirty="0">
                <a:solidFill>
                  <a:srgbClr val="003399"/>
                </a:solidFill>
              </a:rPr>
              <a:t>();</a:t>
            </a:r>
          </a:p>
          <a:p>
            <a:r>
              <a:rPr lang="en-IN" b="1" u="sng" dirty="0">
                <a:solidFill>
                  <a:srgbClr val="003399"/>
                </a:solidFill>
              </a:rPr>
              <a:t>Example</a:t>
            </a:r>
          </a:p>
          <a:p>
            <a:pPr marL="0" indent="0">
              <a:buNone/>
            </a:pPr>
            <a:r>
              <a:rPr lang="en-IN" dirty="0">
                <a:solidFill>
                  <a:srgbClr val="003399"/>
                </a:solidFill>
              </a:rPr>
              <a:t>	char c;</a:t>
            </a:r>
          </a:p>
          <a:p>
            <a:pPr marL="0" indent="0">
              <a:buNone/>
            </a:pPr>
            <a:r>
              <a:rPr lang="en-IN" dirty="0">
                <a:solidFill>
                  <a:srgbClr val="003399"/>
                </a:solidFill>
              </a:rPr>
              <a:t>	c = </a:t>
            </a:r>
            <a:r>
              <a:rPr lang="en-IN" dirty="0" err="1">
                <a:solidFill>
                  <a:srgbClr val="003399"/>
                </a:solidFill>
              </a:rPr>
              <a:t>getchar</a:t>
            </a:r>
            <a:r>
              <a:rPr lang="en-IN" dirty="0">
                <a:solidFill>
                  <a:srgbClr val="003399"/>
                </a:solidFill>
              </a:rPr>
              <a:t>();</a:t>
            </a:r>
          </a:p>
        </p:txBody>
      </p:sp>
    </p:spTree>
    <p:extLst>
      <p:ext uri="{BB962C8B-B14F-4D97-AF65-F5344CB8AC3E}">
        <p14:creationId xmlns:p14="http://schemas.microsoft.com/office/powerpoint/2010/main" val="34260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err="1">
                <a:solidFill>
                  <a:srgbClr val="FF0000"/>
                </a:solidFill>
              </a:rPr>
              <a:t>putchar</a:t>
            </a:r>
            <a:r>
              <a:rPr lang="en-IN" b="1" dirty="0">
                <a:solidFill>
                  <a:srgbClr val="FF0000"/>
                </a:solidFill>
              </a:rPr>
              <a:t>( )</a:t>
            </a:r>
            <a:endParaRPr lang="en-US" b="1" dirty="0">
              <a:solidFill>
                <a:srgbClr val="FF0000"/>
              </a:solidFill>
            </a:endParaRPr>
          </a:p>
        </p:txBody>
      </p:sp>
      <p:sp>
        <p:nvSpPr>
          <p:cNvPr id="5" name="Content Placeholder 4"/>
          <p:cNvSpPr>
            <a:spLocks noGrp="1"/>
          </p:cNvSpPr>
          <p:nvPr>
            <p:ph idx="1"/>
          </p:nvPr>
        </p:nvSpPr>
        <p:spPr/>
        <p:txBody>
          <a:bodyPr/>
          <a:lstStyle/>
          <a:p>
            <a:r>
              <a:rPr lang="en-GB" dirty="0">
                <a:solidFill>
                  <a:srgbClr val="003399"/>
                </a:solidFill>
              </a:rPr>
              <a:t>This function prints one character on the screen at a time, read by the standard </a:t>
            </a:r>
            <a:r>
              <a:rPr lang="en-IN" dirty="0">
                <a:solidFill>
                  <a:srgbClr val="003399"/>
                </a:solidFill>
              </a:rPr>
              <a:t>input.</a:t>
            </a:r>
          </a:p>
          <a:p>
            <a:r>
              <a:rPr lang="en-IN" b="1" u="sng" dirty="0">
                <a:solidFill>
                  <a:srgbClr val="003399"/>
                </a:solidFill>
              </a:rPr>
              <a:t>Syntax</a:t>
            </a:r>
          </a:p>
          <a:p>
            <a:pPr marL="0" indent="0">
              <a:buNone/>
            </a:pPr>
            <a:r>
              <a:rPr lang="en-IN" dirty="0">
                <a:solidFill>
                  <a:srgbClr val="003399"/>
                </a:solidFill>
              </a:rPr>
              <a:t>	puncher(</a:t>
            </a:r>
            <a:r>
              <a:rPr lang="en-IN" dirty="0" err="1">
                <a:solidFill>
                  <a:srgbClr val="003399"/>
                </a:solidFill>
              </a:rPr>
              <a:t>variableName</a:t>
            </a:r>
            <a:r>
              <a:rPr lang="en-IN" dirty="0">
                <a:solidFill>
                  <a:srgbClr val="003399"/>
                </a:solidFill>
              </a:rPr>
              <a:t>)</a:t>
            </a:r>
          </a:p>
          <a:p>
            <a:r>
              <a:rPr lang="en-IN" b="1" u="sng" dirty="0">
                <a:solidFill>
                  <a:srgbClr val="003399"/>
                </a:solidFill>
              </a:rPr>
              <a:t>Example</a:t>
            </a:r>
          </a:p>
          <a:p>
            <a:pPr marL="0" indent="0">
              <a:buNone/>
            </a:pPr>
            <a:r>
              <a:rPr lang="en-IN" dirty="0">
                <a:solidFill>
                  <a:srgbClr val="003399"/>
                </a:solidFill>
              </a:rPr>
              <a:t>	char c = ‘C’;	</a:t>
            </a:r>
            <a:br>
              <a:rPr lang="en-IN" dirty="0">
                <a:solidFill>
                  <a:srgbClr val="003399"/>
                </a:solidFill>
              </a:rPr>
            </a:br>
            <a:r>
              <a:rPr lang="en-IN" dirty="0">
                <a:solidFill>
                  <a:srgbClr val="003399"/>
                </a:solidFill>
              </a:rPr>
              <a:t>	</a:t>
            </a:r>
            <a:r>
              <a:rPr lang="en-IN" dirty="0" err="1">
                <a:solidFill>
                  <a:srgbClr val="003399"/>
                </a:solidFill>
              </a:rPr>
              <a:t>putchar</a:t>
            </a:r>
            <a:r>
              <a:rPr lang="en-IN" dirty="0">
                <a:solidFill>
                  <a:srgbClr val="003399"/>
                </a:solidFill>
              </a:rPr>
              <a:t>(c);</a:t>
            </a:r>
          </a:p>
        </p:txBody>
      </p:sp>
    </p:spTree>
    <p:extLst>
      <p:ext uri="{BB962C8B-B14F-4D97-AF65-F5344CB8AC3E}">
        <p14:creationId xmlns:p14="http://schemas.microsoft.com/office/powerpoint/2010/main" val="352587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err="1">
                <a:solidFill>
                  <a:srgbClr val="FF0000"/>
                </a:solidFill>
              </a:rPr>
              <a:t>getch</a:t>
            </a:r>
            <a:r>
              <a:rPr lang="en-IN" b="1" dirty="0">
                <a:solidFill>
                  <a:srgbClr val="FF0000"/>
                </a:solidFill>
              </a:rPr>
              <a:t>() and </a:t>
            </a:r>
            <a:r>
              <a:rPr lang="en-IN" b="1" dirty="0" err="1">
                <a:solidFill>
                  <a:srgbClr val="FF0000"/>
                </a:solidFill>
              </a:rPr>
              <a:t>getche</a:t>
            </a:r>
            <a:r>
              <a:rPr lang="en-IN" b="1" dirty="0">
                <a:solidFill>
                  <a:srgbClr val="FF0000"/>
                </a:solidFill>
              </a:rPr>
              <a:t>()</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IN" dirty="0">
                <a:solidFill>
                  <a:srgbClr val="003399"/>
                </a:solidFill>
              </a:rPr>
              <a:t>These functions read any alphanumeric character from the standard input device.</a:t>
            </a:r>
          </a:p>
          <a:p>
            <a:r>
              <a:rPr lang="en-GB" dirty="0">
                <a:solidFill>
                  <a:srgbClr val="003399"/>
                </a:solidFill>
              </a:rPr>
              <a:t>The character entered is not displayed </a:t>
            </a:r>
            <a:r>
              <a:rPr lang="en-IN" dirty="0">
                <a:solidFill>
                  <a:srgbClr val="003399"/>
                </a:solidFill>
              </a:rPr>
              <a:t>by the </a:t>
            </a:r>
            <a:r>
              <a:rPr lang="en-IN" dirty="0" err="1">
                <a:solidFill>
                  <a:srgbClr val="003399"/>
                </a:solidFill>
              </a:rPr>
              <a:t>getch</a:t>
            </a:r>
            <a:r>
              <a:rPr lang="en-IN" dirty="0">
                <a:solidFill>
                  <a:srgbClr val="003399"/>
                </a:solidFill>
              </a:rPr>
              <a:t>() function.</a:t>
            </a:r>
          </a:p>
          <a:p>
            <a:r>
              <a:rPr lang="en-GB" dirty="0">
                <a:solidFill>
                  <a:srgbClr val="003399"/>
                </a:solidFill>
              </a:rPr>
              <a:t>The character entered is displayed by </a:t>
            </a:r>
            <a:r>
              <a:rPr lang="en-IN" dirty="0">
                <a:solidFill>
                  <a:srgbClr val="003399"/>
                </a:solidFill>
              </a:rPr>
              <a:t>the </a:t>
            </a:r>
            <a:r>
              <a:rPr lang="en-IN" dirty="0" err="1">
                <a:solidFill>
                  <a:srgbClr val="003399"/>
                </a:solidFill>
              </a:rPr>
              <a:t>getche</a:t>
            </a:r>
            <a:r>
              <a:rPr lang="en-IN" dirty="0">
                <a:solidFill>
                  <a:srgbClr val="003399"/>
                </a:solidFill>
              </a:rPr>
              <a:t>() function.</a:t>
            </a:r>
          </a:p>
          <a:p>
            <a:r>
              <a:rPr lang="en-IN" b="1" u="sng" dirty="0" err="1">
                <a:solidFill>
                  <a:srgbClr val="003399"/>
                </a:solidFill>
              </a:rPr>
              <a:t>Exampe</a:t>
            </a:r>
            <a:endParaRPr lang="en-IN" b="1" u="sng" dirty="0">
              <a:solidFill>
                <a:srgbClr val="003399"/>
              </a:solidFill>
            </a:endParaRPr>
          </a:p>
          <a:p>
            <a:pPr marL="0" indent="0">
              <a:buNone/>
            </a:pPr>
            <a:r>
              <a:rPr lang="en-IN" dirty="0">
                <a:solidFill>
                  <a:srgbClr val="003399"/>
                </a:solidFill>
              </a:rPr>
              <a:t>	</a:t>
            </a:r>
            <a:r>
              <a:rPr lang="en-IN" dirty="0" err="1">
                <a:solidFill>
                  <a:srgbClr val="003399"/>
                </a:solidFill>
              </a:rPr>
              <a:t>ch</a:t>
            </a:r>
            <a:r>
              <a:rPr lang="en-IN" dirty="0">
                <a:solidFill>
                  <a:srgbClr val="003399"/>
                </a:solidFill>
              </a:rPr>
              <a:t> = </a:t>
            </a:r>
            <a:r>
              <a:rPr lang="en-IN" dirty="0" err="1">
                <a:solidFill>
                  <a:srgbClr val="003399"/>
                </a:solidFill>
              </a:rPr>
              <a:t>getch</a:t>
            </a:r>
            <a:r>
              <a:rPr lang="en-IN" dirty="0">
                <a:solidFill>
                  <a:srgbClr val="003399"/>
                </a:solidFill>
              </a:rPr>
              <a:t>();</a:t>
            </a:r>
            <a:br>
              <a:rPr lang="en-IN" dirty="0">
                <a:solidFill>
                  <a:srgbClr val="003399"/>
                </a:solidFill>
              </a:rPr>
            </a:br>
            <a:r>
              <a:rPr lang="en-IN" dirty="0">
                <a:solidFill>
                  <a:srgbClr val="003399"/>
                </a:solidFill>
              </a:rPr>
              <a:t>	</a:t>
            </a:r>
            <a:r>
              <a:rPr lang="en-IN" dirty="0" err="1">
                <a:solidFill>
                  <a:srgbClr val="003399"/>
                </a:solidFill>
              </a:rPr>
              <a:t>ch</a:t>
            </a:r>
            <a:r>
              <a:rPr lang="en-IN" dirty="0">
                <a:solidFill>
                  <a:srgbClr val="003399"/>
                </a:solidFill>
              </a:rPr>
              <a:t> = </a:t>
            </a:r>
            <a:r>
              <a:rPr lang="en-IN" dirty="0" err="1">
                <a:solidFill>
                  <a:srgbClr val="003399"/>
                </a:solidFill>
              </a:rPr>
              <a:t>getche</a:t>
            </a:r>
            <a:r>
              <a:rPr lang="en-IN" dirty="0">
                <a:solidFill>
                  <a:srgbClr val="003399"/>
                </a:solidFill>
              </a:rPr>
              <a:t>();</a:t>
            </a:r>
          </a:p>
        </p:txBody>
      </p:sp>
    </p:spTree>
    <p:extLst>
      <p:ext uri="{BB962C8B-B14F-4D97-AF65-F5344CB8AC3E}">
        <p14:creationId xmlns:p14="http://schemas.microsoft.com/office/powerpoint/2010/main" val="26806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gets()</a:t>
            </a:r>
            <a:endParaRPr lang="en-US" b="1" dirty="0">
              <a:solidFill>
                <a:srgbClr val="FF0000"/>
              </a:solidFill>
            </a:endParaRPr>
          </a:p>
        </p:txBody>
      </p:sp>
      <p:sp>
        <p:nvSpPr>
          <p:cNvPr id="5" name="Content Placeholder 4"/>
          <p:cNvSpPr>
            <a:spLocks noGrp="1"/>
          </p:cNvSpPr>
          <p:nvPr>
            <p:ph idx="1"/>
          </p:nvPr>
        </p:nvSpPr>
        <p:spPr/>
        <p:txBody>
          <a:bodyPr>
            <a:normAutofit fontScale="70000" lnSpcReduction="20000"/>
          </a:bodyPr>
          <a:lstStyle/>
          <a:p>
            <a:r>
              <a:rPr lang="en-GB" dirty="0">
                <a:solidFill>
                  <a:srgbClr val="003399"/>
                </a:solidFill>
              </a:rPr>
              <a:t>This function is used for accepting any string through </a:t>
            </a:r>
            <a:r>
              <a:rPr lang="en-GB" dirty="0" err="1">
                <a:solidFill>
                  <a:srgbClr val="003399"/>
                </a:solidFill>
              </a:rPr>
              <a:t>stdin</a:t>
            </a:r>
            <a:r>
              <a:rPr lang="en-GB" dirty="0">
                <a:solidFill>
                  <a:srgbClr val="003399"/>
                </a:solidFill>
              </a:rPr>
              <a:t> keyword until </a:t>
            </a:r>
            <a:r>
              <a:rPr lang="en-IN" dirty="0">
                <a:solidFill>
                  <a:srgbClr val="003399"/>
                </a:solidFill>
              </a:rPr>
              <a:t>enter key is pressed.</a:t>
            </a:r>
          </a:p>
          <a:p>
            <a:r>
              <a:rPr lang="en-GB" dirty="0">
                <a:solidFill>
                  <a:srgbClr val="003399"/>
                </a:solidFill>
              </a:rPr>
              <a:t>The header file </a:t>
            </a:r>
            <a:r>
              <a:rPr lang="en-GB" dirty="0" err="1">
                <a:solidFill>
                  <a:srgbClr val="003399"/>
                </a:solidFill>
              </a:rPr>
              <a:t>stdio.h</a:t>
            </a:r>
            <a:r>
              <a:rPr lang="en-GB" dirty="0">
                <a:solidFill>
                  <a:srgbClr val="003399"/>
                </a:solidFill>
              </a:rPr>
              <a:t> is needed for implementing the above function.</a:t>
            </a:r>
          </a:p>
          <a:p>
            <a:r>
              <a:rPr lang="en-IN" b="1" u="sng" dirty="0">
                <a:solidFill>
                  <a:srgbClr val="003399"/>
                </a:solidFill>
              </a:rPr>
              <a:t>Syntax</a:t>
            </a:r>
          </a:p>
          <a:p>
            <a:pPr marL="0" indent="0">
              <a:buNone/>
            </a:pPr>
            <a:r>
              <a:rPr lang="en-GB" dirty="0">
                <a:solidFill>
                  <a:srgbClr val="003399"/>
                </a:solidFill>
              </a:rPr>
              <a:t>	char </a:t>
            </a:r>
            <a:r>
              <a:rPr lang="en-GB" dirty="0" err="1">
                <a:solidFill>
                  <a:srgbClr val="003399"/>
                </a:solidFill>
              </a:rPr>
              <a:t>str</a:t>
            </a:r>
            <a:r>
              <a:rPr lang="en-GB" dirty="0">
                <a:solidFill>
                  <a:srgbClr val="003399"/>
                </a:solidFill>
              </a:rPr>
              <a:t>[length of string in number];</a:t>
            </a:r>
            <a:br>
              <a:rPr lang="en-GB" dirty="0">
                <a:solidFill>
                  <a:srgbClr val="003399"/>
                </a:solidFill>
              </a:rPr>
            </a:br>
            <a:r>
              <a:rPr lang="en-GB" dirty="0">
                <a:solidFill>
                  <a:srgbClr val="003399"/>
                </a:solidFill>
              </a:rPr>
              <a:t>	</a:t>
            </a:r>
            <a:r>
              <a:rPr lang="en-IN" dirty="0">
                <a:solidFill>
                  <a:srgbClr val="003399"/>
                </a:solidFill>
              </a:rPr>
              <a:t>gets(</a:t>
            </a:r>
            <a:r>
              <a:rPr lang="en-IN" dirty="0" err="1">
                <a:solidFill>
                  <a:srgbClr val="003399"/>
                </a:solidFill>
              </a:rPr>
              <a:t>str</a:t>
            </a:r>
            <a:r>
              <a:rPr lang="en-IN" dirty="0">
                <a:solidFill>
                  <a:srgbClr val="003399"/>
                </a:solidFill>
              </a:rPr>
              <a:t>);</a:t>
            </a:r>
          </a:p>
          <a:p>
            <a:pPr marL="0" indent="0">
              <a:buNone/>
            </a:pPr>
            <a:r>
              <a:rPr lang="en-IN" dirty="0">
                <a:solidFill>
                  <a:srgbClr val="003399"/>
                </a:solidFill>
              </a:rPr>
              <a:t>	void main()</a:t>
            </a:r>
          </a:p>
          <a:p>
            <a:pPr marL="0" indent="0">
              <a:buNone/>
            </a:pPr>
            <a:r>
              <a:rPr lang="en-IN" dirty="0">
                <a:solidFill>
                  <a:srgbClr val="003399"/>
                </a:solidFill>
              </a:rPr>
              <a:t>	{</a:t>
            </a:r>
          </a:p>
          <a:p>
            <a:pPr marL="0" indent="0">
              <a:buNone/>
            </a:pPr>
            <a:r>
              <a:rPr lang="en-IN" dirty="0">
                <a:solidFill>
                  <a:srgbClr val="003399"/>
                </a:solidFill>
              </a:rPr>
              <a:t>		char </a:t>
            </a:r>
            <a:r>
              <a:rPr lang="en-IN" dirty="0" err="1">
                <a:solidFill>
                  <a:srgbClr val="003399"/>
                </a:solidFill>
              </a:rPr>
              <a:t>ch</a:t>
            </a:r>
            <a:r>
              <a:rPr lang="en-IN" dirty="0">
                <a:solidFill>
                  <a:srgbClr val="003399"/>
                </a:solidFill>
              </a:rPr>
              <a:t>[30];</a:t>
            </a:r>
          </a:p>
          <a:p>
            <a:pPr marL="0" indent="0">
              <a:buNone/>
            </a:pPr>
            <a:r>
              <a:rPr lang="en-IN" dirty="0">
                <a:solidFill>
                  <a:srgbClr val="003399"/>
                </a:solidFill>
              </a:rPr>
              <a:t>		</a:t>
            </a:r>
            <a:r>
              <a:rPr lang="en-IN" dirty="0" err="1">
                <a:solidFill>
                  <a:srgbClr val="003399"/>
                </a:solidFill>
              </a:rPr>
              <a:t>clrscr</a:t>
            </a:r>
            <a:r>
              <a:rPr lang="en-IN" dirty="0">
                <a:solidFill>
                  <a:srgbClr val="003399"/>
                </a:solidFill>
              </a:rPr>
              <a:t>();</a:t>
            </a:r>
          </a:p>
          <a:p>
            <a:pPr marL="0" indent="0">
              <a:buNone/>
            </a:pPr>
            <a:r>
              <a:rPr lang="en-IN" dirty="0">
                <a:solidFill>
                  <a:srgbClr val="003399"/>
                </a:solidFill>
              </a:rPr>
              <a:t>		</a:t>
            </a:r>
            <a:r>
              <a:rPr lang="en-IN" dirty="0" err="1">
                <a:solidFill>
                  <a:srgbClr val="003399"/>
                </a:solidFill>
              </a:rPr>
              <a:t>printf</a:t>
            </a:r>
            <a:r>
              <a:rPr lang="en-IN" dirty="0">
                <a:solidFill>
                  <a:srgbClr val="003399"/>
                </a:solidFill>
              </a:rPr>
              <a:t>(“Enter the string : “);</a:t>
            </a:r>
          </a:p>
          <a:p>
            <a:pPr marL="0" indent="0">
              <a:buNone/>
            </a:pPr>
            <a:r>
              <a:rPr lang="en-IN" dirty="0">
                <a:solidFill>
                  <a:srgbClr val="003399"/>
                </a:solidFill>
              </a:rPr>
              <a:t>		gets();</a:t>
            </a:r>
          </a:p>
          <a:p>
            <a:pPr marL="0" indent="0">
              <a:buNone/>
            </a:pPr>
            <a:r>
              <a:rPr lang="en-IN" dirty="0">
                <a:solidFill>
                  <a:srgbClr val="003399"/>
                </a:solidFill>
              </a:rPr>
              <a:t>		</a:t>
            </a:r>
            <a:r>
              <a:rPr lang="en-IN" dirty="0" err="1">
                <a:solidFill>
                  <a:srgbClr val="003399"/>
                </a:solidFill>
              </a:rPr>
              <a:t>printf</a:t>
            </a:r>
            <a:r>
              <a:rPr lang="en-IN" dirty="0">
                <a:solidFill>
                  <a:srgbClr val="003399"/>
                </a:solidFill>
              </a:rPr>
              <a:t>(“\n Entered string : %s”, </a:t>
            </a:r>
            <a:r>
              <a:rPr lang="en-IN" dirty="0" err="1">
                <a:solidFill>
                  <a:srgbClr val="003399"/>
                </a:solidFill>
              </a:rPr>
              <a:t>ch</a:t>
            </a:r>
            <a:r>
              <a:rPr lang="en-IN" dirty="0">
                <a:solidFill>
                  <a:srgbClr val="003399"/>
                </a:solidFill>
              </a:rPr>
              <a:t>);</a:t>
            </a:r>
          </a:p>
          <a:p>
            <a:pPr marL="0" indent="0">
              <a:buNone/>
            </a:pPr>
            <a:r>
              <a:rPr lang="en-IN" dirty="0">
                <a:solidFill>
                  <a:srgbClr val="003399"/>
                </a:solidFill>
              </a:rPr>
              <a:t>	}</a:t>
            </a:r>
          </a:p>
        </p:txBody>
      </p:sp>
    </p:spTree>
    <p:extLst>
      <p:ext uri="{BB962C8B-B14F-4D97-AF65-F5344CB8AC3E}">
        <p14:creationId xmlns:p14="http://schemas.microsoft.com/office/powerpoint/2010/main" val="38963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puts()</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GB" sz="3200" dirty="0">
                <a:solidFill>
                  <a:srgbClr val="003399"/>
                </a:solidFill>
              </a:rPr>
              <a:t>This function prints the string or character array.</a:t>
            </a:r>
          </a:p>
          <a:p>
            <a:r>
              <a:rPr lang="en-GB" sz="3200" dirty="0">
                <a:solidFill>
                  <a:srgbClr val="003399"/>
                </a:solidFill>
              </a:rPr>
              <a:t>It is opposite to gets()</a:t>
            </a:r>
          </a:p>
          <a:p>
            <a:pPr marL="0" indent="0">
              <a:buNone/>
            </a:pPr>
            <a:r>
              <a:rPr lang="en-GB" sz="3200" dirty="0">
                <a:solidFill>
                  <a:srgbClr val="003399"/>
                </a:solidFill>
              </a:rPr>
              <a:t>	char </a:t>
            </a:r>
            <a:r>
              <a:rPr lang="en-GB" sz="3200" dirty="0" err="1">
                <a:solidFill>
                  <a:srgbClr val="003399"/>
                </a:solidFill>
              </a:rPr>
              <a:t>str</a:t>
            </a:r>
            <a:r>
              <a:rPr lang="en-GB" sz="3200" dirty="0">
                <a:solidFill>
                  <a:srgbClr val="003399"/>
                </a:solidFill>
              </a:rPr>
              <a:t>[length of string in number];</a:t>
            </a:r>
            <a:br>
              <a:rPr lang="en-GB" sz="3200" dirty="0">
                <a:solidFill>
                  <a:srgbClr val="003399"/>
                </a:solidFill>
              </a:rPr>
            </a:br>
            <a:r>
              <a:rPr lang="en-GB" sz="3200" dirty="0">
                <a:solidFill>
                  <a:srgbClr val="003399"/>
                </a:solidFill>
              </a:rPr>
              <a:t>	</a:t>
            </a:r>
            <a:r>
              <a:rPr lang="en-IN" sz="3200" dirty="0">
                <a:solidFill>
                  <a:srgbClr val="003399"/>
                </a:solidFill>
              </a:rPr>
              <a:t>gets(</a:t>
            </a:r>
            <a:r>
              <a:rPr lang="en-IN" sz="3200" dirty="0" err="1">
                <a:solidFill>
                  <a:srgbClr val="003399"/>
                </a:solidFill>
              </a:rPr>
              <a:t>str</a:t>
            </a:r>
            <a:r>
              <a:rPr lang="en-IN" sz="3200" dirty="0">
                <a:solidFill>
                  <a:srgbClr val="003399"/>
                </a:solidFill>
              </a:rPr>
              <a:t>);</a:t>
            </a:r>
            <a:br>
              <a:rPr lang="en-IN" sz="3200" dirty="0">
                <a:solidFill>
                  <a:srgbClr val="003399"/>
                </a:solidFill>
              </a:rPr>
            </a:br>
            <a:r>
              <a:rPr lang="en-IN" sz="3200" dirty="0">
                <a:solidFill>
                  <a:srgbClr val="003399"/>
                </a:solidFill>
              </a:rPr>
              <a:t>	puts(</a:t>
            </a:r>
            <a:r>
              <a:rPr lang="en-IN" sz="3200" dirty="0" err="1">
                <a:solidFill>
                  <a:srgbClr val="003399"/>
                </a:solidFill>
              </a:rPr>
              <a:t>str</a:t>
            </a:r>
            <a:r>
              <a:rPr lang="en-IN" sz="3200" dirty="0">
                <a:solidFill>
                  <a:srgbClr val="003399"/>
                </a:solidFill>
              </a:rPr>
              <a:t>);</a:t>
            </a:r>
          </a:p>
        </p:txBody>
      </p:sp>
    </p:spTree>
    <p:extLst>
      <p:ext uri="{BB962C8B-B14F-4D97-AF65-F5344CB8AC3E}">
        <p14:creationId xmlns:p14="http://schemas.microsoft.com/office/powerpoint/2010/main" val="209053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Functions in C</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GB" sz="3200" dirty="0">
                <a:solidFill>
                  <a:srgbClr val="003399"/>
                </a:solidFill>
              </a:rPr>
              <a:t>A function is a block of code that </a:t>
            </a:r>
            <a:r>
              <a:rPr lang="en-IN" sz="3200" dirty="0">
                <a:solidFill>
                  <a:srgbClr val="003399"/>
                </a:solidFill>
              </a:rPr>
              <a:t>performs a particular task.</a:t>
            </a:r>
          </a:p>
          <a:p>
            <a:r>
              <a:rPr lang="en-GB" sz="3200" dirty="0">
                <a:solidFill>
                  <a:srgbClr val="003399"/>
                </a:solidFill>
              </a:rPr>
              <a:t>Some situations when we need to write a particular block of code for more than once in our program: may lead to bugs and irritation for the programmer.</a:t>
            </a:r>
          </a:p>
          <a:p>
            <a:r>
              <a:rPr lang="en-GB" sz="3200" dirty="0">
                <a:solidFill>
                  <a:srgbClr val="003399"/>
                </a:solidFill>
              </a:rPr>
              <a:t>C language provides an approach in which you need to declare and define a group of statements once and that can be called and used whenever required.</a:t>
            </a:r>
          </a:p>
          <a:p>
            <a:r>
              <a:rPr lang="en-GB" sz="3200" dirty="0">
                <a:solidFill>
                  <a:srgbClr val="003399"/>
                </a:solidFill>
              </a:rPr>
              <a:t>Saves both time and space.</a:t>
            </a:r>
            <a:endParaRPr lang="en-IN" sz="3200" dirty="0">
              <a:solidFill>
                <a:srgbClr val="003399"/>
              </a:solidFill>
            </a:endParaRPr>
          </a:p>
        </p:txBody>
      </p:sp>
    </p:spTree>
    <p:extLst>
      <p:ext uri="{BB962C8B-B14F-4D97-AF65-F5344CB8AC3E}">
        <p14:creationId xmlns:p14="http://schemas.microsoft.com/office/powerpoint/2010/main" val="1302498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Functions in C - </a:t>
            </a:r>
            <a:r>
              <a:rPr lang="en-IN"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a:xfrm>
            <a:off x="838200" y="1422400"/>
            <a:ext cx="10515600" cy="4754563"/>
          </a:xfrm>
        </p:spPr>
        <p:txBody>
          <a:bodyPr>
            <a:normAutofit/>
          </a:bodyPr>
          <a:lstStyle/>
          <a:p>
            <a:r>
              <a:rPr lang="en-GB" sz="3600" b="1" u="sng" dirty="0">
                <a:solidFill>
                  <a:srgbClr val="003399"/>
                </a:solidFill>
              </a:rPr>
              <a:t>Example:</a:t>
            </a:r>
          </a:p>
          <a:p>
            <a:r>
              <a:rPr lang="en-GB" sz="3600" dirty="0">
                <a:solidFill>
                  <a:srgbClr val="003399"/>
                </a:solidFill>
              </a:rPr>
              <a:t>Suppose, you have to check 3 numbers (781, 883 and 531) whether it is prime number or not.</a:t>
            </a:r>
          </a:p>
          <a:p>
            <a:r>
              <a:rPr lang="en-GB" sz="3600" dirty="0">
                <a:solidFill>
                  <a:srgbClr val="003399"/>
                </a:solidFill>
              </a:rPr>
              <a:t>Without using function, you need to write the prime number logic 3 times. So, there is repetition of code.</a:t>
            </a:r>
          </a:p>
          <a:p>
            <a:r>
              <a:rPr lang="en-GB" sz="3600" dirty="0">
                <a:solidFill>
                  <a:srgbClr val="003399"/>
                </a:solidFill>
              </a:rPr>
              <a:t>But if you use functions, you need to write the logic only once and you can </a:t>
            </a:r>
            <a:r>
              <a:rPr lang="en-IN" sz="3600" dirty="0">
                <a:solidFill>
                  <a:srgbClr val="003399"/>
                </a:solidFill>
              </a:rPr>
              <a:t>reuse it several times.</a:t>
            </a:r>
            <a:endParaRPr lang="en-IN" sz="3600" b="1" u="sng" dirty="0">
              <a:solidFill>
                <a:srgbClr val="003399"/>
              </a:solidFill>
            </a:endParaRPr>
          </a:p>
        </p:txBody>
      </p:sp>
    </p:spTree>
    <p:extLst>
      <p:ext uri="{BB962C8B-B14F-4D97-AF65-F5344CB8AC3E}">
        <p14:creationId xmlns:p14="http://schemas.microsoft.com/office/powerpoint/2010/main" val="274327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3944283-1145-42D3-B7C2-C35AB0A74068}"/>
              </a:ext>
            </a:extLst>
          </p:cNvPr>
          <p:cNvGraphicFramePr>
            <a:graphicFrameLocks noGrp="1"/>
          </p:cNvGraphicFramePr>
          <p:nvPr>
            <p:extLst>
              <p:ext uri="{D42A27DB-BD31-4B8C-83A1-F6EECF244321}">
                <p14:modId xmlns:p14="http://schemas.microsoft.com/office/powerpoint/2010/main" val="3801686644"/>
              </p:ext>
            </p:extLst>
          </p:nvPr>
        </p:nvGraphicFramePr>
        <p:xfrm>
          <a:off x="124822" y="83940"/>
          <a:ext cx="11840228" cy="640080"/>
        </p:xfrm>
        <a:graphic>
          <a:graphicData uri="http://schemas.openxmlformats.org/drawingml/2006/table">
            <a:tbl>
              <a:tblPr firstRow="1" bandRow="1">
                <a:tableStyleId>{21E4AEA4-8DFA-4A89-87EB-49C32662AFE0}</a:tableStyleId>
              </a:tblPr>
              <a:tblGrid>
                <a:gridCol w="5920114">
                  <a:extLst>
                    <a:ext uri="{9D8B030D-6E8A-4147-A177-3AD203B41FA5}">
                      <a16:colId xmlns:a16="http://schemas.microsoft.com/office/drawing/2014/main" val="20000"/>
                    </a:ext>
                  </a:extLst>
                </a:gridCol>
                <a:gridCol w="5920114">
                  <a:extLst>
                    <a:ext uri="{9D8B030D-6E8A-4147-A177-3AD203B41FA5}">
                      <a16:colId xmlns:a16="http://schemas.microsoft.com/office/drawing/2014/main" val="20001"/>
                    </a:ext>
                  </a:extLst>
                </a:gridCol>
              </a:tblGrid>
              <a:tr h="370840">
                <a:tc>
                  <a:txBody>
                    <a:bodyPr/>
                    <a:lstStyle/>
                    <a:p>
                      <a:pPr algn="ctr"/>
                      <a:r>
                        <a:rPr lang="en-GB" dirty="0">
                          <a:latin typeface="Times New Roman" panose="02020603050405020304" pitchFamily="18" charset="0"/>
                          <a:cs typeface="Times New Roman" panose="02020603050405020304" pitchFamily="18" charset="0"/>
                        </a:rPr>
                        <a:t>COURSE</a:t>
                      </a:r>
                      <a:r>
                        <a:rPr lang="en-GB" baseline="0" dirty="0">
                          <a:latin typeface="Times New Roman" panose="02020603050405020304" pitchFamily="18" charset="0"/>
                          <a:cs typeface="Times New Roman" panose="02020603050405020304" pitchFamily="18" charset="0"/>
                        </a:rPr>
                        <a:t> LEARNING RATIONALE </a:t>
                      </a:r>
                      <a:br>
                        <a:rPr lang="en-GB" baseline="0" dirty="0">
                          <a:latin typeface="Times New Roman" panose="02020603050405020304" pitchFamily="18" charset="0"/>
                          <a:cs typeface="Times New Roman" panose="02020603050405020304" pitchFamily="18" charset="0"/>
                        </a:rPr>
                      </a:br>
                      <a:r>
                        <a:rPr lang="en-GB" baseline="0" dirty="0">
                          <a:latin typeface="Times New Roman" panose="02020603050405020304" pitchFamily="18" charset="0"/>
                          <a:cs typeface="Times New Roman" panose="02020603050405020304" pitchFamily="18" charset="0"/>
                        </a:rPr>
                        <a:t>(CLR)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The purpose</a:t>
                      </a:r>
                      <a:r>
                        <a:rPr lang="en-GB" baseline="0" dirty="0">
                          <a:latin typeface="Times New Roman" panose="02020603050405020304" pitchFamily="18" charset="0"/>
                          <a:cs typeface="Times New Roman" panose="02020603050405020304" pitchFamily="18" charset="0"/>
                        </a:rPr>
                        <a:t> of learning this course is to:</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1546EA9-9571-4E39-BD95-5A525E54387A}"/>
              </a:ext>
            </a:extLst>
          </p:cNvPr>
          <p:cNvGraphicFramePr>
            <a:graphicFrameLocks noGrp="1"/>
          </p:cNvGraphicFramePr>
          <p:nvPr>
            <p:extLst>
              <p:ext uri="{D42A27DB-BD31-4B8C-83A1-F6EECF244321}">
                <p14:modId xmlns:p14="http://schemas.microsoft.com/office/powerpoint/2010/main" val="4101434611"/>
              </p:ext>
            </p:extLst>
          </p:nvPr>
        </p:nvGraphicFramePr>
        <p:xfrm>
          <a:off x="134058" y="730486"/>
          <a:ext cx="11840228" cy="5879322"/>
        </p:xfrm>
        <a:graphic>
          <a:graphicData uri="http://schemas.openxmlformats.org/drawingml/2006/table">
            <a:tbl>
              <a:tblPr firstRow="1" bandRow="1">
                <a:tableStyleId>{5DA37D80-6434-44D0-A028-1B22A696006F}</a:tableStyleId>
              </a:tblPr>
              <a:tblGrid>
                <a:gridCol w="1628031">
                  <a:extLst>
                    <a:ext uri="{9D8B030D-6E8A-4147-A177-3AD203B41FA5}">
                      <a16:colId xmlns:a16="http://schemas.microsoft.com/office/drawing/2014/main" val="20000"/>
                    </a:ext>
                  </a:extLst>
                </a:gridCol>
                <a:gridCol w="10212197">
                  <a:extLst>
                    <a:ext uri="{9D8B030D-6E8A-4147-A177-3AD203B41FA5}">
                      <a16:colId xmlns:a16="http://schemas.microsoft.com/office/drawing/2014/main" val="20001"/>
                    </a:ext>
                  </a:extLst>
                </a:gridCol>
              </a:tblGrid>
              <a:tr h="979887">
                <a:tc>
                  <a:txBody>
                    <a:bodyPr/>
                    <a:lstStyle/>
                    <a:p>
                      <a:r>
                        <a:rPr lang="en-GB" b="0" dirty="0">
                          <a:latin typeface="Times New Roman" panose="02020603050405020304" pitchFamily="18" charset="0"/>
                          <a:cs typeface="Times New Roman" panose="02020603050405020304" pitchFamily="18" charset="0"/>
                        </a:rPr>
                        <a:t>CLR-1:</a:t>
                      </a:r>
                      <a:endParaRPr lang="en-IN" b="0" dirty="0">
                        <a:latin typeface="Times New Roman" panose="02020603050405020304" pitchFamily="18" charset="0"/>
                        <a:cs typeface="Times New Roman" panose="02020603050405020304" pitchFamily="18" charset="0"/>
                      </a:endParaRPr>
                    </a:p>
                  </a:txBody>
                  <a:tcPr anchor="ctr"/>
                </a:tc>
                <a:tc>
                  <a:txBody>
                    <a:bodyPr/>
                    <a:lstStyle/>
                    <a:p>
                      <a:r>
                        <a:rPr lang="en-IN" sz="1800" b="0" kern="1200" dirty="0">
                          <a:effectLst/>
                          <a:latin typeface="Times New Roman" panose="02020603050405020304" pitchFamily="18" charset="0"/>
                          <a:cs typeface="Times New Roman" panose="02020603050405020304" pitchFamily="18" charset="0"/>
                        </a:rPr>
                        <a:t>Think and evolve with a logic to construct an algorithm and </a:t>
                      </a:r>
                      <a:r>
                        <a:rPr lang="en-IN" sz="1800" b="0" kern="1200" dirty="0" err="1">
                          <a:effectLst/>
                          <a:latin typeface="Times New Roman" panose="02020603050405020304" pitchFamily="18" charset="0"/>
                          <a:cs typeface="Times New Roman" panose="02020603050405020304" pitchFamily="18" charset="0"/>
                        </a:rPr>
                        <a:t>pseudocode</a:t>
                      </a:r>
                      <a:r>
                        <a:rPr lang="en-IN" sz="1800" b="0" kern="1200" dirty="0">
                          <a:effectLst/>
                          <a:latin typeface="Times New Roman" panose="02020603050405020304" pitchFamily="18" charset="0"/>
                          <a:cs typeface="Times New Roman" panose="02020603050405020304" pitchFamily="18" charset="0"/>
                        </a:rPr>
                        <a:t> that can be converted into a program</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CLR-2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Utilize the appropriate operators and control statements to solve engineering problems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CLR-3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Store and retrieve data in a single and multidimensional array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CLR-4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custom designed functions to perform repetitive tasks in any application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CLR-5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basic Abstract Data Types with python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CLR-6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applications using suitable python library functions for solving </a:t>
                      </a:r>
                      <a:r>
                        <a:rPr lang="en-IN" sz="1800" kern="1200" dirty="0" err="1">
                          <a:effectLst/>
                          <a:latin typeface="Times New Roman" panose="02020603050405020304" pitchFamily="18" charset="0"/>
                          <a:cs typeface="Times New Roman" panose="02020603050405020304" pitchFamily="18" charset="0"/>
                        </a:rPr>
                        <a:t>datascience</a:t>
                      </a:r>
                      <a:r>
                        <a:rPr lang="en-IN" sz="1800" kern="1200" dirty="0">
                          <a:effectLst/>
                          <a:latin typeface="Times New Roman" panose="02020603050405020304" pitchFamily="18" charset="0"/>
                          <a:cs typeface="Times New Roman" panose="02020603050405020304" pitchFamily="18" charset="0"/>
                        </a:rPr>
                        <a:t> problems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4761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Advantage of functions in C</a:t>
            </a:r>
            <a:endParaRPr lang="en-US" b="1" dirty="0">
              <a:solidFill>
                <a:srgbClr val="FF0000"/>
              </a:solidFill>
            </a:endParaRPr>
          </a:p>
        </p:txBody>
      </p:sp>
      <p:sp>
        <p:nvSpPr>
          <p:cNvPr id="5" name="Content Placeholder 4"/>
          <p:cNvSpPr>
            <a:spLocks noGrp="1"/>
          </p:cNvSpPr>
          <p:nvPr>
            <p:ph idx="1"/>
          </p:nvPr>
        </p:nvSpPr>
        <p:spPr/>
        <p:txBody>
          <a:bodyPr/>
          <a:lstStyle/>
          <a:p>
            <a:pPr marL="0" indent="0">
              <a:buNone/>
            </a:pPr>
            <a:r>
              <a:rPr lang="en-IN" b="1" dirty="0">
                <a:solidFill>
                  <a:srgbClr val="003399"/>
                </a:solidFill>
              </a:rPr>
              <a:t>1) Code Reusability</a:t>
            </a:r>
          </a:p>
          <a:p>
            <a:r>
              <a:rPr lang="en-GB" dirty="0">
                <a:solidFill>
                  <a:srgbClr val="003399"/>
                </a:solidFill>
              </a:rPr>
              <a:t>By creating functions in C, you can </a:t>
            </a:r>
            <a:r>
              <a:rPr lang="en-IN" dirty="0">
                <a:solidFill>
                  <a:srgbClr val="003399"/>
                </a:solidFill>
              </a:rPr>
              <a:t>call it many times.</a:t>
            </a:r>
          </a:p>
          <a:p>
            <a:r>
              <a:rPr lang="en-GB" dirty="0">
                <a:solidFill>
                  <a:srgbClr val="003399"/>
                </a:solidFill>
              </a:rPr>
              <a:t>So we don't need to write the same </a:t>
            </a:r>
            <a:r>
              <a:rPr lang="en-IN" dirty="0">
                <a:solidFill>
                  <a:srgbClr val="003399"/>
                </a:solidFill>
              </a:rPr>
              <a:t>code again and again.</a:t>
            </a:r>
          </a:p>
          <a:p>
            <a:pPr marL="0" indent="0">
              <a:buNone/>
            </a:pPr>
            <a:r>
              <a:rPr lang="en-IN" b="1" dirty="0">
                <a:solidFill>
                  <a:srgbClr val="003399"/>
                </a:solidFill>
              </a:rPr>
              <a:t>2) Code optimization</a:t>
            </a:r>
          </a:p>
          <a:p>
            <a:r>
              <a:rPr lang="en-GB" dirty="0">
                <a:solidFill>
                  <a:srgbClr val="003399"/>
                </a:solidFill>
              </a:rPr>
              <a:t>It makes the code optimized, we don't need to write much code.</a:t>
            </a:r>
            <a:endParaRPr lang="en-IN" dirty="0">
              <a:solidFill>
                <a:srgbClr val="003399"/>
              </a:solidFill>
            </a:endParaRPr>
          </a:p>
        </p:txBody>
      </p:sp>
    </p:spTree>
    <p:extLst>
      <p:ext uri="{BB962C8B-B14F-4D97-AF65-F5344CB8AC3E}">
        <p14:creationId xmlns:p14="http://schemas.microsoft.com/office/powerpoint/2010/main" val="2709671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Types of Functions</a:t>
            </a:r>
            <a:endParaRPr lang="en-US" b="1" dirty="0">
              <a:solidFill>
                <a:srgbClr val="FF0000"/>
              </a:solidFill>
            </a:endParaRPr>
          </a:p>
        </p:txBody>
      </p:sp>
      <p:pic>
        <p:nvPicPr>
          <p:cNvPr id="3" name="Content Placeholder 2"/>
          <p:cNvPicPr>
            <a:picLocks noGrp="1" noChangeAspect="1"/>
          </p:cNvPicPr>
          <p:nvPr>
            <p:ph idx="1"/>
          </p:nvPr>
        </p:nvPicPr>
        <p:blipFill>
          <a:blip r:embed="rId2"/>
          <a:stretch>
            <a:fillRect/>
          </a:stretch>
        </p:blipFill>
        <p:spPr>
          <a:xfrm>
            <a:off x="3107528" y="2063099"/>
            <a:ext cx="5976943" cy="3572173"/>
          </a:xfrm>
          <a:prstGeom prst="rect">
            <a:avLst/>
          </a:prstGeom>
        </p:spPr>
      </p:pic>
    </p:spTree>
    <p:extLst>
      <p:ext uri="{BB962C8B-B14F-4D97-AF65-F5344CB8AC3E}">
        <p14:creationId xmlns:p14="http://schemas.microsoft.com/office/powerpoint/2010/main" val="349670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Function</a:t>
            </a:r>
          </a:p>
        </p:txBody>
      </p:sp>
      <p:sp>
        <p:nvSpPr>
          <p:cNvPr id="5" name="Content Placeholder 4"/>
          <p:cNvSpPr>
            <a:spLocks noGrp="1"/>
          </p:cNvSpPr>
          <p:nvPr>
            <p:ph idx="1"/>
          </p:nvPr>
        </p:nvSpPr>
        <p:spPr>
          <a:xfrm>
            <a:off x="838200" y="1413164"/>
            <a:ext cx="10515600" cy="4763799"/>
          </a:xfrm>
        </p:spPr>
        <p:txBody>
          <a:bodyPr>
            <a:normAutofit lnSpcReduction="10000"/>
          </a:bodyPr>
          <a:lstStyle/>
          <a:p>
            <a:r>
              <a:rPr lang="en-GB" sz="2400" dirty="0">
                <a:solidFill>
                  <a:srgbClr val="003399"/>
                </a:solidFill>
              </a:rPr>
              <a:t>A function is a group of statements that together perform a task. Every C program has at least one function, which is </a:t>
            </a:r>
            <a:r>
              <a:rPr lang="en-GB" sz="2400" b="1" dirty="0">
                <a:solidFill>
                  <a:srgbClr val="003399"/>
                </a:solidFill>
              </a:rPr>
              <a:t>main()</a:t>
            </a:r>
            <a:r>
              <a:rPr lang="en-GB" sz="2400" dirty="0">
                <a:solidFill>
                  <a:srgbClr val="003399"/>
                </a:solidFill>
              </a:rPr>
              <a:t>. </a:t>
            </a:r>
          </a:p>
          <a:p>
            <a:r>
              <a:rPr lang="en-IN" sz="2400" dirty="0">
                <a:solidFill>
                  <a:srgbClr val="003399"/>
                </a:solidFill>
              </a:rPr>
              <a:t>Two Types Of Function </a:t>
            </a:r>
          </a:p>
          <a:p>
            <a:pPr marL="0" indent="0">
              <a:buNone/>
            </a:pPr>
            <a:r>
              <a:rPr lang="en-IN" sz="2400" dirty="0">
                <a:solidFill>
                  <a:srgbClr val="003399"/>
                </a:solidFill>
              </a:rPr>
              <a:t>	1. library functions </a:t>
            </a:r>
          </a:p>
          <a:p>
            <a:pPr marL="0" indent="0">
              <a:buNone/>
            </a:pPr>
            <a:r>
              <a:rPr lang="en-IN" sz="2400" dirty="0">
                <a:solidFill>
                  <a:srgbClr val="003399"/>
                </a:solidFill>
              </a:rPr>
              <a:t>	2. user defined function </a:t>
            </a:r>
          </a:p>
          <a:p>
            <a:endParaRPr lang="en-IN" sz="2400" dirty="0"/>
          </a:p>
          <a:p>
            <a:pPr marL="0" indent="0">
              <a:buNone/>
            </a:pPr>
            <a:r>
              <a:rPr lang="en-IN" sz="2400" b="1" u="sng" dirty="0">
                <a:solidFill>
                  <a:srgbClr val="003399"/>
                </a:solidFill>
              </a:rPr>
              <a:t>Defining a Function: </a:t>
            </a:r>
            <a:endParaRPr lang="en-IN" sz="2400" u="sng" dirty="0">
              <a:solidFill>
                <a:srgbClr val="003399"/>
              </a:solidFill>
            </a:endParaRPr>
          </a:p>
          <a:p>
            <a:r>
              <a:rPr lang="en-GB" sz="2400" dirty="0">
                <a:solidFill>
                  <a:srgbClr val="003399"/>
                </a:solidFill>
              </a:rPr>
              <a:t>The general form of a function definition in C programming language is as follows: </a:t>
            </a:r>
            <a:br>
              <a:rPr lang="en-GB" sz="2400" dirty="0">
                <a:solidFill>
                  <a:srgbClr val="003399"/>
                </a:solidFill>
              </a:rPr>
            </a:br>
            <a:r>
              <a:rPr lang="en-GB" sz="2400" dirty="0">
                <a:solidFill>
                  <a:srgbClr val="003399"/>
                </a:solidFill>
              </a:rPr>
              <a:t/>
            </a:r>
            <a:br>
              <a:rPr lang="en-GB" sz="2400" dirty="0">
                <a:solidFill>
                  <a:srgbClr val="003399"/>
                </a:solidFill>
              </a:rPr>
            </a:br>
            <a:r>
              <a:rPr lang="en-GB" sz="2400" dirty="0">
                <a:solidFill>
                  <a:srgbClr val="003399"/>
                </a:solidFill>
              </a:rPr>
              <a:t>   </a:t>
            </a:r>
            <a:r>
              <a:rPr lang="en-IN" sz="2400" dirty="0" err="1">
                <a:solidFill>
                  <a:srgbClr val="003399"/>
                </a:solidFill>
              </a:rPr>
              <a:t>return_type</a:t>
            </a:r>
            <a:r>
              <a:rPr lang="en-IN" sz="2400" dirty="0">
                <a:solidFill>
                  <a:srgbClr val="003399"/>
                </a:solidFill>
              </a:rPr>
              <a:t> </a:t>
            </a:r>
            <a:r>
              <a:rPr lang="en-IN" sz="2400" dirty="0" err="1">
                <a:solidFill>
                  <a:srgbClr val="003399"/>
                </a:solidFill>
              </a:rPr>
              <a:t>function_name</a:t>
            </a:r>
            <a:r>
              <a:rPr lang="en-IN" sz="2400" dirty="0">
                <a:solidFill>
                  <a:srgbClr val="003399"/>
                </a:solidFill>
              </a:rPr>
              <a:t> ( parameter list ) </a:t>
            </a:r>
            <a:br>
              <a:rPr lang="en-IN" sz="2400" dirty="0">
                <a:solidFill>
                  <a:srgbClr val="003399"/>
                </a:solidFill>
              </a:rPr>
            </a:br>
            <a:r>
              <a:rPr lang="en-IN" sz="2400" dirty="0">
                <a:solidFill>
                  <a:srgbClr val="003399"/>
                </a:solidFill>
              </a:rPr>
              <a:t>{ </a:t>
            </a:r>
            <a:br>
              <a:rPr lang="en-IN" sz="2400" dirty="0">
                <a:solidFill>
                  <a:srgbClr val="003399"/>
                </a:solidFill>
              </a:rPr>
            </a:br>
            <a:r>
              <a:rPr lang="en-IN" sz="2400" dirty="0">
                <a:solidFill>
                  <a:srgbClr val="003399"/>
                </a:solidFill>
              </a:rPr>
              <a:t>   body of the function </a:t>
            </a:r>
            <a:br>
              <a:rPr lang="en-IN" sz="2400" dirty="0">
                <a:solidFill>
                  <a:srgbClr val="003399"/>
                </a:solidFill>
              </a:rPr>
            </a:br>
            <a:r>
              <a:rPr lang="en-IN" sz="2400" dirty="0">
                <a:solidFill>
                  <a:srgbClr val="003399"/>
                </a:solidFill>
              </a:rPr>
              <a:t>} </a:t>
            </a:r>
          </a:p>
        </p:txBody>
      </p:sp>
    </p:spTree>
    <p:extLst>
      <p:ext uri="{BB962C8B-B14F-4D97-AF65-F5344CB8AC3E}">
        <p14:creationId xmlns:p14="http://schemas.microsoft.com/office/powerpoint/2010/main" val="1020485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Types of Functions - </a:t>
            </a:r>
            <a:r>
              <a:rPr lang="en-IN"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a:xfrm>
            <a:off x="838200" y="1465406"/>
            <a:ext cx="10515600" cy="4351338"/>
          </a:xfrm>
        </p:spPr>
        <p:txBody>
          <a:bodyPr>
            <a:normAutofit lnSpcReduction="10000"/>
          </a:bodyPr>
          <a:lstStyle/>
          <a:p>
            <a:r>
              <a:rPr lang="en-GB" sz="3200" dirty="0">
                <a:solidFill>
                  <a:srgbClr val="003399"/>
                </a:solidFill>
              </a:rPr>
              <a:t>There are two types of functions in C </a:t>
            </a:r>
            <a:r>
              <a:rPr lang="en-IN" sz="3200" dirty="0">
                <a:solidFill>
                  <a:srgbClr val="003399"/>
                </a:solidFill>
              </a:rPr>
              <a:t>programming:</a:t>
            </a:r>
          </a:p>
          <a:p>
            <a:endParaRPr lang="en-IN" sz="3200" dirty="0">
              <a:solidFill>
                <a:srgbClr val="003399"/>
              </a:solidFill>
            </a:endParaRPr>
          </a:p>
          <a:p>
            <a:pPr lvl="1"/>
            <a:r>
              <a:rPr lang="en-GB" sz="2800" b="1" dirty="0">
                <a:solidFill>
                  <a:srgbClr val="003399"/>
                </a:solidFill>
              </a:rPr>
              <a:t>Library Functions</a:t>
            </a:r>
            <a:r>
              <a:rPr lang="en-GB" sz="2800" dirty="0">
                <a:solidFill>
                  <a:srgbClr val="003399"/>
                </a:solidFill>
              </a:rPr>
              <a:t>: are the functions which are declared in the C header files such as </a:t>
            </a:r>
            <a:r>
              <a:rPr lang="en-GB" sz="2800" dirty="0" err="1">
                <a:solidFill>
                  <a:srgbClr val="003399"/>
                </a:solidFill>
              </a:rPr>
              <a:t>scanf</a:t>
            </a:r>
            <a:r>
              <a:rPr lang="en-GB" sz="2800" dirty="0">
                <a:solidFill>
                  <a:srgbClr val="003399"/>
                </a:solidFill>
              </a:rPr>
              <a:t>(), </a:t>
            </a:r>
            <a:r>
              <a:rPr lang="en-GB" sz="2800" dirty="0" err="1">
                <a:solidFill>
                  <a:srgbClr val="003399"/>
                </a:solidFill>
              </a:rPr>
              <a:t>printf</a:t>
            </a:r>
            <a:r>
              <a:rPr lang="en-GB" sz="2800" dirty="0">
                <a:solidFill>
                  <a:srgbClr val="003399"/>
                </a:solidFill>
              </a:rPr>
              <a:t>(), gets(), puts(), ceil(), floor() etc. You just need to include appropriate header files to use these </a:t>
            </a:r>
            <a:r>
              <a:rPr lang="en-IN" sz="2800" dirty="0">
                <a:solidFill>
                  <a:srgbClr val="003399"/>
                </a:solidFill>
              </a:rPr>
              <a:t>functions.</a:t>
            </a:r>
          </a:p>
          <a:p>
            <a:pPr lvl="1"/>
            <a:endParaRPr lang="en-IN" sz="2800" dirty="0">
              <a:solidFill>
                <a:srgbClr val="003399"/>
              </a:solidFill>
            </a:endParaRPr>
          </a:p>
          <a:p>
            <a:pPr lvl="1"/>
            <a:r>
              <a:rPr lang="en-IN" sz="2800" b="1" dirty="0">
                <a:solidFill>
                  <a:srgbClr val="003399"/>
                </a:solidFill>
              </a:rPr>
              <a:t>User-defined functions</a:t>
            </a:r>
            <a:r>
              <a:rPr lang="en-IN" sz="2800" dirty="0">
                <a:solidFill>
                  <a:srgbClr val="003399"/>
                </a:solidFill>
              </a:rPr>
              <a:t>: are the </a:t>
            </a:r>
            <a:r>
              <a:rPr lang="en-GB" sz="2800" dirty="0">
                <a:solidFill>
                  <a:srgbClr val="003399"/>
                </a:solidFill>
              </a:rPr>
              <a:t>functions which are created by the C programmer, so that he/she can use it many times. It reduces complexity of a big program and optimizes the code.</a:t>
            </a:r>
            <a:endParaRPr lang="en-IN" sz="2800" dirty="0">
              <a:solidFill>
                <a:srgbClr val="003399"/>
              </a:solidFill>
            </a:endParaRPr>
          </a:p>
        </p:txBody>
      </p:sp>
    </p:spTree>
    <p:extLst>
      <p:ext uri="{BB962C8B-B14F-4D97-AF65-F5344CB8AC3E}">
        <p14:creationId xmlns:p14="http://schemas.microsoft.com/office/powerpoint/2010/main" val="295697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Definition of a function</a:t>
            </a:r>
            <a:endParaRPr lang="en-US" b="1" dirty="0">
              <a:solidFill>
                <a:srgbClr val="FF0000"/>
              </a:solidFill>
            </a:endParaRPr>
          </a:p>
        </p:txBody>
      </p:sp>
      <p:sp>
        <p:nvSpPr>
          <p:cNvPr id="5" name="Content Placeholder 4"/>
          <p:cNvSpPr>
            <a:spLocks noGrp="1"/>
          </p:cNvSpPr>
          <p:nvPr>
            <p:ph idx="1"/>
          </p:nvPr>
        </p:nvSpPr>
        <p:spPr/>
        <p:txBody>
          <a:bodyPr/>
          <a:lstStyle/>
          <a:p>
            <a:r>
              <a:rPr lang="en-GB" b="1" u="sng" dirty="0">
                <a:solidFill>
                  <a:srgbClr val="003399"/>
                </a:solidFill>
              </a:rPr>
              <a:t>Syntax:</a:t>
            </a:r>
            <a:endParaRPr lang="en-IN" b="1" u="sng" dirty="0">
              <a:solidFill>
                <a:srgbClr val="003399"/>
              </a:solidFill>
            </a:endParaRPr>
          </a:p>
        </p:txBody>
      </p:sp>
      <p:pic>
        <p:nvPicPr>
          <p:cNvPr id="3" name="Picture 2"/>
          <p:cNvPicPr>
            <a:picLocks noChangeAspect="1"/>
          </p:cNvPicPr>
          <p:nvPr/>
        </p:nvPicPr>
        <p:blipFill>
          <a:blip r:embed="rId2"/>
          <a:stretch>
            <a:fillRect/>
          </a:stretch>
        </p:blipFill>
        <p:spPr>
          <a:xfrm>
            <a:off x="1856793" y="2519944"/>
            <a:ext cx="7393380" cy="1987401"/>
          </a:xfrm>
          <a:prstGeom prst="rect">
            <a:avLst/>
          </a:prstGeom>
        </p:spPr>
      </p:pic>
    </p:spTree>
    <p:extLst>
      <p:ext uri="{BB962C8B-B14F-4D97-AF65-F5344CB8AC3E}">
        <p14:creationId xmlns:p14="http://schemas.microsoft.com/office/powerpoint/2010/main" val="2959185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Definition of a function - </a:t>
            </a:r>
            <a:r>
              <a:rPr lang="en-IN"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p:txBody>
          <a:bodyPr>
            <a:normAutofit fontScale="92500" lnSpcReduction="20000"/>
          </a:bodyPr>
          <a:lstStyle/>
          <a:p>
            <a:r>
              <a:rPr lang="en-GB" b="1" dirty="0">
                <a:solidFill>
                  <a:srgbClr val="003399"/>
                </a:solidFill>
              </a:rPr>
              <a:t>Return Type </a:t>
            </a:r>
            <a:r>
              <a:rPr lang="en-GB" dirty="0">
                <a:solidFill>
                  <a:srgbClr val="003399"/>
                </a:solidFill>
              </a:rPr>
              <a:t>− A function may return a value. The </a:t>
            </a:r>
            <a:r>
              <a:rPr lang="en-GB" b="1" dirty="0" err="1">
                <a:solidFill>
                  <a:srgbClr val="003399"/>
                </a:solidFill>
              </a:rPr>
              <a:t>return_type</a:t>
            </a:r>
            <a:r>
              <a:rPr lang="en-GB" b="1" dirty="0">
                <a:solidFill>
                  <a:srgbClr val="003399"/>
                </a:solidFill>
              </a:rPr>
              <a:t> </a:t>
            </a:r>
            <a:r>
              <a:rPr lang="en-GB" dirty="0">
                <a:solidFill>
                  <a:srgbClr val="003399"/>
                </a:solidFill>
              </a:rPr>
              <a:t>is the data type of the value the function returns. Some functions perform the desired operations without returning a value. In this case, the </a:t>
            </a:r>
            <a:r>
              <a:rPr lang="en-GB" dirty="0" err="1">
                <a:solidFill>
                  <a:srgbClr val="003399"/>
                </a:solidFill>
              </a:rPr>
              <a:t>return_type</a:t>
            </a:r>
            <a:r>
              <a:rPr lang="en-GB" dirty="0">
                <a:solidFill>
                  <a:srgbClr val="003399"/>
                </a:solidFill>
              </a:rPr>
              <a:t> is the keyword </a:t>
            </a:r>
            <a:r>
              <a:rPr lang="en-GB" b="1" dirty="0">
                <a:solidFill>
                  <a:srgbClr val="003399"/>
                </a:solidFill>
              </a:rPr>
              <a:t>void</a:t>
            </a:r>
            <a:r>
              <a:rPr lang="en-GB" dirty="0">
                <a:solidFill>
                  <a:srgbClr val="003399"/>
                </a:solidFill>
              </a:rPr>
              <a:t>.</a:t>
            </a:r>
          </a:p>
          <a:p>
            <a:r>
              <a:rPr lang="en-GB" b="1" dirty="0">
                <a:solidFill>
                  <a:srgbClr val="003399"/>
                </a:solidFill>
              </a:rPr>
              <a:t>Function Name </a:t>
            </a:r>
            <a:r>
              <a:rPr lang="en-GB" dirty="0">
                <a:solidFill>
                  <a:srgbClr val="003399"/>
                </a:solidFill>
              </a:rPr>
              <a:t>− This is the actual name of the function. The function name and the parameter list together constitute the function signature.</a:t>
            </a:r>
          </a:p>
          <a:p>
            <a:r>
              <a:rPr lang="en-GB" b="1" dirty="0">
                <a:solidFill>
                  <a:srgbClr val="003399"/>
                </a:solidFill>
              </a:rPr>
              <a:t>Parameters </a:t>
            </a:r>
            <a:r>
              <a:rPr lang="en-GB" dirty="0">
                <a:solidFill>
                  <a:srgbClr val="003399"/>
                </a:solidFill>
              </a:rPr>
              <a:t>−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p>
          <a:p>
            <a:r>
              <a:rPr lang="en-GB" b="1" dirty="0">
                <a:solidFill>
                  <a:srgbClr val="003399"/>
                </a:solidFill>
              </a:rPr>
              <a:t>Function Body </a:t>
            </a:r>
            <a:r>
              <a:rPr lang="en-GB" dirty="0">
                <a:solidFill>
                  <a:srgbClr val="003399"/>
                </a:solidFill>
              </a:rPr>
              <a:t>− The function body contains a collection of statements that define what the </a:t>
            </a:r>
            <a:r>
              <a:rPr lang="en-IN" dirty="0">
                <a:solidFill>
                  <a:srgbClr val="003399"/>
                </a:solidFill>
              </a:rPr>
              <a:t>function does.</a:t>
            </a:r>
          </a:p>
        </p:txBody>
      </p:sp>
    </p:spTree>
    <p:extLst>
      <p:ext uri="{BB962C8B-B14F-4D97-AF65-F5344CB8AC3E}">
        <p14:creationId xmlns:p14="http://schemas.microsoft.com/office/powerpoint/2010/main" val="122381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Definition of a function - </a:t>
            </a:r>
            <a:r>
              <a:rPr lang="en-IN"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a:xfrm>
            <a:off x="838200" y="1437698"/>
            <a:ext cx="10515600" cy="4351338"/>
          </a:xfrm>
        </p:spPr>
        <p:txBody>
          <a:bodyPr/>
          <a:lstStyle/>
          <a:p>
            <a:r>
              <a:rPr lang="en-GB" b="1" u="sng" dirty="0">
                <a:solidFill>
                  <a:srgbClr val="003399"/>
                </a:solidFill>
              </a:rPr>
              <a:t>Example:</a:t>
            </a:r>
          </a:p>
          <a:p>
            <a:r>
              <a:rPr lang="en-GB" dirty="0">
                <a:solidFill>
                  <a:srgbClr val="003399"/>
                </a:solidFill>
              </a:rPr>
              <a:t>Given below is the source code for a function called </a:t>
            </a:r>
            <a:r>
              <a:rPr lang="en-GB" b="1" dirty="0">
                <a:solidFill>
                  <a:srgbClr val="003399"/>
                </a:solidFill>
              </a:rPr>
              <a:t>max()</a:t>
            </a:r>
            <a:r>
              <a:rPr lang="en-GB" dirty="0">
                <a:solidFill>
                  <a:srgbClr val="003399"/>
                </a:solidFill>
              </a:rPr>
              <a:t>. This function takes two parameters num1 and num2 and returns the maximum value </a:t>
            </a:r>
            <a:r>
              <a:rPr lang="en-IN" dirty="0">
                <a:solidFill>
                  <a:srgbClr val="003399"/>
                </a:solidFill>
              </a:rPr>
              <a:t>between the two</a:t>
            </a:r>
          </a:p>
          <a:p>
            <a:endParaRPr lang="en-IN" b="1" u="sng" dirty="0">
              <a:solidFill>
                <a:srgbClr val="003399"/>
              </a:solidFill>
            </a:endParaRPr>
          </a:p>
        </p:txBody>
      </p:sp>
      <p:pic>
        <p:nvPicPr>
          <p:cNvPr id="6" name="Picture 5"/>
          <p:cNvPicPr>
            <a:picLocks noChangeAspect="1"/>
          </p:cNvPicPr>
          <p:nvPr/>
        </p:nvPicPr>
        <p:blipFill>
          <a:blip r:embed="rId2"/>
          <a:stretch>
            <a:fillRect/>
          </a:stretch>
        </p:blipFill>
        <p:spPr>
          <a:xfrm>
            <a:off x="2648397" y="3238706"/>
            <a:ext cx="5029458" cy="3206915"/>
          </a:xfrm>
          <a:prstGeom prst="rect">
            <a:avLst/>
          </a:prstGeom>
        </p:spPr>
      </p:pic>
    </p:spTree>
    <p:extLst>
      <p:ext uri="{BB962C8B-B14F-4D97-AF65-F5344CB8AC3E}">
        <p14:creationId xmlns:p14="http://schemas.microsoft.com/office/powerpoint/2010/main" val="42592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Return Value</a:t>
            </a:r>
            <a:endParaRPr lang="en-US" b="1" dirty="0">
              <a:solidFill>
                <a:srgbClr val="FF0000"/>
              </a:solidFill>
            </a:endParaRPr>
          </a:p>
        </p:txBody>
      </p:sp>
      <p:sp>
        <p:nvSpPr>
          <p:cNvPr id="5" name="Content Placeholder 4"/>
          <p:cNvSpPr>
            <a:spLocks noGrp="1"/>
          </p:cNvSpPr>
          <p:nvPr>
            <p:ph idx="1"/>
          </p:nvPr>
        </p:nvSpPr>
        <p:spPr/>
        <p:txBody>
          <a:bodyPr/>
          <a:lstStyle/>
          <a:p>
            <a:r>
              <a:rPr lang="en-GB" dirty="0">
                <a:solidFill>
                  <a:srgbClr val="003399"/>
                </a:solidFill>
              </a:rPr>
              <a:t>A C function may or may not return a value from the function. If you don't have to return any value from the function, use void for the return type.</a:t>
            </a:r>
          </a:p>
          <a:p>
            <a:r>
              <a:rPr lang="en-IN" b="1" dirty="0">
                <a:solidFill>
                  <a:srgbClr val="003399"/>
                </a:solidFill>
              </a:rPr>
              <a:t>Example without return value:</a:t>
            </a:r>
            <a:endParaRPr lang="en-IN" dirty="0">
              <a:solidFill>
                <a:srgbClr val="003399"/>
              </a:solidFill>
            </a:endParaRPr>
          </a:p>
        </p:txBody>
      </p:sp>
      <p:pic>
        <p:nvPicPr>
          <p:cNvPr id="3" name="Picture 2"/>
          <p:cNvPicPr>
            <a:picLocks noChangeAspect="1"/>
          </p:cNvPicPr>
          <p:nvPr/>
        </p:nvPicPr>
        <p:blipFill>
          <a:blip r:embed="rId2"/>
          <a:stretch>
            <a:fillRect/>
          </a:stretch>
        </p:blipFill>
        <p:spPr>
          <a:xfrm>
            <a:off x="2902492" y="3647317"/>
            <a:ext cx="4302044" cy="2171591"/>
          </a:xfrm>
          <a:prstGeom prst="rect">
            <a:avLst/>
          </a:prstGeom>
        </p:spPr>
      </p:pic>
    </p:spTree>
    <p:extLst>
      <p:ext uri="{BB962C8B-B14F-4D97-AF65-F5344CB8AC3E}">
        <p14:creationId xmlns:p14="http://schemas.microsoft.com/office/powerpoint/2010/main" val="3667852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Return Value - </a:t>
            </a:r>
            <a:r>
              <a:rPr lang="en-IN"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GB" dirty="0">
                <a:solidFill>
                  <a:srgbClr val="003399"/>
                </a:solidFill>
              </a:rPr>
              <a:t>If you want to return any value from the function, you need to use any data type such as </a:t>
            </a:r>
            <a:r>
              <a:rPr lang="en-GB" dirty="0" err="1">
                <a:solidFill>
                  <a:srgbClr val="003399"/>
                </a:solidFill>
              </a:rPr>
              <a:t>int</a:t>
            </a:r>
            <a:r>
              <a:rPr lang="en-GB" dirty="0">
                <a:solidFill>
                  <a:srgbClr val="003399"/>
                </a:solidFill>
              </a:rPr>
              <a:t>, long, char etc. The return type depends on the value to be returned from the </a:t>
            </a:r>
            <a:r>
              <a:rPr lang="en-IN" dirty="0">
                <a:solidFill>
                  <a:srgbClr val="003399"/>
                </a:solidFill>
              </a:rPr>
              <a:t>function.</a:t>
            </a:r>
          </a:p>
          <a:p>
            <a:r>
              <a:rPr lang="en-IN" b="1" dirty="0">
                <a:solidFill>
                  <a:srgbClr val="003399"/>
                </a:solidFill>
              </a:rPr>
              <a:t>Example with return value:</a:t>
            </a:r>
          </a:p>
          <a:p>
            <a:endParaRPr lang="en-GB" b="1" dirty="0">
              <a:solidFill>
                <a:srgbClr val="003399"/>
              </a:solidFill>
            </a:endParaRPr>
          </a:p>
          <a:p>
            <a:endParaRPr lang="en-GB" b="1" dirty="0">
              <a:solidFill>
                <a:srgbClr val="003399"/>
              </a:solidFill>
            </a:endParaRPr>
          </a:p>
          <a:p>
            <a:endParaRPr lang="en-GB" b="1" dirty="0">
              <a:solidFill>
                <a:srgbClr val="003399"/>
              </a:solidFill>
            </a:endParaRPr>
          </a:p>
          <a:p>
            <a:r>
              <a:rPr lang="en-GB" dirty="0">
                <a:solidFill>
                  <a:srgbClr val="003399"/>
                </a:solidFill>
              </a:rPr>
              <a:t>In the above example, we have to return 10 as a value, so the return </a:t>
            </a:r>
            <a:r>
              <a:rPr lang="en-IN" dirty="0">
                <a:solidFill>
                  <a:srgbClr val="003399"/>
                </a:solidFill>
              </a:rPr>
              <a:t>type is int.</a:t>
            </a:r>
          </a:p>
        </p:txBody>
      </p:sp>
      <p:pic>
        <p:nvPicPr>
          <p:cNvPr id="3" name="Picture 2"/>
          <p:cNvPicPr>
            <a:picLocks noChangeAspect="1"/>
          </p:cNvPicPr>
          <p:nvPr/>
        </p:nvPicPr>
        <p:blipFill>
          <a:blip r:embed="rId2"/>
          <a:stretch>
            <a:fillRect/>
          </a:stretch>
        </p:blipFill>
        <p:spPr>
          <a:xfrm>
            <a:off x="2856551" y="3664893"/>
            <a:ext cx="3073193" cy="1081839"/>
          </a:xfrm>
          <a:prstGeom prst="rect">
            <a:avLst/>
          </a:prstGeom>
        </p:spPr>
      </p:pic>
    </p:spTree>
    <p:extLst>
      <p:ext uri="{BB962C8B-B14F-4D97-AF65-F5344CB8AC3E}">
        <p14:creationId xmlns:p14="http://schemas.microsoft.com/office/powerpoint/2010/main" val="4023889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Return Value - </a:t>
            </a:r>
            <a:r>
              <a:rPr lang="en-IN"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a:xfrm>
            <a:off x="985982" y="1825625"/>
            <a:ext cx="10515600" cy="4351338"/>
          </a:xfrm>
        </p:spPr>
        <p:txBody>
          <a:bodyPr>
            <a:normAutofit/>
          </a:bodyPr>
          <a:lstStyle/>
          <a:p>
            <a:r>
              <a:rPr lang="en-GB" sz="3200" dirty="0">
                <a:solidFill>
                  <a:srgbClr val="003399"/>
                </a:solidFill>
              </a:rPr>
              <a:t>If you want to return floating-point value (e.g. 10.2, 3.1, 54.5 </a:t>
            </a:r>
            <a:r>
              <a:rPr lang="en-GB" sz="3200" dirty="0" err="1">
                <a:solidFill>
                  <a:srgbClr val="003399"/>
                </a:solidFill>
              </a:rPr>
              <a:t>etc</a:t>
            </a:r>
            <a:r>
              <a:rPr lang="en-GB" sz="3200" dirty="0">
                <a:solidFill>
                  <a:srgbClr val="003399"/>
                </a:solidFill>
              </a:rPr>
              <a:t>), you need to use float as the return type of </a:t>
            </a:r>
            <a:r>
              <a:rPr lang="en-IN" sz="3200" dirty="0">
                <a:solidFill>
                  <a:srgbClr val="003399"/>
                </a:solidFill>
              </a:rPr>
              <a:t>the method.</a:t>
            </a:r>
          </a:p>
        </p:txBody>
      </p:sp>
      <p:pic>
        <p:nvPicPr>
          <p:cNvPr id="3" name="Picture 2"/>
          <p:cNvPicPr>
            <a:picLocks noChangeAspect="1"/>
          </p:cNvPicPr>
          <p:nvPr/>
        </p:nvPicPr>
        <p:blipFill>
          <a:blip r:embed="rId2"/>
          <a:stretch>
            <a:fillRect/>
          </a:stretch>
        </p:blipFill>
        <p:spPr>
          <a:xfrm>
            <a:off x="3519055" y="2963131"/>
            <a:ext cx="3445095" cy="2076326"/>
          </a:xfrm>
          <a:prstGeom prst="rect">
            <a:avLst/>
          </a:prstGeom>
        </p:spPr>
      </p:pic>
    </p:spTree>
    <p:extLst>
      <p:ext uri="{BB962C8B-B14F-4D97-AF65-F5344CB8AC3E}">
        <p14:creationId xmlns:p14="http://schemas.microsoft.com/office/powerpoint/2010/main" val="185361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8DA7E2A-A81A-4798-B579-2C4DA15AC134}"/>
              </a:ext>
            </a:extLst>
          </p:cNvPr>
          <p:cNvGraphicFramePr>
            <a:graphicFrameLocks noGrp="1"/>
          </p:cNvGraphicFramePr>
          <p:nvPr>
            <p:extLst>
              <p:ext uri="{D42A27DB-BD31-4B8C-83A1-F6EECF244321}">
                <p14:modId xmlns:p14="http://schemas.microsoft.com/office/powerpoint/2010/main" val="1444477561"/>
              </p:ext>
            </p:extLst>
          </p:nvPr>
        </p:nvGraphicFramePr>
        <p:xfrm>
          <a:off x="125352" y="283027"/>
          <a:ext cx="11883768" cy="426720"/>
        </p:xfrm>
        <a:graphic>
          <a:graphicData uri="http://schemas.openxmlformats.org/drawingml/2006/table">
            <a:tbl>
              <a:tblPr firstRow="1" bandRow="1">
                <a:tableStyleId>{21E4AEA4-8DFA-4A89-87EB-49C32662AFE0}</a:tableStyleId>
              </a:tblPr>
              <a:tblGrid>
                <a:gridCol w="5941884">
                  <a:extLst>
                    <a:ext uri="{9D8B030D-6E8A-4147-A177-3AD203B41FA5}">
                      <a16:colId xmlns:a16="http://schemas.microsoft.com/office/drawing/2014/main" val="20000"/>
                    </a:ext>
                  </a:extLst>
                </a:gridCol>
                <a:gridCol w="5941884">
                  <a:extLst>
                    <a:ext uri="{9D8B030D-6E8A-4147-A177-3AD203B41FA5}">
                      <a16:colId xmlns:a16="http://schemas.microsoft.com/office/drawing/2014/main" val="20001"/>
                    </a:ext>
                  </a:extLst>
                </a:gridCol>
              </a:tblGrid>
              <a:tr h="370840">
                <a:tc>
                  <a:txBody>
                    <a:bodyPr/>
                    <a:lstStyle/>
                    <a:p>
                      <a:pPr algn="ctr"/>
                      <a:r>
                        <a:rPr lang="en-IN" sz="2200" b="1" kern="1200" dirty="0">
                          <a:solidFill>
                            <a:schemeClr val="lt1"/>
                          </a:solidFill>
                          <a:effectLst/>
                          <a:latin typeface="Times New Roman" panose="02020603050405020304" pitchFamily="18" charset="0"/>
                          <a:ea typeface="+mn-ea"/>
                          <a:cs typeface="Times New Roman" panose="02020603050405020304" pitchFamily="18" charset="0"/>
                        </a:rPr>
                        <a:t>Course Learning Outcomes (CLO)</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b="1" kern="1200" dirty="0">
                          <a:solidFill>
                            <a:schemeClr val="lt1"/>
                          </a:solidFill>
                          <a:effectLst/>
                          <a:latin typeface="Times New Roman" panose="02020603050405020304" pitchFamily="18" charset="0"/>
                          <a:ea typeface="+mn-ea"/>
                          <a:cs typeface="Times New Roman" panose="02020603050405020304" pitchFamily="18" charset="0"/>
                        </a:rPr>
                        <a:t>At the end of this course, learners will be able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950E0907-F794-4D52-AB54-676DAFD8488B}"/>
              </a:ext>
            </a:extLst>
          </p:cNvPr>
          <p:cNvGraphicFramePr>
            <a:graphicFrameLocks noGrp="1"/>
          </p:cNvGraphicFramePr>
          <p:nvPr>
            <p:extLst>
              <p:ext uri="{D42A27DB-BD31-4B8C-83A1-F6EECF244321}">
                <p14:modId xmlns:p14="http://schemas.microsoft.com/office/powerpoint/2010/main" val="2894352071"/>
              </p:ext>
            </p:extLst>
          </p:nvPr>
        </p:nvGraphicFramePr>
        <p:xfrm>
          <a:off x="125352" y="713597"/>
          <a:ext cx="11883768" cy="5861376"/>
        </p:xfrm>
        <a:graphic>
          <a:graphicData uri="http://schemas.openxmlformats.org/drawingml/2006/table">
            <a:tbl>
              <a:tblPr firstRow="1" bandRow="1">
                <a:tableStyleId>{5DA37D80-6434-44D0-A028-1B22A696006F}</a:tableStyleId>
              </a:tblPr>
              <a:tblGrid>
                <a:gridCol w="1580000">
                  <a:extLst>
                    <a:ext uri="{9D8B030D-6E8A-4147-A177-3AD203B41FA5}">
                      <a16:colId xmlns:a16="http://schemas.microsoft.com/office/drawing/2014/main" val="20000"/>
                    </a:ext>
                  </a:extLst>
                </a:gridCol>
                <a:gridCol w="10303768">
                  <a:extLst>
                    <a:ext uri="{9D8B030D-6E8A-4147-A177-3AD203B41FA5}">
                      <a16:colId xmlns:a16="http://schemas.microsoft.com/office/drawing/2014/main" val="20001"/>
                    </a:ext>
                  </a:extLst>
                </a:gridCol>
              </a:tblGrid>
              <a:tr h="786545">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CLO-1:</a:t>
                      </a:r>
                      <a:endParaRPr lang="en-IN" b="0" dirty="0">
                        <a:latin typeface="Times New Roman" panose="02020603050405020304" pitchFamily="18" charset="0"/>
                        <a:cs typeface="Times New Roman" panose="02020603050405020304" pitchFamily="18" charset="0"/>
                      </a:endParaRPr>
                    </a:p>
                  </a:txBody>
                  <a:tcPr anchor="ct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To solve problems through computer programming. Express the basic data types and variables in C</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357598">
                <a:tc>
                  <a:txBody>
                    <a:bodyPr/>
                    <a:lstStyle/>
                    <a:p>
                      <a:r>
                        <a:rPr lang="en-GB" dirty="0">
                          <a:latin typeface="Times New Roman" panose="02020603050405020304" pitchFamily="18" charset="0"/>
                          <a:cs typeface="Times New Roman" panose="02020603050405020304" pitchFamily="18" charset="0"/>
                        </a:rPr>
                        <a:t>CLO-2:</a:t>
                      </a: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use appropriate data types in simple data processing applications. To create programs using the concept of arrays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786545">
                <a:tc>
                  <a:txBody>
                    <a:bodyPr/>
                    <a:lstStyle/>
                    <a:p>
                      <a:r>
                        <a:rPr lang="en-GB" dirty="0">
                          <a:latin typeface="Times New Roman" panose="02020603050405020304" pitchFamily="18" charset="0"/>
                          <a:cs typeface="Times New Roman" panose="02020603050405020304" pitchFamily="18" charset="0"/>
                        </a:rPr>
                        <a:t>CLO-3:</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string processing applications with single and multi-dimensional arrays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57598">
                <a:tc>
                  <a:txBody>
                    <a:bodyPr/>
                    <a:lstStyle/>
                    <a:p>
                      <a:r>
                        <a:rPr lang="en-GB" dirty="0">
                          <a:latin typeface="Times New Roman" panose="02020603050405020304" pitchFamily="18" charset="0"/>
                          <a:cs typeface="Times New Roman" panose="02020603050405020304" pitchFamily="18" charset="0"/>
                        </a:rPr>
                        <a:t>CLO-4:</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user defined functions with required operations. To implement pointers in applications with dynamic memory requirements.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786545">
                <a:tc>
                  <a:txBody>
                    <a:bodyPr/>
                    <a:lstStyle/>
                    <a:p>
                      <a:r>
                        <a:rPr lang="en-GB" dirty="0">
                          <a:latin typeface="Times New Roman" panose="02020603050405020304" pitchFamily="18" charset="0"/>
                          <a:cs typeface="Times New Roman" panose="02020603050405020304" pitchFamily="18" charset="0"/>
                        </a:rPr>
                        <a:t>CLO-5:</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programs using the python data types, loops, control statements for problem solving</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786545">
                <a:tc>
                  <a:txBody>
                    <a:bodyPr/>
                    <a:lstStyle/>
                    <a:p>
                      <a:r>
                        <a:rPr lang="en-GB" dirty="0">
                          <a:latin typeface="Times New Roman" panose="02020603050405020304" pitchFamily="18" charset="0"/>
                          <a:cs typeface="Times New Roman" panose="02020603050405020304" pitchFamily="18" charset="0"/>
                        </a:rPr>
                        <a:t>CLO-6:</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implement the suitable python library based solutions for solving statistical problems in data science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24662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Parameters in C Function</a:t>
            </a:r>
            <a:endParaRPr lang="en-US" b="1" dirty="0">
              <a:solidFill>
                <a:srgbClr val="FF0000"/>
              </a:solidFill>
            </a:endParaRPr>
          </a:p>
        </p:txBody>
      </p:sp>
      <p:sp>
        <p:nvSpPr>
          <p:cNvPr id="5" name="Content Placeholder 4"/>
          <p:cNvSpPr>
            <a:spLocks noGrp="1"/>
          </p:cNvSpPr>
          <p:nvPr>
            <p:ph idx="1"/>
          </p:nvPr>
        </p:nvSpPr>
        <p:spPr/>
        <p:txBody>
          <a:bodyPr/>
          <a:lstStyle/>
          <a:p>
            <a:r>
              <a:rPr lang="en-GB" dirty="0">
                <a:solidFill>
                  <a:srgbClr val="003399"/>
                </a:solidFill>
              </a:rPr>
              <a:t>A c function may have 0 or more parameters. You can have any type of parameter in C program such as </a:t>
            </a:r>
            <a:r>
              <a:rPr lang="en-GB" dirty="0" err="1">
                <a:solidFill>
                  <a:srgbClr val="003399"/>
                </a:solidFill>
              </a:rPr>
              <a:t>int</a:t>
            </a:r>
            <a:r>
              <a:rPr lang="en-GB" dirty="0">
                <a:solidFill>
                  <a:srgbClr val="003399"/>
                </a:solidFill>
              </a:rPr>
              <a:t>, float, char etc. The parameters are also known as </a:t>
            </a:r>
            <a:r>
              <a:rPr lang="en-GB" b="1" dirty="0">
                <a:solidFill>
                  <a:srgbClr val="003399"/>
                </a:solidFill>
              </a:rPr>
              <a:t>formal arguments</a:t>
            </a:r>
            <a:r>
              <a:rPr lang="en-GB" dirty="0">
                <a:solidFill>
                  <a:srgbClr val="003399"/>
                </a:solidFill>
              </a:rPr>
              <a:t>.</a:t>
            </a:r>
          </a:p>
          <a:p>
            <a:r>
              <a:rPr lang="en-GB" b="1" dirty="0">
                <a:solidFill>
                  <a:srgbClr val="003399"/>
                </a:solidFill>
              </a:rPr>
              <a:t>Example of a function that has 0 </a:t>
            </a:r>
            <a:r>
              <a:rPr lang="en-IN" b="1" dirty="0">
                <a:solidFill>
                  <a:srgbClr val="003399"/>
                </a:solidFill>
              </a:rPr>
              <a:t>parameter:</a:t>
            </a:r>
            <a:endParaRPr lang="en-IN" dirty="0">
              <a:solidFill>
                <a:srgbClr val="003399"/>
              </a:solidFill>
            </a:endParaRPr>
          </a:p>
        </p:txBody>
      </p:sp>
      <p:pic>
        <p:nvPicPr>
          <p:cNvPr id="3" name="Picture 2"/>
          <p:cNvPicPr>
            <a:picLocks noChangeAspect="1"/>
          </p:cNvPicPr>
          <p:nvPr/>
        </p:nvPicPr>
        <p:blipFill>
          <a:blip r:embed="rId2"/>
          <a:stretch>
            <a:fillRect/>
          </a:stretch>
        </p:blipFill>
        <p:spPr>
          <a:xfrm>
            <a:off x="3578836" y="3761149"/>
            <a:ext cx="3403856" cy="1661868"/>
          </a:xfrm>
          <a:prstGeom prst="rect">
            <a:avLst/>
          </a:prstGeom>
        </p:spPr>
      </p:pic>
    </p:spTree>
    <p:extLst>
      <p:ext uri="{BB962C8B-B14F-4D97-AF65-F5344CB8AC3E}">
        <p14:creationId xmlns:p14="http://schemas.microsoft.com/office/powerpoint/2010/main" val="3207694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Parameters in C Function - </a:t>
            </a:r>
            <a:r>
              <a:rPr lang="en-IN"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a:xfrm>
            <a:off x="838200" y="1825624"/>
            <a:ext cx="10633854" cy="4400271"/>
          </a:xfrm>
        </p:spPr>
        <p:txBody>
          <a:bodyPr/>
          <a:lstStyle/>
          <a:p>
            <a:r>
              <a:rPr lang="en-GB" b="1" dirty="0">
                <a:solidFill>
                  <a:srgbClr val="003399"/>
                </a:solidFill>
              </a:rPr>
              <a:t>Example of a function that has 1 </a:t>
            </a:r>
            <a:r>
              <a:rPr lang="en-IN" b="1" dirty="0">
                <a:solidFill>
                  <a:srgbClr val="003399"/>
                </a:solidFill>
              </a:rPr>
              <a:t>parameter:</a:t>
            </a:r>
          </a:p>
          <a:p>
            <a:endParaRPr lang="en-GB" b="1" dirty="0">
              <a:solidFill>
                <a:srgbClr val="003399"/>
              </a:solidFill>
            </a:endParaRPr>
          </a:p>
          <a:p>
            <a:endParaRPr lang="en-GB" b="1" dirty="0">
              <a:solidFill>
                <a:srgbClr val="003399"/>
              </a:solidFill>
            </a:endParaRPr>
          </a:p>
          <a:p>
            <a:endParaRPr lang="en-GB" b="1" dirty="0">
              <a:solidFill>
                <a:srgbClr val="003399"/>
              </a:solidFill>
            </a:endParaRPr>
          </a:p>
          <a:p>
            <a:r>
              <a:rPr lang="en-GB" b="1" dirty="0">
                <a:solidFill>
                  <a:srgbClr val="003399"/>
                </a:solidFill>
              </a:rPr>
              <a:t>Example of a function that has 2 </a:t>
            </a:r>
            <a:r>
              <a:rPr lang="en-IN" b="1" dirty="0">
                <a:solidFill>
                  <a:srgbClr val="003399"/>
                </a:solidFill>
              </a:rPr>
              <a:t>parameters:</a:t>
            </a:r>
          </a:p>
          <a:p>
            <a:endParaRPr lang="en-IN" dirty="0">
              <a:solidFill>
                <a:srgbClr val="003399"/>
              </a:solidFill>
            </a:endParaRPr>
          </a:p>
        </p:txBody>
      </p:sp>
      <p:pic>
        <p:nvPicPr>
          <p:cNvPr id="3" name="Picture 2"/>
          <p:cNvPicPr>
            <a:picLocks noChangeAspect="1"/>
          </p:cNvPicPr>
          <p:nvPr/>
        </p:nvPicPr>
        <p:blipFill>
          <a:blip r:embed="rId2"/>
          <a:stretch>
            <a:fillRect/>
          </a:stretch>
        </p:blipFill>
        <p:spPr>
          <a:xfrm>
            <a:off x="3211732" y="2486973"/>
            <a:ext cx="2593907" cy="1309172"/>
          </a:xfrm>
          <a:prstGeom prst="rect">
            <a:avLst/>
          </a:prstGeom>
        </p:spPr>
      </p:pic>
      <p:pic>
        <p:nvPicPr>
          <p:cNvPr id="4" name="Picture 3"/>
          <p:cNvPicPr>
            <a:picLocks noChangeAspect="1"/>
          </p:cNvPicPr>
          <p:nvPr/>
        </p:nvPicPr>
        <p:blipFill>
          <a:blip r:embed="rId3"/>
          <a:stretch>
            <a:fillRect/>
          </a:stretch>
        </p:blipFill>
        <p:spPr>
          <a:xfrm>
            <a:off x="3211731" y="4457492"/>
            <a:ext cx="2593908" cy="1211796"/>
          </a:xfrm>
          <a:prstGeom prst="rect">
            <a:avLst/>
          </a:prstGeom>
        </p:spPr>
      </p:pic>
    </p:spTree>
    <p:extLst>
      <p:ext uri="{BB962C8B-B14F-4D97-AF65-F5344CB8AC3E}">
        <p14:creationId xmlns:p14="http://schemas.microsoft.com/office/powerpoint/2010/main" val="4222274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Calling a function in C</a:t>
            </a:r>
            <a:endParaRPr lang="en-US" b="1" dirty="0">
              <a:solidFill>
                <a:srgbClr val="FF0000"/>
              </a:solidFill>
            </a:endParaRPr>
          </a:p>
        </p:txBody>
      </p:sp>
      <p:sp>
        <p:nvSpPr>
          <p:cNvPr id="5" name="Content Placeholder 4"/>
          <p:cNvSpPr>
            <a:spLocks noGrp="1"/>
          </p:cNvSpPr>
          <p:nvPr>
            <p:ph idx="1"/>
          </p:nvPr>
        </p:nvSpPr>
        <p:spPr/>
        <p:txBody>
          <a:bodyPr>
            <a:normAutofit lnSpcReduction="10000"/>
          </a:bodyPr>
          <a:lstStyle/>
          <a:p>
            <a:r>
              <a:rPr lang="en-GB" dirty="0">
                <a:solidFill>
                  <a:srgbClr val="003399"/>
                </a:solidFill>
              </a:rPr>
              <a:t>While creating a C function, you give a definition of what the function has to do. To use a function, you will have to call that function to perform the </a:t>
            </a:r>
            <a:r>
              <a:rPr lang="en-IN" dirty="0">
                <a:solidFill>
                  <a:srgbClr val="003399"/>
                </a:solidFill>
              </a:rPr>
              <a:t>defined task.</a:t>
            </a:r>
          </a:p>
          <a:p>
            <a:r>
              <a:rPr lang="en-GB" dirty="0">
                <a:solidFill>
                  <a:srgbClr val="003399"/>
                </a:solidFill>
              </a:rPr>
              <a:t>When a program calls a function, the program control is transferred to the called function. A called function performs a defined task and when its return statement is executed or when its function-ending closing brace is reached, it returns the program control back to the main </a:t>
            </a:r>
            <a:r>
              <a:rPr lang="en-IN" dirty="0">
                <a:solidFill>
                  <a:srgbClr val="003399"/>
                </a:solidFill>
              </a:rPr>
              <a:t>program.</a:t>
            </a:r>
          </a:p>
          <a:p>
            <a:r>
              <a:rPr lang="en-GB" dirty="0">
                <a:solidFill>
                  <a:srgbClr val="003399"/>
                </a:solidFill>
              </a:rPr>
              <a:t>To call a function, you simply need to pass the required parameters along with the function name, and if the function returns a value, then you can store the returned value.</a:t>
            </a:r>
            <a:endParaRPr lang="en-IN" dirty="0">
              <a:solidFill>
                <a:srgbClr val="003399"/>
              </a:solidFill>
            </a:endParaRPr>
          </a:p>
        </p:txBody>
      </p:sp>
    </p:spTree>
    <p:extLst>
      <p:ext uri="{BB962C8B-B14F-4D97-AF65-F5344CB8AC3E}">
        <p14:creationId xmlns:p14="http://schemas.microsoft.com/office/powerpoint/2010/main" val="1339120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Calling a function in C - </a:t>
            </a:r>
            <a:r>
              <a:rPr lang="en-GB"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a:xfrm>
            <a:off x="838200" y="1834861"/>
            <a:ext cx="10515600" cy="4351338"/>
          </a:xfrm>
        </p:spPr>
        <p:txBody>
          <a:bodyPr>
            <a:normAutofit fontScale="92500" lnSpcReduction="10000"/>
          </a:bodyPr>
          <a:lstStyle/>
          <a:p>
            <a:r>
              <a:rPr lang="en-GB" b="1" u="sng" dirty="0">
                <a:solidFill>
                  <a:srgbClr val="003399"/>
                </a:solidFill>
              </a:rPr>
              <a:t>Syntax:</a:t>
            </a:r>
          </a:p>
          <a:p>
            <a:endParaRPr lang="en-GB" b="1" u="sng" dirty="0">
              <a:solidFill>
                <a:srgbClr val="003399"/>
              </a:solidFill>
            </a:endParaRPr>
          </a:p>
          <a:p>
            <a:endParaRPr lang="en-GB" b="1" dirty="0"/>
          </a:p>
          <a:p>
            <a:endParaRPr lang="en-GB" b="1" dirty="0"/>
          </a:p>
          <a:p>
            <a:pPr marL="0" indent="0">
              <a:buNone/>
            </a:pPr>
            <a:r>
              <a:rPr lang="en-GB" b="1" dirty="0">
                <a:solidFill>
                  <a:srgbClr val="003399"/>
                </a:solidFill>
              </a:rPr>
              <a:t>1) variable: </a:t>
            </a:r>
            <a:r>
              <a:rPr lang="en-GB" dirty="0">
                <a:solidFill>
                  <a:srgbClr val="003399"/>
                </a:solidFill>
              </a:rPr>
              <a:t>The variable is not mandatory. If function return type is </a:t>
            </a:r>
            <a:r>
              <a:rPr lang="en-GB" i="1" dirty="0">
                <a:solidFill>
                  <a:srgbClr val="003399"/>
                </a:solidFill>
              </a:rPr>
              <a:t>void</a:t>
            </a:r>
            <a:r>
              <a:rPr lang="en-GB" dirty="0">
                <a:solidFill>
                  <a:srgbClr val="003399"/>
                </a:solidFill>
              </a:rPr>
              <a:t>, you must not provide the variable because void functions doesn't </a:t>
            </a:r>
            <a:r>
              <a:rPr lang="en-IN" dirty="0">
                <a:solidFill>
                  <a:srgbClr val="003399"/>
                </a:solidFill>
              </a:rPr>
              <a:t>return any value.</a:t>
            </a:r>
          </a:p>
          <a:p>
            <a:pPr marL="0" indent="0">
              <a:buNone/>
            </a:pPr>
            <a:r>
              <a:rPr lang="en-GB" b="1" dirty="0">
                <a:solidFill>
                  <a:srgbClr val="003399"/>
                </a:solidFill>
              </a:rPr>
              <a:t>2) </a:t>
            </a:r>
            <a:r>
              <a:rPr lang="en-GB" b="1" dirty="0" err="1">
                <a:solidFill>
                  <a:srgbClr val="003399"/>
                </a:solidFill>
              </a:rPr>
              <a:t>function_name</a:t>
            </a:r>
            <a:r>
              <a:rPr lang="en-GB" b="1" dirty="0">
                <a:solidFill>
                  <a:srgbClr val="003399"/>
                </a:solidFill>
              </a:rPr>
              <a:t>: </a:t>
            </a:r>
            <a:r>
              <a:rPr lang="en-GB" dirty="0">
                <a:solidFill>
                  <a:srgbClr val="003399"/>
                </a:solidFill>
              </a:rPr>
              <a:t>The </a:t>
            </a:r>
            <a:r>
              <a:rPr lang="en-GB" dirty="0" err="1">
                <a:solidFill>
                  <a:srgbClr val="003399"/>
                </a:solidFill>
              </a:rPr>
              <a:t>function_name</a:t>
            </a:r>
            <a:r>
              <a:rPr lang="en-GB" dirty="0">
                <a:solidFill>
                  <a:srgbClr val="003399"/>
                </a:solidFill>
              </a:rPr>
              <a:t> is name of the function to be called.</a:t>
            </a:r>
          </a:p>
          <a:p>
            <a:pPr marL="0" indent="0">
              <a:buNone/>
            </a:pPr>
            <a:r>
              <a:rPr lang="en-GB" b="1" dirty="0">
                <a:solidFill>
                  <a:srgbClr val="003399"/>
                </a:solidFill>
              </a:rPr>
              <a:t>3) arguments: </a:t>
            </a:r>
            <a:r>
              <a:rPr lang="en-GB" dirty="0">
                <a:solidFill>
                  <a:srgbClr val="003399"/>
                </a:solidFill>
              </a:rPr>
              <a:t>You need to provide arguments while calling the C function. It is also known </a:t>
            </a:r>
            <a:r>
              <a:rPr lang="en-IN" dirty="0">
                <a:solidFill>
                  <a:srgbClr val="003399"/>
                </a:solidFill>
              </a:rPr>
              <a:t>as </a:t>
            </a:r>
            <a:r>
              <a:rPr lang="en-IN" b="1" dirty="0">
                <a:solidFill>
                  <a:srgbClr val="003399"/>
                </a:solidFill>
              </a:rPr>
              <a:t>actual arguments</a:t>
            </a:r>
            <a:r>
              <a:rPr lang="en-IN" dirty="0">
                <a:solidFill>
                  <a:srgbClr val="003399"/>
                </a:solidFill>
              </a:rPr>
              <a:t>.</a:t>
            </a:r>
            <a:endParaRPr lang="en-IN" b="1" u="sng" dirty="0">
              <a:solidFill>
                <a:srgbClr val="003399"/>
              </a:solidFill>
            </a:endParaRPr>
          </a:p>
        </p:txBody>
      </p:sp>
      <p:pic>
        <p:nvPicPr>
          <p:cNvPr id="3" name="Picture 2"/>
          <p:cNvPicPr>
            <a:picLocks noChangeAspect="1"/>
          </p:cNvPicPr>
          <p:nvPr/>
        </p:nvPicPr>
        <p:blipFill>
          <a:blip r:embed="rId2"/>
          <a:stretch>
            <a:fillRect/>
          </a:stretch>
        </p:blipFill>
        <p:spPr>
          <a:xfrm>
            <a:off x="1490406" y="2293663"/>
            <a:ext cx="5623987" cy="929828"/>
          </a:xfrm>
          <a:prstGeom prst="rect">
            <a:avLst/>
          </a:prstGeom>
        </p:spPr>
      </p:pic>
    </p:spTree>
    <p:extLst>
      <p:ext uri="{BB962C8B-B14F-4D97-AF65-F5344CB8AC3E}">
        <p14:creationId xmlns:p14="http://schemas.microsoft.com/office/powerpoint/2010/main" val="2507938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Calling a function in C - </a:t>
            </a:r>
            <a:r>
              <a:rPr lang="en-GB"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p:txBody>
          <a:bodyPr/>
          <a:lstStyle/>
          <a:p>
            <a:r>
              <a:rPr lang="en-GB" b="1" u="sng" dirty="0">
                <a:solidFill>
                  <a:srgbClr val="003399"/>
                </a:solidFill>
              </a:rPr>
              <a:t>Example to call a function:</a:t>
            </a:r>
            <a:endParaRPr lang="en-IN" u="sng" dirty="0">
              <a:solidFill>
                <a:srgbClr val="003399"/>
              </a:solidFill>
            </a:endParaRPr>
          </a:p>
        </p:txBody>
      </p:sp>
      <p:pic>
        <p:nvPicPr>
          <p:cNvPr id="3" name="Picture 2"/>
          <p:cNvPicPr>
            <a:picLocks noChangeAspect="1"/>
          </p:cNvPicPr>
          <p:nvPr/>
        </p:nvPicPr>
        <p:blipFill>
          <a:blip r:embed="rId2"/>
          <a:stretch>
            <a:fillRect/>
          </a:stretch>
        </p:blipFill>
        <p:spPr>
          <a:xfrm>
            <a:off x="2019228" y="2726045"/>
            <a:ext cx="8023021" cy="1661228"/>
          </a:xfrm>
          <a:prstGeom prst="rect">
            <a:avLst/>
          </a:prstGeom>
        </p:spPr>
      </p:pic>
    </p:spTree>
    <p:extLst>
      <p:ext uri="{BB962C8B-B14F-4D97-AF65-F5344CB8AC3E}">
        <p14:creationId xmlns:p14="http://schemas.microsoft.com/office/powerpoint/2010/main" val="2384830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Calling a function in C - </a:t>
            </a:r>
            <a:r>
              <a:rPr lang="en-GB" b="1" dirty="0" err="1">
                <a:solidFill>
                  <a:srgbClr val="FF0000"/>
                </a:solidFill>
              </a:rPr>
              <a:t>Contd</a:t>
            </a:r>
            <a:endParaRPr lang="en-US" b="1" dirty="0">
              <a:solidFill>
                <a:srgbClr val="FF0000"/>
              </a:solidFill>
            </a:endParaRPr>
          </a:p>
        </p:txBody>
      </p:sp>
      <p:pic>
        <p:nvPicPr>
          <p:cNvPr id="3" name="Content Placeholder 2"/>
          <p:cNvPicPr>
            <a:picLocks noGrp="1" noChangeAspect="1"/>
          </p:cNvPicPr>
          <p:nvPr>
            <p:ph idx="1"/>
          </p:nvPr>
        </p:nvPicPr>
        <p:blipFill>
          <a:blip r:embed="rId2"/>
          <a:stretch>
            <a:fillRect/>
          </a:stretch>
        </p:blipFill>
        <p:spPr>
          <a:xfrm>
            <a:off x="1659350" y="1589737"/>
            <a:ext cx="3291340" cy="4823113"/>
          </a:xfrm>
          <a:prstGeom prst="rect">
            <a:avLst/>
          </a:prstGeom>
        </p:spPr>
      </p:pic>
      <p:pic>
        <p:nvPicPr>
          <p:cNvPr id="4" name="Picture 3"/>
          <p:cNvPicPr>
            <a:picLocks noChangeAspect="1"/>
          </p:cNvPicPr>
          <p:nvPr/>
        </p:nvPicPr>
        <p:blipFill>
          <a:blip r:embed="rId3"/>
          <a:stretch>
            <a:fillRect/>
          </a:stretch>
        </p:blipFill>
        <p:spPr>
          <a:xfrm>
            <a:off x="5771840" y="2644985"/>
            <a:ext cx="3146274" cy="2555088"/>
          </a:xfrm>
          <a:prstGeom prst="rect">
            <a:avLst/>
          </a:prstGeom>
        </p:spPr>
      </p:pic>
    </p:spTree>
    <p:extLst>
      <p:ext uri="{BB962C8B-B14F-4D97-AF65-F5344CB8AC3E}">
        <p14:creationId xmlns:p14="http://schemas.microsoft.com/office/powerpoint/2010/main" val="1658688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Calling a function in C - </a:t>
            </a:r>
            <a:r>
              <a:rPr lang="en-GB" b="1" dirty="0" err="1">
                <a:solidFill>
                  <a:srgbClr val="FF0000"/>
                </a:solidFill>
              </a:rPr>
              <a:t>ContdCalling</a:t>
            </a:r>
            <a:r>
              <a:rPr lang="en-GB" b="1" dirty="0">
                <a:solidFill>
                  <a:srgbClr val="FF0000"/>
                </a:solidFill>
              </a:rPr>
              <a:t> a function in C - </a:t>
            </a:r>
            <a:r>
              <a:rPr lang="en-GB" b="1" dirty="0" err="1">
                <a:solidFill>
                  <a:srgbClr val="FF0000"/>
                </a:solidFill>
              </a:rPr>
              <a:t>Contd</a:t>
            </a:r>
            <a:endParaRPr lang="en-US" b="1" dirty="0">
              <a:solidFill>
                <a:srgbClr val="FF0000"/>
              </a:solidFill>
            </a:endParaRPr>
          </a:p>
        </p:txBody>
      </p:sp>
      <p:pic>
        <p:nvPicPr>
          <p:cNvPr id="6" name="Content Placeholder 5"/>
          <p:cNvPicPr>
            <a:picLocks noGrp="1" noChangeAspect="1"/>
          </p:cNvPicPr>
          <p:nvPr>
            <p:ph idx="1"/>
          </p:nvPr>
        </p:nvPicPr>
        <p:blipFill>
          <a:blip r:embed="rId2"/>
          <a:stretch>
            <a:fillRect/>
          </a:stretch>
        </p:blipFill>
        <p:spPr>
          <a:xfrm>
            <a:off x="5912400" y="2620588"/>
            <a:ext cx="2335673" cy="2092067"/>
          </a:xfrm>
          <a:prstGeom prst="rect">
            <a:avLst/>
          </a:prstGeom>
        </p:spPr>
      </p:pic>
      <p:pic>
        <p:nvPicPr>
          <p:cNvPr id="3" name="Picture 2"/>
          <p:cNvPicPr>
            <a:picLocks noChangeAspect="1"/>
          </p:cNvPicPr>
          <p:nvPr/>
        </p:nvPicPr>
        <p:blipFill>
          <a:blip r:embed="rId3"/>
          <a:stretch>
            <a:fillRect/>
          </a:stretch>
        </p:blipFill>
        <p:spPr>
          <a:xfrm>
            <a:off x="1716782" y="1623877"/>
            <a:ext cx="3317036" cy="4754834"/>
          </a:xfrm>
          <a:prstGeom prst="rect">
            <a:avLst/>
          </a:prstGeom>
        </p:spPr>
      </p:pic>
    </p:spTree>
    <p:extLst>
      <p:ext uri="{BB962C8B-B14F-4D97-AF65-F5344CB8AC3E}">
        <p14:creationId xmlns:p14="http://schemas.microsoft.com/office/powerpoint/2010/main" val="3720677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Call by value and call by </a:t>
            </a:r>
            <a:r>
              <a:rPr lang="en-IN" b="1" dirty="0">
                <a:solidFill>
                  <a:srgbClr val="FF0000"/>
                </a:solidFill>
              </a:rPr>
              <a:t>reference in C</a:t>
            </a:r>
            <a:endParaRPr lang="en-US" b="1" dirty="0">
              <a:solidFill>
                <a:srgbClr val="FF0000"/>
              </a:solidFill>
            </a:endParaRPr>
          </a:p>
        </p:txBody>
      </p:sp>
      <p:sp>
        <p:nvSpPr>
          <p:cNvPr id="5" name="Content Placeholder 4"/>
          <p:cNvSpPr>
            <a:spLocks noGrp="1"/>
          </p:cNvSpPr>
          <p:nvPr>
            <p:ph idx="1"/>
          </p:nvPr>
        </p:nvSpPr>
        <p:spPr/>
        <p:txBody>
          <a:bodyPr/>
          <a:lstStyle/>
          <a:p>
            <a:r>
              <a:rPr lang="en-GB" dirty="0">
                <a:solidFill>
                  <a:srgbClr val="003399"/>
                </a:solidFill>
              </a:rPr>
              <a:t>There are two ways to pass value or data to function in C language: </a:t>
            </a:r>
            <a:r>
              <a:rPr lang="en-GB" i="1" dirty="0">
                <a:solidFill>
                  <a:srgbClr val="003399"/>
                </a:solidFill>
              </a:rPr>
              <a:t>call by value </a:t>
            </a:r>
            <a:r>
              <a:rPr lang="en-GB" dirty="0">
                <a:solidFill>
                  <a:srgbClr val="003399"/>
                </a:solidFill>
              </a:rPr>
              <a:t>and </a:t>
            </a:r>
            <a:r>
              <a:rPr lang="en-GB" i="1" dirty="0">
                <a:solidFill>
                  <a:srgbClr val="003399"/>
                </a:solidFill>
              </a:rPr>
              <a:t>call by reference</a:t>
            </a:r>
            <a:r>
              <a:rPr lang="en-GB" dirty="0">
                <a:solidFill>
                  <a:srgbClr val="003399"/>
                </a:solidFill>
              </a:rPr>
              <a:t>.</a:t>
            </a:r>
          </a:p>
          <a:p>
            <a:r>
              <a:rPr lang="en-GB" dirty="0">
                <a:solidFill>
                  <a:srgbClr val="003399"/>
                </a:solidFill>
              </a:rPr>
              <a:t>Original value is not modified in call by value but it is modified in call by reference.</a:t>
            </a:r>
            <a:endParaRPr lang="en-IN" dirty="0">
              <a:solidFill>
                <a:srgbClr val="003399"/>
              </a:solidFill>
            </a:endParaRPr>
          </a:p>
        </p:txBody>
      </p:sp>
      <p:pic>
        <p:nvPicPr>
          <p:cNvPr id="3" name="Picture 2"/>
          <p:cNvPicPr>
            <a:picLocks noChangeAspect="1"/>
          </p:cNvPicPr>
          <p:nvPr/>
        </p:nvPicPr>
        <p:blipFill>
          <a:blip r:embed="rId2"/>
          <a:stretch>
            <a:fillRect/>
          </a:stretch>
        </p:blipFill>
        <p:spPr>
          <a:xfrm>
            <a:off x="3779848" y="3430000"/>
            <a:ext cx="3717757" cy="2881900"/>
          </a:xfrm>
          <a:prstGeom prst="rect">
            <a:avLst/>
          </a:prstGeom>
        </p:spPr>
      </p:pic>
    </p:spTree>
    <p:extLst>
      <p:ext uri="{BB962C8B-B14F-4D97-AF65-F5344CB8AC3E}">
        <p14:creationId xmlns:p14="http://schemas.microsoft.com/office/powerpoint/2010/main" val="1249673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Function Call Type</a:t>
            </a:r>
          </a:p>
        </p:txBody>
      </p:sp>
      <p:sp>
        <p:nvSpPr>
          <p:cNvPr id="5" name="Content Placeholder 4"/>
          <p:cNvSpPr>
            <a:spLocks noGrp="1"/>
          </p:cNvSpPr>
          <p:nvPr>
            <p:ph idx="1"/>
          </p:nvPr>
        </p:nvSpPr>
        <p:spPr/>
        <p:txBody>
          <a:bodyPr>
            <a:normAutofit/>
          </a:bodyPr>
          <a:lstStyle/>
          <a:p>
            <a:pPr marL="0" indent="0">
              <a:buNone/>
            </a:pPr>
            <a:r>
              <a:rPr lang="en-IN" b="1" u="sng" dirty="0">
                <a:solidFill>
                  <a:srgbClr val="003399"/>
                </a:solidFill>
              </a:rPr>
              <a:t>Call by value </a:t>
            </a:r>
          </a:p>
          <a:p>
            <a:r>
              <a:rPr lang="en-GB" dirty="0">
                <a:solidFill>
                  <a:srgbClr val="003399"/>
                </a:solidFill>
              </a:rPr>
              <a:t>This method copies the actual value of an argument into the formal parameter of the function. In this case, changes made to the parameter inside the function have no effect on the argument. </a:t>
            </a:r>
          </a:p>
          <a:p>
            <a:pPr marL="0" indent="0">
              <a:buNone/>
            </a:pPr>
            <a:r>
              <a:rPr lang="en-IN" b="1" u="sng" dirty="0">
                <a:solidFill>
                  <a:srgbClr val="003399"/>
                </a:solidFill>
              </a:rPr>
              <a:t>Call by reference </a:t>
            </a:r>
            <a:endParaRPr lang="en-IN" dirty="0">
              <a:solidFill>
                <a:srgbClr val="003399"/>
              </a:solidFill>
            </a:endParaRPr>
          </a:p>
          <a:p>
            <a:r>
              <a:rPr lang="en-GB" dirty="0">
                <a:solidFill>
                  <a:srgbClr val="003399"/>
                </a:solidFill>
              </a:rPr>
              <a:t>This method copies the address of an argument into the formal parameter. Inside the function, the address is used to access the actual argument used in the call. This means that changes made to the parameter affect the argument. </a:t>
            </a:r>
            <a:endParaRPr lang="en-IN" dirty="0">
              <a:solidFill>
                <a:srgbClr val="003399"/>
              </a:solidFill>
            </a:endParaRPr>
          </a:p>
        </p:txBody>
      </p:sp>
    </p:spTree>
    <p:extLst>
      <p:ext uri="{BB962C8B-B14F-4D97-AF65-F5344CB8AC3E}">
        <p14:creationId xmlns:p14="http://schemas.microsoft.com/office/powerpoint/2010/main" val="397478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Call by value in C</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GB" sz="3200" dirty="0">
                <a:solidFill>
                  <a:srgbClr val="003399"/>
                </a:solidFill>
              </a:rPr>
              <a:t>In call by value, </a:t>
            </a:r>
            <a:r>
              <a:rPr lang="en-GB" sz="3200" b="1" dirty="0">
                <a:solidFill>
                  <a:srgbClr val="003399"/>
                </a:solidFill>
              </a:rPr>
              <a:t>original value is not </a:t>
            </a:r>
            <a:r>
              <a:rPr lang="en-IN" sz="3200" b="1" dirty="0">
                <a:solidFill>
                  <a:srgbClr val="003399"/>
                </a:solidFill>
              </a:rPr>
              <a:t>modified</a:t>
            </a:r>
            <a:r>
              <a:rPr lang="en-IN" sz="3200" dirty="0">
                <a:solidFill>
                  <a:srgbClr val="003399"/>
                </a:solidFill>
              </a:rPr>
              <a:t>.</a:t>
            </a:r>
          </a:p>
          <a:p>
            <a:r>
              <a:rPr lang="en-GB" sz="3200" dirty="0">
                <a:solidFill>
                  <a:srgbClr val="003399"/>
                </a:solidFill>
              </a:rPr>
              <a:t>In call by value, value being passed to the function is locally stored by the function parameter in stack memory location. If you change the value of function parameter, it is changed for the current function only. It will not change the value of variable inside the caller method such as main().</a:t>
            </a:r>
            <a:endParaRPr lang="en-IN" sz="3200" dirty="0">
              <a:solidFill>
                <a:srgbClr val="003399"/>
              </a:solidFill>
            </a:endParaRPr>
          </a:p>
        </p:txBody>
      </p:sp>
    </p:spTree>
    <p:extLst>
      <p:ext uri="{BB962C8B-B14F-4D97-AF65-F5344CB8AC3E}">
        <p14:creationId xmlns:p14="http://schemas.microsoft.com/office/powerpoint/2010/main" val="210260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Unit-3 String Basics - String Declaration and Initialization - String Functions: gets(), puts(), </a:t>
            </a:r>
            <a:r>
              <a:rPr lang="en-IN" dirty="0" err="1"/>
              <a:t>getchar</a:t>
            </a:r>
            <a:r>
              <a:rPr lang="en-IN" dirty="0"/>
              <a:t>(),</a:t>
            </a:r>
            <a:r>
              <a:rPr lang="en-IN" dirty="0" err="1"/>
              <a:t>putchar</a:t>
            </a:r>
            <a:r>
              <a:rPr lang="en-IN" dirty="0"/>
              <a:t>(), </a:t>
            </a:r>
            <a:r>
              <a:rPr lang="en-IN" dirty="0" err="1"/>
              <a:t>printf</a:t>
            </a:r>
            <a:r>
              <a:rPr lang="en-IN" dirty="0"/>
              <a:t>() - Built-</a:t>
            </a:r>
            <a:r>
              <a:rPr lang="en-IN" dirty="0" err="1"/>
              <a:t>inString</a:t>
            </a:r>
            <a:r>
              <a:rPr lang="en-IN" dirty="0"/>
              <a:t> Functions: </a:t>
            </a:r>
            <a:r>
              <a:rPr lang="en-IN" dirty="0" err="1"/>
              <a:t>atoi</a:t>
            </a:r>
            <a:r>
              <a:rPr lang="en-IN" dirty="0"/>
              <a:t>, </a:t>
            </a:r>
            <a:r>
              <a:rPr lang="en-IN" dirty="0" err="1"/>
              <a:t>strlen</a:t>
            </a:r>
            <a:r>
              <a:rPr lang="en-IN" dirty="0"/>
              <a:t>, </a:t>
            </a:r>
            <a:r>
              <a:rPr lang="en-IN" dirty="0" err="1"/>
              <a:t>strcat</a:t>
            </a:r>
            <a:r>
              <a:rPr lang="en-IN" dirty="0"/>
              <a:t>, </a:t>
            </a:r>
            <a:r>
              <a:rPr lang="en-IN" dirty="0" err="1"/>
              <a:t>strcmp</a:t>
            </a:r>
            <a:r>
              <a:rPr lang="en-IN" dirty="0"/>
              <a:t> -String Functions: sprint, </a:t>
            </a:r>
            <a:r>
              <a:rPr lang="en-IN" dirty="0" err="1"/>
              <a:t>sscanf</a:t>
            </a:r>
            <a:r>
              <a:rPr lang="en-IN" dirty="0"/>
              <a:t>, </a:t>
            </a:r>
            <a:r>
              <a:rPr lang="en-IN" dirty="0" err="1"/>
              <a:t>strrev</a:t>
            </a:r>
            <a:r>
              <a:rPr lang="en-IN" dirty="0"/>
              <a:t>, </a:t>
            </a:r>
            <a:r>
              <a:rPr lang="en-IN" dirty="0" err="1"/>
              <a:t>strcpy</a:t>
            </a:r>
            <a:r>
              <a:rPr lang="en-IN" dirty="0"/>
              <a:t>, </a:t>
            </a:r>
            <a:r>
              <a:rPr lang="en-IN" dirty="0" err="1"/>
              <a:t>strstr</a:t>
            </a:r>
            <a:r>
              <a:rPr lang="en-IN" dirty="0"/>
              <a:t>, </a:t>
            </a:r>
            <a:r>
              <a:rPr lang="en-IN" dirty="0" err="1"/>
              <a:t>strtok</a:t>
            </a:r>
            <a:r>
              <a:rPr lang="en-IN" dirty="0"/>
              <a:t> - Operations on Strings - Function prototype declaration, function definition - Actual and formal parameters - Function with and without Arguments - Function with and without return values - Call by Value, Call by Reference - Passing Array to Function - Passing Array elements to Function - Function Pointers</a:t>
            </a:r>
            <a:endParaRPr lang="en-IN" dirty="0"/>
          </a:p>
        </p:txBody>
      </p:sp>
    </p:spTree>
    <p:extLst>
      <p:ext uri="{BB962C8B-B14F-4D97-AF65-F5344CB8AC3E}">
        <p14:creationId xmlns:p14="http://schemas.microsoft.com/office/powerpoint/2010/main" val="3784140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Call by value in C - </a:t>
            </a:r>
            <a:r>
              <a:rPr lang="en-GB"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p:txBody>
          <a:bodyPr/>
          <a:lstStyle/>
          <a:p>
            <a:r>
              <a:rPr lang="en-GB" b="1" u="sng" dirty="0">
                <a:solidFill>
                  <a:srgbClr val="003399"/>
                </a:solidFill>
              </a:rPr>
              <a:t>Example:</a:t>
            </a:r>
          </a:p>
          <a:p>
            <a:endParaRPr lang="en-IN" b="1" u="sng" dirty="0">
              <a:solidFill>
                <a:srgbClr val="003399"/>
              </a:solidFill>
            </a:endParaRPr>
          </a:p>
        </p:txBody>
      </p:sp>
      <p:pic>
        <p:nvPicPr>
          <p:cNvPr id="3" name="Picture 2"/>
          <p:cNvPicPr>
            <a:picLocks noChangeAspect="1"/>
          </p:cNvPicPr>
          <p:nvPr/>
        </p:nvPicPr>
        <p:blipFill>
          <a:blip r:embed="rId2"/>
          <a:stretch>
            <a:fillRect/>
          </a:stretch>
        </p:blipFill>
        <p:spPr>
          <a:xfrm>
            <a:off x="1313234" y="2347467"/>
            <a:ext cx="3831421" cy="4295821"/>
          </a:xfrm>
          <a:prstGeom prst="rect">
            <a:avLst/>
          </a:prstGeom>
        </p:spPr>
      </p:pic>
      <p:pic>
        <p:nvPicPr>
          <p:cNvPr id="4" name="Picture 3"/>
          <p:cNvPicPr>
            <a:picLocks noChangeAspect="1"/>
          </p:cNvPicPr>
          <p:nvPr/>
        </p:nvPicPr>
        <p:blipFill>
          <a:blip r:embed="rId3"/>
          <a:stretch>
            <a:fillRect/>
          </a:stretch>
        </p:blipFill>
        <p:spPr>
          <a:xfrm>
            <a:off x="5692617" y="2983789"/>
            <a:ext cx="4447546" cy="2142391"/>
          </a:xfrm>
          <a:prstGeom prst="rect">
            <a:avLst/>
          </a:prstGeom>
        </p:spPr>
      </p:pic>
    </p:spTree>
    <p:extLst>
      <p:ext uri="{BB962C8B-B14F-4D97-AF65-F5344CB8AC3E}">
        <p14:creationId xmlns:p14="http://schemas.microsoft.com/office/powerpoint/2010/main" val="4244728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Call by reference in C</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GB" sz="3600" dirty="0">
                <a:solidFill>
                  <a:srgbClr val="003399"/>
                </a:solidFill>
              </a:rPr>
              <a:t>In call by reference, </a:t>
            </a:r>
            <a:r>
              <a:rPr lang="en-GB" sz="3600" b="1" dirty="0">
                <a:solidFill>
                  <a:srgbClr val="003399"/>
                </a:solidFill>
              </a:rPr>
              <a:t>original value is modified </a:t>
            </a:r>
            <a:r>
              <a:rPr lang="en-GB" sz="3600" dirty="0">
                <a:solidFill>
                  <a:srgbClr val="003399"/>
                </a:solidFill>
              </a:rPr>
              <a:t>because we pass reference</a:t>
            </a:r>
            <a:r>
              <a:rPr lang="en-IN" sz="3600" dirty="0">
                <a:solidFill>
                  <a:srgbClr val="003399"/>
                </a:solidFill>
              </a:rPr>
              <a:t>(address).</a:t>
            </a:r>
          </a:p>
          <a:p>
            <a:r>
              <a:rPr lang="en-GB" sz="3600" dirty="0">
                <a:solidFill>
                  <a:srgbClr val="003399"/>
                </a:solidFill>
              </a:rPr>
              <a:t>Here, address of the value is passed in the function, so actual and formal arguments shares the same address space. Hence, value changed inside the function, is reflected inside as well </a:t>
            </a:r>
            <a:r>
              <a:rPr lang="en-IN" sz="3600" dirty="0">
                <a:solidFill>
                  <a:srgbClr val="003399"/>
                </a:solidFill>
              </a:rPr>
              <a:t>as outside the function.</a:t>
            </a:r>
          </a:p>
        </p:txBody>
      </p:sp>
    </p:spTree>
    <p:extLst>
      <p:ext uri="{BB962C8B-B14F-4D97-AF65-F5344CB8AC3E}">
        <p14:creationId xmlns:p14="http://schemas.microsoft.com/office/powerpoint/2010/main" val="4149078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Call by reference in C - </a:t>
            </a:r>
            <a:r>
              <a:rPr lang="en-GB"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a:xfrm>
            <a:off x="838200" y="1530061"/>
            <a:ext cx="10515600" cy="4351338"/>
          </a:xfrm>
        </p:spPr>
        <p:txBody>
          <a:bodyPr/>
          <a:lstStyle/>
          <a:p>
            <a:r>
              <a:rPr lang="en-GB" b="1" u="sng" dirty="0">
                <a:solidFill>
                  <a:srgbClr val="003399"/>
                </a:solidFill>
              </a:rPr>
              <a:t>Example:</a:t>
            </a:r>
          </a:p>
          <a:p>
            <a:endParaRPr lang="en-IN" b="1" u="sng" dirty="0">
              <a:solidFill>
                <a:srgbClr val="003399"/>
              </a:solidFill>
            </a:endParaRPr>
          </a:p>
        </p:txBody>
      </p:sp>
      <p:pic>
        <p:nvPicPr>
          <p:cNvPr id="3" name="Picture 2"/>
          <p:cNvPicPr>
            <a:picLocks noChangeAspect="1"/>
          </p:cNvPicPr>
          <p:nvPr/>
        </p:nvPicPr>
        <p:blipFill>
          <a:blip r:embed="rId2"/>
          <a:stretch>
            <a:fillRect/>
          </a:stretch>
        </p:blipFill>
        <p:spPr>
          <a:xfrm>
            <a:off x="1585622" y="2038808"/>
            <a:ext cx="4509569" cy="4445119"/>
          </a:xfrm>
          <a:prstGeom prst="rect">
            <a:avLst/>
          </a:prstGeom>
        </p:spPr>
      </p:pic>
      <p:pic>
        <p:nvPicPr>
          <p:cNvPr id="4" name="Picture 3"/>
          <p:cNvPicPr>
            <a:picLocks noChangeAspect="1"/>
          </p:cNvPicPr>
          <p:nvPr/>
        </p:nvPicPr>
        <p:blipFill>
          <a:blip r:embed="rId3"/>
          <a:stretch>
            <a:fillRect/>
          </a:stretch>
        </p:blipFill>
        <p:spPr>
          <a:xfrm>
            <a:off x="6660252" y="3173487"/>
            <a:ext cx="4395672" cy="2175760"/>
          </a:xfrm>
          <a:prstGeom prst="rect">
            <a:avLst/>
          </a:prstGeom>
        </p:spPr>
      </p:pic>
    </p:spTree>
    <p:extLst>
      <p:ext uri="{BB962C8B-B14F-4D97-AF65-F5344CB8AC3E}">
        <p14:creationId xmlns:p14="http://schemas.microsoft.com/office/powerpoint/2010/main" val="1895779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GB" b="1" dirty="0">
                <a:solidFill>
                  <a:srgbClr val="FF0000"/>
                </a:solidFill>
              </a:rPr>
              <a:t>Difference between call by value and call by reference in c</a:t>
            </a:r>
            <a:endParaRPr lang="en-US" b="1" dirty="0">
              <a:solidFill>
                <a:srgbClr val="FF0000"/>
              </a:solidFill>
            </a:endParaRPr>
          </a:p>
        </p:txBody>
      </p:sp>
      <p:pic>
        <p:nvPicPr>
          <p:cNvPr id="3" name="Content Placeholder 2"/>
          <p:cNvPicPr>
            <a:picLocks noGrp="1" noChangeAspect="1"/>
          </p:cNvPicPr>
          <p:nvPr>
            <p:ph idx="1"/>
          </p:nvPr>
        </p:nvPicPr>
        <p:blipFill>
          <a:blip r:embed="rId2"/>
          <a:stretch>
            <a:fillRect/>
          </a:stretch>
        </p:blipFill>
        <p:spPr>
          <a:xfrm>
            <a:off x="1038824" y="2014566"/>
            <a:ext cx="9927084" cy="3287107"/>
          </a:xfrm>
          <a:prstGeom prst="rect">
            <a:avLst/>
          </a:prstGeom>
        </p:spPr>
      </p:pic>
    </p:spTree>
    <p:extLst>
      <p:ext uri="{BB962C8B-B14F-4D97-AF65-F5344CB8AC3E}">
        <p14:creationId xmlns:p14="http://schemas.microsoft.com/office/powerpoint/2010/main" val="638904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Function declaration</a:t>
            </a:r>
          </a:p>
        </p:txBody>
      </p:sp>
      <p:sp>
        <p:nvSpPr>
          <p:cNvPr id="5" name="Content Placeholder 4"/>
          <p:cNvSpPr>
            <a:spLocks noGrp="1"/>
          </p:cNvSpPr>
          <p:nvPr>
            <p:ph idx="1"/>
          </p:nvPr>
        </p:nvSpPr>
        <p:spPr/>
        <p:txBody>
          <a:bodyPr/>
          <a:lstStyle/>
          <a:p>
            <a:r>
              <a:rPr lang="en-IN" b="1" dirty="0">
                <a:solidFill>
                  <a:srgbClr val="003399"/>
                </a:solidFill>
              </a:rPr>
              <a:t>Syntax </a:t>
            </a:r>
            <a:r>
              <a:rPr lang="en-IN" dirty="0">
                <a:solidFill>
                  <a:srgbClr val="003399"/>
                </a:solidFill>
              </a:rPr>
              <a:t/>
            </a:r>
            <a:br>
              <a:rPr lang="en-IN" dirty="0">
                <a:solidFill>
                  <a:srgbClr val="003399"/>
                </a:solidFill>
              </a:rPr>
            </a:br>
            <a:r>
              <a:rPr lang="en-GB" dirty="0" err="1">
                <a:solidFill>
                  <a:srgbClr val="003399"/>
                </a:solidFill>
              </a:rPr>
              <a:t>return_datatype</a:t>
            </a:r>
            <a:r>
              <a:rPr lang="en-GB" dirty="0">
                <a:solidFill>
                  <a:srgbClr val="003399"/>
                </a:solidFill>
              </a:rPr>
              <a:t> function name ( arg1, arg2,…..); </a:t>
            </a:r>
          </a:p>
          <a:p>
            <a:endParaRPr lang="en-GB" dirty="0">
              <a:solidFill>
                <a:srgbClr val="003399"/>
              </a:solidFill>
            </a:endParaRPr>
          </a:p>
          <a:p>
            <a:pPr marL="3657600" lvl="8" indent="0">
              <a:buNone/>
            </a:pPr>
            <a:r>
              <a:rPr lang="en-GB" dirty="0">
                <a:solidFill>
                  <a:srgbClr val="003399"/>
                </a:solidFill>
              </a:rPr>
              <a:t>		</a:t>
            </a:r>
          </a:p>
          <a:p>
            <a:pPr marL="3657600" lvl="8" indent="0">
              <a:buNone/>
            </a:pPr>
            <a:r>
              <a:rPr lang="en-GB" dirty="0">
                <a:solidFill>
                  <a:srgbClr val="003399"/>
                </a:solidFill>
              </a:rPr>
              <a:t>		</a:t>
            </a:r>
            <a:r>
              <a:rPr lang="en-GB" dirty="0" err="1">
                <a:solidFill>
                  <a:srgbClr val="003399"/>
                </a:solidFill>
              </a:rPr>
              <a:t>arg</a:t>
            </a:r>
            <a:r>
              <a:rPr lang="en-GB" dirty="0">
                <a:solidFill>
                  <a:srgbClr val="003399"/>
                </a:solidFill>
              </a:rPr>
              <a:t> list</a:t>
            </a:r>
          </a:p>
          <a:p>
            <a:pPr marL="3657600" lvl="8" indent="0">
              <a:buNone/>
            </a:pPr>
            <a:endParaRPr lang="en-GB" dirty="0">
              <a:solidFill>
                <a:srgbClr val="003399"/>
              </a:solidFill>
            </a:endParaRPr>
          </a:p>
          <a:p>
            <a:pPr marL="3657600" lvl="8" indent="0">
              <a:buNone/>
            </a:pPr>
            <a:r>
              <a:rPr lang="en-GB" dirty="0">
                <a:solidFill>
                  <a:srgbClr val="003399"/>
                </a:solidFill>
              </a:rPr>
              <a:t>		Name of the function</a:t>
            </a:r>
            <a:endParaRPr lang="en-IN" dirty="0">
              <a:solidFill>
                <a:srgbClr val="003399"/>
              </a:solidFill>
            </a:endParaRPr>
          </a:p>
          <a:p>
            <a:pPr marL="3657600" lvl="8" indent="0">
              <a:buNone/>
            </a:pPr>
            <a:endParaRPr lang="en-GB" dirty="0">
              <a:solidFill>
                <a:srgbClr val="003399"/>
              </a:solidFill>
            </a:endParaRPr>
          </a:p>
          <a:p>
            <a:pPr marL="3657600" lvl="8" indent="0">
              <a:buNone/>
            </a:pPr>
            <a:r>
              <a:rPr lang="en-GB" dirty="0">
                <a:solidFill>
                  <a:srgbClr val="003399"/>
                </a:solidFill>
              </a:rPr>
              <a:t>		return </a:t>
            </a:r>
            <a:r>
              <a:rPr lang="en-GB" dirty="0" err="1">
                <a:solidFill>
                  <a:srgbClr val="003399"/>
                </a:solidFill>
              </a:rPr>
              <a:t>datatype</a:t>
            </a:r>
            <a:r>
              <a:rPr lang="en-GB" dirty="0">
                <a:solidFill>
                  <a:srgbClr val="003399"/>
                </a:solidFill>
              </a:rPr>
              <a:t>(optional) </a:t>
            </a:r>
            <a:endParaRPr lang="en-IN" dirty="0">
              <a:solidFill>
                <a:srgbClr val="003399"/>
              </a:solidFill>
            </a:endParaRPr>
          </a:p>
        </p:txBody>
      </p:sp>
      <p:cxnSp>
        <p:nvCxnSpPr>
          <p:cNvPr id="9" name="Straight Connector 8"/>
          <p:cNvCxnSpPr/>
          <p:nvPr/>
        </p:nvCxnSpPr>
        <p:spPr>
          <a:xfrm>
            <a:off x="4479636" y="2826327"/>
            <a:ext cx="0" cy="140392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4470400" y="4239491"/>
            <a:ext cx="17826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2165927" y="2683163"/>
            <a:ext cx="0" cy="2207492"/>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2165927" y="4890655"/>
            <a:ext cx="40963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5791200" y="2683163"/>
            <a:ext cx="0" cy="217055"/>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7975600" y="2683163"/>
            <a:ext cx="0" cy="217055"/>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5791200" y="2900218"/>
            <a:ext cx="218440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6770255" y="2900218"/>
            <a:ext cx="0" cy="4987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97125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Type of function calls </a:t>
            </a:r>
          </a:p>
        </p:txBody>
      </p:sp>
      <p:sp>
        <p:nvSpPr>
          <p:cNvPr id="5" name="Content Placeholder 4"/>
          <p:cNvSpPr>
            <a:spLocks noGrp="1"/>
          </p:cNvSpPr>
          <p:nvPr>
            <p:ph idx="1"/>
          </p:nvPr>
        </p:nvSpPr>
        <p:spPr/>
        <p:txBody>
          <a:bodyPr/>
          <a:lstStyle/>
          <a:p>
            <a:r>
              <a:rPr lang="en-GB" dirty="0">
                <a:solidFill>
                  <a:srgbClr val="003399"/>
                </a:solidFill>
              </a:rPr>
              <a:t>Functions can be called in different ways- </a:t>
            </a:r>
          </a:p>
          <a:p>
            <a:pPr marL="0" indent="0">
              <a:buNone/>
            </a:pPr>
            <a:r>
              <a:rPr lang="en-GB" dirty="0">
                <a:solidFill>
                  <a:srgbClr val="003399"/>
                </a:solidFill>
              </a:rPr>
              <a:t>	1. functions with no arguments and no return values. </a:t>
            </a:r>
          </a:p>
          <a:p>
            <a:pPr marL="0" indent="0">
              <a:buNone/>
            </a:pPr>
            <a:r>
              <a:rPr lang="en-IN" dirty="0">
                <a:solidFill>
                  <a:srgbClr val="003399"/>
                </a:solidFill>
              </a:rPr>
              <a:t>		Ex .main() </a:t>
            </a:r>
          </a:p>
          <a:p>
            <a:pPr marL="0" indent="0">
              <a:buNone/>
            </a:pPr>
            <a:r>
              <a:rPr lang="en-GB" dirty="0">
                <a:solidFill>
                  <a:srgbClr val="003399"/>
                </a:solidFill>
              </a:rPr>
              <a:t>	2. Functions with arguments and no return values. </a:t>
            </a:r>
          </a:p>
          <a:p>
            <a:pPr marL="0" indent="0">
              <a:buNone/>
            </a:pPr>
            <a:r>
              <a:rPr lang="en-IN" dirty="0">
                <a:solidFill>
                  <a:srgbClr val="003399"/>
                </a:solidFill>
              </a:rPr>
              <a:t>		Ex. void main() </a:t>
            </a:r>
          </a:p>
          <a:p>
            <a:pPr marL="0" indent="0">
              <a:buNone/>
            </a:pPr>
            <a:r>
              <a:rPr lang="en-GB" dirty="0">
                <a:solidFill>
                  <a:srgbClr val="003399"/>
                </a:solidFill>
              </a:rPr>
              <a:t>	3. Functions with arguments and return values </a:t>
            </a:r>
          </a:p>
          <a:p>
            <a:pPr marL="0" indent="0">
              <a:buNone/>
            </a:pPr>
            <a:r>
              <a:rPr lang="en-IN" dirty="0">
                <a:solidFill>
                  <a:srgbClr val="003399"/>
                </a:solidFill>
              </a:rPr>
              <a:t>		Ex. void main(void) </a:t>
            </a:r>
          </a:p>
        </p:txBody>
      </p:sp>
    </p:spTree>
    <p:extLst>
      <p:ext uri="{BB962C8B-B14F-4D97-AF65-F5344CB8AC3E}">
        <p14:creationId xmlns:p14="http://schemas.microsoft.com/office/powerpoint/2010/main" val="4159485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Function Call Type - </a:t>
            </a:r>
            <a:r>
              <a:rPr lang="en-US"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a:xfrm>
            <a:off x="838200" y="1446934"/>
            <a:ext cx="10515600" cy="4351338"/>
          </a:xfrm>
        </p:spPr>
        <p:txBody>
          <a:bodyPr>
            <a:noAutofit/>
          </a:bodyPr>
          <a:lstStyle/>
          <a:p>
            <a:r>
              <a:rPr lang="en-GB" sz="1600" b="1" u="sng" dirty="0">
                <a:solidFill>
                  <a:srgbClr val="003399"/>
                </a:solidFill>
              </a:rPr>
              <a:t>Example:</a:t>
            </a:r>
          </a:p>
          <a:p>
            <a:pPr marL="0" indent="0">
              <a:lnSpc>
                <a:spcPct val="120000"/>
              </a:lnSpc>
              <a:buNone/>
            </a:pPr>
            <a:r>
              <a:rPr lang="en-IN" sz="1600" dirty="0">
                <a:solidFill>
                  <a:srgbClr val="003399"/>
                </a:solidFill>
              </a:rPr>
              <a:t>#include&lt;</a:t>
            </a:r>
            <a:r>
              <a:rPr lang="en-IN" sz="1600" dirty="0" err="1">
                <a:solidFill>
                  <a:srgbClr val="003399"/>
                </a:solidFill>
              </a:rPr>
              <a:t>stdio.h</a:t>
            </a:r>
            <a:r>
              <a:rPr lang="en-IN" sz="1600" dirty="0">
                <a:solidFill>
                  <a:srgbClr val="003399"/>
                </a:solidFill>
              </a:rPr>
              <a:t>&gt; </a:t>
            </a:r>
            <a:br>
              <a:rPr lang="en-IN" sz="1600" dirty="0">
                <a:solidFill>
                  <a:srgbClr val="003399"/>
                </a:solidFill>
              </a:rPr>
            </a:br>
            <a:r>
              <a:rPr lang="en-IN" sz="1600" dirty="0">
                <a:solidFill>
                  <a:srgbClr val="003399"/>
                </a:solidFill>
              </a:rPr>
              <a:t>void square(); //</a:t>
            </a:r>
            <a:r>
              <a:rPr lang="en-IN" sz="1600" dirty="0" err="1">
                <a:solidFill>
                  <a:srgbClr val="003399"/>
                </a:solidFill>
              </a:rPr>
              <a:t>fn</a:t>
            </a:r>
            <a:r>
              <a:rPr lang="en-IN" sz="1600" dirty="0">
                <a:solidFill>
                  <a:srgbClr val="003399"/>
                </a:solidFill>
              </a:rPr>
              <a:t> prototype/declaration </a:t>
            </a:r>
            <a:br>
              <a:rPr lang="en-IN" sz="1600" dirty="0">
                <a:solidFill>
                  <a:srgbClr val="003399"/>
                </a:solidFill>
              </a:rPr>
            </a:br>
            <a:r>
              <a:rPr lang="en-IN" sz="1600" dirty="0">
                <a:solidFill>
                  <a:srgbClr val="003399"/>
                </a:solidFill>
              </a:rPr>
              <a:t>main() </a:t>
            </a:r>
            <a:br>
              <a:rPr lang="en-IN" sz="1600" dirty="0">
                <a:solidFill>
                  <a:srgbClr val="003399"/>
                </a:solidFill>
              </a:rPr>
            </a:br>
            <a:r>
              <a:rPr lang="en-IN" sz="1600" dirty="0">
                <a:solidFill>
                  <a:srgbClr val="003399"/>
                </a:solidFill>
              </a:rPr>
              <a:t>{ </a:t>
            </a:r>
            <a:br>
              <a:rPr lang="en-IN" sz="1600" dirty="0">
                <a:solidFill>
                  <a:srgbClr val="003399"/>
                </a:solidFill>
              </a:rPr>
            </a:br>
            <a:r>
              <a:rPr lang="en-IN" sz="1600" dirty="0">
                <a:solidFill>
                  <a:srgbClr val="003399"/>
                </a:solidFill>
              </a:rPr>
              <a:t>	</a:t>
            </a:r>
            <a:r>
              <a:rPr lang="en-GB" sz="1600" dirty="0" err="1">
                <a:solidFill>
                  <a:srgbClr val="003399"/>
                </a:solidFill>
              </a:rPr>
              <a:t>printf</a:t>
            </a:r>
            <a:r>
              <a:rPr lang="en-GB" sz="1600" dirty="0">
                <a:solidFill>
                  <a:srgbClr val="003399"/>
                </a:solidFill>
              </a:rPr>
              <a:t>(" </a:t>
            </a:r>
            <a:r>
              <a:rPr lang="en-GB" sz="1600" dirty="0" err="1">
                <a:solidFill>
                  <a:srgbClr val="003399"/>
                </a:solidFill>
              </a:rPr>
              <a:t>pgm</a:t>
            </a:r>
            <a:r>
              <a:rPr lang="en-GB" sz="1600" dirty="0">
                <a:solidFill>
                  <a:srgbClr val="003399"/>
                </a:solidFill>
              </a:rPr>
              <a:t> to find square of a no"); </a:t>
            </a:r>
            <a:br>
              <a:rPr lang="en-GB" sz="1600" dirty="0">
                <a:solidFill>
                  <a:srgbClr val="003399"/>
                </a:solidFill>
              </a:rPr>
            </a:br>
            <a:r>
              <a:rPr lang="en-GB" sz="1600" dirty="0">
                <a:solidFill>
                  <a:srgbClr val="003399"/>
                </a:solidFill>
              </a:rPr>
              <a:t>	</a:t>
            </a:r>
            <a:r>
              <a:rPr lang="en-IN" sz="1600" dirty="0">
                <a:solidFill>
                  <a:srgbClr val="003399"/>
                </a:solidFill>
              </a:rPr>
              <a:t>square(); </a:t>
            </a:r>
            <a:br>
              <a:rPr lang="en-IN" sz="1600" dirty="0">
                <a:solidFill>
                  <a:srgbClr val="003399"/>
                </a:solidFill>
              </a:rPr>
            </a:br>
            <a:r>
              <a:rPr lang="en-IN" sz="1600" dirty="0">
                <a:solidFill>
                  <a:srgbClr val="003399"/>
                </a:solidFill>
              </a:rPr>
              <a:t>	</a:t>
            </a:r>
            <a:r>
              <a:rPr lang="en-IN" sz="1600" dirty="0" err="1">
                <a:solidFill>
                  <a:srgbClr val="003399"/>
                </a:solidFill>
              </a:rPr>
              <a:t>printf</a:t>
            </a:r>
            <a:r>
              <a:rPr lang="en-IN" sz="1600" dirty="0">
                <a:solidFill>
                  <a:srgbClr val="003399"/>
                </a:solidFill>
              </a:rPr>
              <a:t>("the end"); </a:t>
            </a:r>
            <a:br>
              <a:rPr lang="en-IN" sz="1600" dirty="0">
                <a:solidFill>
                  <a:srgbClr val="003399"/>
                </a:solidFill>
              </a:rPr>
            </a:br>
            <a:r>
              <a:rPr lang="en-IN" sz="1600" dirty="0">
                <a:solidFill>
                  <a:srgbClr val="003399"/>
                </a:solidFill>
              </a:rPr>
              <a:t>} </a:t>
            </a:r>
            <a:br>
              <a:rPr lang="en-IN" sz="1600" dirty="0">
                <a:solidFill>
                  <a:srgbClr val="003399"/>
                </a:solidFill>
              </a:rPr>
            </a:br>
            <a:r>
              <a:rPr lang="en-IN" sz="1600" dirty="0">
                <a:solidFill>
                  <a:srgbClr val="003399"/>
                </a:solidFill>
              </a:rPr>
              <a:t>void square() </a:t>
            </a:r>
            <a:br>
              <a:rPr lang="en-IN" sz="1600" dirty="0">
                <a:solidFill>
                  <a:srgbClr val="003399"/>
                </a:solidFill>
              </a:rPr>
            </a:br>
            <a:r>
              <a:rPr lang="en-IN" sz="1600" dirty="0">
                <a:solidFill>
                  <a:srgbClr val="003399"/>
                </a:solidFill>
              </a:rPr>
              <a:t>{ </a:t>
            </a:r>
            <a:br>
              <a:rPr lang="en-IN" sz="1600" dirty="0">
                <a:solidFill>
                  <a:srgbClr val="003399"/>
                </a:solidFill>
              </a:rPr>
            </a:br>
            <a:r>
              <a:rPr lang="en-IN" sz="1600" dirty="0">
                <a:solidFill>
                  <a:srgbClr val="003399"/>
                </a:solidFill>
              </a:rPr>
              <a:t>	</a:t>
            </a:r>
            <a:r>
              <a:rPr lang="en-IN" sz="1600" dirty="0" err="1">
                <a:solidFill>
                  <a:srgbClr val="003399"/>
                </a:solidFill>
              </a:rPr>
              <a:t>int</a:t>
            </a:r>
            <a:r>
              <a:rPr lang="en-IN" sz="1600" dirty="0">
                <a:solidFill>
                  <a:srgbClr val="003399"/>
                </a:solidFill>
              </a:rPr>
              <a:t> </a:t>
            </a:r>
            <a:r>
              <a:rPr lang="en-IN" sz="1600" dirty="0" err="1">
                <a:solidFill>
                  <a:srgbClr val="003399"/>
                </a:solidFill>
              </a:rPr>
              <a:t>a,b</a:t>
            </a:r>
            <a:r>
              <a:rPr lang="en-IN" sz="1600" dirty="0">
                <a:solidFill>
                  <a:srgbClr val="003399"/>
                </a:solidFill>
              </a:rPr>
              <a:t>; </a:t>
            </a:r>
            <a:br>
              <a:rPr lang="en-IN" sz="1600" dirty="0">
                <a:solidFill>
                  <a:srgbClr val="003399"/>
                </a:solidFill>
              </a:rPr>
            </a:br>
            <a:r>
              <a:rPr lang="en-IN" sz="1600" dirty="0">
                <a:solidFill>
                  <a:srgbClr val="003399"/>
                </a:solidFill>
              </a:rPr>
              <a:t>	</a:t>
            </a:r>
            <a:r>
              <a:rPr lang="en-GB" sz="1600" dirty="0" err="1">
                <a:solidFill>
                  <a:srgbClr val="003399"/>
                </a:solidFill>
              </a:rPr>
              <a:t>printf</a:t>
            </a:r>
            <a:r>
              <a:rPr lang="en-GB" sz="1600" dirty="0">
                <a:solidFill>
                  <a:srgbClr val="003399"/>
                </a:solidFill>
              </a:rPr>
              <a:t>("enter value of a"); </a:t>
            </a:r>
            <a:br>
              <a:rPr lang="en-GB" sz="1600" dirty="0">
                <a:solidFill>
                  <a:srgbClr val="003399"/>
                </a:solidFill>
              </a:rPr>
            </a:br>
            <a:r>
              <a:rPr lang="en-GB" sz="1600" dirty="0">
                <a:solidFill>
                  <a:srgbClr val="003399"/>
                </a:solidFill>
              </a:rPr>
              <a:t>	</a:t>
            </a:r>
            <a:r>
              <a:rPr lang="en-IN" sz="1600" dirty="0" err="1">
                <a:solidFill>
                  <a:srgbClr val="003399"/>
                </a:solidFill>
              </a:rPr>
              <a:t>scanf</a:t>
            </a:r>
            <a:r>
              <a:rPr lang="en-IN" sz="1600" dirty="0">
                <a:solidFill>
                  <a:srgbClr val="003399"/>
                </a:solidFill>
              </a:rPr>
              <a:t>("%</a:t>
            </a:r>
            <a:r>
              <a:rPr lang="en-IN" sz="1600" dirty="0" err="1">
                <a:solidFill>
                  <a:srgbClr val="003399"/>
                </a:solidFill>
              </a:rPr>
              <a:t>d",&amp;a</a:t>
            </a:r>
            <a:r>
              <a:rPr lang="en-IN" sz="1600" dirty="0">
                <a:solidFill>
                  <a:srgbClr val="003399"/>
                </a:solidFill>
              </a:rPr>
              <a:t>); </a:t>
            </a:r>
            <a:br>
              <a:rPr lang="en-IN" sz="1600" dirty="0">
                <a:solidFill>
                  <a:srgbClr val="003399"/>
                </a:solidFill>
              </a:rPr>
            </a:br>
            <a:r>
              <a:rPr lang="en-IN" sz="1600" dirty="0">
                <a:solidFill>
                  <a:srgbClr val="003399"/>
                </a:solidFill>
              </a:rPr>
              <a:t>	b=a*a; </a:t>
            </a:r>
            <a:br>
              <a:rPr lang="en-IN" sz="1600" dirty="0">
                <a:solidFill>
                  <a:srgbClr val="003399"/>
                </a:solidFill>
              </a:rPr>
            </a:br>
            <a:r>
              <a:rPr lang="en-IN" sz="1600" dirty="0">
                <a:solidFill>
                  <a:srgbClr val="003399"/>
                </a:solidFill>
              </a:rPr>
              <a:t>	</a:t>
            </a:r>
            <a:r>
              <a:rPr lang="en-IN" sz="1600" dirty="0" err="1">
                <a:solidFill>
                  <a:srgbClr val="003399"/>
                </a:solidFill>
              </a:rPr>
              <a:t>printf</a:t>
            </a:r>
            <a:r>
              <a:rPr lang="en-IN" sz="1600" dirty="0">
                <a:solidFill>
                  <a:srgbClr val="003399"/>
                </a:solidFill>
              </a:rPr>
              <a:t>("%</a:t>
            </a:r>
            <a:r>
              <a:rPr lang="en-IN" sz="1600" dirty="0" err="1">
                <a:solidFill>
                  <a:srgbClr val="003399"/>
                </a:solidFill>
              </a:rPr>
              <a:t>d",b</a:t>
            </a:r>
            <a:r>
              <a:rPr lang="en-IN" sz="1600" dirty="0">
                <a:solidFill>
                  <a:srgbClr val="003399"/>
                </a:solidFill>
              </a:rPr>
              <a:t>); </a:t>
            </a:r>
            <a:br>
              <a:rPr lang="en-IN" sz="1600" dirty="0">
                <a:solidFill>
                  <a:srgbClr val="003399"/>
                </a:solidFill>
              </a:rPr>
            </a:br>
            <a:r>
              <a:rPr lang="en-IN" sz="1600" dirty="0">
                <a:solidFill>
                  <a:srgbClr val="003399"/>
                </a:solidFill>
              </a:rPr>
              <a:t>} </a:t>
            </a:r>
            <a:endParaRPr lang="en-IN" sz="1600" u="sng" dirty="0">
              <a:solidFill>
                <a:srgbClr val="003399"/>
              </a:solidFill>
            </a:endParaRPr>
          </a:p>
        </p:txBody>
      </p:sp>
    </p:spTree>
    <p:extLst>
      <p:ext uri="{BB962C8B-B14F-4D97-AF65-F5344CB8AC3E}">
        <p14:creationId xmlns:p14="http://schemas.microsoft.com/office/powerpoint/2010/main" val="2481953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Function Call Type - </a:t>
            </a:r>
            <a:r>
              <a:rPr lang="en-US"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a:xfrm>
            <a:off x="838200" y="1690688"/>
            <a:ext cx="10515600" cy="4351338"/>
          </a:xfrm>
        </p:spPr>
        <p:txBody>
          <a:bodyPr>
            <a:noAutofit/>
          </a:bodyPr>
          <a:lstStyle/>
          <a:p>
            <a:r>
              <a:rPr lang="en-GB" sz="1500" b="1" u="sng" dirty="0">
                <a:solidFill>
                  <a:srgbClr val="003399"/>
                </a:solidFill>
              </a:rPr>
              <a:t>Example:</a:t>
            </a:r>
            <a:endParaRPr lang="en-IN" sz="1500" b="1" u="sng" dirty="0">
              <a:solidFill>
                <a:srgbClr val="003399"/>
              </a:solidFill>
            </a:endParaRPr>
          </a:p>
          <a:p>
            <a:pPr marL="0" indent="0">
              <a:lnSpc>
                <a:spcPct val="120000"/>
              </a:lnSpc>
              <a:buNone/>
            </a:pPr>
            <a:r>
              <a:rPr lang="en-IN" sz="1500" dirty="0">
                <a:solidFill>
                  <a:srgbClr val="003399"/>
                </a:solidFill>
              </a:rPr>
              <a:t>#include&lt;</a:t>
            </a:r>
            <a:r>
              <a:rPr lang="en-IN" sz="1500" dirty="0" err="1">
                <a:solidFill>
                  <a:srgbClr val="003399"/>
                </a:solidFill>
              </a:rPr>
              <a:t>stdio.h</a:t>
            </a:r>
            <a:r>
              <a:rPr lang="en-IN" sz="1500" dirty="0">
                <a:solidFill>
                  <a:srgbClr val="003399"/>
                </a:solidFill>
              </a:rPr>
              <a:t>&gt; </a:t>
            </a:r>
            <a:br>
              <a:rPr lang="en-IN" sz="1500" dirty="0">
                <a:solidFill>
                  <a:srgbClr val="003399"/>
                </a:solidFill>
              </a:rPr>
            </a:br>
            <a:r>
              <a:rPr lang="en-IN" sz="1500" dirty="0">
                <a:solidFill>
                  <a:srgbClr val="003399"/>
                </a:solidFill>
              </a:rPr>
              <a:t>void square(</a:t>
            </a:r>
            <a:r>
              <a:rPr lang="en-IN" sz="1500" dirty="0" err="1">
                <a:solidFill>
                  <a:srgbClr val="003399"/>
                </a:solidFill>
              </a:rPr>
              <a:t>int</a:t>
            </a:r>
            <a:r>
              <a:rPr lang="en-IN" sz="1500" dirty="0">
                <a:solidFill>
                  <a:srgbClr val="003399"/>
                </a:solidFill>
              </a:rPr>
              <a:t>); //</a:t>
            </a:r>
            <a:r>
              <a:rPr lang="en-IN" sz="1500" dirty="0" err="1">
                <a:solidFill>
                  <a:srgbClr val="003399"/>
                </a:solidFill>
              </a:rPr>
              <a:t>fn</a:t>
            </a:r>
            <a:r>
              <a:rPr lang="en-IN" sz="1500" dirty="0">
                <a:solidFill>
                  <a:srgbClr val="003399"/>
                </a:solidFill>
              </a:rPr>
              <a:t> prototype/declaration </a:t>
            </a:r>
            <a:br>
              <a:rPr lang="en-IN" sz="1500" dirty="0">
                <a:solidFill>
                  <a:srgbClr val="003399"/>
                </a:solidFill>
              </a:rPr>
            </a:br>
            <a:r>
              <a:rPr lang="en-IN" sz="1500" dirty="0">
                <a:solidFill>
                  <a:srgbClr val="003399"/>
                </a:solidFill>
              </a:rPr>
              <a:t>main() </a:t>
            </a:r>
            <a:br>
              <a:rPr lang="en-IN" sz="1500" dirty="0">
                <a:solidFill>
                  <a:srgbClr val="003399"/>
                </a:solidFill>
              </a:rPr>
            </a:br>
            <a:r>
              <a:rPr lang="en-IN" sz="1500" dirty="0">
                <a:solidFill>
                  <a:srgbClr val="003399"/>
                </a:solidFill>
              </a:rPr>
              <a:t>{ </a:t>
            </a:r>
            <a:br>
              <a:rPr lang="en-IN" sz="1500" dirty="0">
                <a:solidFill>
                  <a:srgbClr val="003399"/>
                </a:solidFill>
              </a:rPr>
            </a:br>
            <a:r>
              <a:rPr lang="en-IN" sz="1500" dirty="0">
                <a:solidFill>
                  <a:srgbClr val="003399"/>
                </a:solidFill>
              </a:rPr>
              <a:t>	</a:t>
            </a:r>
            <a:r>
              <a:rPr lang="en-IN" sz="1500" dirty="0" err="1">
                <a:solidFill>
                  <a:srgbClr val="003399"/>
                </a:solidFill>
              </a:rPr>
              <a:t>int</a:t>
            </a:r>
            <a:r>
              <a:rPr lang="en-IN" sz="1500" dirty="0">
                <a:solidFill>
                  <a:srgbClr val="003399"/>
                </a:solidFill>
              </a:rPr>
              <a:t> a; </a:t>
            </a:r>
            <a:br>
              <a:rPr lang="en-IN" sz="1500" dirty="0">
                <a:solidFill>
                  <a:srgbClr val="003399"/>
                </a:solidFill>
              </a:rPr>
            </a:br>
            <a:r>
              <a:rPr lang="en-IN" sz="1500" dirty="0">
                <a:solidFill>
                  <a:srgbClr val="003399"/>
                </a:solidFill>
              </a:rPr>
              <a:t>	</a:t>
            </a:r>
            <a:r>
              <a:rPr lang="en-GB" sz="1500" dirty="0" err="1">
                <a:solidFill>
                  <a:srgbClr val="003399"/>
                </a:solidFill>
              </a:rPr>
              <a:t>printf</a:t>
            </a:r>
            <a:r>
              <a:rPr lang="en-GB" sz="1500" dirty="0">
                <a:solidFill>
                  <a:srgbClr val="003399"/>
                </a:solidFill>
              </a:rPr>
              <a:t>(" </a:t>
            </a:r>
            <a:r>
              <a:rPr lang="en-GB" sz="1500" dirty="0" err="1">
                <a:solidFill>
                  <a:srgbClr val="003399"/>
                </a:solidFill>
              </a:rPr>
              <a:t>pgm</a:t>
            </a:r>
            <a:r>
              <a:rPr lang="en-GB" sz="1500" dirty="0">
                <a:solidFill>
                  <a:srgbClr val="003399"/>
                </a:solidFill>
              </a:rPr>
              <a:t> to find square of a no"); </a:t>
            </a:r>
            <a:br>
              <a:rPr lang="en-GB" sz="1500" dirty="0">
                <a:solidFill>
                  <a:srgbClr val="003399"/>
                </a:solidFill>
              </a:rPr>
            </a:br>
            <a:r>
              <a:rPr lang="en-GB" sz="1500" dirty="0">
                <a:solidFill>
                  <a:srgbClr val="003399"/>
                </a:solidFill>
              </a:rPr>
              <a:t>	</a:t>
            </a:r>
            <a:r>
              <a:rPr lang="en-GB" sz="1500" dirty="0" err="1">
                <a:solidFill>
                  <a:srgbClr val="003399"/>
                </a:solidFill>
              </a:rPr>
              <a:t>printf</a:t>
            </a:r>
            <a:r>
              <a:rPr lang="en-GB" sz="1500" dirty="0">
                <a:solidFill>
                  <a:srgbClr val="003399"/>
                </a:solidFill>
              </a:rPr>
              <a:t>("enter value of a"); </a:t>
            </a:r>
            <a:br>
              <a:rPr lang="en-GB" sz="1500" dirty="0">
                <a:solidFill>
                  <a:srgbClr val="003399"/>
                </a:solidFill>
              </a:rPr>
            </a:br>
            <a:r>
              <a:rPr lang="en-GB" sz="1500" dirty="0">
                <a:solidFill>
                  <a:srgbClr val="003399"/>
                </a:solidFill>
              </a:rPr>
              <a:t>	</a:t>
            </a:r>
            <a:r>
              <a:rPr lang="en-IN" sz="1500" dirty="0" err="1">
                <a:solidFill>
                  <a:srgbClr val="003399"/>
                </a:solidFill>
              </a:rPr>
              <a:t>scanf</a:t>
            </a:r>
            <a:r>
              <a:rPr lang="en-IN" sz="1500" dirty="0">
                <a:solidFill>
                  <a:srgbClr val="003399"/>
                </a:solidFill>
              </a:rPr>
              <a:t>("%</a:t>
            </a:r>
            <a:r>
              <a:rPr lang="en-IN" sz="1500" dirty="0" err="1">
                <a:solidFill>
                  <a:srgbClr val="003399"/>
                </a:solidFill>
              </a:rPr>
              <a:t>d",&amp;a</a:t>
            </a:r>
            <a:r>
              <a:rPr lang="en-IN" sz="1500" dirty="0">
                <a:solidFill>
                  <a:srgbClr val="003399"/>
                </a:solidFill>
              </a:rPr>
              <a:t>); </a:t>
            </a:r>
            <a:br>
              <a:rPr lang="en-IN" sz="1500" dirty="0">
                <a:solidFill>
                  <a:srgbClr val="003399"/>
                </a:solidFill>
              </a:rPr>
            </a:br>
            <a:r>
              <a:rPr lang="en-IN" sz="1500" dirty="0">
                <a:solidFill>
                  <a:srgbClr val="003399"/>
                </a:solidFill>
              </a:rPr>
              <a:t>	square(a); </a:t>
            </a:r>
            <a:br>
              <a:rPr lang="en-IN" sz="1500" dirty="0">
                <a:solidFill>
                  <a:srgbClr val="003399"/>
                </a:solidFill>
              </a:rPr>
            </a:br>
            <a:r>
              <a:rPr lang="en-IN" sz="1500" dirty="0">
                <a:solidFill>
                  <a:srgbClr val="003399"/>
                </a:solidFill>
              </a:rPr>
              <a:t>	</a:t>
            </a:r>
            <a:r>
              <a:rPr lang="en-IN" sz="1500" dirty="0" err="1">
                <a:solidFill>
                  <a:srgbClr val="003399"/>
                </a:solidFill>
              </a:rPr>
              <a:t>printf</a:t>
            </a:r>
            <a:r>
              <a:rPr lang="en-IN" sz="1500" dirty="0">
                <a:solidFill>
                  <a:srgbClr val="003399"/>
                </a:solidFill>
              </a:rPr>
              <a:t>("the end"); </a:t>
            </a:r>
            <a:br>
              <a:rPr lang="en-IN" sz="1500" dirty="0">
                <a:solidFill>
                  <a:srgbClr val="003399"/>
                </a:solidFill>
              </a:rPr>
            </a:br>
            <a:r>
              <a:rPr lang="en-IN" sz="1500" dirty="0">
                <a:solidFill>
                  <a:srgbClr val="003399"/>
                </a:solidFill>
              </a:rPr>
              <a:t>	} </a:t>
            </a:r>
            <a:br>
              <a:rPr lang="en-IN" sz="1500" dirty="0">
                <a:solidFill>
                  <a:srgbClr val="003399"/>
                </a:solidFill>
              </a:rPr>
            </a:br>
            <a:r>
              <a:rPr lang="en-IN" sz="1500" dirty="0">
                <a:solidFill>
                  <a:srgbClr val="003399"/>
                </a:solidFill>
              </a:rPr>
              <a:t>void square(</a:t>
            </a:r>
            <a:r>
              <a:rPr lang="en-IN" sz="1500" dirty="0" err="1">
                <a:solidFill>
                  <a:srgbClr val="003399"/>
                </a:solidFill>
              </a:rPr>
              <a:t>int</a:t>
            </a:r>
            <a:r>
              <a:rPr lang="en-IN" sz="1500" dirty="0">
                <a:solidFill>
                  <a:srgbClr val="003399"/>
                </a:solidFill>
              </a:rPr>
              <a:t> x) </a:t>
            </a:r>
            <a:br>
              <a:rPr lang="en-IN" sz="1500" dirty="0">
                <a:solidFill>
                  <a:srgbClr val="003399"/>
                </a:solidFill>
              </a:rPr>
            </a:br>
            <a:r>
              <a:rPr lang="en-IN" sz="1500" dirty="0">
                <a:solidFill>
                  <a:srgbClr val="003399"/>
                </a:solidFill>
              </a:rPr>
              <a:t>{ </a:t>
            </a:r>
            <a:br>
              <a:rPr lang="en-IN" sz="1500" dirty="0">
                <a:solidFill>
                  <a:srgbClr val="003399"/>
                </a:solidFill>
              </a:rPr>
            </a:br>
            <a:r>
              <a:rPr lang="en-IN" sz="1500" dirty="0">
                <a:solidFill>
                  <a:srgbClr val="003399"/>
                </a:solidFill>
              </a:rPr>
              <a:t>	</a:t>
            </a:r>
            <a:r>
              <a:rPr lang="en-IN" sz="1500" dirty="0" err="1">
                <a:solidFill>
                  <a:srgbClr val="003399"/>
                </a:solidFill>
              </a:rPr>
              <a:t>int</a:t>
            </a:r>
            <a:r>
              <a:rPr lang="en-IN" sz="1500" dirty="0">
                <a:solidFill>
                  <a:srgbClr val="003399"/>
                </a:solidFill>
              </a:rPr>
              <a:t> y; </a:t>
            </a:r>
            <a:br>
              <a:rPr lang="en-IN" sz="1500" dirty="0">
                <a:solidFill>
                  <a:srgbClr val="003399"/>
                </a:solidFill>
              </a:rPr>
            </a:br>
            <a:r>
              <a:rPr lang="en-IN" sz="1500" dirty="0">
                <a:solidFill>
                  <a:srgbClr val="003399"/>
                </a:solidFill>
              </a:rPr>
              <a:t>	y=x*x; </a:t>
            </a:r>
            <a:br>
              <a:rPr lang="en-IN" sz="1500" dirty="0">
                <a:solidFill>
                  <a:srgbClr val="003399"/>
                </a:solidFill>
              </a:rPr>
            </a:br>
            <a:r>
              <a:rPr lang="en-IN" sz="1500" dirty="0">
                <a:solidFill>
                  <a:srgbClr val="003399"/>
                </a:solidFill>
              </a:rPr>
              <a:t>	</a:t>
            </a:r>
            <a:r>
              <a:rPr lang="en-IN" sz="1500" dirty="0" err="1">
                <a:solidFill>
                  <a:srgbClr val="003399"/>
                </a:solidFill>
              </a:rPr>
              <a:t>printf</a:t>
            </a:r>
            <a:r>
              <a:rPr lang="en-IN" sz="1500" dirty="0">
                <a:solidFill>
                  <a:srgbClr val="003399"/>
                </a:solidFill>
              </a:rPr>
              <a:t>("%</a:t>
            </a:r>
            <a:r>
              <a:rPr lang="en-IN" sz="1500" dirty="0" err="1">
                <a:solidFill>
                  <a:srgbClr val="003399"/>
                </a:solidFill>
              </a:rPr>
              <a:t>d",y</a:t>
            </a:r>
            <a:r>
              <a:rPr lang="en-IN" sz="1500" dirty="0">
                <a:solidFill>
                  <a:srgbClr val="003399"/>
                </a:solidFill>
              </a:rPr>
              <a:t>); </a:t>
            </a:r>
            <a:br>
              <a:rPr lang="en-IN" sz="1500" dirty="0">
                <a:solidFill>
                  <a:srgbClr val="003399"/>
                </a:solidFill>
              </a:rPr>
            </a:br>
            <a:r>
              <a:rPr lang="en-IN" sz="1500" dirty="0">
                <a:solidFill>
                  <a:srgbClr val="003399"/>
                </a:solidFill>
              </a:rPr>
              <a:t>} </a:t>
            </a:r>
          </a:p>
        </p:txBody>
      </p:sp>
    </p:spTree>
    <p:extLst>
      <p:ext uri="{BB962C8B-B14F-4D97-AF65-F5344CB8AC3E}">
        <p14:creationId xmlns:p14="http://schemas.microsoft.com/office/powerpoint/2010/main" val="771969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a:xfrm>
            <a:off x="838200" y="291234"/>
            <a:ext cx="10515600" cy="1325563"/>
          </a:xfrm>
        </p:spPr>
        <p:txBody>
          <a:bodyPr/>
          <a:lstStyle/>
          <a:p>
            <a:r>
              <a:rPr lang="en-US" b="1" dirty="0">
                <a:solidFill>
                  <a:srgbClr val="FF0000"/>
                </a:solidFill>
              </a:rPr>
              <a:t>Function Call Type - </a:t>
            </a:r>
            <a:r>
              <a:rPr lang="en-US"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a:xfrm>
            <a:off x="838200" y="1308388"/>
            <a:ext cx="10515600" cy="4351338"/>
          </a:xfrm>
        </p:spPr>
        <p:txBody>
          <a:bodyPr>
            <a:noAutofit/>
          </a:bodyPr>
          <a:lstStyle/>
          <a:p>
            <a:pPr marL="0" indent="0">
              <a:buNone/>
            </a:pPr>
            <a:r>
              <a:rPr lang="en-GB" sz="1400" b="1" u="sng" dirty="0">
                <a:solidFill>
                  <a:srgbClr val="003399"/>
                </a:solidFill>
              </a:rPr>
              <a:t>Example:</a:t>
            </a:r>
            <a:endParaRPr lang="en-IN" sz="1400" b="1" u="sng" dirty="0">
              <a:solidFill>
                <a:srgbClr val="003399"/>
              </a:solidFill>
            </a:endParaRPr>
          </a:p>
          <a:p>
            <a:pPr marL="0" indent="0">
              <a:lnSpc>
                <a:spcPct val="120000"/>
              </a:lnSpc>
              <a:buNone/>
            </a:pPr>
            <a:r>
              <a:rPr lang="en-IN" sz="1400" dirty="0">
                <a:solidFill>
                  <a:srgbClr val="003399"/>
                </a:solidFill>
              </a:rPr>
              <a:t>#include&lt;</a:t>
            </a:r>
            <a:r>
              <a:rPr lang="en-IN" sz="1400" dirty="0" err="1">
                <a:solidFill>
                  <a:srgbClr val="003399"/>
                </a:solidFill>
              </a:rPr>
              <a:t>stdio.h</a:t>
            </a:r>
            <a:r>
              <a:rPr lang="en-IN" sz="1400" dirty="0">
                <a:solidFill>
                  <a:srgbClr val="003399"/>
                </a:solidFill>
              </a:rPr>
              <a:t>&gt; </a:t>
            </a:r>
            <a:br>
              <a:rPr lang="en-IN" sz="1400" dirty="0">
                <a:solidFill>
                  <a:srgbClr val="003399"/>
                </a:solidFill>
              </a:rPr>
            </a:br>
            <a:r>
              <a:rPr lang="en-IN" sz="1400" dirty="0" err="1">
                <a:solidFill>
                  <a:srgbClr val="003399"/>
                </a:solidFill>
              </a:rPr>
              <a:t>int</a:t>
            </a:r>
            <a:r>
              <a:rPr lang="en-IN" sz="1400" dirty="0">
                <a:solidFill>
                  <a:srgbClr val="003399"/>
                </a:solidFill>
              </a:rPr>
              <a:t> square(</a:t>
            </a:r>
            <a:r>
              <a:rPr lang="en-IN" sz="1400" dirty="0" err="1">
                <a:solidFill>
                  <a:srgbClr val="003399"/>
                </a:solidFill>
              </a:rPr>
              <a:t>int</a:t>
            </a:r>
            <a:r>
              <a:rPr lang="en-IN" sz="1400" dirty="0">
                <a:solidFill>
                  <a:srgbClr val="003399"/>
                </a:solidFill>
              </a:rPr>
              <a:t>); 	//</a:t>
            </a:r>
            <a:r>
              <a:rPr lang="en-IN" sz="1400" dirty="0" err="1">
                <a:solidFill>
                  <a:srgbClr val="003399"/>
                </a:solidFill>
              </a:rPr>
              <a:t>fn</a:t>
            </a:r>
            <a:r>
              <a:rPr lang="en-IN" sz="1400" dirty="0">
                <a:solidFill>
                  <a:srgbClr val="003399"/>
                </a:solidFill>
              </a:rPr>
              <a:t> prototype/declaration </a:t>
            </a:r>
            <a:br>
              <a:rPr lang="en-IN" sz="1400" dirty="0">
                <a:solidFill>
                  <a:srgbClr val="003399"/>
                </a:solidFill>
              </a:rPr>
            </a:br>
            <a:r>
              <a:rPr lang="en-IN" sz="1400" dirty="0">
                <a:solidFill>
                  <a:srgbClr val="003399"/>
                </a:solidFill>
              </a:rPr>
              <a:t>main() </a:t>
            </a:r>
            <a:br>
              <a:rPr lang="en-IN" sz="1400" dirty="0">
                <a:solidFill>
                  <a:srgbClr val="003399"/>
                </a:solidFill>
              </a:rPr>
            </a:br>
            <a:r>
              <a:rPr lang="en-IN" sz="1400" dirty="0">
                <a:solidFill>
                  <a:srgbClr val="003399"/>
                </a:solidFill>
              </a:rPr>
              <a:t>{ </a:t>
            </a:r>
            <a:br>
              <a:rPr lang="en-IN" sz="1400" dirty="0">
                <a:solidFill>
                  <a:srgbClr val="003399"/>
                </a:solidFill>
              </a:rPr>
            </a:br>
            <a:r>
              <a:rPr lang="en-IN" sz="1400" dirty="0">
                <a:solidFill>
                  <a:srgbClr val="003399"/>
                </a:solidFill>
              </a:rPr>
              <a:t>	</a:t>
            </a:r>
            <a:r>
              <a:rPr lang="en-IN" sz="1400" dirty="0" err="1">
                <a:solidFill>
                  <a:srgbClr val="003399"/>
                </a:solidFill>
              </a:rPr>
              <a:t>int</a:t>
            </a:r>
            <a:r>
              <a:rPr lang="en-IN" sz="1400" dirty="0">
                <a:solidFill>
                  <a:srgbClr val="003399"/>
                </a:solidFill>
              </a:rPr>
              <a:t> </a:t>
            </a:r>
            <a:r>
              <a:rPr lang="en-IN" sz="1400" dirty="0" err="1">
                <a:solidFill>
                  <a:srgbClr val="003399"/>
                </a:solidFill>
              </a:rPr>
              <a:t>a,b</a:t>
            </a:r>
            <a:r>
              <a:rPr lang="en-IN" sz="1400" dirty="0">
                <a:solidFill>
                  <a:srgbClr val="003399"/>
                </a:solidFill>
              </a:rPr>
              <a:t>; </a:t>
            </a:r>
            <a:br>
              <a:rPr lang="en-IN" sz="1400" dirty="0">
                <a:solidFill>
                  <a:srgbClr val="003399"/>
                </a:solidFill>
              </a:rPr>
            </a:br>
            <a:r>
              <a:rPr lang="en-IN" sz="1400" dirty="0">
                <a:solidFill>
                  <a:srgbClr val="003399"/>
                </a:solidFill>
              </a:rPr>
              <a:t>	</a:t>
            </a:r>
            <a:r>
              <a:rPr lang="en-GB" sz="1400" dirty="0" err="1">
                <a:solidFill>
                  <a:srgbClr val="003399"/>
                </a:solidFill>
              </a:rPr>
              <a:t>printf</a:t>
            </a:r>
            <a:r>
              <a:rPr lang="en-GB" sz="1400" dirty="0">
                <a:solidFill>
                  <a:srgbClr val="003399"/>
                </a:solidFill>
              </a:rPr>
              <a:t>(" </a:t>
            </a:r>
            <a:r>
              <a:rPr lang="en-GB" sz="1400" dirty="0" err="1">
                <a:solidFill>
                  <a:srgbClr val="003399"/>
                </a:solidFill>
              </a:rPr>
              <a:t>pgm</a:t>
            </a:r>
            <a:r>
              <a:rPr lang="en-GB" sz="1400" dirty="0">
                <a:solidFill>
                  <a:srgbClr val="003399"/>
                </a:solidFill>
              </a:rPr>
              <a:t> to find square of a no"); </a:t>
            </a:r>
            <a:br>
              <a:rPr lang="en-GB" sz="1400" dirty="0">
                <a:solidFill>
                  <a:srgbClr val="003399"/>
                </a:solidFill>
              </a:rPr>
            </a:br>
            <a:r>
              <a:rPr lang="en-GB" sz="1400" dirty="0">
                <a:solidFill>
                  <a:srgbClr val="003399"/>
                </a:solidFill>
              </a:rPr>
              <a:t>	</a:t>
            </a:r>
            <a:r>
              <a:rPr lang="en-GB" sz="1400" dirty="0" err="1">
                <a:solidFill>
                  <a:srgbClr val="003399"/>
                </a:solidFill>
              </a:rPr>
              <a:t>printf</a:t>
            </a:r>
            <a:r>
              <a:rPr lang="en-GB" sz="1400" dirty="0">
                <a:solidFill>
                  <a:srgbClr val="003399"/>
                </a:solidFill>
              </a:rPr>
              <a:t>("enter value of a"); </a:t>
            </a:r>
            <a:br>
              <a:rPr lang="en-GB" sz="1400" dirty="0">
                <a:solidFill>
                  <a:srgbClr val="003399"/>
                </a:solidFill>
              </a:rPr>
            </a:br>
            <a:r>
              <a:rPr lang="en-GB" sz="1400" dirty="0">
                <a:solidFill>
                  <a:srgbClr val="003399"/>
                </a:solidFill>
              </a:rPr>
              <a:t>	</a:t>
            </a:r>
            <a:r>
              <a:rPr lang="en-IN" sz="1400" dirty="0" err="1">
                <a:solidFill>
                  <a:srgbClr val="003399"/>
                </a:solidFill>
              </a:rPr>
              <a:t>scanf</a:t>
            </a:r>
            <a:r>
              <a:rPr lang="en-IN" sz="1400" dirty="0">
                <a:solidFill>
                  <a:srgbClr val="003399"/>
                </a:solidFill>
              </a:rPr>
              <a:t>("%</a:t>
            </a:r>
            <a:r>
              <a:rPr lang="en-IN" sz="1400" dirty="0" err="1">
                <a:solidFill>
                  <a:srgbClr val="003399"/>
                </a:solidFill>
              </a:rPr>
              <a:t>d",&amp;a</a:t>
            </a:r>
            <a:r>
              <a:rPr lang="en-IN" sz="1400" dirty="0">
                <a:solidFill>
                  <a:srgbClr val="003399"/>
                </a:solidFill>
              </a:rPr>
              <a:t>); </a:t>
            </a:r>
            <a:br>
              <a:rPr lang="en-IN" sz="1400" dirty="0">
                <a:solidFill>
                  <a:srgbClr val="003399"/>
                </a:solidFill>
              </a:rPr>
            </a:br>
            <a:r>
              <a:rPr lang="en-IN" sz="1400" dirty="0">
                <a:solidFill>
                  <a:srgbClr val="003399"/>
                </a:solidFill>
              </a:rPr>
              <a:t>	b=square(a); </a:t>
            </a:r>
            <a:br>
              <a:rPr lang="en-IN" sz="1400" dirty="0">
                <a:solidFill>
                  <a:srgbClr val="003399"/>
                </a:solidFill>
              </a:rPr>
            </a:br>
            <a:r>
              <a:rPr lang="en-IN" sz="1400" dirty="0">
                <a:solidFill>
                  <a:srgbClr val="003399"/>
                </a:solidFill>
              </a:rPr>
              <a:t>	</a:t>
            </a:r>
            <a:r>
              <a:rPr lang="en-IN" sz="1400" dirty="0" err="1">
                <a:solidFill>
                  <a:srgbClr val="003399"/>
                </a:solidFill>
              </a:rPr>
              <a:t>printf</a:t>
            </a:r>
            <a:r>
              <a:rPr lang="en-IN" sz="1400" dirty="0">
                <a:solidFill>
                  <a:srgbClr val="003399"/>
                </a:solidFill>
              </a:rPr>
              <a:t>("%</a:t>
            </a:r>
            <a:r>
              <a:rPr lang="en-IN" sz="1400" dirty="0" err="1">
                <a:solidFill>
                  <a:srgbClr val="003399"/>
                </a:solidFill>
              </a:rPr>
              <a:t>d",b</a:t>
            </a:r>
            <a:r>
              <a:rPr lang="en-IN" sz="1400" dirty="0">
                <a:solidFill>
                  <a:srgbClr val="003399"/>
                </a:solidFill>
              </a:rPr>
              <a:t>); </a:t>
            </a:r>
            <a:br>
              <a:rPr lang="en-IN" sz="1400" dirty="0">
                <a:solidFill>
                  <a:srgbClr val="003399"/>
                </a:solidFill>
              </a:rPr>
            </a:br>
            <a:r>
              <a:rPr lang="en-IN" sz="1400" dirty="0">
                <a:solidFill>
                  <a:srgbClr val="003399"/>
                </a:solidFill>
              </a:rPr>
              <a:t>	</a:t>
            </a:r>
            <a:r>
              <a:rPr lang="en-IN" sz="1400" dirty="0" err="1">
                <a:solidFill>
                  <a:srgbClr val="003399"/>
                </a:solidFill>
              </a:rPr>
              <a:t>printf</a:t>
            </a:r>
            <a:r>
              <a:rPr lang="en-IN" sz="1400" dirty="0">
                <a:solidFill>
                  <a:srgbClr val="003399"/>
                </a:solidFill>
              </a:rPr>
              <a:t>("the end"); </a:t>
            </a:r>
            <a:br>
              <a:rPr lang="en-IN" sz="1400" dirty="0">
                <a:solidFill>
                  <a:srgbClr val="003399"/>
                </a:solidFill>
              </a:rPr>
            </a:br>
            <a:r>
              <a:rPr lang="en-IN" sz="1400" dirty="0">
                <a:solidFill>
                  <a:srgbClr val="003399"/>
                </a:solidFill>
              </a:rPr>
              <a:t>} </a:t>
            </a:r>
            <a:br>
              <a:rPr lang="en-IN" sz="1400" dirty="0">
                <a:solidFill>
                  <a:srgbClr val="003399"/>
                </a:solidFill>
              </a:rPr>
            </a:br>
            <a:r>
              <a:rPr lang="en-IN" sz="1400" dirty="0" err="1">
                <a:solidFill>
                  <a:srgbClr val="003399"/>
                </a:solidFill>
              </a:rPr>
              <a:t>int</a:t>
            </a:r>
            <a:r>
              <a:rPr lang="en-IN" sz="1400" dirty="0">
                <a:solidFill>
                  <a:srgbClr val="003399"/>
                </a:solidFill>
              </a:rPr>
              <a:t> square(</a:t>
            </a:r>
            <a:r>
              <a:rPr lang="en-IN" sz="1400" dirty="0" err="1">
                <a:solidFill>
                  <a:srgbClr val="003399"/>
                </a:solidFill>
              </a:rPr>
              <a:t>int</a:t>
            </a:r>
            <a:r>
              <a:rPr lang="en-IN" sz="1400" dirty="0">
                <a:solidFill>
                  <a:srgbClr val="003399"/>
                </a:solidFill>
              </a:rPr>
              <a:t> x) </a:t>
            </a:r>
            <a:br>
              <a:rPr lang="en-IN" sz="1400" dirty="0">
                <a:solidFill>
                  <a:srgbClr val="003399"/>
                </a:solidFill>
              </a:rPr>
            </a:br>
            <a:r>
              <a:rPr lang="en-IN" sz="1400" dirty="0">
                <a:solidFill>
                  <a:srgbClr val="003399"/>
                </a:solidFill>
              </a:rPr>
              <a:t>{ </a:t>
            </a:r>
            <a:br>
              <a:rPr lang="en-IN" sz="1400" dirty="0">
                <a:solidFill>
                  <a:srgbClr val="003399"/>
                </a:solidFill>
              </a:rPr>
            </a:br>
            <a:r>
              <a:rPr lang="en-IN" sz="1400" dirty="0">
                <a:solidFill>
                  <a:srgbClr val="003399"/>
                </a:solidFill>
              </a:rPr>
              <a:t>	</a:t>
            </a:r>
            <a:r>
              <a:rPr lang="en-IN" sz="1400" dirty="0" err="1">
                <a:solidFill>
                  <a:srgbClr val="003399"/>
                </a:solidFill>
              </a:rPr>
              <a:t>int</a:t>
            </a:r>
            <a:r>
              <a:rPr lang="en-IN" sz="1400" dirty="0">
                <a:solidFill>
                  <a:srgbClr val="003399"/>
                </a:solidFill>
              </a:rPr>
              <a:t> y; </a:t>
            </a:r>
            <a:br>
              <a:rPr lang="en-IN" sz="1400" dirty="0">
                <a:solidFill>
                  <a:srgbClr val="003399"/>
                </a:solidFill>
              </a:rPr>
            </a:br>
            <a:r>
              <a:rPr lang="en-IN" sz="1400" dirty="0">
                <a:solidFill>
                  <a:srgbClr val="003399"/>
                </a:solidFill>
              </a:rPr>
              <a:t>	y=x*x; </a:t>
            </a:r>
            <a:br>
              <a:rPr lang="en-IN" sz="1400" dirty="0">
                <a:solidFill>
                  <a:srgbClr val="003399"/>
                </a:solidFill>
              </a:rPr>
            </a:br>
            <a:r>
              <a:rPr lang="en-IN" sz="1400" dirty="0">
                <a:solidFill>
                  <a:srgbClr val="003399"/>
                </a:solidFill>
              </a:rPr>
              <a:t>	return(y); </a:t>
            </a:r>
            <a:br>
              <a:rPr lang="en-IN" sz="1400" dirty="0">
                <a:solidFill>
                  <a:srgbClr val="003399"/>
                </a:solidFill>
              </a:rPr>
            </a:br>
            <a:r>
              <a:rPr lang="en-IN" sz="1400" dirty="0">
                <a:solidFill>
                  <a:srgbClr val="003399"/>
                </a:solidFill>
              </a:rPr>
              <a:t>} </a:t>
            </a:r>
          </a:p>
        </p:txBody>
      </p:sp>
    </p:spTree>
    <p:extLst>
      <p:ext uri="{BB962C8B-B14F-4D97-AF65-F5344CB8AC3E}">
        <p14:creationId xmlns:p14="http://schemas.microsoft.com/office/powerpoint/2010/main" val="2127517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Recursion in C</a:t>
            </a:r>
            <a:endParaRPr lang="en-US" b="1" dirty="0">
              <a:solidFill>
                <a:srgbClr val="FF0000"/>
              </a:solidFill>
            </a:endParaRPr>
          </a:p>
        </p:txBody>
      </p:sp>
      <p:sp>
        <p:nvSpPr>
          <p:cNvPr id="5" name="Content Placeholder 4"/>
          <p:cNvSpPr>
            <a:spLocks noGrp="1"/>
          </p:cNvSpPr>
          <p:nvPr>
            <p:ph idx="1"/>
          </p:nvPr>
        </p:nvSpPr>
        <p:spPr/>
        <p:txBody>
          <a:bodyPr/>
          <a:lstStyle/>
          <a:p>
            <a:r>
              <a:rPr lang="en-GB" dirty="0">
                <a:solidFill>
                  <a:srgbClr val="003399"/>
                </a:solidFill>
              </a:rPr>
              <a:t>When function is called within the same function, it is known as recursion in C. The function which calls the same function, is known </a:t>
            </a:r>
            <a:r>
              <a:rPr lang="en-IN" dirty="0">
                <a:solidFill>
                  <a:srgbClr val="003399"/>
                </a:solidFill>
              </a:rPr>
              <a:t>as recursive function.</a:t>
            </a:r>
          </a:p>
          <a:p>
            <a:r>
              <a:rPr lang="en-IN" b="1" u="sng" dirty="0">
                <a:solidFill>
                  <a:srgbClr val="003399"/>
                </a:solidFill>
              </a:rPr>
              <a:t>Syntax:</a:t>
            </a:r>
          </a:p>
          <a:p>
            <a:endParaRPr lang="en-IN" b="1" u="sng" dirty="0">
              <a:solidFill>
                <a:srgbClr val="003399"/>
              </a:solidFill>
            </a:endParaRPr>
          </a:p>
        </p:txBody>
      </p:sp>
      <p:pic>
        <p:nvPicPr>
          <p:cNvPr id="3" name="Picture 2"/>
          <p:cNvPicPr>
            <a:picLocks noChangeAspect="1"/>
          </p:cNvPicPr>
          <p:nvPr/>
        </p:nvPicPr>
        <p:blipFill>
          <a:blip r:embed="rId2"/>
          <a:stretch>
            <a:fillRect/>
          </a:stretch>
        </p:blipFill>
        <p:spPr>
          <a:xfrm>
            <a:off x="2280369" y="3702199"/>
            <a:ext cx="4503293" cy="1654891"/>
          </a:xfrm>
          <a:prstGeom prst="rect">
            <a:avLst/>
          </a:prstGeom>
        </p:spPr>
      </p:pic>
    </p:spTree>
    <p:extLst>
      <p:ext uri="{BB962C8B-B14F-4D97-AF65-F5344CB8AC3E}">
        <p14:creationId xmlns:p14="http://schemas.microsoft.com/office/powerpoint/2010/main" val="140221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String</a:t>
            </a:r>
          </a:p>
        </p:txBody>
      </p:sp>
      <p:sp>
        <p:nvSpPr>
          <p:cNvPr id="5" name="Content Placeholder 4"/>
          <p:cNvSpPr>
            <a:spLocks noGrp="1"/>
          </p:cNvSpPr>
          <p:nvPr>
            <p:ph idx="1"/>
          </p:nvPr>
        </p:nvSpPr>
        <p:spPr/>
        <p:txBody>
          <a:bodyPr>
            <a:normAutofit/>
          </a:bodyPr>
          <a:lstStyle/>
          <a:p>
            <a:r>
              <a:rPr lang="en-GB" dirty="0">
                <a:solidFill>
                  <a:srgbClr val="003399"/>
                </a:solidFill>
              </a:rPr>
              <a:t>The string in C programming language is actually a one-dimensional array of characters which is terminated by a </a:t>
            </a:r>
            <a:r>
              <a:rPr lang="en-GB" b="1" dirty="0">
                <a:solidFill>
                  <a:srgbClr val="003399"/>
                </a:solidFill>
              </a:rPr>
              <a:t>null </a:t>
            </a:r>
            <a:r>
              <a:rPr lang="en-GB" dirty="0">
                <a:solidFill>
                  <a:srgbClr val="003399"/>
                </a:solidFill>
              </a:rPr>
              <a:t>character '\0'. </a:t>
            </a:r>
          </a:p>
          <a:p>
            <a:endParaRPr lang="en-IN" dirty="0">
              <a:solidFill>
                <a:srgbClr val="003399"/>
              </a:solidFill>
            </a:endParaRPr>
          </a:p>
          <a:p>
            <a:r>
              <a:rPr lang="en-GB" dirty="0">
                <a:solidFill>
                  <a:srgbClr val="003399"/>
                </a:solidFill>
              </a:rPr>
              <a:t>The following declaration and initialization create a string consisting of the word "Hello". To hold the null character at the end of the array, the size of the character array containing the string is one more than the number of characters in the word “Hello”. </a:t>
            </a:r>
          </a:p>
          <a:p>
            <a:endParaRPr lang="en-IN" dirty="0">
              <a:solidFill>
                <a:srgbClr val="003399"/>
              </a:solidFill>
            </a:endParaRPr>
          </a:p>
          <a:p>
            <a:r>
              <a:rPr lang="en-IN" dirty="0">
                <a:solidFill>
                  <a:srgbClr val="003399"/>
                </a:solidFill>
              </a:rPr>
              <a:t>char greeting[6] = {'H', 'e', 'l', 'l', 'o', '\0'}; </a:t>
            </a:r>
          </a:p>
          <a:p>
            <a:pPr marL="0" indent="0">
              <a:buNone/>
            </a:pPr>
            <a:endParaRPr lang="en-GB" dirty="0"/>
          </a:p>
          <a:p>
            <a:endParaRPr lang="en-IN" dirty="0">
              <a:solidFill>
                <a:srgbClr val="003399"/>
              </a:solidFill>
            </a:endParaRPr>
          </a:p>
        </p:txBody>
      </p:sp>
    </p:spTree>
    <p:extLst>
      <p:ext uri="{BB962C8B-B14F-4D97-AF65-F5344CB8AC3E}">
        <p14:creationId xmlns:p14="http://schemas.microsoft.com/office/powerpoint/2010/main" val="629058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Rules for Recursive function</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GB" dirty="0">
                <a:solidFill>
                  <a:srgbClr val="003399"/>
                </a:solidFill>
              </a:rPr>
              <a:t>Only the user-defined function can be involved in </a:t>
            </a:r>
            <a:r>
              <a:rPr lang="en-GB" dirty="0" err="1">
                <a:solidFill>
                  <a:srgbClr val="003399"/>
                </a:solidFill>
              </a:rPr>
              <a:t>recursion.Library</a:t>
            </a:r>
            <a:r>
              <a:rPr lang="en-GB" dirty="0">
                <a:solidFill>
                  <a:srgbClr val="003399"/>
                </a:solidFill>
              </a:rPr>
              <a:t> functions cannot be involved in recursion because their source </a:t>
            </a:r>
            <a:r>
              <a:rPr lang="en-IN" dirty="0">
                <a:solidFill>
                  <a:srgbClr val="003399"/>
                </a:solidFill>
              </a:rPr>
              <a:t>code cannot be viewed.</a:t>
            </a:r>
          </a:p>
          <a:p>
            <a:r>
              <a:rPr lang="en-GB" dirty="0">
                <a:solidFill>
                  <a:srgbClr val="003399"/>
                </a:solidFill>
              </a:rPr>
              <a:t>A recursive function saves return address with the intention to return at proper location when return to a calling function is made.</a:t>
            </a:r>
          </a:p>
          <a:p>
            <a:r>
              <a:rPr lang="en-GB" dirty="0">
                <a:solidFill>
                  <a:srgbClr val="003399"/>
                </a:solidFill>
              </a:rPr>
              <a:t>To stop the recursive function, it is necessary to base the recursion on test condition and proper terminating statement such as exit() or return must be written using the if() s</a:t>
            </a:r>
            <a:r>
              <a:rPr lang="en-IN" dirty="0">
                <a:solidFill>
                  <a:srgbClr val="003399"/>
                </a:solidFill>
              </a:rPr>
              <a:t>statement.</a:t>
            </a:r>
          </a:p>
          <a:p>
            <a:r>
              <a:rPr lang="en-GB" dirty="0">
                <a:solidFill>
                  <a:srgbClr val="003399"/>
                </a:solidFill>
              </a:rPr>
              <a:t>The user-defined function main() can be </a:t>
            </a:r>
            <a:r>
              <a:rPr lang="en-IN" dirty="0">
                <a:solidFill>
                  <a:srgbClr val="003399"/>
                </a:solidFill>
              </a:rPr>
              <a:t>invoked recursively.</a:t>
            </a:r>
          </a:p>
        </p:txBody>
      </p:sp>
    </p:spTree>
    <p:extLst>
      <p:ext uri="{BB962C8B-B14F-4D97-AF65-F5344CB8AC3E}">
        <p14:creationId xmlns:p14="http://schemas.microsoft.com/office/powerpoint/2010/main" val="294122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Advantages of Recursion</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GB" sz="3600" dirty="0">
                <a:solidFill>
                  <a:srgbClr val="003399"/>
                </a:solidFill>
              </a:rPr>
              <a:t>Although most problems can be solved without recursion, but in some situations, it is must to use </a:t>
            </a:r>
            <a:r>
              <a:rPr lang="en-IN" sz="3600" dirty="0">
                <a:solidFill>
                  <a:srgbClr val="003399"/>
                </a:solidFill>
              </a:rPr>
              <a:t>recursion. For </a:t>
            </a:r>
            <a:r>
              <a:rPr lang="en-IN" sz="3600" dirty="0" err="1">
                <a:solidFill>
                  <a:srgbClr val="003399"/>
                </a:solidFill>
              </a:rPr>
              <a:t>eg</a:t>
            </a:r>
            <a:r>
              <a:rPr lang="en-IN" sz="3600" dirty="0">
                <a:solidFill>
                  <a:srgbClr val="003399"/>
                </a:solidFill>
              </a:rPr>
              <a:t>, a program to display </a:t>
            </a:r>
            <a:r>
              <a:rPr lang="en-GB" sz="3600" dirty="0">
                <a:solidFill>
                  <a:srgbClr val="003399"/>
                </a:solidFill>
              </a:rPr>
              <a:t>a list of all files of the system cannot </a:t>
            </a:r>
            <a:r>
              <a:rPr lang="en-IN" sz="3600" dirty="0">
                <a:solidFill>
                  <a:srgbClr val="003399"/>
                </a:solidFill>
              </a:rPr>
              <a:t>be solved without recursion.</a:t>
            </a:r>
          </a:p>
          <a:p>
            <a:r>
              <a:rPr lang="en-GB" sz="3600" dirty="0">
                <a:solidFill>
                  <a:srgbClr val="003399"/>
                </a:solidFill>
              </a:rPr>
              <a:t>Using recursion, the length of a </a:t>
            </a:r>
            <a:r>
              <a:rPr lang="en-IN" sz="3600" dirty="0">
                <a:solidFill>
                  <a:srgbClr val="003399"/>
                </a:solidFill>
              </a:rPr>
              <a:t>program can be reduced.</a:t>
            </a:r>
          </a:p>
        </p:txBody>
      </p:sp>
    </p:spTree>
    <p:extLst>
      <p:ext uri="{BB962C8B-B14F-4D97-AF65-F5344CB8AC3E}">
        <p14:creationId xmlns:p14="http://schemas.microsoft.com/office/powerpoint/2010/main" val="839549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Disadvantages of Recursion</a:t>
            </a:r>
            <a:endParaRPr lang="en-US" b="1" dirty="0">
              <a:solidFill>
                <a:srgbClr val="FF0000"/>
              </a:solidFill>
            </a:endParaRPr>
          </a:p>
        </p:txBody>
      </p:sp>
      <p:sp>
        <p:nvSpPr>
          <p:cNvPr id="5" name="Content Placeholder 4"/>
          <p:cNvSpPr>
            <a:spLocks noGrp="1"/>
          </p:cNvSpPr>
          <p:nvPr>
            <p:ph idx="1"/>
          </p:nvPr>
        </p:nvSpPr>
        <p:spPr/>
        <p:txBody>
          <a:bodyPr>
            <a:normAutofit/>
          </a:bodyPr>
          <a:lstStyle/>
          <a:p>
            <a:r>
              <a:rPr lang="en-IN" sz="3600" dirty="0">
                <a:solidFill>
                  <a:srgbClr val="003399"/>
                </a:solidFill>
              </a:rPr>
              <a:t>Requires extra storage space. For every recursive call, separate memory </a:t>
            </a:r>
            <a:r>
              <a:rPr lang="en-GB" sz="3600" dirty="0">
                <a:solidFill>
                  <a:srgbClr val="003399"/>
                </a:solidFill>
              </a:rPr>
              <a:t>is allocated to variables with the same </a:t>
            </a:r>
            <a:r>
              <a:rPr lang="en-IN" sz="3600" dirty="0">
                <a:solidFill>
                  <a:srgbClr val="003399"/>
                </a:solidFill>
              </a:rPr>
              <a:t>name.</a:t>
            </a:r>
          </a:p>
          <a:p>
            <a:r>
              <a:rPr lang="en-GB" sz="3600" dirty="0">
                <a:solidFill>
                  <a:srgbClr val="003399"/>
                </a:solidFill>
              </a:rPr>
              <a:t>If the programmer forgets to specify the exit condition in the recursive function, the program will execute out </a:t>
            </a:r>
            <a:r>
              <a:rPr lang="en-IN" sz="3600" dirty="0">
                <a:solidFill>
                  <a:srgbClr val="003399"/>
                </a:solidFill>
              </a:rPr>
              <a:t>of memory.</a:t>
            </a:r>
          </a:p>
          <a:p>
            <a:r>
              <a:rPr lang="en-GB" sz="3600" dirty="0">
                <a:solidFill>
                  <a:srgbClr val="003399"/>
                </a:solidFill>
              </a:rPr>
              <a:t>Not efficient in execution speed and </a:t>
            </a:r>
            <a:r>
              <a:rPr lang="en-IN" sz="3600" dirty="0">
                <a:solidFill>
                  <a:srgbClr val="003399"/>
                </a:solidFill>
              </a:rPr>
              <a:t>time.</a:t>
            </a:r>
          </a:p>
        </p:txBody>
      </p:sp>
    </p:spTree>
    <p:extLst>
      <p:ext uri="{BB962C8B-B14F-4D97-AF65-F5344CB8AC3E}">
        <p14:creationId xmlns:p14="http://schemas.microsoft.com/office/powerpoint/2010/main" val="3162146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Recursion in C - </a:t>
            </a:r>
            <a:r>
              <a:rPr lang="en-IN"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p:txBody>
          <a:bodyPr>
            <a:normAutofit fontScale="55000" lnSpcReduction="20000"/>
          </a:bodyPr>
          <a:lstStyle/>
          <a:p>
            <a:r>
              <a:rPr lang="en-GB" sz="3600" b="1" u="sng" dirty="0">
                <a:solidFill>
                  <a:srgbClr val="003399"/>
                </a:solidFill>
              </a:rPr>
              <a:t>Example:</a:t>
            </a:r>
          </a:p>
          <a:p>
            <a:pPr marL="0" indent="0">
              <a:lnSpc>
                <a:spcPct val="120000"/>
              </a:lnSpc>
              <a:buNone/>
            </a:pPr>
            <a:r>
              <a:rPr lang="en-IN" sz="2900" dirty="0">
                <a:solidFill>
                  <a:srgbClr val="003399"/>
                </a:solidFill>
              </a:rPr>
              <a:t>#include&lt;</a:t>
            </a:r>
            <a:r>
              <a:rPr lang="en-IN" sz="2900" dirty="0" err="1">
                <a:solidFill>
                  <a:srgbClr val="003399"/>
                </a:solidFill>
              </a:rPr>
              <a:t>stdio.h</a:t>
            </a:r>
            <a:r>
              <a:rPr lang="en-IN" sz="2900" dirty="0">
                <a:solidFill>
                  <a:srgbClr val="003399"/>
                </a:solidFill>
              </a:rPr>
              <a:t>&gt;</a:t>
            </a:r>
            <a:br>
              <a:rPr lang="en-IN" sz="2900" dirty="0">
                <a:solidFill>
                  <a:srgbClr val="003399"/>
                </a:solidFill>
              </a:rPr>
            </a:br>
            <a:r>
              <a:rPr lang="en-IN" sz="2900" dirty="0">
                <a:solidFill>
                  <a:srgbClr val="003399"/>
                </a:solidFill>
              </a:rPr>
              <a:t>#include&lt;</a:t>
            </a:r>
            <a:r>
              <a:rPr lang="en-IN" sz="2900" dirty="0" err="1">
                <a:solidFill>
                  <a:srgbClr val="003399"/>
                </a:solidFill>
              </a:rPr>
              <a:t>conio.h</a:t>
            </a:r>
            <a:r>
              <a:rPr lang="en-IN" sz="2900" dirty="0">
                <a:solidFill>
                  <a:srgbClr val="003399"/>
                </a:solidFill>
              </a:rPr>
              <a:t>&gt;</a:t>
            </a:r>
            <a:br>
              <a:rPr lang="en-IN" sz="2900" dirty="0">
                <a:solidFill>
                  <a:srgbClr val="003399"/>
                </a:solidFill>
              </a:rPr>
            </a:br>
            <a:r>
              <a:rPr lang="en-IN" sz="2900" b="1" dirty="0" err="1">
                <a:solidFill>
                  <a:srgbClr val="003399"/>
                </a:solidFill>
              </a:rPr>
              <a:t>int</a:t>
            </a:r>
            <a:r>
              <a:rPr lang="en-IN" sz="2900" b="1" dirty="0">
                <a:solidFill>
                  <a:srgbClr val="003399"/>
                </a:solidFill>
              </a:rPr>
              <a:t> </a:t>
            </a:r>
            <a:r>
              <a:rPr lang="en-IN" sz="2900" dirty="0">
                <a:solidFill>
                  <a:srgbClr val="003399"/>
                </a:solidFill>
              </a:rPr>
              <a:t>factorial (</a:t>
            </a:r>
            <a:r>
              <a:rPr lang="en-IN" sz="2900" b="1" dirty="0" err="1">
                <a:solidFill>
                  <a:srgbClr val="003399"/>
                </a:solidFill>
              </a:rPr>
              <a:t>int</a:t>
            </a:r>
            <a:r>
              <a:rPr lang="en-IN" sz="2900" b="1" dirty="0">
                <a:solidFill>
                  <a:srgbClr val="003399"/>
                </a:solidFill>
              </a:rPr>
              <a:t> </a:t>
            </a:r>
            <a:r>
              <a:rPr lang="en-IN" sz="2900" dirty="0">
                <a:solidFill>
                  <a:srgbClr val="003399"/>
                </a:solidFill>
              </a:rPr>
              <a:t>n)</a:t>
            </a:r>
            <a:br>
              <a:rPr lang="en-IN" sz="2900" dirty="0">
                <a:solidFill>
                  <a:srgbClr val="003399"/>
                </a:solidFill>
              </a:rPr>
            </a:br>
            <a:r>
              <a:rPr lang="en-IN" sz="2900" dirty="0">
                <a:solidFill>
                  <a:srgbClr val="003399"/>
                </a:solidFill>
              </a:rPr>
              <a:t>{</a:t>
            </a:r>
            <a:br>
              <a:rPr lang="en-IN" sz="2900" dirty="0">
                <a:solidFill>
                  <a:srgbClr val="003399"/>
                </a:solidFill>
              </a:rPr>
            </a:br>
            <a:r>
              <a:rPr lang="en-IN" sz="2900" dirty="0">
                <a:solidFill>
                  <a:srgbClr val="003399"/>
                </a:solidFill>
              </a:rPr>
              <a:t>	</a:t>
            </a:r>
            <a:r>
              <a:rPr lang="en-IN" sz="2900" b="1" dirty="0">
                <a:solidFill>
                  <a:srgbClr val="003399"/>
                </a:solidFill>
              </a:rPr>
              <a:t>if </a:t>
            </a:r>
            <a:r>
              <a:rPr lang="en-IN" sz="2900" dirty="0">
                <a:solidFill>
                  <a:srgbClr val="003399"/>
                </a:solidFill>
              </a:rPr>
              <a:t>(n == 1)</a:t>
            </a:r>
            <a:br>
              <a:rPr lang="en-IN" sz="2900" dirty="0">
                <a:solidFill>
                  <a:srgbClr val="003399"/>
                </a:solidFill>
              </a:rPr>
            </a:br>
            <a:r>
              <a:rPr lang="en-IN" sz="2900" dirty="0">
                <a:solidFill>
                  <a:srgbClr val="003399"/>
                </a:solidFill>
              </a:rPr>
              <a:t>	</a:t>
            </a:r>
            <a:r>
              <a:rPr lang="en-IN" sz="2900" b="1" dirty="0">
                <a:solidFill>
                  <a:srgbClr val="003399"/>
                </a:solidFill>
              </a:rPr>
              <a:t>return </a:t>
            </a:r>
            <a:r>
              <a:rPr lang="en-IN" sz="2900" dirty="0">
                <a:solidFill>
                  <a:srgbClr val="003399"/>
                </a:solidFill>
              </a:rPr>
              <a:t>1; /*Terminating condition*/</a:t>
            </a:r>
            <a:br>
              <a:rPr lang="en-IN" sz="2900" dirty="0">
                <a:solidFill>
                  <a:srgbClr val="003399"/>
                </a:solidFill>
              </a:rPr>
            </a:br>
            <a:r>
              <a:rPr lang="en-IN" sz="2900" dirty="0">
                <a:solidFill>
                  <a:srgbClr val="003399"/>
                </a:solidFill>
              </a:rPr>
              <a:t>	</a:t>
            </a:r>
            <a:r>
              <a:rPr lang="pt-BR" sz="2900" b="1" dirty="0">
                <a:solidFill>
                  <a:srgbClr val="003399"/>
                </a:solidFill>
              </a:rPr>
              <a:t>return </a:t>
            </a:r>
            <a:r>
              <a:rPr lang="pt-BR" sz="2900" dirty="0">
                <a:solidFill>
                  <a:srgbClr val="003399"/>
                </a:solidFill>
              </a:rPr>
              <a:t>(n * factorial (n -1));</a:t>
            </a:r>
            <a:br>
              <a:rPr lang="pt-BR" sz="2900" dirty="0">
                <a:solidFill>
                  <a:srgbClr val="003399"/>
                </a:solidFill>
              </a:rPr>
            </a:br>
            <a:r>
              <a:rPr lang="en-IN" sz="2900" dirty="0">
                <a:solidFill>
                  <a:srgbClr val="003399"/>
                </a:solidFill>
              </a:rPr>
              <a:t>}</a:t>
            </a:r>
            <a:br>
              <a:rPr lang="en-IN" sz="2900" dirty="0">
                <a:solidFill>
                  <a:srgbClr val="003399"/>
                </a:solidFill>
              </a:rPr>
            </a:br>
            <a:r>
              <a:rPr lang="en-IN" sz="2900" b="1" dirty="0">
                <a:solidFill>
                  <a:srgbClr val="003399"/>
                </a:solidFill>
              </a:rPr>
              <a:t>void </a:t>
            </a:r>
            <a:r>
              <a:rPr lang="en-IN" sz="2900" dirty="0">
                <a:solidFill>
                  <a:srgbClr val="003399"/>
                </a:solidFill>
              </a:rPr>
              <a:t>main()</a:t>
            </a:r>
            <a:br>
              <a:rPr lang="en-IN" sz="2900" dirty="0">
                <a:solidFill>
                  <a:srgbClr val="003399"/>
                </a:solidFill>
              </a:rPr>
            </a:br>
            <a:r>
              <a:rPr lang="en-IN" sz="2900" dirty="0">
                <a:solidFill>
                  <a:srgbClr val="003399"/>
                </a:solidFill>
              </a:rPr>
              <a:t>{</a:t>
            </a:r>
            <a:br>
              <a:rPr lang="en-IN" sz="2900" dirty="0">
                <a:solidFill>
                  <a:srgbClr val="003399"/>
                </a:solidFill>
              </a:rPr>
            </a:br>
            <a:r>
              <a:rPr lang="en-IN" sz="2900" dirty="0">
                <a:solidFill>
                  <a:srgbClr val="003399"/>
                </a:solidFill>
              </a:rPr>
              <a:t>	</a:t>
            </a:r>
            <a:r>
              <a:rPr lang="en-IN" sz="2900" b="1" dirty="0" err="1">
                <a:solidFill>
                  <a:srgbClr val="003399"/>
                </a:solidFill>
              </a:rPr>
              <a:t>int</a:t>
            </a:r>
            <a:r>
              <a:rPr lang="en-IN" sz="2900" b="1" dirty="0">
                <a:solidFill>
                  <a:srgbClr val="003399"/>
                </a:solidFill>
              </a:rPr>
              <a:t> </a:t>
            </a:r>
            <a:r>
              <a:rPr lang="en-IN" sz="2900" dirty="0">
                <a:solidFill>
                  <a:srgbClr val="003399"/>
                </a:solidFill>
              </a:rPr>
              <a:t>fact=0;</a:t>
            </a:r>
            <a:br>
              <a:rPr lang="en-IN" sz="2900" dirty="0">
                <a:solidFill>
                  <a:srgbClr val="003399"/>
                </a:solidFill>
              </a:rPr>
            </a:br>
            <a:r>
              <a:rPr lang="en-IN" sz="2900" dirty="0">
                <a:solidFill>
                  <a:srgbClr val="003399"/>
                </a:solidFill>
              </a:rPr>
              <a:t>	</a:t>
            </a:r>
            <a:r>
              <a:rPr lang="en-IN" sz="2900" dirty="0" err="1">
                <a:solidFill>
                  <a:srgbClr val="003399"/>
                </a:solidFill>
              </a:rPr>
              <a:t>clrscr</a:t>
            </a:r>
            <a:r>
              <a:rPr lang="en-IN" sz="2900" dirty="0">
                <a:solidFill>
                  <a:srgbClr val="003399"/>
                </a:solidFill>
              </a:rPr>
              <a:t>();</a:t>
            </a:r>
            <a:br>
              <a:rPr lang="en-IN" sz="2900" dirty="0">
                <a:solidFill>
                  <a:srgbClr val="003399"/>
                </a:solidFill>
              </a:rPr>
            </a:br>
            <a:r>
              <a:rPr lang="en-IN" sz="2900" dirty="0">
                <a:solidFill>
                  <a:srgbClr val="003399"/>
                </a:solidFill>
              </a:rPr>
              <a:t>	fact=factorial(5);</a:t>
            </a:r>
            <a:br>
              <a:rPr lang="en-IN" sz="2900" dirty="0">
                <a:solidFill>
                  <a:srgbClr val="003399"/>
                </a:solidFill>
              </a:rPr>
            </a:br>
            <a:r>
              <a:rPr lang="en-IN" sz="2900" dirty="0">
                <a:solidFill>
                  <a:srgbClr val="003399"/>
                </a:solidFill>
              </a:rPr>
              <a:t>	</a:t>
            </a:r>
            <a:r>
              <a:rPr lang="en-GB" sz="2900" dirty="0" err="1">
                <a:solidFill>
                  <a:srgbClr val="003399"/>
                </a:solidFill>
              </a:rPr>
              <a:t>printf</a:t>
            </a:r>
            <a:r>
              <a:rPr lang="en-GB" sz="2900" dirty="0">
                <a:solidFill>
                  <a:srgbClr val="003399"/>
                </a:solidFill>
              </a:rPr>
              <a:t>("\n factorial of 5 is %</a:t>
            </a:r>
            <a:r>
              <a:rPr lang="en-GB" sz="2900" dirty="0" err="1">
                <a:solidFill>
                  <a:srgbClr val="003399"/>
                </a:solidFill>
              </a:rPr>
              <a:t>d",fact</a:t>
            </a:r>
            <a:r>
              <a:rPr lang="en-GB" sz="2900" dirty="0">
                <a:solidFill>
                  <a:srgbClr val="003399"/>
                </a:solidFill>
              </a:rPr>
              <a:t>);</a:t>
            </a:r>
            <a:br>
              <a:rPr lang="en-GB" sz="2900" dirty="0">
                <a:solidFill>
                  <a:srgbClr val="003399"/>
                </a:solidFill>
              </a:rPr>
            </a:br>
            <a:r>
              <a:rPr lang="en-GB" sz="2900" dirty="0">
                <a:solidFill>
                  <a:srgbClr val="003399"/>
                </a:solidFill>
              </a:rPr>
              <a:t>	</a:t>
            </a:r>
            <a:r>
              <a:rPr lang="en-IN" sz="2900" dirty="0" err="1">
                <a:solidFill>
                  <a:srgbClr val="003399"/>
                </a:solidFill>
              </a:rPr>
              <a:t>getch</a:t>
            </a:r>
            <a:r>
              <a:rPr lang="en-IN" sz="2900" dirty="0">
                <a:solidFill>
                  <a:srgbClr val="003399"/>
                </a:solidFill>
              </a:rPr>
              <a:t>();</a:t>
            </a:r>
            <a:br>
              <a:rPr lang="en-IN" sz="2900" dirty="0">
                <a:solidFill>
                  <a:srgbClr val="003399"/>
                </a:solidFill>
              </a:rPr>
            </a:br>
            <a:r>
              <a:rPr lang="en-IN" sz="2900" dirty="0">
                <a:solidFill>
                  <a:srgbClr val="003399"/>
                </a:solidFill>
              </a:rPr>
              <a:t>}</a:t>
            </a:r>
            <a:endParaRPr lang="en-IN" sz="2900" b="1" u="sng" dirty="0">
              <a:solidFill>
                <a:srgbClr val="003399"/>
              </a:solidFill>
            </a:endParaRPr>
          </a:p>
        </p:txBody>
      </p:sp>
      <p:pic>
        <p:nvPicPr>
          <p:cNvPr id="4" name="Picture 3"/>
          <p:cNvPicPr>
            <a:picLocks noChangeAspect="1"/>
          </p:cNvPicPr>
          <p:nvPr/>
        </p:nvPicPr>
        <p:blipFill>
          <a:blip r:embed="rId2"/>
          <a:stretch>
            <a:fillRect/>
          </a:stretch>
        </p:blipFill>
        <p:spPr>
          <a:xfrm>
            <a:off x="5419381" y="2968318"/>
            <a:ext cx="4325495" cy="1890009"/>
          </a:xfrm>
          <a:prstGeom prst="rect">
            <a:avLst/>
          </a:prstGeom>
        </p:spPr>
      </p:pic>
    </p:spTree>
    <p:extLst>
      <p:ext uri="{BB962C8B-B14F-4D97-AF65-F5344CB8AC3E}">
        <p14:creationId xmlns:p14="http://schemas.microsoft.com/office/powerpoint/2010/main" val="143078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String - </a:t>
            </a:r>
            <a:r>
              <a:rPr lang="en-US" b="1" dirty="0" err="1">
                <a:solidFill>
                  <a:srgbClr val="FF0000"/>
                </a:solidFill>
              </a:rPr>
              <a:t>Contd</a:t>
            </a:r>
            <a:endParaRPr lang="en-US" b="1" dirty="0">
              <a:solidFill>
                <a:srgbClr val="FF0000"/>
              </a:solidFill>
            </a:endParaRPr>
          </a:p>
        </p:txBody>
      </p:sp>
      <p:sp>
        <p:nvSpPr>
          <p:cNvPr id="5" name="Content Placeholder 4"/>
          <p:cNvSpPr>
            <a:spLocks noGrp="1"/>
          </p:cNvSpPr>
          <p:nvPr>
            <p:ph idx="1"/>
          </p:nvPr>
        </p:nvSpPr>
        <p:spPr/>
        <p:txBody>
          <a:bodyPr/>
          <a:lstStyle/>
          <a:p>
            <a:r>
              <a:rPr lang="en-GB" dirty="0">
                <a:solidFill>
                  <a:srgbClr val="003399"/>
                </a:solidFill>
              </a:rPr>
              <a:t>If you follow the rule of array initialization then you can write the above statement as follows: </a:t>
            </a:r>
          </a:p>
          <a:p>
            <a:r>
              <a:rPr lang="en-IN" dirty="0">
                <a:solidFill>
                  <a:srgbClr val="003399"/>
                </a:solidFill>
              </a:rPr>
              <a:t>char greeting[ ] = "Hello"; </a:t>
            </a:r>
          </a:p>
          <a:p>
            <a:r>
              <a:rPr lang="en-GB" dirty="0">
                <a:solidFill>
                  <a:srgbClr val="003399"/>
                </a:solidFill>
              </a:rPr>
              <a:t>Following is the memory presentation of above defined string in C/C++: </a:t>
            </a:r>
          </a:p>
          <a:p>
            <a:endParaRPr lang="en-IN" dirty="0">
              <a:solidFill>
                <a:srgbClr val="003399"/>
              </a:solidFill>
            </a:endParaRPr>
          </a:p>
        </p:txBody>
      </p:sp>
      <p:pic>
        <p:nvPicPr>
          <p:cNvPr id="3" name="Picture 2"/>
          <p:cNvPicPr>
            <a:picLocks noChangeAspect="1"/>
          </p:cNvPicPr>
          <p:nvPr/>
        </p:nvPicPr>
        <p:blipFill>
          <a:blip r:embed="rId2"/>
          <a:stretch>
            <a:fillRect/>
          </a:stretch>
        </p:blipFill>
        <p:spPr>
          <a:xfrm>
            <a:off x="838200" y="4100945"/>
            <a:ext cx="10515600" cy="2210955"/>
          </a:xfrm>
          <a:prstGeom prst="rect">
            <a:avLst/>
          </a:prstGeom>
        </p:spPr>
      </p:pic>
    </p:spTree>
    <p:extLst>
      <p:ext uri="{BB962C8B-B14F-4D97-AF65-F5344CB8AC3E}">
        <p14:creationId xmlns:p14="http://schemas.microsoft.com/office/powerpoint/2010/main" val="54446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US" b="1" dirty="0">
                <a:solidFill>
                  <a:srgbClr val="FF0000"/>
                </a:solidFill>
              </a:rPr>
              <a:t>String Function</a:t>
            </a:r>
          </a:p>
        </p:txBody>
      </p:sp>
      <p:sp>
        <p:nvSpPr>
          <p:cNvPr id="5" name="Content Placeholder 4"/>
          <p:cNvSpPr>
            <a:spLocks noGrp="1"/>
          </p:cNvSpPr>
          <p:nvPr>
            <p:ph idx="1"/>
          </p:nvPr>
        </p:nvSpPr>
        <p:spPr/>
        <p:txBody>
          <a:bodyPr/>
          <a:lstStyle/>
          <a:p>
            <a:endParaRPr lang="en-IN" dirty="0"/>
          </a:p>
          <a:p>
            <a:r>
              <a:rPr lang="en-GB" dirty="0">
                <a:solidFill>
                  <a:srgbClr val="003399"/>
                </a:solidFill>
              </a:rPr>
              <a:t>The few Standard library functions that deal with strings. They all are declared in the header file </a:t>
            </a:r>
            <a:r>
              <a:rPr lang="en-GB" dirty="0" err="1">
                <a:solidFill>
                  <a:srgbClr val="003399"/>
                </a:solidFill>
              </a:rPr>
              <a:t>string.h</a:t>
            </a:r>
            <a:r>
              <a:rPr lang="en-GB" dirty="0">
                <a:solidFill>
                  <a:srgbClr val="003399"/>
                </a:solidFill>
              </a:rPr>
              <a:t>. </a:t>
            </a:r>
            <a:br>
              <a:rPr lang="en-GB" dirty="0">
                <a:solidFill>
                  <a:srgbClr val="003399"/>
                </a:solidFill>
              </a:rPr>
            </a:br>
            <a:r>
              <a:rPr lang="en-GB" dirty="0">
                <a:solidFill>
                  <a:srgbClr val="003399"/>
                </a:solidFill>
              </a:rPr>
              <a:t>All these functions perform certain operation on string. </a:t>
            </a:r>
          </a:p>
          <a:p>
            <a:pPr marL="0" indent="0">
              <a:buNone/>
            </a:pPr>
            <a:r>
              <a:rPr lang="en-GB" dirty="0">
                <a:solidFill>
                  <a:srgbClr val="003399"/>
                </a:solidFill>
              </a:rPr>
              <a:t>	1)</a:t>
            </a:r>
            <a:r>
              <a:rPr lang="en-GB" dirty="0" err="1">
                <a:solidFill>
                  <a:srgbClr val="003399"/>
                </a:solidFill>
              </a:rPr>
              <a:t>strlen</a:t>
            </a:r>
            <a:r>
              <a:rPr lang="en-GB" dirty="0">
                <a:solidFill>
                  <a:srgbClr val="003399"/>
                </a:solidFill>
              </a:rPr>
              <a:t>(s1)-&gt;Length of the string s1 </a:t>
            </a:r>
          </a:p>
          <a:p>
            <a:pPr marL="0" indent="0">
              <a:buNone/>
            </a:pPr>
            <a:r>
              <a:rPr lang="en-GB" dirty="0">
                <a:solidFill>
                  <a:srgbClr val="003399"/>
                </a:solidFill>
              </a:rPr>
              <a:t>	2)</a:t>
            </a:r>
            <a:r>
              <a:rPr lang="en-GB" dirty="0" err="1">
                <a:solidFill>
                  <a:srgbClr val="003399"/>
                </a:solidFill>
              </a:rPr>
              <a:t>Strcat</a:t>
            </a:r>
            <a:r>
              <a:rPr lang="en-GB" dirty="0">
                <a:solidFill>
                  <a:srgbClr val="003399"/>
                </a:solidFill>
              </a:rPr>
              <a:t>(s1,s2,N)-&gt;Concatenate of string1 to string2 and 	terminates s1 with null. </a:t>
            </a:r>
          </a:p>
          <a:p>
            <a:pPr marL="0" indent="0">
              <a:buNone/>
            </a:pPr>
            <a:r>
              <a:rPr lang="en-GB" dirty="0">
                <a:solidFill>
                  <a:srgbClr val="003399"/>
                </a:solidFill>
              </a:rPr>
              <a:t>	3)</a:t>
            </a:r>
            <a:r>
              <a:rPr lang="en-GB" dirty="0" err="1">
                <a:solidFill>
                  <a:srgbClr val="003399"/>
                </a:solidFill>
              </a:rPr>
              <a:t>strcmp</a:t>
            </a:r>
            <a:r>
              <a:rPr lang="en-GB" dirty="0">
                <a:solidFill>
                  <a:srgbClr val="003399"/>
                </a:solidFill>
              </a:rPr>
              <a:t>(s1,s2)-&gt;Compares S1 and s2 </a:t>
            </a:r>
          </a:p>
          <a:p>
            <a:pPr marL="0" indent="0">
              <a:buNone/>
            </a:pPr>
            <a:r>
              <a:rPr lang="en-GB" dirty="0">
                <a:solidFill>
                  <a:srgbClr val="003399"/>
                </a:solidFill>
              </a:rPr>
              <a:t>	4)</a:t>
            </a:r>
            <a:r>
              <a:rPr lang="en-GB" dirty="0" err="1">
                <a:solidFill>
                  <a:srgbClr val="003399"/>
                </a:solidFill>
              </a:rPr>
              <a:t>strcpy</a:t>
            </a:r>
            <a:r>
              <a:rPr lang="en-GB" dirty="0">
                <a:solidFill>
                  <a:srgbClr val="003399"/>
                </a:solidFill>
              </a:rPr>
              <a:t>(s1,s2)-&gt;copies the string s2 into string s1. </a:t>
            </a:r>
            <a:endParaRPr lang="en-IN" dirty="0">
              <a:solidFill>
                <a:srgbClr val="003399"/>
              </a:solidFill>
            </a:endParaRPr>
          </a:p>
        </p:txBody>
      </p:sp>
    </p:spTree>
    <p:extLst>
      <p:ext uri="{BB962C8B-B14F-4D97-AF65-F5344CB8AC3E}">
        <p14:creationId xmlns:p14="http://schemas.microsoft.com/office/powerpoint/2010/main" val="339862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1)</a:t>
            </a:r>
            <a:r>
              <a:rPr lang="en-IN" b="1" dirty="0" err="1">
                <a:solidFill>
                  <a:srgbClr val="FF0000"/>
                </a:solidFill>
              </a:rPr>
              <a:t>strlen</a:t>
            </a:r>
            <a:r>
              <a:rPr lang="en-IN" b="1" dirty="0">
                <a:solidFill>
                  <a:srgbClr val="FF0000"/>
                </a:solidFill>
              </a:rPr>
              <a:t>(s1) </a:t>
            </a:r>
            <a:endParaRPr lang="en-US" b="1" dirty="0">
              <a:solidFill>
                <a:srgbClr val="FF0000"/>
              </a:solidFill>
            </a:endParaRPr>
          </a:p>
        </p:txBody>
      </p:sp>
      <p:sp>
        <p:nvSpPr>
          <p:cNvPr id="5" name="Content Placeholder 4"/>
          <p:cNvSpPr>
            <a:spLocks noGrp="1"/>
          </p:cNvSpPr>
          <p:nvPr>
            <p:ph idx="1"/>
          </p:nvPr>
        </p:nvSpPr>
        <p:spPr/>
        <p:txBody>
          <a:bodyPr>
            <a:normAutofit fontScale="92500" lnSpcReduction="20000"/>
          </a:bodyPr>
          <a:lstStyle/>
          <a:p>
            <a:r>
              <a:rPr lang="en-GB" sz="2400" dirty="0">
                <a:solidFill>
                  <a:srgbClr val="003399"/>
                </a:solidFill>
              </a:rPr>
              <a:t>In below example program, length of the string “4dimension” is determined by </a:t>
            </a:r>
            <a:r>
              <a:rPr lang="en-GB" sz="2400" dirty="0" err="1">
                <a:solidFill>
                  <a:srgbClr val="003399"/>
                </a:solidFill>
              </a:rPr>
              <a:t>strlen</a:t>
            </a:r>
            <a:r>
              <a:rPr lang="en-GB" sz="2400" dirty="0">
                <a:solidFill>
                  <a:srgbClr val="003399"/>
                </a:solidFill>
              </a:rPr>
              <a:t>( ) function as below. Length of this string 10 is displayed as output. </a:t>
            </a:r>
          </a:p>
          <a:p>
            <a:r>
              <a:rPr lang="en-GB" sz="2400" b="1" u="sng" dirty="0">
                <a:solidFill>
                  <a:srgbClr val="003399"/>
                </a:solidFill>
              </a:rPr>
              <a:t>Example:</a:t>
            </a:r>
          </a:p>
          <a:p>
            <a:pPr marL="457200" lvl="1" indent="0">
              <a:lnSpc>
                <a:spcPct val="120000"/>
              </a:lnSpc>
              <a:buNone/>
            </a:pPr>
            <a:r>
              <a:rPr lang="en-IN" sz="1800" dirty="0">
                <a:solidFill>
                  <a:srgbClr val="003399"/>
                </a:solidFill>
              </a:rPr>
              <a:t>#include &lt;</a:t>
            </a:r>
            <a:r>
              <a:rPr lang="en-IN" sz="1800" dirty="0" err="1">
                <a:solidFill>
                  <a:srgbClr val="003399"/>
                </a:solidFill>
              </a:rPr>
              <a:t>stdio.h</a:t>
            </a:r>
            <a:r>
              <a:rPr lang="en-IN" sz="1800" dirty="0">
                <a:solidFill>
                  <a:srgbClr val="003399"/>
                </a:solidFill>
              </a:rPr>
              <a:t>&gt; </a:t>
            </a:r>
            <a:br>
              <a:rPr lang="en-IN" sz="1800" dirty="0">
                <a:solidFill>
                  <a:srgbClr val="003399"/>
                </a:solidFill>
              </a:rPr>
            </a:br>
            <a:r>
              <a:rPr lang="en-IN" sz="1800" dirty="0">
                <a:solidFill>
                  <a:srgbClr val="003399"/>
                </a:solidFill>
              </a:rPr>
              <a:t>#include &lt;</a:t>
            </a:r>
            <a:r>
              <a:rPr lang="en-IN" sz="1800" dirty="0" err="1">
                <a:solidFill>
                  <a:srgbClr val="003399"/>
                </a:solidFill>
              </a:rPr>
              <a:t>string.h</a:t>
            </a:r>
            <a:r>
              <a:rPr lang="en-IN" sz="1800" dirty="0">
                <a:solidFill>
                  <a:srgbClr val="003399"/>
                </a:solidFill>
              </a:rPr>
              <a:t>&gt; </a:t>
            </a:r>
            <a:br>
              <a:rPr lang="en-IN" sz="1800" dirty="0">
                <a:solidFill>
                  <a:srgbClr val="003399"/>
                </a:solidFill>
              </a:rPr>
            </a:br>
            <a:r>
              <a:rPr lang="en-IN" sz="1800" dirty="0" err="1">
                <a:solidFill>
                  <a:srgbClr val="003399"/>
                </a:solidFill>
              </a:rPr>
              <a:t>int</a:t>
            </a:r>
            <a:r>
              <a:rPr lang="en-IN" sz="1800" dirty="0">
                <a:solidFill>
                  <a:srgbClr val="003399"/>
                </a:solidFill>
              </a:rPr>
              <a:t> main( ) </a:t>
            </a:r>
            <a:br>
              <a:rPr lang="en-IN" sz="1800" dirty="0">
                <a:solidFill>
                  <a:srgbClr val="003399"/>
                </a:solidFill>
              </a:rPr>
            </a:br>
            <a:r>
              <a:rPr lang="en-IN" sz="1800" dirty="0">
                <a:solidFill>
                  <a:srgbClr val="003399"/>
                </a:solidFill>
              </a:rPr>
              <a:t>{ </a:t>
            </a:r>
            <a:br>
              <a:rPr lang="en-IN" sz="1800" dirty="0">
                <a:solidFill>
                  <a:srgbClr val="003399"/>
                </a:solidFill>
              </a:rPr>
            </a:br>
            <a:r>
              <a:rPr lang="en-IN" sz="1800" dirty="0">
                <a:solidFill>
                  <a:srgbClr val="003399"/>
                </a:solidFill>
              </a:rPr>
              <a:t>	</a:t>
            </a:r>
            <a:r>
              <a:rPr lang="en-IN" sz="1800" dirty="0" err="1">
                <a:solidFill>
                  <a:srgbClr val="003399"/>
                </a:solidFill>
              </a:rPr>
              <a:t>int</a:t>
            </a:r>
            <a:r>
              <a:rPr lang="en-IN" sz="1800" dirty="0">
                <a:solidFill>
                  <a:srgbClr val="003399"/>
                </a:solidFill>
              </a:rPr>
              <a:t> </a:t>
            </a:r>
            <a:r>
              <a:rPr lang="en-IN" sz="1800" dirty="0" err="1">
                <a:solidFill>
                  <a:srgbClr val="003399"/>
                </a:solidFill>
              </a:rPr>
              <a:t>len</a:t>
            </a:r>
            <a:r>
              <a:rPr lang="en-IN" sz="1800" dirty="0">
                <a:solidFill>
                  <a:srgbClr val="003399"/>
                </a:solidFill>
              </a:rPr>
              <a:t>; </a:t>
            </a:r>
            <a:br>
              <a:rPr lang="en-IN" sz="1800" dirty="0">
                <a:solidFill>
                  <a:srgbClr val="003399"/>
                </a:solidFill>
              </a:rPr>
            </a:br>
            <a:r>
              <a:rPr lang="en-IN" sz="1800" dirty="0">
                <a:solidFill>
                  <a:srgbClr val="003399"/>
                </a:solidFill>
              </a:rPr>
              <a:t>	char array[20]=“4dimension" ; </a:t>
            </a:r>
            <a:br>
              <a:rPr lang="en-IN" sz="1800" dirty="0">
                <a:solidFill>
                  <a:srgbClr val="003399"/>
                </a:solidFill>
              </a:rPr>
            </a:br>
            <a:endParaRPr lang="en-IN" sz="1800" dirty="0">
              <a:solidFill>
                <a:srgbClr val="003399"/>
              </a:solidFill>
            </a:endParaRPr>
          </a:p>
          <a:p>
            <a:pPr marL="457200" lvl="1" indent="0">
              <a:lnSpc>
                <a:spcPct val="120000"/>
              </a:lnSpc>
              <a:buNone/>
            </a:pPr>
            <a:r>
              <a:rPr lang="en-IN" sz="1800" dirty="0">
                <a:solidFill>
                  <a:srgbClr val="003399"/>
                </a:solidFill>
              </a:rPr>
              <a:t>	</a:t>
            </a:r>
            <a:r>
              <a:rPr lang="en-IN" sz="1800" dirty="0" err="1">
                <a:solidFill>
                  <a:srgbClr val="003399"/>
                </a:solidFill>
              </a:rPr>
              <a:t>len</a:t>
            </a:r>
            <a:r>
              <a:rPr lang="en-IN" sz="1800" dirty="0">
                <a:solidFill>
                  <a:srgbClr val="003399"/>
                </a:solidFill>
              </a:rPr>
              <a:t> = </a:t>
            </a:r>
            <a:r>
              <a:rPr lang="en-IN" sz="1800" dirty="0" err="1">
                <a:solidFill>
                  <a:srgbClr val="003399"/>
                </a:solidFill>
              </a:rPr>
              <a:t>strlen</a:t>
            </a:r>
            <a:r>
              <a:rPr lang="en-IN" sz="1800" dirty="0">
                <a:solidFill>
                  <a:srgbClr val="003399"/>
                </a:solidFill>
              </a:rPr>
              <a:t>(array) ; </a:t>
            </a:r>
            <a:br>
              <a:rPr lang="en-IN" sz="1800" dirty="0">
                <a:solidFill>
                  <a:srgbClr val="003399"/>
                </a:solidFill>
              </a:rPr>
            </a:br>
            <a:endParaRPr lang="en-IN" sz="1800" dirty="0">
              <a:solidFill>
                <a:srgbClr val="003399"/>
              </a:solidFill>
            </a:endParaRPr>
          </a:p>
          <a:p>
            <a:pPr marL="457200" lvl="1" indent="0">
              <a:lnSpc>
                <a:spcPct val="120000"/>
              </a:lnSpc>
              <a:buNone/>
            </a:pPr>
            <a:r>
              <a:rPr lang="en-IN" sz="1800" dirty="0">
                <a:solidFill>
                  <a:srgbClr val="003399"/>
                </a:solidFill>
              </a:rPr>
              <a:t>	</a:t>
            </a:r>
            <a:r>
              <a:rPr lang="en-IN" sz="1800" dirty="0" err="1">
                <a:solidFill>
                  <a:srgbClr val="003399"/>
                </a:solidFill>
              </a:rPr>
              <a:t>printf</a:t>
            </a:r>
            <a:r>
              <a:rPr lang="en-IN" sz="1800" dirty="0">
                <a:solidFill>
                  <a:srgbClr val="003399"/>
                </a:solidFill>
              </a:rPr>
              <a:t> ( "\string length = %d \n" , </a:t>
            </a:r>
            <a:r>
              <a:rPr lang="en-IN" sz="1800" dirty="0" err="1">
                <a:solidFill>
                  <a:srgbClr val="003399"/>
                </a:solidFill>
              </a:rPr>
              <a:t>len</a:t>
            </a:r>
            <a:r>
              <a:rPr lang="en-IN" sz="1800" dirty="0">
                <a:solidFill>
                  <a:srgbClr val="003399"/>
                </a:solidFill>
              </a:rPr>
              <a:t> ) ; </a:t>
            </a:r>
            <a:br>
              <a:rPr lang="en-IN" sz="1800" dirty="0">
                <a:solidFill>
                  <a:srgbClr val="003399"/>
                </a:solidFill>
              </a:rPr>
            </a:br>
            <a:r>
              <a:rPr lang="en-IN" sz="1800" dirty="0">
                <a:solidFill>
                  <a:srgbClr val="003399"/>
                </a:solidFill>
              </a:rPr>
              <a:t>	return 0; </a:t>
            </a:r>
            <a:br>
              <a:rPr lang="en-IN" sz="1800" dirty="0">
                <a:solidFill>
                  <a:srgbClr val="003399"/>
                </a:solidFill>
              </a:rPr>
            </a:br>
            <a:r>
              <a:rPr lang="en-IN" sz="1800" dirty="0">
                <a:solidFill>
                  <a:srgbClr val="003399"/>
                </a:solidFill>
              </a:rPr>
              <a:t>} </a:t>
            </a:r>
            <a:endParaRPr lang="en-IN" sz="1800" b="1" u="sng" dirty="0">
              <a:solidFill>
                <a:srgbClr val="003399"/>
              </a:solidFill>
            </a:endParaRPr>
          </a:p>
        </p:txBody>
      </p:sp>
    </p:spTree>
    <p:extLst>
      <p:ext uri="{BB962C8B-B14F-4D97-AF65-F5344CB8AC3E}">
        <p14:creationId xmlns:p14="http://schemas.microsoft.com/office/powerpoint/2010/main" val="47742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341-BCBB-4D63-AF41-48286F0A44FD}"/>
              </a:ext>
            </a:extLst>
          </p:cNvPr>
          <p:cNvSpPr>
            <a:spLocks noGrp="1"/>
          </p:cNvSpPr>
          <p:nvPr>
            <p:ph type="title"/>
          </p:nvPr>
        </p:nvSpPr>
        <p:spPr/>
        <p:txBody>
          <a:bodyPr/>
          <a:lstStyle/>
          <a:p>
            <a:r>
              <a:rPr lang="en-IN" b="1" dirty="0">
                <a:solidFill>
                  <a:srgbClr val="FF0000"/>
                </a:solidFill>
              </a:rPr>
              <a:t>2)</a:t>
            </a:r>
            <a:r>
              <a:rPr lang="en-IN" b="1" dirty="0" err="1">
                <a:solidFill>
                  <a:srgbClr val="FF0000"/>
                </a:solidFill>
              </a:rPr>
              <a:t>Strcat</a:t>
            </a:r>
            <a:r>
              <a:rPr lang="en-IN" b="1" dirty="0">
                <a:solidFill>
                  <a:srgbClr val="FF0000"/>
                </a:solidFill>
              </a:rPr>
              <a:t>(s1,s2,N) </a:t>
            </a:r>
            <a:endParaRPr lang="en-US" b="1" dirty="0">
              <a:solidFill>
                <a:srgbClr val="FF0000"/>
              </a:solidFill>
            </a:endParaRPr>
          </a:p>
        </p:txBody>
      </p:sp>
      <p:sp>
        <p:nvSpPr>
          <p:cNvPr id="5" name="Content Placeholder 4"/>
          <p:cNvSpPr>
            <a:spLocks noGrp="1"/>
          </p:cNvSpPr>
          <p:nvPr>
            <p:ph idx="1"/>
          </p:nvPr>
        </p:nvSpPr>
        <p:spPr/>
        <p:txBody>
          <a:bodyPr>
            <a:normAutofit fontScale="62500" lnSpcReduction="20000"/>
          </a:bodyPr>
          <a:lstStyle/>
          <a:p>
            <a:r>
              <a:rPr lang="en-GB" sz="3600" dirty="0">
                <a:solidFill>
                  <a:srgbClr val="003399"/>
                </a:solidFill>
              </a:rPr>
              <a:t>It concatenates two strings and returns the combined one string. </a:t>
            </a:r>
          </a:p>
          <a:p>
            <a:r>
              <a:rPr lang="en-GB" sz="3600" b="1" u="sng" dirty="0">
                <a:solidFill>
                  <a:srgbClr val="003399"/>
                </a:solidFill>
              </a:rPr>
              <a:t>Example:</a:t>
            </a:r>
          </a:p>
          <a:p>
            <a:pPr marL="0" indent="0">
              <a:lnSpc>
                <a:spcPct val="120000"/>
              </a:lnSpc>
              <a:buNone/>
            </a:pPr>
            <a:r>
              <a:rPr lang="en-IN" dirty="0">
                <a:solidFill>
                  <a:srgbClr val="003399"/>
                </a:solidFill>
              </a:rPr>
              <a:t>#include &lt;</a:t>
            </a:r>
            <a:r>
              <a:rPr lang="en-IN" dirty="0" err="1">
                <a:solidFill>
                  <a:srgbClr val="003399"/>
                </a:solidFill>
              </a:rPr>
              <a:t>stdio.h</a:t>
            </a:r>
            <a:r>
              <a:rPr lang="en-IN" dirty="0">
                <a:solidFill>
                  <a:srgbClr val="003399"/>
                </a:solidFill>
              </a:rPr>
              <a:t>&gt; </a:t>
            </a:r>
            <a:br>
              <a:rPr lang="en-IN" dirty="0">
                <a:solidFill>
                  <a:srgbClr val="003399"/>
                </a:solidFill>
              </a:rPr>
            </a:br>
            <a:r>
              <a:rPr lang="en-IN" dirty="0">
                <a:solidFill>
                  <a:srgbClr val="003399"/>
                </a:solidFill>
              </a:rPr>
              <a:t>#include &lt;</a:t>
            </a:r>
            <a:r>
              <a:rPr lang="en-IN" dirty="0" err="1">
                <a:solidFill>
                  <a:srgbClr val="003399"/>
                </a:solidFill>
              </a:rPr>
              <a:t>string.h</a:t>
            </a:r>
            <a:r>
              <a:rPr lang="en-IN" dirty="0">
                <a:solidFill>
                  <a:srgbClr val="003399"/>
                </a:solidFill>
              </a:rPr>
              <a:t>&gt; </a:t>
            </a:r>
            <a:br>
              <a:rPr lang="en-IN" dirty="0">
                <a:solidFill>
                  <a:srgbClr val="003399"/>
                </a:solidFill>
              </a:rPr>
            </a:br>
            <a:r>
              <a:rPr lang="en-IN" dirty="0" err="1">
                <a:solidFill>
                  <a:srgbClr val="003399"/>
                </a:solidFill>
              </a:rPr>
              <a:t>int</a:t>
            </a:r>
            <a:r>
              <a:rPr lang="en-IN" dirty="0">
                <a:solidFill>
                  <a:srgbClr val="003399"/>
                </a:solidFill>
              </a:rPr>
              <a:t> main() </a:t>
            </a:r>
            <a:br>
              <a:rPr lang="en-IN" dirty="0">
                <a:solidFill>
                  <a:srgbClr val="003399"/>
                </a:solidFill>
              </a:rPr>
            </a:br>
            <a:r>
              <a:rPr lang="en-IN" dirty="0">
                <a:solidFill>
                  <a:srgbClr val="003399"/>
                </a:solidFill>
              </a:rPr>
              <a:t>{ </a:t>
            </a:r>
            <a:br>
              <a:rPr lang="en-IN" dirty="0">
                <a:solidFill>
                  <a:srgbClr val="003399"/>
                </a:solidFill>
              </a:rPr>
            </a:br>
            <a:r>
              <a:rPr lang="en-IN" dirty="0">
                <a:solidFill>
                  <a:srgbClr val="003399"/>
                </a:solidFill>
              </a:rPr>
              <a:t>	char s1[10] = "Hello"; </a:t>
            </a:r>
            <a:br>
              <a:rPr lang="en-IN" dirty="0">
                <a:solidFill>
                  <a:srgbClr val="003399"/>
                </a:solidFill>
              </a:rPr>
            </a:br>
            <a:r>
              <a:rPr lang="en-IN" dirty="0">
                <a:solidFill>
                  <a:srgbClr val="003399"/>
                </a:solidFill>
              </a:rPr>
              <a:t>	char s2[10] = "World"; </a:t>
            </a:r>
            <a:br>
              <a:rPr lang="en-IN" dirty="0">
                <a:solidFill>
                  <a:srgbClr val="003399"/>
                </a:solidFill>
              </a:rPr>
            </a:br>
            <a:r>
              <a:rPr lang="en-IN" dirty="0">
                <a:solidFill>
                  <a:srgbClr val="003399"/>
                </a:solidFill>
              </a:rPr>
              <a:t>	</a:t>
            </a:r>
            <a:r>
              <a:rPr lang="en-IN" dirty="0" err="1">
                <a:solidFill>
                  <a:srgbClr val="003399"/>
                </a:solidFill>
              </a:rPr>
              <a:t>strncat</a:t>
            </a:r>
            <a:r>
              <a:rPr lang="en-IN" dirty="0">
                <a:solidFill>
                  <a:srgbClr val="003399"/>
                </a:solidFill>
              </a:rPr>
              <a:t>(s1,s2, 3); </a:t>
            </a:r>
            <a:br>
              <a:rPr lang="en-IN" dirty="0">
                <a:solidFill>
                  <a:srgbClr val="003399"/>
                </a:solidFill>
              </a:rPr>
            </a:br>
            <a:r>
              <a:rPr lang="en-IN" dirty="0">
                <a:solidFill>
                  <a:srgbClr val="003399"/>
                </a:solidFill>
              </a:rPr>
              <a:t>	</a:t>
            </a:r>
            <a:r>
              <a:rPr lang="en-GB" dirty="0" err="1">
                <a:solidFill>
                  <a:srgbClr val="003399"/>
                </a:solidFill>
              </a:rPr>
              <a:t>printf</a:t>
            </a:r>
            <a:r>
              <a:rPr lang="en-GB" dirty="0">
                <a:solidFill>
                  <a:srgbClr val="003399"/>
                </a:solidFill>
              </a:rPr>
              <a:t>("Concatenation using </a:t>
            </a:r>
            <a:r>
              <a:rPr lang="en-GB" dirty="0" err="1">
                <a:solidFill>
                  <a:srgbClr val="003399"/>
                </a:solidFill>
              </a:rPr>
              <a:t>strncat</a:t>
            </a:r>
            <a:r>
              <a:rPr lang="en-GB" dirty="0">
                <a:solidFill>
                  <a:srgbClr val="003399"/>
                </a:solidFill>
              </a:rPr>
              <a:t>: %s", s1); </a:t>
            </a:r>
            <a:br>
              <a:rPr lang="en-GB" dirty="0">
                <a:solidFill>
                  <a:srgbClr val="003399"/>
                </a:solidFill>
              </a:rPr>
            </a:br>
            <a:r>
              <a:rPr lang="en-GB" dirty="0">
                <a:solidFill>
                  <a:srgbClr val="003399"/>
                </a:solidFill>
              </a:rPr>
              <a:t>	</a:t>
            </a:r>
            <a:r>
              <a:rPr lang="en-IN" dirty="0">
                <a:solidFill>
                  <a:srgbClr val="003399"/>
                </a:solidFill>
              </a:rPr>
              <a:t>return 0; </a:t>
            </a:r>
            <a:br>
              <a:rPr lang="en-IN" dirty="0">
                <a:solidFill>
                  <a:srgbClr val="003399"/>
                </a:solidFill>
              </a:rPr>
            </a:br>
            <a:r>
              <a:rPr lang="en-IN" dirty="0">
                <a:solidFill>
                  <a:srgbClr val="003399"/>
                </a:solidFill>
              </a:rPr>
              <a:t>} </a:t>
            </a:r>
          </a:p>
          <a:p>
            <a:pPr marL="0" indent="0">
              <a:lnSpc>
                <a:spcPct val="120000"/>
              </a:lnSpc>
              <a:buNone/>
            </a:pPr>
            <a:r>
              <a:rPr lang="en-IN" u="sng" dirty="0">
                <a:solidFill>
                  <a:srgbClr val="003399"/>
                </a:solidFill>
              </a:rPr>
              <a:t>Output: </a:t>
            </a:r>
            <a:r>
              <a:rPr lang="en-IN" dirty="0">
                <a:solidFill>
                  <a:srgbClr val="003399"/>
                </a:solidFill>
              </a:rPr>
              <a:t/>
            </a:r>
            <a:br>
              <a:rPr lang="en-IN" dirty="0">
                <a:solidFill>
                  <a:srgbClr val="003399"/>
                </a:solidFill>
              </a:rPr>
            </a:br>
            <a:r>
              <a:rPr lang="en-IN" dirty="0">
                <a:solidFill>
                  <a:srgbClr val="003399"/>
                </a:solidFill>
              </a:rPr>
              <a:t>Concatenation using </a:t>
            </a:r>
            <a:r>
              <a:rPr lang="en-IN" dirty="0" err="1">
                <a:solidFill>
                  <a:srgbClr val="003399"/>
                </a:solidFill>
              </a:rPr>
              <a:t>strncat</a:t>
            </a:r>
            <a:r>
              <a:rPr lang="en-IN" dirty="0">
                <a:solidFill>
                  <a:srgbClr val="003399"/>
                </a:solidFill>
              </a:rPr>
              <a:t>: </a:t>
            </a:r>
            <a:r>
              <a:rPr lang="en-IN" dirty="0" err="1">
                <a:solidFill>
                  <a:srgbClr val="003399"/>
                </a:solidFill>
              </a:rPr>
              <a:t>HelloWor</a:t>
            </a:r>
            <a:r>
              <a:rPr lang="en-IN" dirty="0">
                <a:solidFill>
                  <a:srgbClr val="003399"/>
                </a:solidFill>
              </a:rPr>
              <a:t> </a:t>
            </a:r>
            <a:endParaRPr lang="en-IN" b="1" u="sng" dirty="0">
              <a:solidFill>
                <a:srgbClr val="003399"/>
              </a:solidFill>
            </a:endParaRPr>
          </a:p>
        </p:txBody>
      </p:sp>
    </p:spTree>
    <p:extLst>
      <p:ext uri="{BB962C8B-B14F-4D97-AF65-F5344CB8AC3E}">
        <p14:creationId xmlns:p14="http://schemas.microsoft.com/office/powerpoint/2010/main" val="1422017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2366</Words>
  <Application>Microsoft Office PowerPoint</Application>
  <PresentationFormat>Widescreen</PresentationFormat>
  <Paragraphs>255</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Times New Roman</vt:lpstr>
      <vt:lpstr>Office Theme</vt:lpstr>
      <vt:lpstr>21CSS101J-PROGRAMMING FOR PROBLEM SOLVING  Unit III</vt:lpstr>
      <vt:lpstr>PowerPoint Presentation</vt:lpstr>
      <vt:lpstr>PowerPoint Presentation</vt:lpstr>
      <vt:lpstr>PowerPoint Presentation</vt:lpstr>
      <vt:lpstr>String</vt:lpstr>
      <vt:lpstr>String - Contd</vt:lpstr>
      <vt:lpstr>String Function</vt:lpstr>
      <vt:lpstr>1)strlen(s1) </vt:lpstr>
      <vt:lpstr>2)Strcat(s1,s2,N) </vt:lpstr>
      <vt:lpstr>3)strcmp(s1,s2) </vt:lpstr>
      <vt:lpstr>4)strcpy(s1,s2) </vt:lpstr>
      <vt:lpstr>Unformatted Functions</vt:lpstr>
      <vt:lpstr>getchar ( )</vt:lpstr>
      <vt:lpstr>putchar( )</vt:lpstr>
      <vt:lpstr>getch() and getche()</vt:lpstr>
      <vt:lpstr>gets()</vt:lpstr>
      <vt:lpstr>puts()</vt:lpstr>
      <vt:lpstr>Functions in C</vt:lpstr>
      <vt:lpstr>Functions in C - Contd</vt:lpstr>
      <vt:lpstr>Advantage of functions in C</vt:lpstr>
      <vt:lpstr>Types of Functions</vt:lpstr>
      <vt:lpstr>Function</vt:lpstr>
      <vt:lpstr>Types of Functions - Contd</vt:lpstr>
      <vt:lpstr>Definition of a function</vt:lpstr>
      <vt:lpstr>Definition of a function - Contd</vt:lpstr>
      <vt:lpstr>Definition of a function - Contd</vt:lpstr>
      <vt:lpstr>Return Value</vt:lpstr>
      <vt:lpstr>Return Value - Contd</vt:lpstr>
      <vt:lpstr>Return Value - Contd</vt:lpstr>
      <vt:lpstr>Parameters in C Function</vt:lpstr>
      <vt:lpstr>Parameters in C Function - Contd</vt:lpstr>
      <vt:lpstr>Calling a function in C</vt:lpstr>
      <vt:lpstr>Calling a function in C - Contd</vt:lpstr>
      <vt:lpstr>Calling a function in C - Contd</vt:lpstr>
      <vt:lpstr>Calling a function in C - Contd</vt:lpstr>
      <vt:lpstr>Calling a function in C - ContdCalling a function in C - Contd</vt:lpstr>
      <vt:lpstr>Call by value and call by reference in C</vt:lpstr>
      <vt:lpstr>Function Call Type</vt:lpstr>
      <vt:lpstr>Call by value in C</vt:lpstr>
      <vt:lpstr>Call by value in C - Contd</vt:lpstr>
      <vt:lpstr>Call by reference in C</vt:lpstr>
      <vt:lpstr>Call by reference in C - Contd</vt:lpstr>
      <vt:lpstr>Difference between call by value and call by reference in c</vt:lpstr>
      <vt:lpstr>Function declaration</vt:lpstr>
      <vt:lpstr>Type of function calls </vt:lpstr>
      <vt:lpstr>Function Call Type - Contd</vt:lpstr>
      <vt:lpstr>Function Call Type - Contd</vt:lpstr>
      <vt:lpstr>Function Call Type - Contd</vt:lpstr>
      <vt:lpstr>Recursion in C</vt:lpstr>
      <vt:lpstr>Rules for Recursive function</vt:lpstr>
      <vt:lpstr>Advantages of Recursion</vt:lpstr>
      <vt:lpstr>Disadvantages of Recursion</vt:lpstr>
      <vt:lpstr>Recursion in C -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Microsoft account</dc:creator>
  <cp:lastModifiedBy>LAKSHMI</cp:lastModifiedBy>
  <cp:revision>15</cp:revision>
  <dcterms:created xsi:type="dcterms:W3CDTF">2021-12-14T11:35:22Z</dcterms:created>
  <dcterms:modified xsi:type="dcterms:W3CDTF">2021-12-16T02:41:13Z</dcterms:modified>
</cp:coreProperties>
</file>