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31" r:id="rId3"/>
    <p:sldId id="332" r:id="rId4"/>
    <p:sldId id="260" r:id="rId5"/>
    <p:sldId id="259" r:id="rId6"/>
    <p:sldId id="257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8" r:id="rId20"/>
    <p:sldId id="279" r:id="rId21"/>
    <p:sldId id="273" r:id="rId22"/>
    <p:sldId id="274" r:id="rId23"/>
    <p:sldId id="275" r:id="rId24"/>
    <p:sldId id="276" r:id="rId25"/>
    <p:sldId id="277" r:id="rId26"/>
    <p:sldId id="280" r:id="rId27"/>
    <p:sldId id="281" r:id="rId28"/>
    <p:sldId id="282" r:id="rId29"/>
    <p:sldId id="283" r:id="rId30"/>
    <p:sldId id="284" r:id="rId31"/>
    <p:sldId id="290" r:id="rId32"/>
    <p:sldId id="285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7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44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2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7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8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0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2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7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1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B3E85-94F8-40BB-874C-A43B1332E77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F49B-01BE-4326-BDB7-955F45C03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8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</a:t>
            </a:r>
            <a:r>
              <a:rPr lang="en-GB" dirty="0" smtClean="0"/>
              <a:t>IV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74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EXPRESSIONS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</a:t>
            </a:r>
            <a:r>
              <a:rPr lang="en-US" b="1" dirty="0" err="1"/>
              <a:t>boolean</a:t>
            </a:r>
            <a:r>
              <a:rPr lang="en-US" b="1" dirty="0"/>
              <a:t> expression </a:t>
            </a:r>
            <a:r>
              <a:rPr lang="en-US" dirty="0"/>
              <a:t>is an expression where the result is either true or false.</a:t>
            </a:r>
          </a:p>
          <a:p>
            <a:pPr lvl="0"/>
            <a:r>
              <a:rPr lang="en-US" dirty="0"/>
              <a:t>The result of any relational operator will be a Boolean value</a:t>
            </a:r>
          </a:p>
          <a:p>
            <a:pPr marL="800100" lvl="2" indent="0">
              <a:buNone/>
            </a:pPr>
            <a:r>
              <a:rPr lang="en-US" dirty="0"/>
              <a:t>Example</a:t>
            </a:r>
          </a:p>
          <a:p>
            <a:pPr marL="800100" lvl="2" indent="0">
              <a:buNone/>
            </a:pPr>
            <a:r>
              <a:rPr lang="en-US" dirty="0"/>
              <a:t>&gt;&gt;&gt; 5 == 5</a:t>
            </a:r>
          </a:p>
          <a:p>
            <a:pPr marL="800100" lvl="2" indent="0">
              <a:buNone/>
            </a:pPr>
            <a:r>
              <a:rPr lang="en-US" dirty="0"/>
              <a:t>True</a:t>
            </a:r>
          </a:p>
          <a:p>
            <a:pPr marL="800100" lvl="2" indent="0">
              <a:buNone/>
            </a:pPr>
            <a:r>
              <a:rPr lang="en-US" dirty="0"/>
              <a:t>&gt;&gt;&gt; 5 == 6</a:t>
            </a:r>
          </a:p>
          <a:p>
            <a:pPr marL="800100" lvl="2" indent="0">
              <a:buNone/>
            </a:pPr>
            <a:r>
              <a:rPr lang="en-US" dirty="0"/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This value is represented by </a:t>
            </a:r>
            <a:r>
              <a:rPr lang="en-GB" dirty="0" err="1"/>
              <a:t>int</a:t>
            </a:r>
            <a:r>
              <a:rPr lang="en-GB" dirty="0"/>
              <a:t> class. It contains positive or negative whole numbers (without fraction or decimal). In Python there is no limit to how long an integer value can be.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IN" b="1" dirty="0"/>
              <a:t>		0, 1057, -2347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13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ea typeface="ＭＳ Ｐゴシック" panose="020B0600070205080204" pitchFamily="34" charset="-128"/>
              </a:rPr>
              <a:t>Strings in Python are identified as a contiguous set of characters in between quotation marks.</a:t>
            </a:r>
          </a:p>
          <a:p>
            <a:pPr algn="just"/>
            <a:endParaRPr lang="en-US" sz="2400" dirty="0">
              <a:ea typeface="ＭＳ Ｐゴシック" panose="020B0600070205080204" pitchFamily="34" charset="-128"/>
            </a:endParaRPr>
          </a:p>
          <a:p>
            <a:pPr algn="just"/>
            <a:r>
              <a:rPr lang="en-US" sz="2400" dirty="0">
                <a:ea typeface="ＭＳ Ｐゴシック" panose="020B0600070205080204" pitchFamily="34" charset="-128"/>
              </a:rPr>
              <a:t>Python allows for either pairs of single or double quotes. Subsets of strings can be taken using the slice operator ( [ ] and [ : ] ) with indexes starting at 0 in the beginning of the string and working their way from -1 at the end.</a:t>
            </a:r>
          </a:p>
          <a:p>
            <a:pPr algn="just"/>
            <a:endParaRPr lang="en-US" sz="2400" dirty="0">
              <a:ea typeface="ＭＳ Ｐゴシック" panose="020B0600070205080204" pitchFamily="34" charset="-128"/>
            </a:endParaRPr>
          </a:p>
          <a:p>
            <a:pPr algn="just"/>
            <a:r>
              <a:rPr lang="en-US" sz="2400" dirty="0">
                <a:ea typeface="ＭＳ Ｐゴシック" panose="020B0600070205080204" pitchFamily="34" charset="-128"/>
              </a:rPr>
              <a:t>The plus ( + ) sign is the string concatenation operator, and the asterisk ( * ) is the repetition operator.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005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0127" y="0"/>
            <a:ext cx="10515600" cy="435133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Example: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&gt;&gt;&gt; </a:t>
            </a:r>
            <a:r>
              <a:rPr lang="en-US" sz="2000" i="1" dirty="0" err="1">
                <a:ea typeface="ＭＳ Ｐゴシック" panose="020B0600070205080204" pitchFamily="34" charset="-128"/>
              </a:rPr>
              <a:t>str</a:t>
            </a:r>
            <a:r>
              <a:rPr lang="en-US" sz="2000" i="1" dirty="0">
                <a:ea typeface="ＭＳ Ｐゴシック" panose="020B0600070205080204" pitchFamily="34" charset="-128"/>
              </a:rPr>
              <a:t> = 'Hello World!’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&gt;&gt;&gt; print (</a:t>
            </a:r>
            <a:r>
              <a:rPr lang="en-US" sz="2000" i="1" dirty="0" err="1">
                <a:ea typeface="ＭＳ Ｐゴシック" panose="020B0600070205080204" pitchFamily="34" charset="-128"/>
              </a:rPr>
              <a:t>str</a:t>
            </a:r>
            <a:r>
              <a:rPr lang="en-US" sz="2000" i="1" dirty="0">
                <a:ea typeface="ＭＳ Ｐゴシック" panose="020B0600070205080204" pitchFamily="34" charset="-128"/>
              </a:rPr>
              <a:t>)            	# Prints complete string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&gt;&gt;&gt; print (</a:t>
            </a:r>
            <a:r>
              <a:rPr lang="en-US" sz="2000" i="1" dirty="0" err="1">
                <a:ea typeface="ＭＳ Ｐゴシック" panose="020B0600070205080204" pitchFamily="34" charset="-128"/>
              </a:rPr>
              <a:t>str</a:t>
            </a:r>
            <a:r>
              <a:rPr lang="en-US" sz="2000" i="1" dirty="0">
                <a:ea typeface="ＭＳ Ｐゴシック" panose="020B0600070205080204" pitchFamily="34" charset="-128"/>
              </a:rPr>
              <a:t>[0])        	# Prints first character of the string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&gt;&gt;&gt; print (</a:t>
            </a:r>
            <a:r>
              <a:rPr lang="en-US" sz="2000" i="1" dirty="0" err="1">
                <a:ea typeface="ＭＳ Ｐゴシック" panose="020B0600070205080204" pitchFamily="34" charset="-128"/>
              </a:rPr>
              <a:t>str</a:t>
            </a:r>
            <a:r>
              <a:rPr lang="en-US" sz="2000" i="1" dirty="0">
                <a:ea typeface="ＭＳ Ｐゴシック" panose="020B0600070205080204" pitchFamily="34" charset="-128"/>
              </a:rPr>
              <a:t>[2:5] )    	# Prints characters starting from 3rd to 6</a:t>
            </a:r>
            <a:r>
              <a:rPr lang="en-US" sz="2000" i="1" baseline="30000" dirty="0">
                <a:ea typeface="ＭＳ Ｐゴシック" panose="020B0600070205080204" pitchFamily="34" charset="-128"/>
              </a:rPr>
              <a:t>th</a:t>
            </a:r>
            <a:endParaRPr lang="en-US" sz="2000" i="1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&gt;&gt;&gt; print (</a:t>
            </a:r>
            <a:r>
              <a:rPr lang="en-US" sz="2000" i="1" dirty="0" err="1">
                <a:ea typeface="ＭＳ Ｐゴシック" panose="020B0600070205080204" pitchFamily="34" charset="-128"/>
              </a:rPr>
              <a:t>str</a:t>
            </a:r>
            <a:r>
              <a:rPr lang="en-US" sz="2000" i="1" dirty="0">
                <a:ea typeface="ＭＳ Ｐゴシック" panose="020B0600070205080204" pitchFamily="34" charset="-128"/>
              </a:rPr>
              <a:t>[2:5:2] )    	# Prints characters starting from 3rd to 6</a:t>
            </a:r>
            <a:r>
              <a:rPr lang="en-US" sz="2000" i="1" baseline="30000" dirty="0">
                <a:ea typeface="ＭＳ Ｐゴシック" panose="020B0600070205080204" pitchFamily="34" charset="-128"/>
              </a:rPr>
              <a:t>th </a:t>
            </a:r>
            <a:r>
              <a:rPr lang="en-US" sz="2000" i="1" dirty="0">
                <a:ea typeface="ＭＳ Ｐゴシック" panose="020B0600070205080204" pitchFamily="34" charset="-128"/>
              </a:rPr>
              <a:t> skip by 2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&gt;&gt;&gt; print (</a:t>
            </a:r>
            <a:r>
              <a:rPr lang="en-US" sz="2000" i="1" dirty="0" err="1">
                <a:ea typeface="ＭＳ Ｐゴシック" panose="020B0600070205080204" pitchFamily="34" charset="-128"/>
              </a:rPr>
              <a:t>str</a:t>
            </a:r>
            <a:r>
              <a:rPr lang="en-US" sz="2000" i="1" dirty="0">
                <a:ea typeface="ＭＳ Ｐゴシック" panose="020B0600070205080204" pitchFamily="34" charset="-128"/>
              </a:rPr>
              <a:t>[2:] )     	# Prints string starting from 3rd character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&gt;&gt;&gt; print (</a:t>
            </a:r>
            <a:r>
              <a:rPr lang="en-US" sz="2000" i="1" dirty="0" err="1">
                <a:ea typeface="ＭＳ Ｐゴシック" panose="020B0600070205080204" pitchFamily="34" charset="-128"/>
              </a:rPr>
              <a:t>str</a:t>
            </a:r>
            <a:r>
              <a:rPr lang="en-US" sz="2000" i="1" dirty="0">
                <a:ea typeface="ＭＳ Ｐゴシック" panose="020B0600070205080204" pitchFamily="34" charset="-128"/>
              </a:rPr>
              <a:t> * 2)      	# Prints string two times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&gt;&gt;&gt; print (</a:t>
            </a:r>
            <a:r>
              <a:rPr lang="en-US" sz="2000" i="1" dirty="0" err="1">
                <a:ea typeface="ＭＳ Ｐゴシック" panose="020B0600070205080204" pitchFamily="34" charset="-128"/>
              </a:rPr>
              <a:t>str</a:t>
            </a:r>
            <a:r>
              <a:rPr lang="en-US" sz="2000" i="1" dirty="0">
                <a:ea typeface="ＭＳ Ｐゴシック" panose="020B0600070205080204" pitchFamily="34" charset="-128"/>
              </a:rPr>
              <a:t> + "TEST“) 	# Prints concatenated string	</a:t>
            </a:r>
          </a:p>
          <a:p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 above code will produce following output: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		Hello World!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		 H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		 </a:t>
            </a:r>
            <a:r>
              <a:rPr lang="en-US" sz="2000" i="1" dirty="0" err="1">
                <a:ea typeface="ＭＳ Ｐゴシック" panose="020B0600070205080204" pitchFamily="34" charset="-128"/>
              </a:rPr>
              <a:t>llo</a:t>
            </a:r>
            <a:endParaRPr lang="en-US" sz="2000" i="1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		lo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 		</a:t>
            </a:r>
            <a:r>
              <a:rPr lang="en-US" sz="2000" i="1" dirty="0" err="1">
                <a:ea typeface="ＭＳ Ｐゴシック" panose="020B0600070205080204" pitchFamily="34" charset="-128"/>
              </a:rPr>
              <a:t>llo</a:t>
            </a:r>
            <a:r>
              <a:rPr lang="en-US" sz="2000" i="1" dirty="0">
                <a:ea typeface="ＭＳ Ｐゴシック" panose="020B0600070205080204" pitchFamily="34" charset="-128"/>
              </a:rPr>
              <a:t> World!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 		Hello </a:t>
            </a:r>
            <a:r>
              <a:rPr lang="en-US" sz="2000" i="1" dirty="0" err="1">
                <a:ea typeface="ＭＳ Ｐゴシック" panose="020B0600070205080204" pitchFamily="34" charset="-128"/>
              </a:rPr>
              <a:t>World!Hello</a:t>
            </a:r>
            <a:r>
              <a:rPr lang="en-US" sz="2000" i="1" dirty="0">
                <a:ea typeface="ＭＳ Ｐゴシック" panose="020B0600070205080204" pitchFamily="34" charset="-128"/>
              </a:rPr>
              <a:t> World!</a:t>
            </a:r>
          </a:p>
          <a:p>
            <a:pPr>
              <a:buFontTx/>
              <a:buNone/>
            </a:pPr>
            <a:r>
              <a:rPr lang="en-US" sz="2000" i="1" dirty="0">
                <a:ea typeface="ＭＳ Ｐゴシック" panose="020B0600070205080204" pitchFamily="34" charset="-128"/>
              </a:rPr>
              <a:t>	 Hello </a:t>
            </a:r>
            <a:r>
              <a:rPr lang="en-US" sz="2000" i="1" dirty="0" err="1">
                <a:ea typeface="ＭＳ Ｐゴシック" panose="020B0600070205080204" pitchFamily="34" charset="-128"/>
              </a:rPr>
              <a:t>World!TEST</a:t>
            </a:r>
            <a:r>
              <a:rPr lang="en-US" sz="2000" i="1" dirty="0">
                <a:ea typeface="ＭＳ Ｐゴシック" panose="020B0600070205080204" pitchFamily="34" charset="-128"/>
              </a:rPr>
              <a:t>	</a:t>
            </a:r>
          </a:p>
          <a:p>
            <a:pPr>
              <a:buFontTx/>
              <a:buNone/>
            </a:pPr>
            <a:endParaRPr lang="en-US" sz="2000" dirty="0"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126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 in string method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 algn="just"/>
            <a:r>
              <a:rPr lang="en-US" sz="2400" dirty="0">
                <a:ea typeface="ＭＳ Ｐゴシック" panose="020B0600070205080204" pitchFamily="34" charset="-128"/>
              </a:rPr>
              <a:t>Python includes following built in string method: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Example:</a:t>
            </a:r>
          </a:p>
          <a:p>
            <a:pPr algn="just"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&gt;&gt;&gt;'The happy cat ran </a:t>
            </a:r>
            <a:r>
              <a:rPr lang="en-US" sz="2400" dirty="0" err="1">
                <a:ea typeface="ＭＳ Ｐゴシック" panose="020B0600070205080204" pitchFamily="34" charset="-128"/>
              </a:rPr>
              <a:t>home.'.upper</a:t>
            </a:r>
            <a:r>
              <a:rPr lang="en-US" sz="2400" dirty="0">
                <a:ea typeface="ＭＳ Ｐゴシック" panose="020B0600070205080204" pitchFamily="34" charset="-128"/>
              </a:rPr>
              <a:t>()</a:t>
            </a:r>
          </a:p>
          <a:p>
            <a:pPr algn="just"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	'THE HAPPY CAT RAN HOME.’</a:t>
            </a:r>
          </a:p>
          <a:p>
            <a:pPr algn="just"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&gt;&gt;&gt; 'The happy cat ran </a:t>
            </a:r>
            <a:r>
              <a:rPr lang="en-US" sz="2400" dirty="0" err="1">
                <a:ea typeface="ＭＳ Ｐゴシック" panose="020B0600070205080204" pitchFamily="34" charset="-128"/>
              </a:rPr>
              <a:t>home.'.find</a:t>
            </a:r>
            <a:r>
              <a:rPr lang="en-US" sz="2400" dirty="0">
                <a:ea typeface="ＭＳ Ｐゴシック" panose="020B0600070205080204" pitchFamily="34" charset="-128"/>
              </a:rPr>
              <a:t>('cat')</a:t>
            </a:r>
          </a:p>
          <a:p>
            <a:pPr algn="just"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	10</a:t>
            </a:r>
          </a:p>
          <a:p>
            <a:pPr algn="just"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&gt;&gt;&gt; 'The happy cat ran </a:t>
            </a:r>
            <a:r>
              <a:rPr lang="en-US" sz="2400" dirty="0" err="1">
                <a:ea typeface="ＭＳ Ｐゴシック" panose="020B0600070205080204" pitchFamily="34" charset="-128"/>
              </a:rPr>
              <a:t>home.'.find</a:t>
            </a:r>
            <a:r>
              <a:rPr lang="en-US" sz="2400" dirty="0">
                <a:ea typeface="ＭＳ Ｐゴシック" panose="020B0600070205080204" pitchFamily="34" charset="-128"/>
              </a:rPr>
              <a:t>('kitten')</a:t>
            </a:r>
          </a:p>
          <a:p>
            <a:pPr algn="just"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	-1</a:t>
            </a:r>
          </a:p>
          <a:p>
            <a:pPr algn="just"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&gt;&gt;&gt; 'The happy cat ran </a:t>
            </a:r>
            <a:r>
              <a:rPr lang="en-US" sz="2400" dirty="0" err="1">
                <a:ea typeface="ＭＳ Ｐゴシック" panose="020B0600070205080204" pitchFamily="34" charset="-128"/>
              </a:rPr>
              <a:t>home.'.replace</a:t>
            </a:r>
            <a:r>
              <a:rPr lang="en-US" sz="2400" dirty="0">
                <a:ea typeface="ＭＳ Ｐゴシック" panose="020B0600070205080204" pitchFamily="34" charset="-128"/>
              </a:rPr>
              <a:t>('cat', 'dog')</a:t>
            </a:r>
          </a:p>
          <a:p>
            <a:pPr algn="just">
              <a:buFontTx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	'The happy dog ran home.'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675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8127" y="698789"/>
            <a:ext cx="10515600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212121"/>
                </a:solidFill>
                <a:latin typeface="Roboto"/>
              </a:rPr>
              <a:t>s.lower</a:t>
            </a:r>
            <a:r>
              <a:rPr lang="en-IN" sz="2400" dirty="0">
                <a:solidFill>
                  <a:srgbClr val="212121"/>
                </a:solidFill>
                <a:latin typeface="Roboto"/>
              </a:rPr>
              <a:t>(), </a:t>
            </a:r>
            <a:r>
              <a:rPr lang="en-IN" sz="2400" dirty="0" err="1">
                <a:solidFill>
                  <a:srgbClr val="212121"/>
                </a:solidFill>
                <a:latin typeface="Roboto"/>
              </a:rPr>
              <a:t>s.upper</a:t>
            </a:r>
            <a:r>
              <a:rPr lang="en-IN" sz="2400" dirty="0">
                <a:solidFill>
                  <a:srgbClr val="212121"/>
                </a:solidFill>
                <a:latin typeface="Roboto"/>
              </a:rPr>
              <a:t>() -- returns the lowercase or uppercase version of the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212121"/>
                </a:solidFill>
                <a:latin typeface="Roboto"/>
              </a:rPr>
              <a:t>s.strip</a:t>
            </a:r>
            <a:r>
              <a:rPr lang="en-IN" sz="2400" dirty="0">
                <a:solidFill>
                  <a:srgbClr val="212121"/>
                </a:solidFill>
                <a:latin typeface="Roboto"/>
              </a:rPr>
              <a:t>() -- returns a string with whitespace removed from the start and 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212121"/>
                </a:solidFill>
                <a:latin typeface="Roboto"/>
              </a:rPr>
              <a:t>s.isalpha</a:t>
            </a:r>
            <a:r>
              <a:rPr lang="en-IN" sz="2400" dirty="0">
                <a:solidFill>
                  <a:srgbClr val="212121"/>
                </a:solidFill>
                <a:latin typeface="Roboto"/>
              </a:rPr>
              <a:t>()/</a:t>
            </a:r>
            <a:r>
              <a:rPr lang="en-IN" sz="2400" dirty="0" err="1">
                <a:solidFill>
                  <a:srgbClr val="212121"/>
                </a:solidFill>
                <a:latin typeface="Roboto"/>
              </a:rPr>
              <a:t>s.isdigit</a:t>
            </a:r>
            <a:r>
              <a:rPr lang="en-IN" sz="2400" dirty="0">
                <a:solidFill>
                  <a:srgbClr val="212121"/>
                </a:solidFill>
                <a:latin typeface="Roboto"/>
              </a:rPr>
              <a:t>()/</a:t>
            </a:r>
            <a:r>
              <a:rPr lang="en-IN" sz="2400" dirty="0" err="1">
                <a:solidFill>
                  <a:srgbClr val="212121"/>
                </a:solidFill>
                <a:latin typeface="Roboto"/>
              </a:rPr>
              <a:t>s.isspace</a:t>
            </a:r>
            <a:r>
              <a:rPr lang="en-IN" sz="2400" dirty="0">
                <a:solidFill>
                  <a:srgbClr val="212121"/>
                </a:solidFill>
                <a:latin typeface="Roboto"/>
              </a:rPr>
              <a:t>()... -- tests if all the string chars are in the various character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212121"/>
                </a:solidFill>
                <a:latin typeface="Roboto"/>
              </a:rPr>
              <a:t>s.startswith</a:t>
            </a:r>
            <a:r>
              <a:rPr lang="en-IN" sz="2400" dirty="0">
                <a:solidFill>
                  <a:srgbClr val="212121"/>
                </a:solidFill>
                <a:latin typeface="Roboto"/>
              </a:rPr>
              <a:t>('other'), </a:t>
            </a:r>
            <a:r>
              <a:rPr lang="en-IN" sz="2400" dirty="0" err="1">
                <a:solidFill>
                  <a:srgbClr val="212121"/>
                </a:solidFill>
                <a:latin typeface="Roboto"/>
              </a:rPr>
              <a:t>s.endswith</a:t>
            </a:r>
            <a:r>
              <a:rPr lang="en-IN" sz="2400" dirty="0">
                <a:solidFill>
                  <a:srgbClr val="212121"/>
                </a:solidFill>
                <a:latin typeface="Roboto"/>
              </a:rPr>
              <a:t>('other') -- tests if the string starts or ends with the given other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212121"/>
                </a:solidFill>
                <a:latin typeface="Roboto"/>
              </a:rPr>
              <a:t>s.find</a:t>
            </a:r>
            <a:r>
              <a:rPr lang="en-IN" sz="2400" dirty="0">
                <a:solidFill>
                  <a:srgbClr val="212121"/>
                </a:solidFill>
                <a:latin typeface="Roboto"/>
              </a:rPr>
              <a:t>('other') -- searches for the given other string (not a regular expression) within s, and returns the first index where it begins or -1 if not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212121"/>
                </a:solidFill>
                <a:latin typeface="Roboto"/>
              </a:rPr>
              <a:t>s.replace</a:t>
            </a:r>
            <a:r>
              <a:rPr lang="en-IN" sz="2400" dirty="0">
                <a:solidFill>
                  <a:srgbClr val="212121"/>
                </a:solidFill>
                <a:latin typeface="Roboto"/>
              </a:rPr>
              <a:t>('old', 'new') -- returns a string where all occurrences of 'old' have been replaced by 'new‘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4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creation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“</a:t>
            </a:r>
            <a:r>
              <a:rPr lang="en-US" dirty="0" err="1"/>
              <a:t>bala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print(a)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O/p:-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‘</a:t>
            </a:r>
            <a:r>
              <a:rPr lang="en-US" b="1" dirty="0" err="1"/>
              <a:t>bala</a:t>
            </a:r>
            <a:r>
              <a:rPr lang="en-US" b="1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7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of string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“</a:t>
            </a:r>
            <a:r>
              <a:rPr lang="en-US" dirty="0" err="1"/>
              <a:t>bala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pPr marL="0" indent="0">
              <a:buNone/>
            </a:pPr>
            <a:r>
              <a:rPr lang="en-US" b="1" u="sng" dirty="0"/>
              <a:t>O/p:-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8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6" y="1714789"/>
            <a:ext cx="10515600" cy="4351338"/>
          </a:xfrm>
        </p:spPr>
        <p:txBody>
          <a:bodyPr/>
          <a:lstStyle/>
          <a:p>
            <a:r>
              <a:rPr lang="en-IN" b="1" dirty="0"/>
              <a:t>Error handling</a:t>
            </a:r>
          </a:p>
          <a:p>
            <a:r>
              <a:rPr lang="en-GB" dirty="0"/>
              <a:t>Wherever Python detects an error it raises exceptions</a:t>
            </a:r>
          </a:p>
          <a:p>
            <a:r>
              <a:rPr lang="en-IN" dirty="0"/>
              <a:t>Default </a:t>
            </a:r>
            <a:r>
              <a:rPr lang="en-IN" dirty="0" err="1"/>
              <a:t>behavior</a:t>
            </a:r>
            <a:r>
              <a:rPr lang="en-IN" dirty="0"/>
              <a:t>: stops program.</a:t>
            </a:r>
          </a:p>
          <a:p>
            <a:r>
              <a:rPr lang="en-GB" dirty="0"/>
              <a:t>Otherwise, code try to catch and recover from the exception (try </a:t>
            </a:r>
            <a:r>
              <a:rPr lang="en-IN" dirty="0"/>
              <a:t>handler)</a:t>
            </a:r>
          </a:p>
        </p:txBody>
      </p:sp>
    </p:spTree>
    <p:extLst>
      <p:ext uri="{BB962C8B-B14F-4D97-AF65-F5344CB8AC3E}">
        <p14:creationId xmlns:p14="http://schemas.microsoft.com/office/powerpoint/2010/main" val="107021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Syntax</a:t>
            </a:r>
            <a:r>
              <a:rPr lang="en-US" dirty="0"/>
              <a:t>:	</a:t>
            </a:r>
          </a:p>
          <a:p>
            <a:pPr marL="0" indent="0">
              <a:buNone/>
            </a:pPr>
            <a:r>
              <a:rPr lang="en-US" dirty="0"/>
              <a:t>	if  </a:t>
            </a:r>
            <a:r>
              <a:rPr lang="en-US" dirty="0" err="1"/>
              <a:t>boolean_expression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true statement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37" y="1690688"/>
            <a:ext cx="5357091" cy="41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3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944283-1145-42D3-B7C2-C35AB0A740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822" y="83940"/>
          <a:ext cx="11840228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20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0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 RATIONALE </a:t>
                      </a:r>
                      <a:b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(CLR)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purpose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learning this course is to: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546EA9-9571-4E39-BD95-5A525E5438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058" y="730486"/>
          <a:ext cx="11840228" cy="587932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9887">
                <a:tc>
                  <a:txBody>
                    <a:bodyPr/>
                    <a:lstStyle/>
                    <a:p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CLR-1: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Think and evolve with a logic to construct an algorithm and </a:t>
                      </a:r>
                      <a:r>
                        <a:rPr lang="en-IN" sz="1800" b="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pseudocode</a:t>
                      </a:r>
                      <a:r>
                        <a:rPr lang="en-IN" sz="1800" b="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can be converted into a program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887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CLR-2 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the appropriate operators and control statements to solve engineering problems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887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CLR-3 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and retrieve data in a single and multidimensional array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887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CLR-4 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custom designed functions to perform repetitive tasks in any application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887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CLR-5 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basic Abstract Data Types with python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87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CLR-6 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applications using suitable python library functions for solving </a:t>
                      </a:r>
                      <a:r>
                        <a:rPr lang="en-IN" sz="18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datascience</a:t>
                      </a:r>
                      <a:r>
                        <a:rPr lang="en-IN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problems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76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US" dirty="0"/>
              <a:t>x=5</a:t>
            </a:r>
          </a:p>
          <a:p>
            <a:pPr marL="0" indent="0">
              <a:buNone/>
            </a:pPr>
            <a:r>
              <a:rPr lang="en-US" dirty="0"/>
              <a:t>if x &gt; 0:</a:t>
            </a:r>
          </a:p>
          <a:p>
            <a:pPr marL="0" indent="0">
              <a:buNone/>
            </a:pPr>
            <a:r>
              <a:rPr lang="en-US" dirty="0"/>
              <a:t>	print 'x is positive'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x is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71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while (condition):</a:t>
            </a:r>
          </a:p>
          <a:p>
            <a:pPr marL="457200" lvl="1" indent="0">
              <a:buNone/>
            </a:pPr>
            <a:r>
              <a:rPr lang="en-US" dirty="0"/>
              <a:t>body of loop</a:t>
            </a:r>
          </a:p>
          <a:p>
            <a:pPr marL="0" lvl="0" indent="0">
              <a:buNone/>
            </a:pPr>
            <a:r>
              <a:rPr lang="en-US" b="1" dirty="0"/>
              <a:t>While statement consists of following steps.</a:t>
            </a:r>
          </a:p>
          <a:p>
            <a:pPr lvl="0"/>
            <a:r>
              <a:rPr lang="en-US" dirty="0"/>
              <a:t>Initialization of a condition variable</a:t>
            </a:r>
          </a:p>
          <a:p>
            <a:pPr lvl="0"/>
            <a:r>
              <a:rPr lang="en-US" dirty="0"/>
              <a:t>Test the control statement</a:t>
            </a:r>
          </a:p>
          <a:p>
            <a:pPr lvl="0"/>
            <a:r>
              <a:rPr lang="en-US" dirty="0"/>
              <a:t>Executing the body of the loop depending on the condition.</a:t>
            </a:r>
          </a:p>
          <a:p>
            <a:pPr lvl="0"/>
            <a:r>
              <a:rPr lang="en-US" dirty="0"/>
              <a:t>Updating the condition variable.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72" y="1185356"/>
            <a:ext cx="5486844" cy="445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04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6528" y="102696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Example: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=1</a:t>
            </a:r>
          </a:p>
          <a:p>
            <a:pPr marL="0" indent="0">
              <a:buNone/>
            </a:pPr>
            <a:r>
              <a:rPr lang="en-US" sz="1800" dirty="0"/>
              <a:t>n=</a:t>
            </a:r>
            <a:r>
              <a:rPr lang="en-US" sz="1800" dirty="0" err="1"/>
              <a:t>int</a:t>
            </a:r>
            <a:r>
              <a:rPr lang="en-US" sz="1800" dirty="0"/>
              <a:t>(input(“enter number of items to be printed”))</a:t>
            </a:r>
          </a:p>
          <a:p>
            <a:pPr marL="0" indent="0">
              <a:buNone/>
            </a:pPr>
            <a:r>
              <a:rPr lang="en-US" sz="1800" dirty="0"/>
              <a:t>while(i&lt;=n):</a:t>
            </a:r>
          </a:p>
          <a:p>
            <a:pPr marL="0" indent="0">
              <a:buNone/>
            </a:pPr>
            <a:r>
              <a:rPr lang="en-US" sz="1800" dirty="0"/>
              <a:t>	print(i)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dirty="0"/>
              <a:t>=i+1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Output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enter number of items to be printed  4</a:t>
            </a:r>
          </a:p>
          <a:p>
            <a:pPr marL="0" indent="0">
              <a:buNone/>
            </a:pPr>
            <a:r>
              <a:rPr lang="en-US" sz="1800" dirty="0"/>
              <a:t>1</a:t>
            </a:r>
          </a:p>
          <a:p>
            <a:pPr marL="0" indent="0">
              <a:buNone/>
            </a:pPr>
            <a:r>
              <a:rPr lang="en-US" sz="1800" dirty="0"/>
              <a:t>2</a:t>
            </a:r>
          </a:p>
          <a:p>
            <a:pPr marL="0" indent="0">
              <a:buNone/>
            </a:pPr>
            <a:r>
              <a:rPr lang="en-US" sz="1800" dirty="0"/>
              <a:t>3</a:t>
            </a:r>
          </a:p>
          <a:p>
            <a:pPr marL="0" indent="0">
              <a:buNone/>
            </a:pPr>
            <a:r>
              <a:rPr lang="en-US" sz="1800" dirty="0"/>
              <a:t>4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948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Syntax :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item in sequence:</a:t>
            </a:r>
          </a:p>
          <a:p>
            <a:pPr marL="0" indent="0">
              <a:buNone/>
            </a:pPr>
            <a:r>
              <a:rPr lang="en-US" dirty="0"/>
              <a:t>         body of for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54" y="1566298"/>
            <a:ext cx="5040718" cy="42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79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062"/>
            <a:ext cx="10515600" cy="5480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fruits = ['banana', 'apple',  'mango']</a:t>
            </a:r>
          </a:p>
          <a:p>
            <a:pPr marL="0" indent="0">
              <a:buNone/>
            </a:pPr>
            <a:r>
              <a:rPr lang="en-US" dirty="0"/>
              <a:t>for fruit in </a:t>
            </a:r>
            <a:r>
              <a:rPr lang="en-US" b="1" dirty="0"/>
              <a:t>fruits</a:t>
            </a:r>
            <a:r>
              <a:rPr lang="en-US" dirty="0"/>
              <a:t>:        # Second Example</a:t>
            </a:r>
          </a:p>
          <a:p>
            <a:pPr marL="0" indent="0">
              <a:buNone/>
            </a:pPr>
            <a:r>
              <a:rPr lang="en-US" dirty="0"/>
              <a:t>   print 'Current fruit :', fruit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Current fruit : banana</a:t>
            </a:r>
          </a:p>
          <a:p>
            <a:pPr marL="0" indent="0">
              <a:buNone/>
            </a:pPr>
            <a:r>
              <a:rPr lang="en-US" dirty="0"/>
              <a:t>Current fruit : apple</a:t>
            </a:r>
          </a:p>
          <a:p>
            <a:pPr marL="0" indent="0">
              <a:buNone/>
            </a:pPr>
            <a:r>
              <a:rPr lang="en-US" dirty="0"/>
              <a:t>Current fruit : mango</a:t>
            </a:r>
          </a:p>
        </p:txBody>
      </p:sp>
    </p:spTree>
    <p:extLst>
      <p:ext uri="{BB962C8B-B14F-4D97-AF65-F5344CB8AC3E}">
        <p14:creationId xmlns:p14="http://schemas.microsoft.com/office/powerpoint/2010/main" val="162934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list is a sequence of values</a:t>
            </a:r>
          </a:p>
          <a:p>
            <a:r>
              <a:rPr lang="en-GB" dirty="0"/>
              <a:t>The values in a list are called elements or</a:t>
            </a:r>
          </a:p>
          <a:p>
            <a:r>
              <a:rPr lang="en-GB" dirty="0"/>
              <a:t>sometimes items. they can be any type</a:t>
            </a:r>
          </a:p>
          <a:p>
            <a:r>
              <a:rPr lang="en-GB" dirty="0"/>
              <a:t>list contains a string, a float, an integer.</a:t>
            </a:r>
          </a:p>
          <a:p>
            <a:r>
              <a:rPr lang="en-IN" b="1" dirty="0"/>
              <a:t>Syntax</a:t>
            </a:r>
          </a:p>
          <a:p>
            <a:r>
              <a:rPr lang="en-IN" dirty="0"/>
              <a:t>elements in square brackets […]</a:t>
            </a:r>
          </a:p>
          <a:p>
            <a:r>
              <a:rPr lang="en-IN" dirty="0"/>
              <a:t>[10, 20, 30, 40]</a:t>
            </a:r>
          </a:p>
          <a:p>
            <a:r>
              <a:rPr lang="en-IN" dirty="0"/>
              <a:t>[a', ‘b', ‘c']</a:t>
            </a:r>
          </a:p>
        </p:txBody>
      </p:sp>
    </p:spTree>
    <p:extLst>
      <p:ext uri="{BB962C8B-B14F-4D97-AF65-F5344CB8AC3E}">
        <p14:creationId xmlns:p14="http://schemas.microsoft.com/office/powerpoint/2010/main" val="1226463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Values in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To access values in lists, use the square brackets for slicing along with the index or indices to obtain value available at that index</a:t>
            </a:r>
          </a:p>
          <a:p>
            <a:r>
              <a:rPr lang="en-IN" b="1" u="sng" dirty="0"/>
              <a:t>Example</a:t>
            </a:r>
          </a:p>
          <a:p>
            <a:r>
              <a:rPr lang="en-IN" dirty="0"/>
              <a:t>list1 = ['physics', 'chemistry', 1997, 2000]</a:t>
            </a:r>
          </a:p>
          <a:p>
            <a:r>
              <a:rPr lang="da-DK" dirty="0"/>
              <a:t>list2 = [1, 2, 3, 4, 5, 6, 7 ]</a:t>
            </a:r>
          </a:p>
          <a:p>
            <a:r>
              <a:rPr lang="en-IN" dirty="0"/>
              <a:t>print "list1[0]: ", list1[0]</a:t>
            </a:r>
          </a:p>
          <a:p>
            <a:r>
              <a:rPr lang="en-IN" dirty="0"/>
              <a:t>print "list2[1:5]: ", list2[1:5]</a:t>
            </a:r>
          </a:p>
          <a:p>
            <a:r>
              <a:rPr lang="en-IN" b="1" u="sng" dirty="0"/>
              <a:t>OUTPUT</a:t>
            </a:r>
          </a:p>
          <a:p>
            <a:r>
              <a:rPr lang="en-IN" dirty="0"/>
              <a:t>list1[0]: physics</a:t>
            </a:r>
          </a:p>
          <a:p>
            <a:r>
              <a:rPr lang="da-DK" dirty="0"/>
              <a:t>list2[1:5]: [2, 3, 4, 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033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Update single or multiple elements of lists by left-hand side of</a:t>
            </a:r>
          </a:p>
          <a:p>
            <a:r>
              <a:rPr lang="en-GB" dirty="0"/>
              <a:t>the assignment operator or append method</a:t>
            </a:r>
          </a:p>
          <a:p>
            <a:r>
              <a:rPr lang="en-IN" b="1" u="sng" dirty="0"/>
              <a:t>Example</a:t>
            </a:r>
          </a:p>
          <a:p>
            <a:r>
              <a:rPr lang="en-IN" dirty="0"/>
              <a:t>list = ['physics', 'chemistry', 1997, 2000]</a:t>
            </a:r>
          </a:p>
          <a:p>
            <a:r>
              <a:rPr lang="en-GB" dirty="0"/>
              <a:t>print "Value available at index 2 : "</a:t>
            </a:r>
          </a:p>
          <a:p>
            <a:r>
              <a:rPr lang="en-IN" dirty="0"/>
              <a:t>print list[2]</a:t>
            </a:r>
          </a:p>
          <a:p>
            <a:r>
              <a:rPr lang="en-IN" dirty="0"/>
              <a:t>list[2] = 2001</a:t>
            </a:r>
          </a:p>
          <a:p>
            <a:r>
              <a:rPr lang="en-GB" dirty="0"/>
              <a:t>print "New value available at index 2 : “</a:t>
            </a:r>
          </a:p>
          <a:p>
            <a:r>
              <a:rPr lang="en-IN" dirty="0"/>
              <a:t>print list[2]</a:t>
            </a:r>
          </a:p>
          <a:p>
            <a:r>
              <a:rPr lang="en-IN" b="1" u="sng" dirty="0"/>
              <a:t>OUTPUT</a:t>
            </a:r>
          </a:p>
          <a:p>
            <a:r>
              <a:rPr lang="en-GB" dirty="0"/>
              <a:t>Value available at index 2 : 1997</a:t>
            </a:r>
          </a:p>
          <a:p>
            <a:r>
              <a:rPr lang="en-GB" dirty="0"/>
              <a:t>New value available at index 2 : 2001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444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To remove a list element, use del statement</a:t>
            </a:r>
          </a:p>
          <a:p>
            <a:r>
              <a:rPr lang="en-IN" b="1" u="sng" dirty="0"/>
              <a:t>Example</a:t>
            </a:r>
          </a:p>
          <a:p>
            <a:r>
              <a:rPr lang="en-IN" dirty="0"/>
              <a:t>list1 = ['physics', 'chemistry', 1997, 2000]</a:t>
            </a:r>
          </a:p>
          <a:p>
            <a:r>
              <a:rPr lang="en-IN" dirty="0"/>
              <a:t>print list1</a:t>
            </a:r>
          </a:p>
          <a:p>
            <a:r>
              <a:rPr lang="en-IN" dirty="0"/>
              <a:t>del list1[2]</a:t>
            </a:r>
          </a:p>
          <a:p>
            <a:r>
              <a:rPr lang="en-GB" dirty="0"/>
              <a:t>print "After deleting value at index 2 : “</a:t>
            </a:r>
          </a:p>
          <a:p>
            <a:r>
              <a:rPr lang="en-IN" dirty="0"/>
              <a:t>print list1</a:t>
            </a:r>
          </a:p>
          <a:p>
            <a:r>
              <a:rPr lang="en-IN" b="1" u="sng" dirty="0"/>
              <a:t>OUTPUT</a:t>
            </a:r>
          </a:p>
          <a:p>
            <a:r>
              <a:rPr lang="en-IN" dirty="0"/>
              <a:t>['physics', 'chemistry', 1997, 2000]</a:t>
            </a:r>
          </a:p>
          <a:p>
            <a:r>
              <a:rPr lang="en-GB" dirty="0"/>
              <a:t>After deleting value at index 2 : ['physics', 'chemistry', 2000]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7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DA7E2A-A81A-4798-B579-2C4DA15AC1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352" y="283027"/>
          <a:ext cx="11883768" cy="42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4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 Learning Outcomes (CLO)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 the end of this course, learners will be able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0E0907-F794-4D52-AB54-676DAFD848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352" y="713597"/>
          <a:ext cx="11883768" cy="58613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6545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CLO-1: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solve problems through computer programming. Express the basic data types and variables in C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598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CLO-2: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use appropriate data types in simple data processing applications. To create programs using the concept of arrays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545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CLO-3: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create string processing applications with single and multi-dimensional arrays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598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CLO-4: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create user defined functions with required operations. To implement pointers in applications with dynamic memory requirements.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545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CLO-5: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create programs using the python data types, loops, control statements for problem solving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545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CLO-6: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implement the suitable python library based solutions for solving statistical problems in data science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662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Lists respond to the + and * operators much like strings; they mean </a:t>
            </a:r>
            <a:r>
              <a:rPr lang="en-IN" dirty="0"/>
              <a:t>concatenation and repetition.</a:t>
            </a:r>
          </a:p>
          <a:p>
            <a:r>
              <a:rPr lang="en-IN" dirty="0"/>
              <a:t>The + operator concatenates lists:</a:t>
            </a:r>
          </a:p>
          <a:p>
            <a:pPr marL="0" indent="0">
              <a:buNone/>
            </a:pPr>
            <a:r>
              <a:rPr lang="en-IN" dirty="0"/>
              <a:t>	&gt;&gt;&gt; a = [1, 2, 3]</a:t>
            </a:r>
          </a:p>
          <a:p>
            <a:pPr marL="0" indent="0">
              <a:buNone/>
            </a:pPr>
            <a:r>
              <a:rPr lang="en-IN" dirty="0"/>
              <a:t>	&gt;&gt;&gt; b = [4, 5, 6]</a:t>
            </a:r>
          </a:p>
          <a:p>
            <a:pPr marL="0" indent="0">
              <a:buNone/>
            </a:pPr>
            <a:r>
              <a:rPr lang="en-IN" dirty="0"/>
              <a:t>	&gt;&gt;&gt; c = a + b</a:t>
            </a:r>
          </a:p>
          <a:p>
            <a:pPr marL="0" indent="0">
              <a:buNone/>
            </a:pPr>
            <a:r>
              <a:rPr lang="en-IN" dirty="0"/>
              <a:t>	&gt;&gt;&gt; print c</a:t>
            </a:r>
          </a:p>
          <a:p>
            <a:pPr marL="0" indent="0">
              <a:buNone/>
            </a:pPr>
            <a:r>
              <a:rPr lang="en-IN" dirty="0"/>
              <a:t>	[1, 2, 3, 4, 5, 6]</a:t>
            </a:r>
          </a:p>
          <a:p>
            <a:r>
              <a:rPr lang="en-GB" dirty="0"/>
              <a:t>Similarly, the * operator repeats a list a given number of times:</a:t>
            </a:r>
          </a:p>
          <a:p>
            <a:pPr marL="0" indent="0">
              <a:buNone/>
            </a:pPr>
            <a:r>
              <a:rPr lang="en-IN" dirty="0"/>
              <a:t>	&gt;&gt;&gt; [0] * 4</a:t>
            </a:r>
          </a:p>
          <a:p>
            <a:pPr marL="0" indent="0">
              <a:buNone/>
            </a:pPr>
            <a:r>
              <a:rPr lang="en-IN" dirty="0"/>
              <a:t>	[0, 0, 0, 0]</a:t>
            </a:r>
          </a:p>
          <a:p>
            <a:pPr marL="0" indent="0">
              <a:buNone/>
            </a:pPr>
            <a:r>
              <a:rPr lang="en-IN" dirty="0"/>
              <a:t>	&gt;&gt;&gt; [1, 2, 3] * 3</a:t>
            </a:r>
          </a:p>
          <a:p>
            <a:pPr marL="0" indent="0">
              <a:buNone/>
            </a:pPr>
            <a:r>
              <a:rPr lang="en-IN" dirty="0"/>
              <a:t>	[1, 2, 3, 1, 2, 3, 1, 2, 3]</a:t>
            </a:r>
          </a:p>
          <a:p>
            <a:r>
              <a:rPr lang="en-GB" dirty="0"/>
              <a:t>The first example repeats [0] four times. The second example repeats the list [1, 2, 3] three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680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slices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5046230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The slice operator also works on lists:</a:t>
            </a:r>
          </a:p>
          <a:p>
            <a:pPr marL="0" indent="0">
              <a:buNone/>
            </a:pPr>
            <a:r>
              <a:rPr lang="en-IN" dirty="0"/>
              <a:t>	&gt;&gt;&gt; t = ['a', 'b', 'c', 'd', 'e', 'f']</a:t>
            </a:r>
          </a:p>
          <a:p>
            <a:pPr marL="0" indent="0">
              <a:buNone/>
            </a:pPr>
            <a:r>
              <a:rPr lang="en-IN" dirty="0"/>
              <a:t>	&gt;&gt;&gt; t[1:3]</a:t>
            </a:r>
          </a:p>
          <a:p>
            <a:pPr marL="0" indent="0">
              <a:buNone/>
            </a:pPr>
            <a:r>
              <a:rPr lang="en-IN" dirty="0"/>
              <a:t>	['b', 'c']</a:t>
            </a:r>
          </a:p>
          <a:p>
            <a:pPr marL="0" indent="0">
              <a:buNone/>
            </a:pPr>
            <a:r>
              <a:rPr lang="en-IN" dirty="0"/>
              <a:t>	&gt;&gt;&gt; t[:4]</a:t>
            </a:r>
          </a:p>
          <a:p>
            <a:pPr marL="0" indent="0">
              <a:buNone/>
            </a:pPr>
            <a:r>
              <a:rPr lang="en-IN" dirty="0"/>
              <a:t>	['a', 'b', 'c', 'd']</a:t>
            </a:r>
          </a:p>
          <a:p>
            <a:pPr marL="0" indent="0">
              <a:buNone/>
            </a:pPr>
            <a:r>
              <a:rPr lang="en-IN" dirty="0"/>
              <a:t>	&gt;&gt;&gt; t[3:]</a:t>
            </a:r>
          </a:p>
          <a:p>
            <a:pPr marL="0" indent="0">
              <a:buNone/>
            </a:pPr>
            <a:r>
              <a:rPr lang="en-IN" dirty="0"/>
              <a:t>	['d', 'e', 'f']</a:t>
            </a:r>
          </a:p>
          <a:p>
            <a:r>
              <a:rPr lang="en-GB" dirty="0"/>
              <a:t>If you omit the first index, the slice starts at the beginning. If you omit the second, the </a:t>
            </a:r>
            <a:r>
              <a:rPr lang="en-GB" dirty="0" err="1"/>
              <a:t>slicecgoes</a:t>
            </a:r>
            <a:r>
              <a:rPr lang="en-GB" dirty="0"/>
              <a:t> to the end. So if you omit both, the slice is a copy of the whole list.</a:t>
            </a:r>
          </a:p>
          <a:p>
            <a:pPr marL="0" indent="0">
              <a:buNone/>
            </a:pPr>
            <a:r>
              <a:rPr lang="en-IN" dirty="0"/>
              <a:t>	&gt;&gt;&gt; t[:]</a:t>
            </a:r>
          </a:p>
          <a:p>
            <a:pPr marL="0" indent="0">
              <a:buNone/>
            </a:pPr>
            <a:r>
              <a:rPr lang="en-IN" dirty="0"/>
              <a:t>	['a', 'b', 'c', 'd', 'e', 'f']</a:t>
            </a:r>
          </a:p>
          <a:p>
            <a:r>
              <a:rPr lang="en-GB" dirty="0"/>
              <a:t>Since lists are mutable, it is often useful to make a copy before performing operations that fold, spindle or mutilate lists.</a:t>
            </a:r>
          </a:p>
          <a:p>
            <a:r>
              <a:rPr lang="en-GB" dirty="0"/>
              <a:t>A slice operator on the left side of an assignment can update multiple elements:</a:t>
            </a:r>
          </a:p>
          <a:p>
            <a:pPr marL="0" indent="0">
              <a:buNone/>
            </a:pPr>
            <a:r>
              <a:rPr lang="en-IN" dirty="0"/>
              <a:t>	&gt;&gt;&gt; t = ['a', 'b', 'c', 'd', 'e', 'f']</a:t>
            </a:r>
          </a:p>
          <a:p>
            <a:pPr marL="0" indent="0">
              <a:buNone/>
            </a:pPr>
            <a:r>
              <a:rPr lang="en-IN" dirty="0"/>
              <a:t>	&gt;&gt;&gt; t[1:3] = ['x', 'y']</a:t>
            </a:r>
          </a:p>
          <a:p>
            <a:pPr marL="0" indent="0">
              <a:buNone/>
            </a:pPr>
            <a:r>
              <a:rPr lang="en-IN" dirty="0"/>
              <a:t>	&gt;&gt;&gt; print t</a:t>
            </a:r>
          </a:p>
          <a:p>
            <a:pPr marL="0" indent="0">
              <a:buNone/>
            </a:pPr>
            <a:r>
              <a:rPr lang="en-IN" dirty="0"/>
              <a:t>	['a', 'x', 'y', 'd', 'e', 'f']</a:t>
            </a:r>
          </a:p>
        </p:txBody>
      </p:sp>
    </p:spTree>
    <p:extLst>
      <p:ext uri="{BB962C8B-B14F-4D97-AF65-F5344CB8AC3E}">
        <p14:creationId xmlns:p14="http://schemas.microsoft.com/office/powerpoint/2010/main" val="779893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methods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626" y="1515712"/>
            <a:ext cx="4522973" cy="495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65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Append():</a:t>
            </a:r>
          </a:p>
          <a:p>
            <a:pPr marL="0" indent="0">
              <a:buNone/>
            </a:pPr>
            <a:r>
              <a:rPr lang="en-GB" dirty="0"/>
              <a:t>adds a new element to the end of a list</a:t>
            </a:r>
          </a:p>
          <a:p>
            <a:pPr marL="0" indent="0">
              <a:buNone/>
            </a:pPr>
            <a:r>
              <a:rPr lang="en-IN" dirty="0"/>
              <a:t>	&gt;&gt;&gt; t = ['a', 'b', 'c']</a:t>
            </a:r>
          </a:p>
          <a:p>
            <a:pPr marL="0" indent="0">
              <a:buNone/>
            </a:pPr>
            <a:r>
              <a:rPr lang="en-IN" dirty="0"/>
              <a:t>	&gt;&gt;&gt; </a:t>
            </a:r>
            <a:r>
              <a:rPr lang="en-IN" dirty="0" err="1"/>
              <a:t>t.append</a:t>
            </a:r>
            <a:r>
              <a:rPr lang="en-IN" dirty="0"/>
              <a:t>('d')</a:t>
            </a:r>
          </a:p>
          <a:p>
            <a:pPr marL="0" indent="0">
              <a:buNone/>
            </a:pPr>
            <a:r>
              <a:rPr lang="en-IN" dirty="0"/>
              <a:t>	&gt;&gt;&gt; print t</a:t>
            </a:r>
          </a:p>
          <a:p>
            <a:pPr marL="0" indent="0">
              <a:buNone/>
            </a:pPr>
            <a:r>
              <a:rPr lang="en-IN" dirty="0"/>
              <a:t>	['a', 'b', 'c', 'd']</a:t>
            </a:r>
          </a:p>
          <a:p>
            <a:r>
              <a:rPr lang="en-IN" dirty="0"/>
              <a:t>Extend():</a:t>
            </a:r>
          </a:p>
          <a:p>
            <a:r>
              <a:rPr lang="en-GB" dirty="0"/>
              <a:t>extend takes a list as an argument and appends all of the </a:t>
            </a:r>
            <a:r>
              <a:rPr lang="en-IN" dirty="0"/>
              <a:t>elements</a:t>
            </a:r>
          </a:p>
          <a:p>
            <a:pPr marL="0" indent="0">
              <a:buNone/>
            </a:pPr>
            <a:r>
              <a:rPr lang="en-IN" dirty="0"/>
              <a:t>	&gt;&gt;&gt; t1 = ['a', 'b', 'c']</a:t>
            </a:r>
          </a:p>
          <a:p>
            <a:pPr marL="0" indent="0">
              <a:buNone/>
            </a:pPr>
            <a:r>
              <a:rPr lang="en-IN" dirty="0"/>
              <a:t>	&gt;&gt;&gt; t2 = ['d', 'e']</a:t>
            </a:r>
          </a:p>
          <a:p>
            <a:pPr marL="0" indent="0">
              <a:buNone/>
            </a:pPr>
            <a:r>
              <a:rPr lang="en-IN" dirty="0"/>
              <a:t>	&gt;&gt;&gt; t1.extend(t2)</a:t>
            </a:r>
          </a:p>
          <a:p>
            <a:pPr marL="0" indent="0">
              <a:buNone/>
            </a:pPr>
            <a:r>
              <a:rPr lang="en-IN" dirty="0"/>
              <a:t>	&gt;&gt;&gt; print t1</a:t>
            </a:r>
          </a:p>
          <a:p>
            <a:pPr marL="0" indent="0">
              <a:buNone/>
            </a:pPr>
            <a:r>
              <a:rPr lang="en-IN" dirty="0"/>
              <a:t>	['a', 'b', 'c', 'd', 'e']</a:t>
            </a:r>
          </a:p>
        </p:txBody>
      </p:sp>
    </p:spTree>
    <p:extLst>
      <p:ext uri="{BB962C8B-B14F-4D97-AF65-F5344CB8AC3E}">
        <p14:creationId xmlns:p14="http://schemas.microsoft.com/office/powerpoint/2010/main" val="1853209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393988"/>
            <a:ext cx="10515600" cy="5859029"/>
          </a:xfrm>
        </p:spPr>
        <p:txBody>
          <a:bodyPr>
            <a:noAutofit/>
          </a:bodyPr>
          <a:lstStyle/>
          <a:p>
            <a:r>
              <a:rPr lang="en-IN" sz="2000" dirty="0"/>
              <a:t>Sort():</a:t>
            </a:r>
          </a:p>
          <a:p>
            <a:pPr marL="0" indent="0">
              <a:buNone/>
            </a:pPr>
            <a:r>
              <a:rPr lang="en-GB" sz="2000" dirty="0"/>
              <a:t>Arranges the elements of the list from low to high:</a:t>
            </a:r>
          </a:p>
          <a:p>
            <a:pPr marL="0" indent="0">
              <a:buNone/>
            </a:pPr>
            <a:r>
              <a:rPr lang="fr-FR" sz="2000" dirty="0"/>
              <a:t>	&gt;&gt;&gt; t = ['d', 'c', 'e', 'b', 'a']</a:t>
            </a:r>
          </a:p>
          <a:p>
            <a:pPr marL="0" indent="0">
              <a:buNone/>
            </a:pPr>
            <a:r>
              <a:rPr lang="en-IN" sz="2000" dirty="0"/>
              <a:t>	&gt;&gt;&gt; </a:t>
            </a:r>
            <a:r>
              <a:rPr lang="en-IN" sz="2000" dirty="0" err="1"/>
              <a:t>t.sort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	&gt;&gt;&gt; print t</a:t>
            </a:r>
          </a:p>
          <a:p>
            <a:pPr marL="0" indent="0">
              <a:buNone/>
            </a:pPr>
            <a:r>
              <a:rPr lang="en-IN" sz="2000" dirty="0"/>
              <a:t>	['a', 'b', 'c', 'd', 'e']</a:t>
            </a:r>
          </a:p>
          <a:p>
            <a:r>
              <a:rPr lang="en-IN" sz="2000" dirty="0"/>
              <a:t>Count():</a:t>
            </a:r>
          </a:p>
          <a:p>
            <a:r>
              <a:rPr lang="en-GB" sz="2000" dirty="0"/>
              <a:t>method returns count of how many times </a:t>
            </a:r>
            <a:r>
              <a:rPr lang="en-GB" sz="2000" dirty="0" err="1"/>
              <a:t>obj</a:t>
            </a:r>
            <a:r>
              <a:rPr lang="en-GB" sz="2000" dirty="0"/>
              <a:t> occurs in </a:t>
            </a:r>
            <a:r>
              <a:rPr lang="en-IN" sz="2000" dirty="0"/>
              <a:t>list.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aList</a:t>
            </a:r>
            <a:r>
              <a:rPr lang="en-IN" sz="2000" dirty="0"/>
              <a:t> = [123, 'xyz', '</a:t>
            </a:r>
            <a:r>
              <a:rPr lang="en-IN" sz="2000" dirty="0" err="1"/>
              <a:t>zara</a:t>
            </a:r>
            <a:r>
              <a:rPr lang="en-IN" sz="2000" dirty="0"/>
              <a:t>', '</a:t>
            </a:r>
            <a:r>
              <a:rPr lang="en-IN" sz="2000" dirty="0" err="1"/>
              <a:t>abc</a:t>
            </a:r>
            <a:r>
              <a:rPr lang="en-IN" sz="2000" dirty="0"/>
              <a:t>', 123]</a:t>
            </a:r>
          </a:p>
          <a:p>
            <a:pPr marL="0" indent="0">
              <a:buNone/>
            </a:pPr>
            <a:r>
              <a:rPr lang="en-GB" sz="2000" dirty="0"/>
              <a:t>	print "Count for 123 : ", </a:t>
            </a:r>
            <a:r>
              <a:rPr lang="en-GB" sz="2000" dirty="0" err="1"/>
              <a:t>aList.count</a:t>
            </a:r>
            <a:r>
              <a:rPr lang="en-GB" sz="2000" dirty="0"/>
              <a:t>(123)</a:t>
            </a:r>
          </a:p>
          <a:p>
            <a:pPr marL="0" indent="0">
              <a:buNone/>
            </a:pPr>
            <a:r>
              <a:rPr lang="en-GB" sz="2000" dirty="0"/>
              <a:t>	print "Count for </a:t>
            </a:r>
            <a:r>
              <a:rPr lang="en-GB" sz="2000" dirty="0" err="1"/>
              <a:t>zara</a:t>
            </a:r>
            <a:r>
              <a:rPr lang="en-GB" sz="2000" dirty="0"/>
              <a:t> : ", </a:t>
            </a:r>
            <a:r>
              <a:rPr lang="en-GB" sz="2000" dirty="0" err="1"/>
              <a:t>aList.count</a:t>
            </a:r>
            <a:r>
              <a:rPr lang="en-GB" sz="2000" dirty="0"/>
              <a:t>('</a:t>
            </a:r>
            <a:r>
              <a:rPr lang="en-GB" sz="2000" dirty="0" err="1"/>
              <a:t>zara</a:t>
            </a:r>
            <a:r>
              <a:rPr lang="en-GB" sz="2000" dirty="0"/>
              <a:t>')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b="1" u="sng" dirty="0"/>
              <a:t>OUTPUT:</a:t>
            </a:r>
          </a:p>
          <a:p>
            <a:pPr marL="0" indent="0">
              <a:buNone/>
            </a:pPr>
            <a:r>
              <a:rPr lang="en-IN" sz="2000" dirty="0"/>
              <a:t>	Count for 123 : 2</a:t>
            </a:r>
          </a:p>
          <a:p>
            <a:pPr marL="0" indent="0">
              <a:buNone/>
            </a:pPr>
            <a:r>
              <a:rPr lang="en-IN" sz="2000" dirty="0"/>
              <a:t>	Count for </a:t>
            </a:r>
            <a:r>
              <a:rPr lang="en-IN" sz="2000" dirty="0" err="1"/>
              <a:t>zara</a:t>
            </a:r>
            <a:r>
              <a:rPr lang="en-IN" sz="2000" dirty="0"/>
              <a:t> : 1</a:t>
            </a:r>
          </a:p>
        </p:txBody>
      </p:sp>
    </p:spTree>
    <p:extLst>
      <p:ext uri="{BB962C8B-B14F-4D97-AF65-F5344CB8AC3E}">
        <p14:creationId xmlns:p14="http://schemas.microsoft.com/office/powerpoint/2010/main" val="324313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4206"/>
            <a:ext cx="10515600" cy="548957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Index():</a:t>
            </a:r>
          </a:p>
          <a:p>
            <a:pPr marL="0" indent="0">
              <a:buNone/>
            </a:pPr>
            <a:r>
              <a:rPr lang="en-IN" dirty="0"/>
              <a:t>returns index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aList</a:t>
            </a:r>
            <a:r>
              <a:rPr lang="en-IN" dirty="0"/>
              <a:t> = [123, 'xyz', '</a:t>
            </a:r>
            <a:r>
              <a:rPr lang="en-IN" dirty="0" err="1"/>
              <a:t>zara</a:t>
            </a:r>
            <a:r>
              <a:rPr lang="en-IN" dirty="0"/>
              <a:t>', '</a:t>
            </a:r>
            <a:r>
              <a:rPr lang="en-IN" dirty="0" err="1"/>
              <a:t>abc</a:t>
            </a:r>
            <a:r>
              <a:rPr lang="en-IN" dirty="0"/>
              <a:t>']</a:t>
            </a:r>
          </a:p>
          <a:p>
            <a:pPr marL="0" indent="0">
              <a:buNone/>
            </a:pPr>
            <a:r>
              <a:rPr lang="en-IN" dirty="0"/>
              <a:t>	print "Index for xyz : ", </a:t>
            </a:r>
            <a:r>
              <a:rPr lang="en-IN" dirty="0" err="1"/>
              <a:t>aList.index</a:t>
            </a:r>
            <a:r>
              <a:rPr lang="en-IN" dirty="0"/>
              <a:t>( 'xyz' )</a:t>
            </a:r>
          </a:p>
          <a:p>
            <a:pPr marL="0" indent="0">
              <a:buNone/>
            </a:pPr>
            <a:r>
              <a:rPr lang="en-IN" dirty="0"/>
              <a:t>	print "Index for </a:t>
            </a:r>
            <a:r>
              <a:rPr lang="en-IN" dirty="0" err="1"/>
              <a:t>zara</a:t>
            </a:r>
            <a:r>
              <a:rPr lang="en-IN" dirty="0"/>
              <a:t> : ", </a:t>
            </a:r>
            <a:r>
              <a:rPr lang="en-IN" dirty="0" err="1"/>
              <a:t>aList.index</a:t>
            </a:r>
            <a:r>
              <a:rPr lang="en-IN" dirty="0"/>
              <a:t>( '</a:t>
            </a:r>
            <a:r>
              <a:rPr lang="en-IN" dirty="0" err="1"/>
              <a:t>zara</a:t>
            </a:r>
            <a:r>
              <a:rPr lang="en-IN" dirty="0"/>
              <a:t>' )</a:t>
            </a:r>
          </a:p>
          <a:p>
            <a:pPr marL="0" indent="0">
              <a:buNone/>
            </a:pPr>
            <a:r>
              <a:rPr lang="en-IN" dirty="0"/>
              <a:t>	OUTPUT</a:t>
            </a:r>
          </a:p>
          <a:p>
            <a:pPr marL="0" indent="0">
              <a:buNone/>
            </a:pPr>
            <a:r>
              <a:rPr lang="en-IN" dirty="0"/>
              <a:t>	Index for xyz : 1</a:t>
            </a:r>
          </a:p>
          <a:p>
            <a:pPr marL="0" indent="0">
              <a:buNone/>
            </a:pPr>
            <a:r>
              <a:rPr lang="en-IN" dirty="0"/>
              <a:t>	Index for </a:t>
            </a:r>
            <a:r>
              <a:rPr lang="en-IN" dirty="0" err="1"/>
              <a:t>zara</a:t>
            </a:r>
            <a:r>
              <a:rPr lang="en-IN" dirty="0"/>
              <a:t> : 2</a:t>
            </a:r>
          </a:p>
          <a:p>
            <a:r>
              <a:rPr lang="en-IN" dirty="0"/>
              <a:t>Insert(</a:t>
            </a:r>
            <a:r>
              <a:rPr lang="en-IN" dirty="0" err="1"/>
              <a:t>index,obj</a:t>
            </a:r>
            <a:r>
              <a:rPr lang="en-IN" dirty="0"/>
              <a:t>)</a:t>
            </a:r>
          </a:p>
          <a:p>
            <a:r>
              <a:rPr lang="en-GB" dirty="0"/>
              <a:t>inserts the given element at the given index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aList</a:t>
            </a:r>
            <a:r>
              <a:rPr lang="en-IN" dirty="0"/>
              <a:t> = [123, 'xyz', '</a:t>
            </a:r>
            <a:r>
              <a:rPr lang="en-IN" dirty="0" err="1"/>
              <a:t>zara</a:t>
            </a:r>
            <a:r>
              <a:rPr lang="en-IN" dirty="0"/>
              <a:t>', '</a:t>
            </a:r>
            <a:r>
              <a:rPr lang="en-IN" dirty="0" err="1"/>
              <a:t>abc</a:t>
            </a:r>
            <a:r>
              <a:rPr lang="en-IN" dirty="0"/>
              <a:t>']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aList.insert</a:t>
            </a:r>
            <a:r>
              <a:rPr lang="en-IN" dirty="0"/>
              <a:t>( 3, 2009)</a:t>
            </a:r>
          </a:p>
          <a:p>
            <a:pPr marL="0" indent="0">
              <a:buNone/>
            </a:pPr>
            <a:r>
              <a:rPr lang="en-IN" dirty="0"/>
              <a:t>	print "Final List : ", </a:t>
            </a:r>
            <a:r>
              <a:rPr lang="en-IN" dirty="0" err="1"/>
              <a:t>aList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Final List : [123, 'xyz', '</a:t>
            </a:r>
            <a:r>
              <a:rPr lang="en-IN" dirty="0" err="1"/>
              <a:t>zara</a:t>
            </a:r>
            <a:r>
              <a:rPr lang="en-IN" dirty="0"/>
              <a:t>', 2009, '</a:t>
            </a:r>
            <a:r>
              <a:rPr lang="en-IN" dirty="0" err="1"/>
              <a:t>abc</a:t>
            </a:r>
            <a:r>
              <a:rPr lang="en-IN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618983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019" y="430934"/>
            <a:ext cx="10515600" cy="597910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Pop()</a:t>
            </a:r>
          </a:p>
          <a:p>
            <a:pPr marL="0" indent="0">
              <a:buNone/>
            </a:pPr>
            <a:r>
              <a:rPr lang="en-GB" dirty="0"/>
              <a:t>removes and returns last object</a:t>
            </a:r>
          </a:p>
          <a:p>
            <a:pPr marL="0" indent="0">
              <a:buNone/>
            </a:pPr>
            <a:r>
              <a:rPr lang="en-IN" dirty="0"/>
              <a:t>	List = [123, 'xyz', '</a:t>
            </a:r>
            <a:r>
              <a:rPr lang="en-IN" dirty="0" err="1"/>
              <a:t>zara</a:t>
            </a:r>
            <a:r>
              <a:rPr lang="en-IN" dirty="0"/>
              <a:t>', '</a:t>
            </a:r>
            <a:r>
              <a:rPr lang="en-IN" dirty="0" err="1"/>
              <a:t>abc</a:t>
            </a:r>
            <a:r>
              <a:rPr lang="en-IN" dirty="0"/>
              <a:t>']</a:t>
            </a:r>
          </a:p>
          <a:p>
            <a:pPr marL="0" indent="0">
              <a:buNone/>
            </a:pPr>
            <a:r>
              <a:rPr lang="en-IN" dirty="0"/>
              <a:t>	print "A List : ", </a:t>
            </a:r>
            <a:r>
              <a:rPr lang="en-IN" dirty="0" err="1"/>
              <a:t>aList.pop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print "B List : ", </a:t>
            </a:r>
            <a:r>
              <a:rPr lang="en-IN" dirty="0" err="1"/>
              <a:t>aList.pop</a:t>
            </a:r>
            <a:r>
              <a:rPr lang="en-IN" dirty="0"/>
              <a:t>(2)</a:t>
            </a:r>
          </a:p>
          <a:p>
            <a:pPr marL="0" indent="0">
              <a:buNone/>
            </a:pPr>
            <a:r>
              <a:rPr lang="en-IN" dirty="0"/>
              <a:t>	O/P</a:t>
            </a:r>
          </a:p>
          <a:p>
            <a:pPr marL="0" indent="0">
              <a:buNone/>
            </a:pPr>
            <a:r>
              <a:rPr lang="en-IN" dirty="0"/>
              <a:t>	A List : </a:t>
            </a:r>
            <a:r>
              <a:rPr lang="en-IN" dirty="0" err="1"/>
              <a:t>abc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B List : </a:t>
            </a:r>
            <a:r>
              <a:rPr lang="en-IN" dirty="0" err="1"/>
              <a:t>zara</a:t>
            </a:r>
            <a:endParaRPr lang="en-IN" dirty="0"/>
          </a:p>
          <a:p>
            <a:r>
              <a:rPr lang="en-IN" dirty="0"/>
              <a:t>Remove()</a:t>
            </a:r>
          </a:p>
          <a:p>
            <a:pPr marL="0" indent="0">
              <a:buNone/>
            </a:pPr>
            <a:r>
              <a:rPr lang="en-GB" dirty="0"/>
              <a:t>removes the given object from the list.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aList</a:t>
            </a:r>
            <a:r>
              <a:rPr lang="en-IN" dirty="0"/>
              <a:t> = [123, 'xyz', '</a:t>
            </a:r>
            <a:r>
              <a:rPr lang="en-IN" dirty="0" err="1"/>
              <a:t>zara</a:t>
            </a:r>
            <a:r>
              <a:rPr lang="en-IN" dirty="0"/>
              <a:t>', '</a:t>
            </a:r>
            <a:r>
              <a:rPr lang="en-IN" dirty="0" err="1"/>
              <a:t>abc</a:t>
            </a:r>
            <a:r>
              <a:rPr lang="en-IN" dirty="0"/>
              <a:t>', 'xyz']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aList.remove</a:t>
            </a:r>
            <a:r>
              <a:rPr lang="en-IN" dirty="0"/>
              <a:t>('xyz')</a:t>
            </a:r>
          </a:p>
          <a:p>
            <a:pPr marL="0" indent="0">
              <a:buNone/>
            </a:pPr>
            <a:r>
              <a:rPr lang="en-IN" dirty="0"/>
              <a:t>	print "List : ", </a:t>
            </a:r>
            <a:r>
              <a:rPr lang="en-IN" dirty="0" err="1"/>
              <a:t>aList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aList.remove</a:t>
            </a:r>
            <a:r>
              <a:rPr lang="en-IN" dirty="0"/>
              <a:t>('</a:t>
            </a:r>
            <a:r>
              <a:rPr lang="en-IN" dirty="0" err="1"/>
              <a:t>abc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	print "List : ", </a:t>
            </a:r>
            <a:r>
              <a:rPr lang="en-IN" dirty="0" err="1"/>
              <a:t>aList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O/P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pl-PL" dirty="0"/>
              <a:t>List : [123, 'zara', 'abc', 'xyz']</a:t>
            </a:r>
          </a:p>
          <a:p>
            <a:pPr marL="0" indent="0">
              <a:buNone/>
            </a:pPr>
            <a:r>
              <a:rPr lang="en-IN" dirty="0"/>
              <a:t>	List : [123, '</a:t>
            </a:r>
            <a:r>
              <a:rPr lang="en-IN" dirty="0" err="1"/>
              <a:t>zara</a:t>
            </a:r>
            <a:r>
              <a:rPr lang="en-IN" dirty="0"/>
              <a:t>', 'xyz']</a:t>
            </a:r>
          </a:p>
        </p:txBody>
      </p:sp>
    </p:spTree>
    <p:extLst>
      <p:ext uri="{BB962C8B-B14F-4D97-AF65-F5344CB8AC3E}">
        <p14:creationId xmlns:p14="http://schemas.microsoft.com/office/powerpoint/2010/main" val="3780276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Reverse()</a:t>
            </a:r>
          </a:p>
          <a:p>
            <a:pPr marL="0" indent="0">
              <a:buNone/>
            </a:pPr>
            <a:r>
              <a:rPr lang="en-GB" dirty="0"/>
              <a:t>reverse the given object from the list.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aList</a:t>
            </a:r>
            <a:r>
              <a:rPr lang="en-IN" dirty="0"/>
              <a:t> = [123, 'xyz', '</a:t>
            </a:r>
            <a:r>
              <a:rPr lang="en-IN" dirty="0" err="1"/>
              <a:t>zara</a:t>
            </a:r>
            <a:r>
              <a:rPr lang="en-IN" dirty="0"/>
              <a:t>', '</a:t>
            </a:r>
            <a:r>
              <a:rPr lang="en-IN" dirty="0" err="1"/>
              <a:t>abc</a:t>
            </a:r>
            <a:r>
              <a:rPr lang="en-IN" dirty="0"/>
              <a:t>', 'xyz']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aList.reverse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print "List : ", </a:t>
            </a:r>
            <a:r>
              <a:rPr lang="en-IN" dirty="0" err="1"/>
              <a:t>aList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O/P</a:t>
            </a:r>
          </a:p>
          <a:p>
            <a:pPr marL="0" indent="0">
              <a:buNone/>
            </a:pPr>
            <a:r>
              <a:rPr lang="en-IN" dirty="0"/>
              <a:t>	List : ['xyz', '</a:t>
            </a:r>
            <a:r>
              <a:rPr lang="en-IN" dirty="0" err="1"/>
              <a:t>abc</a:t>
            </a:r>
            <a:r>
              <a:rPr lang="en-IN" dirty="0"/>
              <a:t>', '</a:t>
            </a:r>
            <a:r>
              <a:rPr lang="en-IN" dirty="0" err="1"/>
              <a:t>zara</a:t>
            </a:r>
            <a:r>
              <a:rPr lang="en-IN" dirty="0"/>
              <a:t>', 'xyz', 123]</a:t>
            </a:r>
          </a:p>
        </p:txBody>
      </p:sp>
    </p:spTree>
    <p:extLst>
      <p:ext uri="{BB962C8B-B14F-4D97-AF65-F5344CB8AC3E}">
        <p14:creationId xmlns:p14="http://schemas.microsoft.com/office/powerpoint/2010/main" val="1762906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Built-in functions in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08" y="1690688"/>
            <a:ext cx="5521091" cy="34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87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List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IN" dirty="0"/>
              <a:t>	&gt;&gt;&gt; </a:t>
            </a:r>
            <a:r>
              <a:rPr lang="en-IN" dirty="0" err="1"/>
              <a:t>mylist</a:t>
            </a:r>
            <a:r>
              <a:rPr lang="en-IN" dirty="0"/>
              <a:t> = [[1,2,3],[4,5,6,7],[8,9,10]]</a:t>
            </a:r>
          </a:p>
          <a:p>
            <a:pPr marL="0" indent="0">
              <a:buNone/>
            </a:pPr>
            <a:r>
              <a:rPr lang="en-IN" dirty="0"/>
              <a:t>	&gt;&gt;&gt; for x in </a:t>
            </a:r>
            <a:r>
              <a:rPr lang="en-IN" dirty="0" err="1"/>
              <a:t>mylist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if </a:t>
            </a:r>
            <a:r>
              <a:rPr lang="en-IN" dirty="0" err="1"/>
              <a:t>len</a:t>
            </a:r>
            <a:r>
              <a:rPr lang="en-IN" dirty="0"/>
              <a:t>(x)==3:</a:t>
            </a:r>
          </a:p>
          <a:p>
            <a:pPr marL="0" indent="0">
              <a:buNone/>
            </a:pPr>
            <a:r>
              <a:rPr lang="en-IN" dirty="0"/>
              <a:t>	print x</a:t>
            </a:r>
          </a:p>
          <a:p>
            <a:pPr marL="0" indent="0">
              <a:buNone/>
            </a:pPr>
            <a:r>
              <a:rPr lang="en-IN" dirty="0"/>
              <a:t>	O/P</a:t>
            </a:r>
          </a:p>
          <a:p>
            <a:pPr marL="0" indent="0">
              <a:buNone/>
            </a:pPr>
            <a:r>
              <a:rPr lang="en-IN" dirty="0"/>
              <a:t>	[1, 2, 3] [8, 9, 10]</a:t>
            </a:r>
          </a:p>
        </p:txBody>
      </p:sp>
    </p:spTree>
    <p:extLst>
      <p:ext uri="{BB962C8B-B14F-4D97-AF65-F5344CB8AC3E}">
        <p14:creationId xmlns:p14="http://schemas.microsoft.com/office/powerpoint/2010/main" val="331377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Python is a high-level, interpreted, interactive and object oriented-scripting language, designed to be highly readable, commonly uses English keywords.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en-US" sz="2400" dirty="0">
                <a:solidFill>
                  <a:srgbClr val="FF0000"/>
                </a:solidFill>
              </a:rPr>
              <a:t>Python is Interpreted: </a:t>
            </a:r>
            <a:r>
              <a:rPr lang="en-US" sz="2400" dirty="0"/>
              <a:t>This means that it is processed at runtime by the interpreter and you do not need to compile your program before executing it. This is similar to PERL and PHP.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FF0000"/>
                </a:solidFill>
              </a:rPr>
              <a:t>Python is Interactive: </a:t>
            </a:r>
            <a:r>
              <a:rPr lang="en-US" sz="2400" dirty="0"/>
              <a:t>This means that you can actually sit at a Python prompt and interact it directly to write your programs.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FF0000"/>
                </a:solidFill>
              </a:rPr>
              <a:t>Python is Object-Oriented: </a:t>
            </a:r>
            <a:r>
              <a:rPr lang="en-US" sz="2400" dirty="0"/>
              <a:t>This means that Python supports Object-Oriented style or technique of programming that encapsulates code within objects.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FF0000"/>
                </a:solidFill>
              </a:rPr>
              <a:t>Python is Beginner's Language: </a:t>
            </a:r>
            <a:r>
              <a:rPr lang="en-US" sz="2400" dirty="0"/>
              <a:t>Python is a great language for the beginner programmers and supports the development of a wide range of applications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64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IN" dirty="0"/>
              <a:t>lists are mutable.</a:t>
            </a:r>
          </a:p>
          <a:p>
            <a:r>
              <a:rPr lang="en-GB" dirty="0"/>
              <a:t>bracket operator appears on the left side of an assignment, it identifies the element of the list </a:t>
            </a:r>
            <a:r>
              <a:rPr lang="en-IN" dirty="0"/>
              <a:t>that</a:t>
            </a:r>
          </a:p>
          <a:p>
            <a:pPr marL="0" indent="0">
              <a:buNone/>
            </a:pPr>
            <a:r>
              <a:rPr lang="en-IN" dirty="0"/>
              <a:t>	&gt;&gt;&gt; numbers = [17, 123]</a:t>
            </a:r>
          </a:p>
          <a:p>
            <a:pPr marL="0" indent="0">
              <a:buNone/>
            </a:pPr>
            <a:r>
              <a:rPr lang="en-IN" dirty="0"/>
              <a:t>	&gt;&gt;&gt; numbers[1] = 5</a:t>
            </a:r>
          </a:p>
          <a:p>
            <a:pPr marL="0" indent="0">
              <a:buNone/>
            </a:pPr>
            <a:r>
              <a:rPr lang="en-IN" dirty="0"/>
              <a:t>	&gt;&gt;&gt; print numbers</a:t>
            </a:r>
          </a:p>
          <a:p>
            <a:pPr marL="0" indent="0">
              <a:buNone/>
            </a:pPr>
            <a:r>
              <a:rPr lang="en-IN" dirty="0"/>
              <a:t>	[17, 5]will be assigned</a:t>
            </a:r>
          </a:p>
        </p:txBody>
      </p:sp>
    </p:spTree>
    <p:extLst>
      <p:ext uri="{BB962C8B-B14F-4D97-AF65-F5344CB8AC3E}">
        <p14:creationId xmlns:p14="http://schemas.microsoft.com/office/powerpoint/2010/main" val="2070915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List indices work the same way as string indices:</a:t>
            </a:r>
          </a:p>
          <a:p>
            <a:r>
              <a:rPr lang="en-GB" dirty="0"/>
              <a:t>Any integer expression can be used as an index.</a:t>
            </a:r>
          </a:p>
          <a:p>
            <a:r>
              <a:rPr lang="en-GB" dirty="0"/>
              <a:t>If you try to read or write an element that does not exist, you </a:t>
            </a:r>
            <a:r>
              <a:rPr lang="en-IN" dirty="0"/>
              <a:t>get an </a:t>
            </a:r>
            <a:r>
              <a:rPr lang="en-IN" dirty="0" err="1"/>
              <a:t>IndexError</a:t>
            </a:r>
            <a:r>
              <a:rPr lang="en-IN" dirty="0"/>
              <a:t>.</a:t>
            </a:r>
          </a:p>
          <a:p>
            <a:r>
              <a:rPr lang="en-GB" dirty="0"/>
              <a:t>If an index has a negative value, it counts backward from the </a:t>
            </a:r>
            <a:r>
              <a:rPr lang="en-IN" dirty="0"/>
              <a:t>end of the list.</a:t>
            </a:r>
          </a:p>
          <a:p>
            <a:r>
              <a:rPr lang="en-GB" b="1" dirty="0"/>
              <a:t>The in operator also works on lists</a:t>
            </a:r>
          </a:p>
          <a:p>
            <a:pPr marL="0" indent="0">
              <a:buNone/>
            </a:pPr>
            <a:r>
              <a:rPr lang="en-IN" dirty="0"/>
              <a:t>	&gt;&gt;&gt; cheeses = ['Cheddar', 'Edam', 'Gouda']</a:t>
            </a:r>
          </a:p>
          <a:p>
            <a:pPr marL="0" indent="0">
              <a:buNone/>
            </a:pPr>
            <a:r>
              <a:rPr lang="en-IN" dirty="0"/>
              <a:t>	&gt;&gt;&gt; 'Edam' in cheeses</a:t>
            </a:r>
          </a:p>
          <a:p>
            <a:pPr marL="0" indent="0">
              <a:buNone/>
            </a:pPr>
            <a:r>
              <a:rPr lang="en-IN" dirty="0"/>
              <a:t>	True</a:t>
            </a:r>
          </a:p>
          <a:p>
            <a:pPr marL="0" indent="0">
              <a:buNone/>
            </a:pPr>
            <a:r>
              <a:rPr lang="en-IN" dirty="0"/>
              <a:t>	&gt;&gt;&gt; 'Brie' in cheeses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Falsekward</a:t>
            </a:r>
            <a:r>
              <a:rPr lang="en-GB" dirty="0"/>
              <a:t> from the end of the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7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original_list</a:t>
            </a:r>
            <a:r>
              <a:rPr lang="en-IN" dirty="0"/>
              <a:t> = [10, 22, 44, 23, 4]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new_list</a:t>
            </a:r>
            <a:r>
              <a:rPr lang="en-IN" dirty="0"/>
              <a:t> = list(</a:t>
            </a:r>
            <a:r>
              <a:rPr lang="en-IN" dirty="0" err="1"/>
              <a:t>original_list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original_list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new_list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O/P:</a:t>
            </a:r>
          </a:p>
          <a:p>
            <a:pPr marL="0" indent="0">
              <a:buNone/>
            </a:pPr>
            <a:r>
              <a:rPr lang="en-IN" dirty="0"/>
              <a:t>	[10, 22, 44, 23, 4]</a:t>
            </a:r>
          </a:p>
          <a:p>
            <a:pPr marL="0" indent="0">
              <a:buNone/>
            </a:pPr>
            <a:r>
              <a:rPr lang="en-IN" dirty="0"/>
              <a:t>	[10, 22, 44, 23, 4]</a:t>
            </a:r>
          </a:p>
        </p:txBody>
      </p:sp>
    </p:spTree>
    <p:extLst>
      <p:ext uri="{BB962C8B-B14F-4D97-AF65-F5344CB8AC3E}">
        <p14:creationId xmlns:p14="http://schemas.microsoft.com/office/powerpoint/2010/main" val="2855326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you pass a list to a function, the function gets a reference to the list. If the function modifies a list parameter, the caller sees the change. For example, </a:t>
            </a:r>
            <a:r>
              <a:rPr lang="en-GB" dirty="0" err="1"/>
              <a:t>delete_head</a:t>
            </a:r>
            <a:r>
              <a:rPr lang="en-GB" dirty="0"/>
              <a:t> removes the first element from a </a:t>
            </a:r>
            <a:r>
              <a:rPr lang="en-IN" dirty="0"/>
              <a:t>list: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delete_head</a:t>
            </a:r>
            <a:r>
              <a:rPr lang="en-IN" dirty="0"/>
              <a:t>(t):</a:t>
            </a:r>
          </a:p>
          <a:p>
            <a:pPr marL="0" indent="0">
              <a:buNone/>
            </a:pPr>
            <a:r>
              <a:rPr lang="en-IN" dirty="0"/>
              <a:t>	del t[0]</a:t>
            </a:r>
          </a:p>
          <a:p>
            <a:r>
              <a:rPr lang="en-GB" dirty="0"/>
              <a:t>Here’s how it is used:</a:t>
            </a:r>
          </a:p>
          <a:p>
            <a:pPr marL="0" indent="0">
              <a:buNone/>
            </a:pPr>
            <a:r>
              <a:rPr lang="en-IN" dirty="0"/>
              <a:t>	&gt;&gt;&gt; letters = ['a', 'b', 'c']</a:t>
            </a:r>
          </a:p>
          <a:p>
            <a:pPr marL="0" indent="0">
              <a:buNone/>
            </a:pPr>
            <a:r>
              <a:rPr lang="en-IN" dirty="0"/>
              <a:t>	&gt;&gt;&gt; </a:t>
            </a:r>
            <a:r>
              <a:rPr lang="en-IN" dirty="0" err="1"/>
              <a:t>delete_head</a:t>
            </a:r>
            <a:r>
              <a:rPr lang="en-IN" dirty="0"/>
              <a:t>(letters)</a:t>
            </a:r>
          </a:p>
          <a:p>
            <a:pPr marL="0" indent="0">
              <a:buNone/>
            </a:pPr>
            <a:r>
              <a:rPr lang="en-IN" dirty="0"/>
              <a:t>	&gt;&gt;&gt; print letters</a:t>
            </a:r>
          </a:p>
          <a:p>
            <a:pPr marL="0" indent="0">
              <a:buNone/>
            </a:pPr>
            <a:r>
              <a:rPr lang="en-IN" dirty="0"/>
              <a:t>	['b', 'c']</a:t>
            </a:r>
          </a:p>
        </p:txBody>
      </p:sp>
    </p:spTree>
    <p:extLst>
      <p:ext uri="{BB962C8B-B14F-4D97-AF65-F5344CB8AC3E}">
        <p14:creationId xmlns:p14="http://schemas.microsoft.com/office/powerpoint/2010/main" val="410536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Language feature to support built in function map and operator called list comprehension</a:t>
            </a:r>
          </a:p>
          <a:p>
            <a:pPr marL="0" indent="0">
              <a:buNone/>
            </a:pPr>
            <a:r>
              <a:rPr lang="en-GB" dirty="0"/>
              <a:t>	[x**2 for x in range(0,5)]</a:t>
            </a:r>
          </a:p>
          <a:p>
            <a:pPr marL="0" indent="0">
              <a:buNone/>
            </a:pPr>
            <a:r>
              <a:rPr lang="en-IN" dirty="0"/>
              <a:t>	[0,1,4,9,16,25]</a:t>
            </a:r>
          </a:p>
        </p:txBody>
      </p:sp>
    </p:spTree>
    <p:extLst>
      <p:ext uri="{BB962C8B-B14F-4D97-AF65-F5344CB8AC3E}">
        <p14:creationId xmlns:p14="http://schemas.microsoft.com/office/powerpoint/2010/main" val="391810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60" dirty="0"/>
              <a:t>Tuple</a:t>
            </a:r>
            <a:r>
              <a:rPr lang="en-IN" spc="-65" dirty="0"/>
              <a:t> </a:t>
            </a:r>
            <a:r>
              <a:rPr lang="en-IN" spc="-10" dirty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z="3000" dirty="0">
                <a:cs typeface="Calibri"/>
              </a:rPr>
              <a:t>A</a:t>
            </a:r>
            <a:r>
              <a:rPr lang="en-GB" sz="3000" spc="-25" dirty="0">
                <a:cs typeface="Calibri"/>
              </a:rPr>
              <a:t> </a:t>
            </a:r>
            <a:r>
              <a:rPr lang="en-GB" sz="3000" dirty="0">
                <a:cs typeface="Calibri"/>
              </a:rPr>
              <a:t>tuple</a:t>
            </a:r>
            <a:r>
              <a:rPr lang="en-GB" sz="3000" spc="-65" dirty="0">
                <a:cs typeface="Calibri"/>
              </a:rPr>
              <a:t> </a:t>
            </a:r>
            <a:r>
              <a:rPr lang="en-GB" sz="3000" dirty="0">
                <a:cs typeface="Calibri"/>
              </a:rPr>
              <a:t>is</a:t>
            </a:r>
            <a:r>
              <a:rPr lang="en-GB" sz="3000" spc="-15" dirty="0">
                <a:cs typeface="Calibri"/>
              </a:rPr>
              <a:t> </a:t>
            </a:r>
            <a:r>
              <a:rPr lang="en-GB" sz="3000" dirty="0">
                <a:cs typeface="Calibri"/>
              </a:rPr>
              <a:t>a</a:t>
            </a:r>
            <a:r>
              <a:rPr lang="en-GB" sz="3000" spc="-10" dirty="0">
                <a:cs typeface="Calibri"/>
              </a:rPr>
              <a:t> </a:t>
            </a:r>
            <a:r>
              <a:rPr lang="en-GB" sz="3000" spc="-5" dirty="0">
                <a:cs typeface="Calibri"/>
              </a:rPr>
              <a:t>sequence</a:t>
            </a:r>
            <a:r>
              <a:rPr lang="en-GB" sz="3000" spc="-65" dirty="0">
                <a:cs typeface="Calibri"/>
              </a:rPr>
              <a:t> </a:t>
            </a:r>
            <a:r>
              <a:rPr lang="en-GB" sz="3000" spc="-5" dirty="0">
                <a:cs typeface="Calibri"/>
              </a:rPr>
              <a:t>of</a:t>
            </a:r>
            <a:r>
              <a:rPr lang="en-GB" sz="3000" spc="20" dirty="0">
                <a:cs typeface="Calibri"/>
              </a:rPr>
              <a:t> </a:t>
            </a:r>
            <a:r>
              <a:rPr lang="en-GB" sz="3000" spc="-10" dirty="0">
                <a:cs typeface="Calibri"/>
              </a:rPr>
              <a:t>values.</a:t>
            </a:r>
            <a:endParaRPr lang="en-GB" sz="3000" dirty="0">
              <a:cs typeface="Calibri"/>
            </a:endParaRPr>
          </a:p>
          <a:p>
            <a:pPr marL="356870" marR="5080" indent="-344805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z="3000" dirty="0">
                <a:cs typeface="Calibri"/>
              </a:rPr>
              <a:t>The </a:t>
            </a:r>
            <a:r>
              <a:rPr lang="en-GB" sz="3000" spc="-15" dirty="0">
                <a:cs typeface="Calibri"/>
              </a:rPr>
              <a:t>values </a:t>
            </a:r>
            <a:r>
              <a:rPr lang="en-GB" sz="3000" spc="-10" dirty="0">
                <a:cs typeface="Calibri"/>
              </a:rPr>
              <a:t>can </a:t>
            </a:r>
            <a:r>
              <a:rPr lang="en-GB" sz="3000" dirty="0">
                <a:cs typeface="Calibri"/>
              </a:rPr>
              <a:t>be </a:t>
            </a:r>
            <a:r>
              <a:rPr lang="en-GB" sz="3000" spc="-15" dirty="0">
                <a:cs typeface="Calibri"/>
              </a:rPr>
              <a:t>any </a:t>
            </a:r>
            <a:r>
              <a:rPr lang="en-GB" sz="3000" spc="-5" dirty="0">
                <a:cs typeface="Calibri"/>
              </a:rPr>
              <a:t>type, </a:t>
            </a:r>
            <a:r>
              <a:rPr lang="en-GB" sz="3000" dirty="0">
                <a:cs typeface="Calibri"/>
              </a:rPr>
              <a:t>and </a:t>
            </a:r>
            <a:r>
              <a:rPr lang="en-GB" sz="3000" spc="-10" dirty="0">
                <a:cs typeface="Calibri"/>
              </a:rPr>
              <a:t>they </a:t>
            </a:r>
            <a:r>
              <a:rPr lang="en-GB" sz="3000" spc="-15" dirty="0">
                <a:cs typeface="Calibri"/>
              </a:rPr>
              <a:t>are </a:t>
            </a:r>
            <a:r>
              <a:rPr lang="en-GB" sz="3000" spc="-20" dirty="0">
                <a:cs typeface="Calibri"/>
              </a:rPr>
              <a:t>indexed </a:t>
            </a:r>
            <a:r>
              <a:rPr lang="en-GB" sz="3000" spc="-670" dirty="0">
                <a:cs typeface="Calibri"/>
              </a:rPr>
              <a:t> </a:t>
            </a:r>
            <a:r>
              <a:rPr lang="en-GB" sz="3000" spc="-10" dirty="0">
                <a:cs typeface="Calibri"/>
              </a:rPr>
              <a:t>by</a:t>
            </a:r>
            <a:r>
              <a:rPr lang="en-GB" sz="3000" spc="-30" dirty="0">
                <a:cs typeface="Calibri"/>
              </a:rPr>
              <a:t> </a:t>
            </a:r>
            <a:r>
              <a:rPr lang="en-GB" sz="3000" spc="-15" dirty="0">
                <a:cs typeface="Calibri"/>
              </a:rPr>
              <a:t>integers</a:t>
            </a:r>
            <a:endParaRPr lang="en-GB" sz="3000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z="3000" spc="-35" dirty="0">
                <a:cs typeface="Calibri"/>
              </a:rPr>
              <a:t>Tuples</a:t>
            </a:r>
            <a:r>
              <a:rPr lang="en-GB" sz="3000" spc="-75" dirty="0">
                <a:cs typeface="Calibri"/>
              </a:rPr>
              <a:t> </a:t>
            </a:r>
            <a:r>
              <a:rPr lang="en-GB" sz="3000" spc="-15" dirty="0">
                <a:cs typeface="Calibri"/>
              </a:rPr>
              <a:t>are</a:t>
            </a:r>
            <a:r>
              <a:rPr lang="en-GB" sz="3000" spc="-30" dirty="0">
                <a:cs typeface="Calibri"/>
              </a:rPr>
              <a:t> </a:t>
            </a:r>
            <a:r>
              <a:rPr lang="en-GB" sz="3000" spc="-5" dirty="0">
                <a:cs typeface="Calibri"/>
              </a:rPr>
              <a:t>immutable</a:t>
            </a:r>
            <a:endParaRPr lang="en-GB" sz="3000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z="3000" spc="-10" dirty="0">
                <a:cs typeface="Calibri"/>
              </a:rPr>
              <a:t>Example</a:t>
            </a:r>
            <a:r>
              <a:rPr lang="en-GB" sz="3000" spc="-65" dirty="0">
                <a:cs typeface="Calibri"/>
              </a:rPr>
              <a:t> </a:t>
            </a:r>
            <a:r>
              <a:rPr lang="en-GB" sz="3000" spc="-20" dirty="0">
                <a:cs typeface="Calibri"/>
              </a:rPr>
              <a:t>Swap</a:t>
            </a:r>
            <a:r>
              <a:rPr lang="en-GB" sz="3000" spc="-10" dirty="0">
                <a:cs typeface="Calibri"/>
              </a:rPr>
              <a:t> </a:t>
            </a:r>
            <a:r>
              <a:rPr lang="en-GB" sz="3000" spc="-15" dirty="0">
                <a:cs typeface="Calibri"/>
              </a:rPr>
              <a:t>to</a:t>
            </a:r>
            <a:r>
              <a:rPr lang="en-GB" sz="3000" spc="-10" dirty="0">
                <a:cs typeface="Calibri"/>
              </a:rPr>
              <a:t> variables</a:t>
            </a:r>
            <a:endParaRPr lang="en-GB" sz="3000" dirty="0"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lang="en-GB" sz="2200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GB" sz="2200" spc="-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temp</a:t>
            </a:r>
            <a:r>
              <a:rPr lang="en-GB" sz="2200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=</a:t>
            </a:r>
            <a:r>
              <a:rPr lang="en-GB" sz="22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a</a:t>
            </a:r>
            <a:endParaRPr lang="en-GB" sz="2200" dirty="0"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lang="en-GB" sz="2200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GB" sz="2200" spc="-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a</a:t>
            </a:r>
            <a:r>
              <a:rPr lang="en-GB" sz="22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=</a:t>
            </a:r>
            <a:r>
              <a:rPr lang="en-GB" sz="22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b</a:t>
            </a:r>
            <a:endParaRPr lang="en-GB" sz="2200" dirty="0"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lang="en-GB" sz="2200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GB" sz="2200" spc="-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b</a:t>
            </a:r>
            <a:r>
              <a:rPr lang="en-GB" sz="22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=</a:t>
            </a:r>
            <a:r>
              <a:rPr lang="en-GB" sz="22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temp</a:t>
            </a:r>
            <a:endParaRPr lang="en-GB" sz="2200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z="3000" spc="-40" dirty="0">
                <a:cs typeface="Calibri"/>
              </a:rPr>
              <a:t>Tuple</a:t>
            </a:r>
            <a:r>
              <a:rPr lang="en-GB" sz="3000" spc="-80" dirty="0">
                <a:cs typeface="Calibri"/>
              </a:rPr>
              <a:t> </a:t>
            </a:r>
            <a:r>
              <a:rPr lang="en-GB" sz="3000" spc="-5" dirty="0">
                <a:cs typeface="Calibri"/>
              </a:rPr>
              <a:t>assignment</a:t>
            </a:r>
            <a:endParaRPr lang="en-GB" sz="3000" dirty="0"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lang="en-GB" sz="2200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GB" sz="2200" spc="-5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a,</a:t>
            </a:r>
            <a:r>
              <a:rPr lang="en-GB" sz="22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b</a:t>
            </a:r>
            <a:r>
              <a:rPr lang="en-GB" sz="22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=</a:t>
            </a:r>
            <a:r>
              <a:rPr lang="en-GB" sz="2200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200" spc="-5" dirty="0">
                <a:solidFill>
                  <a:srgbClr val="FF0000"/>
                </a:solidFill>
                <a:cs typeface="Calibri"/>
              </a:rPr>
              <a:t>b,</a:t>
            </a:r>
            <a:r>
              <a:rPr lang="en-GB" sz="2200" dirty="0">
                <a:solidFill>
                  <a:srgbClr val="FF0000"/>
                </a:solidFill>
                <a:cs typeface="Calibri"/>
              </a:rPr>
              <a:t> a</a:t>
            </a:r>
            <a:endParaRPr lang="en-GB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776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>
              <a:lnSpc>
                <a:spcPct val="100000"/>
              </a:lnSpc>
              <a:spcBef>
                <a:spcPts val="870"/>
              </a:spcBef>
            </a:pPr>
            <a:r>
              <a:rPr lang="en-GB" sz="3200" spc="-5" dirty="0"/>
              <a:t>The </a:t>
            </a:r>
            <a:r>
              <a:rPr lang="en-GB" sz="3200" spc="-10" dirty="0"/>
              <a:t>left</a:t>
            </a:r>
            <a:r>
              <a:rPr lang="en-GB" sz="3200" spc="-15" dirty="0"/>
              <a:t> </a:t>
            </a:r>
            <a:r>
              <a:rPr lang="en-GB" sz="3200" spc="-5" dirty="0"/>
              <a:t>side</a:t>
            </a:r>
            <a:r>
              <a:rPr lang="en-GB" sz="3200" spc="15" dirty="0"/>
              <a:t> </a:t>
            </a:r>
            <a:r>
              <a:rPr lang="en-GB" sz="3200" dirty="0"/>
              <a:t>is</a:t>
            </a:r>
            <a:r>
              <a:rPr lang="en-GB" sz="3200" spc="-5" dirty="0"/>
              <a:t> a</a:t>
            </a:r>
            <a:r>
              <a:rPr lang="en-GB" sz="3200" dirty="0"/>
              <a:t> </a:t>
            </a:r>
            <a:r>
              <a:rPr lang="en-GB" sz="3200" spc="-5" dirty="0"/>
              <a:t>tuple of</a:t>
            </a:r>
            <a:r>
              <a:rPr lang="en-GB" sz="3200" spc="25" dirty="0"/>
              <a:t> </a:t>
            </a:r>
            <a:r>
              <a:rPr lang="en-GB" sz="3200" spc="-10" dirty="0"/>
              <a:t>variables;</a:t>
            </a:r>
            <a:r>
              <a:rPr lang="en-GB" sz="3200" spc="25" dirty="0"/>
              <a:t> </a:t>
            </a:r>
            <a:r>
              <a:rPr lang="en-GB" sz="3200" spc="-5" dirty="0"/>
              <a:t>the</a:t>
            </a:r>
            <a:r>
              <a:rPr lang="en-GB" sz="3200" dirty="0"/>
              <a:t> </a:t>
            </a:r>
            <a:r>
              <a:rPr lang="en-GB" sz="3200" spc="-10" dirty="0"/>
              <a:t>right s</a:t>
            </a:r>
            <a:r>
              <a:rPr lang="en-GB" sz="3200" spc="-5" dirty="0">
                <a:cs typeface="Calibri"/>
              </a:rPr>
              <a:t>ide</a:t>
            </a:r>
            <a:r>
              <a:rPr lang="en-GB" sz="3200" spc="-40" dirty="0">
                <a:cs typeface="Calibri"/>
              </a:rPr>
              <a:t> </a:t>
            </a:r>
            <a:r>
              <a:rPr lang="en-GB" sz="3200" dirty="0">
                <a:cs typeface="Calibri"/>
              </a:rPr>
              <a:t>is</a:t>
            </a:r>
            <a:r>
              <a:rPr lang="en-GB" sz="3200" spc="15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a</a:t>
            </a:r>
            <a:r>
              <a:rPr lang="en-GB" sz="3200" spc="-10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tuple</a:t>
            </a:r>
            <a:r>
              <a:rPr lang="en-GB" sz="3200" spc="-10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of </a:t>
            </a:r>
            <a:r>
              <a:rPr lang="en-GB" sz="3200" spc="-15" dirty="0">
                <a:cs typeface="Calibri"/>
              </a:rPr>
              <a:t>expressions</a:t>
            </a:r>
            <a:endParaRPr lang="en-GB" sz="3200" dirty="0">
              <a:cs typeface="Calibri"/>
            </a:endParaRPr>
          </a:p>
          <a:p>
            <a:pPr marL="356870" marR="1061085" indent="-34480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z="3200" spc="-20" dirty="0">
                <a:cs typeface="Calibri"/>
              </a:rPr>
              <a:t>Each</a:t>
            </a:r>
            <a:r>
              <a:rPr lang="en-GB" sz="3200" spc="-5" dirty="0">
                <a:cs typeface="Calibri"/>
              </a:rPr>
              <a:t> </a:t>
            </a:r>
            <a:r>
              <a:rPr lang="en-GB" sz="3200" spc="-15" dirty="0">
                <a:cs typeface="Calibri"/>
              </a:rPr>
              <a:t>value</a:t>
            </a:r>
            <a:r>
              <a:rPr lang="en-GB" sz="3200" spc="15" dirty="0">
                <a:cs typeface="Calibri"/>
              </a:rPr>
              <a:t> </a:t>
            </a:r>
            <a:r>
              <a:rPr lang="en-GB" sz="3200" dirty="0">
                <a:cs typeface="Calibri"/>
              </a:rPr>
              <a:t>is</a:t>
            </a:r>
            <a:r>
              <a:rPr lang="en-GB" sz="3200" spc="-10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assigned</a:t>
            </a:r>
            <a:r>
              <a:rPr lang="en-GB" sz="3200" spc="20" dirty="0">
                <a:cs typeface="Calibri"/>
              </a:rPr>
              <a:t> </a:t>
            </a:r>
            <a:r>
              <a:rPr lang="en-GB" sz="3200" spc="-15" dirty="0">
                <a:cs typeface="Calibri"/>
              </a:rPr>
              <a:t>to</a:t>
            </a:r>
            <a:r>
              <a:rPr lang="en-GB" sz="3200" spc="-5" dirty="0">
                <a:cs typeface="Calibri"/>
              </a:rPr>
              <a:t> </a:t>
            </a:r>
            <a:r>
              <a:rPr lang="en-GB" sz="3200" dirty="0">
                <a:cs typeface="Calibri"/>
              </a:rPr>
              <a:t>its</a:t>
            </a:r>
            <a:r>
              <a:rPr lang="en-GB" sz="3200" spc="-25" dirty="0">
                <a:cs typeface="Calibri"/>
              </a:rPr>
              <a:t> </a:t>
            </a:r>
            <a:r>
              <a:rPr lang="en-GB" sz="3200" spc="-15" dirty="0">
                <a:cs typeface="Calibri"/>
              </a:rPr>
              <a:t>respective </a:t>
            </a:r>
            <a:r>
              <a:rPr lang="en-GB" sz="3200" spc="-710" dirty="0">
                <a:cs typeface="Calibri"/>
              </a:rPr>
              <a:t> </a:t>
            </a:r>
            <a:r>
              <a:rPr lang="en-GB" sz="3200" spc="-10" dirty="0">
                <a:cs typeface="Calibri"/>
              </a:rPr>
              <a:t>variable</a:t>
            </a:r>
            <a:endParaRPr lang="en-GB" sz="3200" dirty="0"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1155700" algn="l"/>
              </a:tabLst>
            </a:pPr>
            <a:r>
              <a:rPr lang="en-GB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GB" spc="-5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a,</a:t>
            </a:r>
            <a:r>
              <a:rPr lang="en-GB" spc="-5" dirty="0">
                <a:solidFill>
                  <a:srgbClr val="FF0000"/>
                </a:solidFill>
                <a:cs typeface="Calibri"/>
              </a:rPr>
              <a:t> b</a:t>
            </a:r>
            <a:r>
              <a:rPr lang="en-GB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=</a:t>
            </a:r>
            <a:r>
              <a:rPr lang="en-GB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1,</a:t>
            </a:r>
            <a:r>
              <a:rPr lang="en-GB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2,</a:t>
            </a:r>
            <a:r>
              <a:rPr lang="en-GB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3</a:t>
            </a:r>
            <a:endParaRPr lang="en-GB" dirty="0"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5700" algn="l"/>
              </a:tabLst>
            </a:pPr>
            <a:r>
              <a:rPr lang="en-GB" spc="-20" dirty="0" err="1">
                <a:solidFill>
                  <a:srgbClr val="FF0000"/>
                </a:solidFill>
                <a:cs typeface="Calibri"/>
              </a:rPr>
              <a:t>ValueError</a:t>
            </a:r>
            <a:r>
              <a:rPr lang="en-GB" spc="-20" dirty="0">
                <a:solidFill>
                  <a:srgbClr val="FF0000"/>
                </a:solidFill>
                <a:cs typeface="Calibri"/>
              </a:rPr>
              <a:t>:</a:t>
            </a:r>
            <a:r>
              <a:rPr lang="en-GB" spc="-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pc="-5" dirty="0">
                <a:solidFill>
                  <a:srgbClr val="FF0000"/>
                </a:solidFill>
                <a:cs typeface="Calibri"/>
              </a:rPr>
              <a:t>too</a:t>
            </a:r>
            <a:r>
              <a:rPr lang="en-GB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pc="-10" dirty="0">
                <a:solidFill>
                  <a:srgbClr val="FF0000"/>
                </a:solidFill>
                <a:cs typeface="Calibri"/>
              </a:rPr>
              <a:t>many</a:t>
            </a:r>
            <a:r>
              <a:rPr lang="en-GB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pc="-5" dirty="0">
                <a:solidFill>
                  <a:srgbClr val="FF0000"/>
                </a:solidFill>
                <a:cs typeface="Calibri"/>
              </a:rPr>
              <a:t>values</a:t>
            </a:r>
            <a:r>
              <a:rPr lang="en-GB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pc="-10" dirty="0">
                <a:solidFill>
                  <a:srgbClr val="FF0000"/>
                </a:solidFill>
                <a:cs typeface="Calibri"/>
              </a:rPr>
              <a:t>to</a:t>
            </a:r>
            <a:r>
              <a:rPr lang="en-GB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unpack</a:t>
            </a:r>
            <a:endParaRPr lang="en-GB" dirty="0"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z="3200" spc="-5" dirty="0">
                <a:cs typeface="Calibri"/>
              </a:rPr>
              <a:t>The</a:t>
            </a:r>
            <a:r>
              <a:rPr lang="en-GB" sz="3200" spc="-10" dirty="0">
                <a:cs typeface="Calibri"/>
              </a:rPr>
              <a:t> number</a:t>
            </a:r>
            <a:r>
              <a:rPr lang="en-GB" sz="3200" spc="30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of</a:t>
            </a:r>
            <a:r>
              <a:rPr lang="en-GB" sz="3200" dirty="0">
                <a:cs typeface="Calibri"/>
              </a:rPr>
              <a:t> </a:t>
            </a:r>
            <a:r>
              <a:rPr lang="en-GB" sz="3200" spc="-10" dirty="0">
                <a:cs typeface="Calibri"/>
              </a:rPr>
              <a:t>variables</a:t>
            </a:r>
            <a:r>
              <a:rPr lang="en-GB" sz="3200" spc="20" dirty="0">
                <a:cs typeface="Calibri"/>
              </a:rPr>
              <a:t> </a:t>
            </a:r>
            <a:r>
              <a:rPr lang="en-GB" sz="3200" spc="-10" dirty="0">
                <a:cs typeface="Calibri"/>
              </a:rPr>
              <a:t>on</a:t>
            </a:r>
            <a:r>
              <a:rPr lang="en-GB" sz="3200" spc="20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the</a:t>
            </a:r>
            <a:r>
              <a:rPr lang="en-GB" sz="3200" spc="10" dirty="0">
                <a:cs typeface="Calibri"/>
              </a:rPr>
              <a:t> </a:t>
            </a:r>
            <a:r>
              <a:rPr lang="en-GB" sz="3200" spc="-10" dirty="0">
                <a:cs typeface="Calibri"/>
              </a:rPr>
              <a:t>left</a:t>
            </a:r>
            <a:r>
              <a:rPr lang="en-GB" sz="3200" spc="-15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and</a:t>
            </a:r>
            <a:r>
              <a:rPr lang="en-GB" sz="3200" spc="20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the </a:t>
            </a:r>
            <a:r>
              <a:rPr lang="en-GB" sz="3200" dirty="0">
                <a:cs typeface="Calibri"/>
              </a:rPr>
              <a:t> </a:t>
            </a:r>
            <a:r>
              <a:rPr lang="en-GB" sz="3200" spc="-10" dirty="0">
                <a:cs typeface="Calibri"/>
              </a:rPr>
              <a:t>number</a:t>
            </a:r>
            <a:r>
              <a:rPr lang="en-GB" sz="3200" spc="10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of</a:t>
            </a:r>
            <a:r>
              <a:rPr lang="en-GB" sz="3200" spc="25" dirty="0">
                <a:cs typeface="Calibri"/>
              </a:rPr>
              <a:t> </a:t>
            </a:r>
            <a:r>
              <a:rPr lang="en-GB" sz="3200" spc="-15" dirty="0">
                <a:cs typeface="Calibri"/>
              </a:rPr>
              <a:t>values</a:t>
            </a:r>
            <a:r>
              <a:rPr lang="en-GB" sz="3200" spc="20" dirty="0">
                <a:cs typeface="Calibri"/>
              </a:rPr>
              <a:t> </a:t>
            </a:r>
            <a:r>
              <a:rPr lang="en-GB" sz="3200" spc="-10" dirty="0">
                <a:cs typeface="Calibri"/>
              </a:rPr>
              <a:t>on</a:t>
            </a:r>
            <a:r>
              <a:rPr lang="en-GB" sz="3200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the</a:t>
            </a:r>
            <a:r>
              <a:rPr lang="en-GB" sz="3200" spc="20" dirty="0">
                <a:cs typeface="Calibri"/>
              </a:rPr>
              <a:t> </a:t>
            </a:r>
            <a:r>
              <a:rPr lang="en-GB" sz="3200" spc="-10" dirty="0">
                <a:cs typeface="Calibri"/>
              </a:rPr>
              <a:t>right</a:t>
            </a:r>
            <a:r>
              <a:rPr lang="en-GB" sz="3200" spc="5" dirty="0">
                <a:cs typeface="Calibri"/>
              </a:rPr>
              <a:t> </a:t>
            </a:r>
            <a:r>
              <a:rPr lang="en-GB" sz="3200" spc="-25" dirty="0">
                <a:cs typeface="Calibri"/>
              </a:rPr>
              <a:t>have</a:t>
            </a:r>
            <a:r>
              <a:rPr lang="en-GB" sz="3200" spc="15" dirty="0">
                <a:cs typeface="Calibri"/>
              </a:rPr>
              <a:t> </a:t>
            </a:r>
            <a:r>
              <a:rPr lang="en-GB" sz="3200" spc="-15" dirty="0">
                <a:cs typeface="Calibri"/>
              </a:rPr>
              <a:t>to</a:t>
            </a:r>
            <a:r>
              <a:rPr lang="en-GB" sz="3200" spc="-5" dirty="0">
                <a:cs typeface="Calibri"/>
              </a:rPr>
              <a:t> be</a:t>
            </a:r>
            <a:r>
              <a:rPr lang="en-GB" sz="3200" spc="-15" dirty="0">
                <a:cs typeface="Calibri"/>
              </a:rPr>
              <a:t> </a:t>
            </a:r>
            <a:r>
              <a:rPr lang="en-GB" sz="3200" spc="-5" dirty="0">
                <a:cs typeface="Calibri"/>
              </a:rPr>
              <a:t>the </a:t>
            </a:r>
            <a:r>
              <a:rPr lang="en-GB" sz="3200" spc="-710" dirty="0">
                <a:cs typeface="Calibri"/>
              </a:rPr>
              <a:t> </a:t>
            </a:r>
            <a:r>
              <a:rPr lang="en-GB" sz="3200" spc="-10" dirty="0">
                <a:cs typeface="Calibri"/>
              </a:rPr>
              <a:t>same</a:t>
            </a:r>
            <a:endParaRPr lang="en-GB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828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40" dirty="0">
                <a:latin typeface="Calibri"/>
                <a:cs typeface="Calibri"/>
              </a:rPr>
              <a:t>Tuples</a:t>
            </a:r>
            <a:r>
              <a:rPr lang="en-IN" b="1" spc="-45" dirty="0">
                <a:latin typeface="Calibri"/>
                <a:cs typeface="Calibri"/>
              </a:rPr>
              <a:t> </a:t>
            </a:r>
            <a:r>
              <a:rPr lang="en-IN" b="1" spc="-10" dirty="0">
                <a:latin typeface="Calibri"/>
                <a:cs typeface="Calibri"/>
              </a:rPr>
              <a:t>as </a:t>
            </a:r>
            <a:r>
              <a:rPr lang="en-IN" b="1" spc="-20" dirty="0">
                <a:latin typeface="Calibri"/>
                <a:cs typeface="Calibri"/>
              </a:rPr>
              <a:t>return</a:t>
            </a:r>
            <a:r>
              <a:rPr lang="en-IN" b="1" spc="5" dirty="0">
                <a:latin typeface="Calibri"/>
                <a:cs typeface="Calibri"/>
              </a:rPr>
              <a:t> </a:t>
            </a:r>
            <a:r>
              <a:rPr lang="en-IN" b="1" spc="-20" dirty="0">
                <a:latin typeface="Calibri"/>
                <a:cs typeface="Calibri"/>
              </a:rPr>
              <a:t>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5" dirty="0">
                <a:cs typeface="Calibri"/>
              </a:rPr>
              <a:t>a</a:t>
            </a:r>
            <a:r>
              <a:rPr lang="en-GB" spc="-2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function</a:t>
            </a:r>
            <a:r>
              <a:rPr lang="en-GB" spc="15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can</a:t>
            </a:r>
            <a:r>
              <a:rPr lang="en-GB" spc="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only</a:t>
            </a:r>
            <a:r>
              <a:rPr lang="en-GB" spc="10" dirty="0">
                <a:cs typeface="Calibri"/>
              </a:rPr>
              <a:t> </a:t>
            </a:r>
            <a:r>
              <a:rPr lang="en-GB" spc="-20" dirty="0">
                <a:cs typeface="Calibri"/>
              </a:rPr>
              <a:t>return</a:t>
            </a:r>
            <a:r>
              <a:rPr lang="en-GB" spc="4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one</a:t>
            </a:r>
            <a:r>
              <a:rPr lang="en-GB" spc="10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value</a:t>
            </a:r>
            <a:endParaRPr lang="en-GB" dirty="0">
              <a:cs typeface="Calibri"/>
            </a:endParaRPr>
          </a:p>
          <a:p>
            <a:pPr marL="356870" marR="1109345" indent="-34480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25" dirty="0">
                <a:cs typeface="Calibri"/>
              </a:rPr>
              <a:t>For</a:t>
            </a:r>
            <a:r>
              <a:rPr lang="en-GB" spc="10" dirty="0">
                <a:cs typeface="Calibri"/>
              </a:rPr>
              <a:t> </a:t>
            </a:r>
            <a:r>
              <a:rPr lang="en-GB" spc="-20" dirty="0">
                <a:cs typeface="Calibri"/>
              </a:rPr>
              <a:t>example,</a:t>
            </a:r>
            <a:r>
              <a:rPr lang="en-GB" spc="15" dirty="0">
                <a:cs typeface="Calibri"/>
              </a:rPr>
              <a:t> </a:t>
            </a:r>
            <a:r>
              <a:rPr lang="en-GB" dirty="0">
                <a:cs typeface="Calibri"/>
              </a:rPr>
              <a:t>if</a:t>
            </a:r>
            <a:r>
              <a:rPr lang="en-GB" spc="-15" dirty="0">
                <a:cs typeface="Calibri"/>
              </a:rPr>
              <a:t> </a:t>
            </a:r>
            <a:r>
              <a:rPr lang="en-GB" spc="-25" dirty="0">
                <a:cs typeface="Calibri"/>
              </a:rPr>
              <a:t>you</a:t>
            </a:r>
            <a:r>
              <a:rPr lang="en-GB" spc="45" dirty="0">
                <a:cs typeface="Calibri"/>
              </a:rPr>
              <a:t> </a:t>
            </a:r>
            <a:r>
              <a:rPr lang="en-GB" spc="-25" dirty="0">
                <a:cs typeface="Calibri"/>
              </a:rPr>
              <a:t>want</a:t>
            </a:r>
            <a:r>
              <a:rPr lang="en-GB" spc="25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to</a:t>
            </a:r>
            <a:r>
              <a:rPr lang="en-GB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divide</a:t>
            </a:r>
            <a:r>
              <a:rPr lang="en-GB" spc="15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two </a:t>
            </a:r>
            <a:r>
              <a:rPr lang="en-GB" spc="-10" dirty="0">
                <a:cs typeface="Calibri"/>
              </a:rPr>
              <a:t> </a:t>
            </a:r>
            <a:r>
              <a:rPr lang="en-GB" spc="-20" dirty="0">
                <a:cs typeface="Calibri"/>
              </a:rPr>
              <a:t>integers</a:t>
            </a:r>
            <a:r>
              <a:rPr lang="en-GB" spc="-3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and</a:t>
            </a:r>
            <a:r>
              <a:rPr lang="en-GB" spc="20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compute</a:t>
            </a:r>
            <a:r>
              <a:rPr lang="en-GB" spc="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the</a:t>
            </a:r>
            <a:r>
              <a:rPr lang="en-GB" spc="1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quotient</a:t>
            </a:r>
            <a:r>
              <a:rPr lang="en-GB" spc="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and </a:t>
            </a:r>
            <a:r>
              <a:rPr lang="en-GB" spc="-710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remainder</a:t>
            </a:r>
            <a:endParaRPr lang="en-GB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dirty="0">
                <a:cs typeface="Calibri"/>
              </a:rPr>
              <a:t>it</a:t>
            </a:r>
            <a:r>
              <a:rPr lang="en-GB" spc="-20" dirty="0">
                <a:cs typeface="Calibri"/>
              </a:rPr>
              <a:t> </a:t>
            </a:r>
            <a:r>
              <a:rPr lang="en-GB" dirty="0">
                <a:cs typeface="Calibri"/>
              </a:rPr>
              <a:t>is</a:t>
            </a:r>
            <a:r>
              <a:rPr lang="en-GB" spc="-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inefficient</a:t>
            </a:r>
            <a:r>
              <a:rPr lang="en-GB" spc="-15" dirty="0">
                <a:cs typeface="Calibri"/>
              </a:rPr>
              <a:t> to</a:t>
            </a:r>
            <a:r>
              <a:rPr lang="en-GB" spc="-10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compute</a:t>
            </a:r>
            <a:r>
              <a:rPr lang="en-GB" spc="1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x/y</a:t>
            </a:r>
            <a:r>
              <a:rPr lang="en-GB" spc="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and</a:t>
            </a:r>
            <a:r>
              <a:rPr lang="en-GB" spc="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then</a:t>
            </a:r>
            <a:r>
              <a:rPr lang="en-GB" spc="5" dirty="0">
                <a:cs typeface="Calibri"/>
              </a:rPr>
              <a:t> </a:t>
            </a:r>
            <a:r>
              <a:rPr lang="en-GB" spc="-60" dirty="0" err="1">
                <a:cs typeface="Calibri"/>
              </a:rPr>
              <a:t>x%y</a:t>
            </a:r>
            <a:r>
              <a:rPr lang="en-GB" spc="-60" dirty="0">
                <a:cs typeface="Calibri"/>
              </a:rPr>
              <a:t>.</a:t>
            </a:r>
            <a:endParaRPr lang="en-GB" dirty="0"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dirty="0">
                <a:cs typeface="Calibri"/>
              </a:rPr>
              <a:t>It</a:t>
            </a:r>
            <a:r>
              <a:rPr lang="en-GB" spc="-20" dirty="0">
                <a:cs typeface="Calibri"/>
              </a:rPr>
              <a:t> </a:t>
            </a:r>
            <a:r>
              <a:rPr lang="en-GB" dirty="0">
                <a:cs typeface="Calibri"/>
              </a:rPr>
              <a:t>is</a:t>
            </a:r>
            <a:r>
              <a:rPr lang="en-GB" spc="-5" dirty="0">
                <a:cs typeface="Calibri"/>
              </a:rPr>
              <a:t> </a:t>
            </a:r>
            <a:r>
              <a:rPr lang="en-GB" spc="-20" dirty="0">
                <a:cs typeface="Calibri"/>
              </a:rPr>
              <a:t>better</a:t>
            </a:r>
            <a:r>
              <a:rPr lang="en-GB" spc="5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to</a:t>
            </a:r>
            <a:r>
              <a:rPr lang="en-GB" spc="-5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compute</a:t>
            </a:r>
            <a:r>
              <a:rPr lang="en-GB" spc="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them</a:t>
            </a:r>
            <a:r>
              <a:rPr lang="en-GB" spc="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both</a:t>
            </a:r>
            <a:r>
              <a:rPr lang="en-GB" spc="15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at</a:t>
            </a:r>
            <a:r>
              <a:rPr lang="en-GB" spc="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the</a:t>
            </a:r>
            <a:r>
              <a:rPr lang="en-GB" spc="1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same </a:t>
            </a:r>
            <a:r>
              <a:rPr lang="en-GB" spc="-7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time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1460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marR="5080" indent="-344805">
              <a:lnSpc>
                <a:spcPct val="80000"/>
              </a:lnSpc>
              <a:spcBef>
                <a:spcPts val="7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dirty="0">
                <a:cs typeface="Calibri"/>
              </a:rPr>
              <a:t>The</a:t>
            </a:r>
            <a:r>
              <a:rPr lang="en-GB" spc="-45" dirty="0">
                <a:cs typeface="Calibri"/>
              </a:rPr>
              <a:t> </a:t>
            </a:r>
            <a:r>
              <a:rPr lang="en-GB" dirty="0">
                <a:cs typeface="Calibri"/>
              </a:rPr>
              <a:t>built-in</a:t>
            </a:r>
            <a:r>
              <a:rPr lang="en-GB" spc="-45" dirty="0">
                <a:cs typeface="Calibri"/>
              </a:rPr>
              <a:t> </a:t>
            </a:r>
            <a:r>
              <a:rPr lang="en-GB" dirty="0">
                <a:cs typeface="Calibri"/>
              </a:rPr>
              <a:t>function</a:t>
            </a:r>
            <a:r>
              <a:rPr lang="en-GB" spc="-45" dirty="0">
                <a:cs typeface="Calibri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Calibri"/>
              </a:rPr>
              <a:t>divmod</a:t>
            </a:r>
            <a:r>
              <a:rPr lang="en-GB" spc="-5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pc="-25" dirty="0">
                <a:cs typeface="Calibri"/>
              </a:rPr>
              <a:t>takes</a:t>
            </a:r>
            <a:r>
              <a:rPr lang="en-GB" spc="-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two</a:t>
            </a:r>
            <a:r>
              <a:rPr lang="en-GB" spc="-5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arguments</a:t>
            </a:r>
            <a:r>
              <a:rPr lang="en-GB" spc="-15" dirty="0">
                <a:cs typeface="Calibri"/>
              </a:rPr>
              <a:t> </a:t>
            </a:r>
            <a:r>
              <a:rPr lang="en-GB" dirty="0">
                <a:cs typeface="Calibri"/>
              </a:rPr>
              <a:t>and </a:t>
            </a:r>
            <a:r>
              <a:rPr lang="en-GB" spc="-59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returns </a:t>
            </a:r>
            <a:r>
              <a:rPr lang="en-GB" spc="5" dirty="0">
                <a:cs typeface="Calibri"/>
              </a:rPr>
              <a:t>a </a:t>
            </a:r>
            <a:r>
              <a:rPr lang="en-GB" dirty="0">
                <a:cs typeface="Calibri"/>
              </a:rPr>
              <a:t>tuple </a:t>
            </a:r>
            <a:r>
              <a:rPr lang="en-GB" spc="5" dirty="0">
                <a:cs typeface="Calibri"/>
              </a:rPr>
              <a:t>of </a:t>
            </a:r>
            <a:r>
              <a:rPr lang="en-GB" spc="-5" dirty="0">
                <a:cs typeface="Calibri"/>
              </a:rPr>
              <a:t>two </a:t>
            </a:r>
            <a:r>
              <a:rPr lang="en-GB" spc="-10" dirty="0">
                <a:cs typeface="Calibri"/>
              </a:rPr>
              <a:t>values, </a:t>
            </a:r>
            <a:r>
              <a:rPr lang="en-GB" dirty="0">
                <a:cs typeface="Calibri"/>
              </a:rPr>
              <a:t>the </a:t>
            </a:r>
            <a:r>
              <a:rPr lang="en-GB" spc="-5" dirty="0">
                <a:cs typeface="Calibri"/>
              </a:rPr>
              <a:t>quotient </a:t>
            </a:r>
            <a:r>
              <a:rPr lang="en-GB" dirty="0">
                <a:cs typeface="Calibri"/>
              </a:rPr>
              <a:t>and </a:t>
            </a:r>
            <a:r>
              <a:rPr lang="en-GB" spc="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remainder</a:t>
            </a:r>
            <a:endParaRPr lang="en-GB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lang="en-GB" spc="-5" dirty="0">
                <a:cs typeface="Calibri"/>
              </a:rPr>
              <a:t>&gt;&gt;&gt;</a:t>
            </a:r>
            <a:r>
              <a:rPr lang="en-GB" spc="-5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</a:t>
            </a:r>
            <a:r>
              <a:rPr lang="en-GB" spc="-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=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divmod</a:t>
            </a:r>
            <a:r>
              <a:rPr lang="en-GB" dirty="0">
                <a:cs typeface="Calibri"/>
              </a:rPr>
              <a:t>(7,</a:t>
            </a:r>
            <a:r>
              <a:rPr lang="en-GB" spc="-70" dirty="0">
                <a:cs typeface="Calibri"/>
              </a:rPr>
              <a:t> </a:t>
            </a:r>
            <a:r>
              <a:rPr lang="en-GB" dirty="0">
                <a:cs typeface="Calibri"/>
              </a:rPr>
              <a:t>3)</a:t>
            </a:r>
          </a:p>
          <a:p>
            <a:pPr marL="469900" marR="6142990">
              <a:lnSpc>
                <a:spcPct val="100000"/>
              </a:lnSpc>
            </a:pPr>
            <a:r>
              <a:rPr lang="en-GB" spc="-5" dirty="0">
                <a:cs typeface="Calibri"/>
              </a:rPr>
              <a:t>&gt;&gt;&gt;</a:t>
            </a:r>
            <a:r>
              <a:rPr lang="en-GB" spc="-7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print</a:t>
            </a:r>
            <a:r>
              <a:rPr lang="en-GB" spc="-65" dirty="0">
                <a:cs typeface="Calibri"/>
              </a:rPr>
              <a:t> </a:t>
            </a:r>
            <a:r>
              <a:rPr lang="en-GB" dirty="0">
                <a:cs typeface="Calibri"/>
              </a:rPr>
              <a:t>t </a:t>
            </a:r>
            <a:r>
              <a:rPr lang="en-GB" spc="-52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(2,</a:t>
            </a:r>
            <a:r>
              <a:rPr lang="en-GB" spc="-45" dirty="0">
                <a:cs typeface="Calibri"/>
              </a:rPr>
              <a:t> </a:t>
            </a:r>
            <a:r>
              <a:rPr lang="en-GB" dirty="0">
                <a:cs typeface="Calibri"/>
              </a:rPr>
              <a:t>1)</a:t>
            </a:r>
          </a:p>
          <a:p>
            <a:pPr>
              <a:lnSpc>
                <a:spcPct val="100000"/>
              </a:lnSpc>
            </a:pPr>
            <a:endParaRPr lang="en-GB" sz="2400" dirty="0"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114" dirty="0">
                <a:cs typeface="Calibri"/>
              </a:rPr>
              <a:t>To</a:t>
            </a:r>
            <a:r>
              <a:rPr lang="en-GB" spc="-35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store</a:t>
            </a:r>
            <a:r>
              <a:rPr lang="en-GB" spc="-75" dirty="0">
                <a:cs typeface="Calibri"/>
              </a:rPr>
              <a:t> </a:t>
            </a:r>
            <a:r>
              <a:rPr lang="en-GB" dirty="0">
                <a:cs typeface="Calibri"/>
              </a:rPr>
              <a:t>the</a:t>
            </a:r>
            <a:r>
              <a:rPr lang="en-GB" spc="-4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result</a:t>
            </a:r>
            <a:r>
              <a:rPr lang="en-GB" spc="-40" dirty="0">
                <a:cs typeface="Calibri"/>
              </a:rPr>
              <a:t> </a:t>
            </a:r>
            <a:r>
              <a:rPr lang="en-GB" dirty="0">
                <a:cs typeface="Calibri"/>
              </a:rPr>
              <a:t>as</a:t>
            </a:r>
            <a:r>
              <a:rPr lang="en-GB" spc="-20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-45" dirty="0">
                <a:cs typeface="Calibri"/>
              </a:rPr>
              <a:t> </a:t>
            </a:r>
            <a:r>
              <a:rPr lang="en-GB" dirty="0">
                <a:cs typeface="Calibri"/>
              </a:rPr>
              <a:t>tuple</a:t>
            </a:r>
            <a:r>
              <a:rPr lang="en-GB" spc="-25" dirty="0">
                <a:cs typeface="Calibri"/>
              </a:rPr>
              <a:t> </a:t>
            </a:r>
            <a:r>
              <a:rPr lang="en-GB" dirty="0">
                <a:cs typeface="Calibri"/>
              </a:rPr>
              <a:t>use</a:t>
            </a: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lang="en-GB" spc="-5" dirty="0">
                <a:cs typeface="Calibri"/>
              </a:rPr>
              <a:t>&gt;&gt;&gt;</a:t>
            </a:r>
            <a:r>
              <a:rPr lang="en-GB" spc="-40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quot</a:t>
            </a:r>
            <a:r>
              <a:rPr lang="en-GB" dirty="0">
                <a:cs typeface="Calibri"/>
              </a:rPr>
              <a:t>,</a:t>
            </a:r>
            <a:r>
              <a:rPr lang="en-GB" spc="-4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rem</a:t>
            </a:r>
            <a:r>
              <a:rPr lang="en-GB" spc="-25" dirty="0">
                <a:cs typeface="Calibri"/>
              </a:rPr>
              <a:t> </a:t>
            </a:r>
            <a:r>
              <a:rPr lang="en-GB" dirty="0">
                <a:cs typeface="Calibri"/>
              </a:rPr>
              <a:t>=</a:t>
            </a:r>
            <a:r>
              <a:rPr lang="en-GB" spc="-15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divmod</a:t>
            </a:r>
            <a:r>
              <a:rPr lang="en-GB" dirty="0">
                <a:cs typeface="Calibri"/>
              </a:rPr>
              <a:t>(7,</a:t>
            </a:r>
            <a:r>
              <a:rPr lang="en-GB" spc="-40" dirty="0">
                <a:cs typeface="Calibri"/>
              </a:rPr>
              <a:t> </a:t>
            </a:r>
            <a:r>
              <a:rPr lang="en-GB" dirty="0">
                <a:cs typeface="Calibri"/>
              </a:rPr>
              <a:t>3)</a:t>
            </a:r>
          </a:p>
          <a:p>
            <a:pPr marL="469900" marR="5658485">
              <a:lnSpc>
                <a:spcPct val="100000"/>
              </a:lnSpc>
            </a:pPr>
            <a:r>
              <a:rPr lang="en-GB" spc="-5" dirty="0">
                <a:cs typeface="Calibri"/>
              </a:rPr>
              <a:t>&gt;&gt;&gt;</a:t>
            </a:r>
            <a:r>
              <a:rPr lang="en-GB" spc="-6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print</a:t>
            </a:r>
            <a:r>
              <a:rPr lang="en-GB" spc="-55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quot</a:t>
            </a:r>
            <a:r>
              <a:rPr lang="en-GB" dirty="0">
                <a:cs typeface="Calibri"/>
              </a:rPr>
              <a:t> </a:t>
            </a:r>
            <a:r>
              <a:rPr lang="en-GB" spc="-530" dirty="0">
                <a:cs typeface="Calibri"/>
              </a:rPr>
              <a:t> </a:t>
            </a:r>
            <a:r>
              <a:rPr lang="en-GB" dirty="0">
                <a:cs typeface="Calibri"/>
              </a:rPr>
              <a:t>2</a:t>
            </a:r>
          </a:p>
          <a:p>
            <a:pPr marL="469900" marR="5744845">
              <a:lnSpc>
                <a:spcPct val="100000"/>
              </a:lnSpc>
            </a:pPr>
            <a:r>
              <a:rPr lang="en-GB" spc="-5" dirty="0">
                <a:cs typeface="Calibri"/>
              </a:rPr>
              <a:t>&gt;&gt;&gt;</a:t>
            </a:r>
            <a:r>
              <a:rPr lang="en-GB" spc="-6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print</a:t>
            </a:r>
            <a:r>
              <a:rPr lang="en-GB" spc="-5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rem </a:t>
            </a:r>
            <a:r>
              <a:rPr lang="en-GB" spc="-525" dirty="0">
                <a:cs typeface="Calibri"/>
              </a:rPr>
              <a:t> </a:t>
            </a:r>
            <a:r>
              <a:rPr lang="en-GB" dirty="0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298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>
              <a:lnSpc>
                <a:spcPct val="100000"/>
              </a:lnSpc>
              <a:spcBef>
                <a:spcPts val="870"/>
              </a:spcBef>
            </a:pPr>
            <a:r>
              <a:rPr lang="en-GB" b="1" u="sng" spc="-20" dirty="0">
                <a:cs typeface="Calibri"/>
              </a:rPr>
              <a:t>example</a:t>
            </a:r>
            <a:r>
              <a:rPr lang="en-GB" b="1" u="sng" spc="-5" dirty="0">
                <a:cs typeface="Calibri"/>
              </a:rPr>
              <a:t> </a:t>
            </a:r>
            <a:r>
              <a:rPr lang="en-GB" b="1" u="sng" spc="-30" dirty="0">
                <a:cs typeface="Calibri"/>
              </a:rPr>
              <a:t>for</a:t>
            </a:r>
            <a:r>
              <a:rPr lang="en-GB" b="1" u="sng" spc="-15" dirty="0">
                <a:cs typeface="Calibri"/>
              </a:rPr>
              <a:t> </a:t>
            </a:r>
            <a:r>
              <a:rPr lang="en-GB" b="1" u="sng" spc="-5" dirty="0">
                <a:cs typeface="Calibri"/>
              </a:rPr>
              <a:t>a</a:t>
            </a:r>
            <a:r>
              <a:rPr lang="en-GB" b="1" u="sng" spc="25" dirty="0">
                <a:cs typeface="Calibri"/>
              </a:rPr>
              <a:t> </a:t>
            </a:r>
            <a:r>
              <a:rPr lang="en-GB" b="1" u="sng" spc="-5" dirty="0">
                <a:cs typeface="Calibri"/>
              </a:rPr>
              <a:t>function</a:t>
            </a:r>
            <a:r>
              <a:rPr lang="en-GB" b="1" u="sng" spc="20" dirty="0">
                <a:cs typeface="Calibri"/>
              </a:rPr>
              <a:t> </a:t>
            </a:r>
            <a:r>
              <a:rPr lang="en-GB" b="1" u="sng" spc="-10" dirty="0">
                <a:cs typeface="Calibri"/>
              </a:rPr>
              <a:t>that</a:t>
            </a:r>
            <a:r>
              <a:rPr lang="en-GB" b="1" u="sng" spc="5" dirty="0">
                <a:cs typeface="Calibri"/>
              </a:rPr>
              <a:t> </a:t>
            </a:r>
            <a:r>
              <a:rPr lang="en-GB" b="1" u="sng" spc="-20" dirty="0">
                <a:cs typeface="Calibri"/>
              </a:rPr>
              <a:t>returns</a:t>
            </a:r>
            <a:r>
              <a:rPr lang="en-GB" b="1" u="sng" spc="40" dirty="0">
                <a:cs typeface="Calibri"/>
              </a:rPr>
              <a:t> </a:t>
            </a:r>
            <a:r>
              <a:rPr lang="en-GB" b="1" u="sng" spc="-5" dirty="0">
                <a:cs typeface="Calibri"/>
              </a:rPr>
              <a:t>a</a:t>
            </a:r>
            <a:r>
              <a:rPr lang="en-GB" b="1" u="sng" dirty="0">
                <a:cs typeface="Calibri"/>
              </a:rPr>
              <a:t> </a:t>
            </a:r>
            <a:r>
              <a:rPr lang="en-GB" b="1" u="sng" spc="-5" dirty="0">
                <a:cs typeface="Calibri"/>
              </a:rPr>
              <a:t>tuple</a:t>
            </a:r>
            <a:endParaRPr lang="en-GB" b="1" u="sng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15" dirty="0" err="1">
                <a:cs typeface="Calibri"/>
              </a:rPr>
              <a:t>def</a:t>
            </a:r>
            <a:r>
              <a:rPr lang="en-GB" spc="-55" dirty="0">
                <a:cs typeface="Calibri"/>
              </a:rPr>
              <a:t> </a:t>
            </a:r>
            <a:r>
              <a:rPr lang="en-GB" spc="-10" dirty="0" err="1">
                <a:cs typeface="Calibri"/>
              </a:rPr>
              <a:t>min_max</a:t>
            </a:r>
            <a:r>
              <a:rPr lang="en-GB" spc="-10" dirty="0">
                <a:cs typeface="Calibri"/>
              </a:rPr>
              <a:t>(t):</a:t>
            </a:r>
            <a:endParaRPr lang="en-GB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20" dirty="0">
                <a:cs typeface="Calibri"/>
              </a:rPr>
              <a:t>return</a:t>
            </a:r>
            <a:r>
              <a:rPr lang="en-GB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min(t),</a:t>
            </a:r>
            <a:r>
              <a:rPr lang="en-GB" spc="2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max(t)</a:t>
            </a:r>
            <a:endParaRPr lang="en-GB" dirty="0">
              <a:cs typeface="Calibri"/>
            </a:endParaRPr>
          </a:p>
          <a:p>
            <a:pPr marL="356870" marR="197485" indent="-34480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15" dirty="0">
                <a:cs typeface="Calibri"/>
              </a:rPr>
              <a:t>max</a:t>
            </a:r>
            <a:r>
              <a:rPr lang="en-GB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and</a:t>
            </a:r>
            <a:r>
              <a:rPr lang="en-GB" spc="2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min</a:t>
            </a:r>
            <a:r>
              <a:rPr lang="en-GB" spc="20" dirty="0">
                <a:cs typeface="Calibri"/>
              </a:rPr>
              <a:t> </a:t>
            </a:r>
            <a:r>
              <a:rPr lang="en-GB" spc="-25" dirty="0">
                <a:cs typeface="Calibri"/>
              </a:rPr>
              <a:t>are</a:t>
            </a:r>
            <a:r>
              <a:rPr lang="en-GB" spc="15" dirty="0">
                <a:cs typeface="Calibri"/>
              </a:rPr>
              <a:t> </a:t>
            </a:r>
            <a:r>
              <a:rPr lang="en-GB" dirty="0">
                <a:cs typeface="Calibri"/>
              </a:rPr>
              <a:t>built-in</a:t>
            </a:r>
            <a:r>
              <a:rPr lang="en-GB" spc="-2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functions</a:t>
            </a:r>
            <a:r>
              <a:rPr lang="en-GB" spc="2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that</a:t>
            </a:r>
            <a:r>
              <a:rPr lang="en-GB" spc="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find </a:t>
            </a:r>
            <a:r>
              <a:rPr lang="en-GB" spc="-70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the</a:t>
            </a:r>
            <a:r>
              <a:rPr lang="en-GB" spc="-35" dirty="0">
                <a:cs typeface="Calibri"/>
              </a:rPr>
              <a:t> </a:t>
            </a:r>
            <a:r>
              <a:rPr lang="en-GB" spc="-20" dirty="0">
                <a:cs typeface="Calibri"/>
              </a:rPr>
              <a:t>largest</a:t>
            </a:r>
            <a:r>
              <a:rPr lang="en-GB" spc="2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and</a:t>
            </a:r>
            <a:r>
              <a:rPr lang="en-GB" spc="1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smallest</a:t>
            </a:r>
            <a:r>
              <a:rPr lang="en-GB" spc="2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elements</a:t>
            </a:r>
            <a:r>
              <a:rPr lang="en-GB" spc="3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of</a:t>
            </a:r>
            <a:r>
              <a:rPr lang="en-GB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 </a:t>
            </a:r>
            <a:r>
              <a:rPr lang="en-GB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sequence]</a:t>
            </a:r>
            <a:endParaRPr lang="en-GB" dirty="0"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10" dirty="0" err="1">
                <a:cs typeface="Calibri"/>
              </a:rPr>
              <a:t>min_max</a:t>
            </a:r>
            <a:r>
              <a:rPr lang="en-GB" spc="20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computes</a:t>
            </a:r>
            <a:r>
              <a:rPr lang="en-GB" spc="3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both</a:t>
            </a:r>
            <a:r>
              <a:rPr lang="en-GB" spc="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and</a:t>
            </a:r>
            <a:r>
              <a:rPr lang="en-GB" spc="15" dirty="0">
                <a:cs typeface="Calibri"/>
              </a:rPr>
              <a:t> </a:t>
            </a:r>
            <a:r>
              <a:rPr lang="en-GB" spc="-20" dirty="0">
                <a:cs typeface="Calibri"/>
              </a:rPr>
              <a:t>returns</a:t>
            </a:r>
            <a:r>
              <a:rPr lang="en-GB" spc="3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</a:t>
            </a:r>
            <a:r>
              <a:rPr lang="en-GB" spc="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tuple </a:t>
            </a:r>
            <a:r>
              <a:rPr lang="en-GB" spc="-7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of</a:t>
            </a:r>
            <a:r>
              <a:rPr lang="en-GB" spc="-20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two</a:t>
            </a:r>
            <a:r>
              <a:rPr lang="en-GB" spc="20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values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86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FEATURES OF PYTHON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100" dirty="0">
                <a:solidFill>
                  <a:srgbClr val="0000FF"/>
                </a:solidFill>
              </a:rPr>
              <a:t>Python is object-oriented</a:t>
            </a:r>
          </a:p>
          <a:p>
            <a:pPr algn="just"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Structure supports such concepts as polymorphism, operation overloading, and multiple inheritance</a:t>
            </a:r>
          </a:p>
          <a:p>
            <a:pPr algn="just"/>
            <a:r>
              <a:rPr lang="en-GB" sz="2100" dirty="0">
                <a:solidFill>
                  <a:srgbClr val="0000FF"/>
                </a:solidFill>
              </a:rPr>
              <a:t>It's free (open source)</a:t>
            </a:r>
          </a:p>
          <a:p>
            <a:pPr algn="just"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Downloading and installing Python is free and easy</a:t>
            </a:r>
          </a:p>
          <a:p>
            <a:pPr algn="just"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Source code is easily accessible</a:t>
            </a:r>
          </a:p>
          <a:p>
            <a:pPr algn="just"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Free doesn't mean unsupported!  Online Python community is huge</a:t>
            </a:r>
          </a:p>
          <a:p>
            <a:pPr algn="just"/>
            <a:r>
              <a:rPr lang="en-GB" sz="2100" dirty="0">
                <a:solidFill>
                  <a:srgbClr val="0000FF"/>
                </a:solidFill>
              </a:rPr>
              <a:t>It's portable</a:t>
            </a:r>
          </a:p>
          <a:p>
            <a:pPr algn="just"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Python runs virtually every major platform used today</a:t>
            </a:r>
          </a:p>
          <a:p>
            <a:pPr algn="just"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As long as you have a compatible Python interpreter installed, Python programs will run in exactly the same manner, irrespective of platform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895999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0" dirty="0">
                <a:latin typeface="Calibri"/>
                <a:cs typeface="Calibri"/>
              </a:rPr>
              <a:t>Dictionaries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pc="5" dirty="0"/>
              <a:t>A</a:t>
            </a:r>
            <a:r>
              <a:rPr lang="en-GB" spc="-35" dirty="0"/>
              <a:t> </a:t>
            </a:r>
            <a:r>
              <a:rPr lang="en-GB" b="1" spc="5" dirty="0">
                <a:cs typeface="Calibri"/>
              </a:rPr>
              <a:t>dictionary</a:t>
            </a:r>
            <a:r>
              <a:rPr lang="en-GB" b="1" spc="-100" dirty="0">
                <a:cs typeface="Calibri"/>
              </a:rPr>
              <a:t> </a:t>
            </a:r>
            <a:r>
              <a:rPr lang="en-GB" b="1" dirty="0">
                <a:cs typeface="Calibri"/>
              </a:rPr>
              <a:t>is</a:t>
            </a:r>
            <a:r>
              <a:rPr lang="en-GB" b="1" spc="-25" dirty="0">
                <a:cs typeface="Calibri"/>
              </a:rPr>
              <a:t> </a:t>
            </a:r>
            <a:r>
              <a:rPr lang="en-GB" b="1" spc="-20" dirty="0">
                <a:cs typeface="Calibri"/>
              </a:rPr>
              <a:t>like </a:t>
            </a:r>
            <a:r>
              <a:rPr lang="en-GB" b="1" spc="5" dirty="0">
                <a:cs typeface="Calibri"/>
              </a:rPr>
              <a:t>a</a:t>
            </a:r>
            <a:r>
              <a:rPr lang="en-GB" b="1" spc="-5" dirty="0">
                <a:cs typeface="Calibri"/>
              </a:rPr>
              <a:t> list</a:t>
            </a:r>
          </a:p>
          <a:p>
            <a:r>
              <a:rPr lang="en-GB" dirty="0">
                <a:cs typeface="Calibri"/>
              </a:rPr>
              <a:t>Dictionary</a:t>
            </a:r>
            <a:r>
              <a:rPr lang="en-GB" spc="-85" dirty="0">
                <a:cs typeface="Calibri"/>
              </a:rPr>
              <a:t> </a:t>
            </a:r>
            <a:r>
              <a:rPr lang="en-GB" dirty="0">
                <a:cs typeface="Calibri"/>
              </a:rPr>
              <a:t>is</a:t>
            </a:r>
            <a:r>
              <a:rPr lang="en-GB" spc="-15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-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mapping</a:t>
            </a:r>
            <a:r>
              <a:rPr lang="en-GB" spc="-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between</a:t>
            </a:r>
            <a:r>
              <a:rPr lang="en-GB" spc="-45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-1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set </a:t>
            </a:r>
            <a:r>
              <a:rPr lang="en-GB" spc="5" dirty="0">
                <a:cs typeface="Calibri"/>
              </a:rPr>
              <a:t>of</a:t>
            </a:r>
            <a:r>
              <a:rPr lang="en-GB" spc="-20" dirty="0">
                <a:cs typeface="Calibri"/>
              </a:rPr>
              <a:t> </a:t>
            </a:r>
            <a:r>
              <a:rPr lang="en-GB" dirty="0">
                <a:cs typeface="Calibri"/>
              </a:rPr>
              <a:t>indices</a:t>
            </a:r>
            <a:r>
              <a:rPr lang="en-GB" spc="-40" dirty="0">
                <a:cs typeface="Calibri"/>
              </a:rPr>
              <a:t> </a:t>
            </a:r>
            <a:r>
              <a:rPr lang="en-GB" dirty="0">
                <a:cs typeface="Calibri"/>
              </a:rPr>
              <a:t>(which </a:t>
            </a:r>
            <a:r>
              <a:rPr lang="en-GB" spc="-59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are</a:t>
            </a:r>
            <a:r>
              <a:rPr lang="en-GB" spc="-7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called</a:t>
            </a:r>
            <a:r>
              <a:rPr lang="en-GB" spc="-25" dirty="0">
                <a:cs typeface="Calibri"/>
              </a:rPr>
              <a:t> </a:t>
            </a:r>
            <a:r>
              <a:rPr lang="en-GB" b="1" spc="-20" dirty="0">
                <a:cs typeface="Calibri"/>
              </a:rPr>
              <a:t>keys)</a:t>
            </a:r>
            <a:r>
              <a:rPr lang="en-GB" b="1" spc="-40" dirty="0">
                <a:cs typeface="Calibri"/>
              </a:rPr>
              <a:t> </a:t>
            </a:r>
            <a:r>
              <a:rPr lang="en-GB" dirty="0">
                <a:cs typeface="Calibri"/>
              </a:rPr>
              <a:t>and</a:t>
            </a:r>
            <a:r>
              <a:rPr lang="en-GB" spc="-25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-1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set</a:t>
            </a:r>
            <a:r>
              <a:rPr lang="en-GB" spc="-15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of</a:t>
            </a:r>
            <a:r>
              <a:rPr lang="en-GB" spc="-2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values.</a:t>
            </a:r>
            <a:endParaRPr lang="en-GB" dirty="0">
              <a:cs typeface="Calibri"/>
            </a:endParaRPr>
          </a:p>
          <a:p>
            <a:pPr marL="356870" marR="93345" indent="-344805">
              <a:lnSpc>
                <a:spcPct val="80000"/>
              </a:lnSpc>
              <a:spcBef>
                <a:spcPts val="645"/>
              </a:spcBef>
              <a:buFont typeface="Arial MT"/>
              <a:buChar char="•"/>
              <a:tabLst>
                <a:tab pos="433070" algn="l"/>
                <a:tab pos="433705" algn="l"/>
                <a:tab pos="2676525" algn="l"/>
              </a:tabLst>
            </a:pPr>
            <a:r>
              <a:rPr lang="en-GB" dirty="0"/>
              <a:t>	</a:t>
            </a:r>
            <a:r>
              <a:rPr lang="en-GB" spc="-10" dirty="0">
                <a:cs typeface="Calibri"/>
              </a:rPr>
              <a:t>Each</a:t>
            </a:r>
            <a:r>
              <a:rPr lang="en-GB" spc="-45" dirty="0">
                <a:cs typeface="Calibri"/>
              </a:rPr>
              <a:t> key</a:t>
            </a:r>
            <a:r>
              <a:rPr lang="en-GB" spc="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maps</a:t>
            </a:r>
            <a:r>
              <a:rPr lang="en-GB" spc="-1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to</a:t>
            </a:r>
            <a:r>
              <a:rPr lang="en-GB" spc="-30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1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value.</a:t>
            </a:r>
            <a:r>
              <a:rPr lang="en-GB" spc="-25" dirty="0">
                <a:cs typeface="Calibri"/>
              </a:rPr>
              <a:t> </a:t>
            </a:r>
            <a:r>
              <a:rPr lang="en-GB" dirty="0">
                <a:cs typeface="Calibri"/>
              </a:rPr>
              <a:t>The</a:t>
            </a:r>
            <a:r>
              <a:rPr lang="en-GB" spc="-15" dirty="0">
                <a:cs typeface="Calibri"/>
              </a:rPr>
              <a:t> </a:t>
            </a:r>
            <a:r>
              <a:rPr lang="en-GB" dirty="0">
                <a:cs typeface="Calibri"/>
              </a:rPr>
              <a:t>association</a:t>
            </a:r>
            <a:r>
              <a:rPr lang="en-GB" spc="-95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of</a:t>
            </a:r>
            <a:r>
              <a:rPr lang="en-GB" spc="-20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-15" dirty="0">
                <a:cs typeface="Calibri"/>
              </a:rPr>
              <a:t> </a:t>
            </a:r>
            <a:r>
              <a:rPr lang="en-GB" spc="-45" dirty="0">
                <a:cs typeface="Calibri"/>
              </a:rPr>
              <a:t>key</a:t>
            </a:r>
            <a:r>
              <a:rPr lang="en-GB" spc="10" dirty="0">
                <a:cs typeface="Calibri"/>
              </a:rPr>
              <a:t> </a:t>
            </a:r>
            <a:r>
              <a:rPr lang="en-GB" dirty="0">
                <a:cs typeface="Calibri"/>
              </a:rPr>
              <a:t>and </a:t>
            </a:r>
            <a:r>
              <a:rPr lang="en-GB" spc="-595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-3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value</a:t>
            </a:r>
            <a:r>
              <a:rPr lang="en-GB" spc="-5" dirty="0">
                <a:cs typeface="Calibri"/>
              </a:rPr>
              <a:t> </a:t>
            </a:r>
            <a:r>
              <a:rPr lang="en-GB" dirty="0">
                <a:cs typeface="Calibri"/>
              </a:rPr>
              <a:t>is</a:t>
            </a:r>
            <a:r>
              <a:rPr lang="en-GB" spc="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called	</a:t>
            </a:r>
            <a:r>
              <a:rPr lang="en-GB" spc="5" dirty="0">
                <a:cs typeface="Calibri"/>
              </a:rPr>
              <a:t>a </a:t>
            </a:r>
            <a:r>
              <a:rPr lang="en-GB" b="1" spc="-15" dirty="0">
                <a:cs typeface="Calibri"/>
              </a:rPr>
              <a:t>key-value </a:t>
            </a:r>
            <a:r>
              <a:rPr lang="en-GB" b="1" spc="5" dirty="0">
                <a:cs typeface="Calibri"/>
              </a:rPr>
              <a:t>pair </a:t>
            </a:r>
            <a:r>
              <a:rPr lang="en-GB" b="1" dirty="0">
                <a:cs typeface="Calibri"/>
              </a:rPr>
              <a:t>or sometimes </a:t>
            </a:r>
            <a:r>
              <a:rPr lang="en-GB" b="1" spc="5" dirty="0">
                <a:cs typeface="Calibri"/>
              </a:rPr>
              <a:t>an </a:t>
            </a:r>
            <a:r>
              <a:rPr lang="en-GB" b="1" spc="10" dirty="0">
                <a:cs typeface="Calibri"/>
              </a:rPr>
              <a:t> </a:t>
            </a:r>
            <a:r>
              <a:rPr lang="en-GB" b="1" spc="-5" dirty="0">
                <a:cs typeface="Calibri"/>
              </a:rPr>
              <a:t>item</a:t>
            </a:r>
            <a:endParaRPr lang="en-GB" dirty="0">
              <a:cs typeface="Calibri"/>
            </a:endParaRPr>
          </a:p>
          <a:p>
            <a:pPr marL="356870" marR="155575" indent="-34480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5" dirty="0">
                <a:cs typeface="Calibri"/>
              </a:rPr>
              <a:t>In</a:t>
            </a:r>
            <a:r>
              <a:rPr lang="en-GB" spc="-20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-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list,</a:t>
            </a:r>
            <a:r>
              <a:rPr lang="en-GB" spc="-40" dirty="0">
                <a:cs typeface="Calibri"/>
              </a:rPr>
              <a:t> </a:t>
            </a:r>
            <a:r>
              <a:rPr lang="en-GB" dirty="0">
                <a:cs typeface="Calibri"/>
              </a:rPr>
              <a:t>the</a:t>
            </a:r>
            <a:r>
              <a:rPr lang="en-GB" spc="-15" dirty="0">
                <a:cs typeface="Calibri"/>
              </a:rPr>
              <a:t> </a:t>
            </a:r>
            <a:r>
              <a:rPr lang="en-GB" dirty="0">
                <a:cs typeface="Calibri"/>
              </a:rPr>
              <a:t>indices</a:t>
            </a:r>
            <a:r>
              <a:rPr lang="en-GB" spc="-40" dirty="0">
                <a:cs typeface="Calibri"/>
              </a:rPr>
              <a:t> </a:t>
            </a:r>
            <a:r>
              <a:rPr lang="en-GB" spc="-20" dirty="0">
                <a:cs typeface="Calibri"/>
              </a:rPr>
              <a:t>have</a:t>
            </a:r>
            <a:r>
              <a:rPr lang="en-GB" spc="-10" dirty="0">
                <a:cs typeface="Calibri"/>
              </a:rPr>
              <a:t> to</a:t>
            </a:r>
            <a:r>
              <a:rPr lang="en-GB" spc="-25" dirty="0">
                <a:cs typeface="Calibri"/>
              </a:rPr>
              <a:t> </a:t>
            </a:r>
            <a:r>
              <a:rPr lang="en-GB" dirty="0">
                <a:cs typeface="Calibri"/>
              </a:rPr>
              <a:t>be</a:t>
            </a:r>
            <a:r>
              <a:rPr lang="en-GB" spc="-15" dirty="0">
                <a:cs typeface="Calibri"/>
              </a:rPr>
              <a:t> integers; </a:t>
            </a:r>
            <a:r>
              <a:rPr lang="en-GB" dirty="0">
                <a:cs typeface="Calibri"/>
              </a:rPr>
              <a:t>in</a:t>
            </a:r>
            <a:r>
              <a:rPr lang="en-GB" spc="-60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-10" dirty="0">
                <a:cs typeface="Calibri"/>
              </a:rPr>
              <a:t> </a:t>
            </a:r>
            <a:r>
              <a:rPr lang="en-GB" dirty="0">
                <a:cs typeface="Calibri"/>
              </a:rPr>
              <a:t>dictionary </a:t>
            </a:r>
            <a:r>
              <a:rPr lang="en-GB" spc="-59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they</a:t>
            </a:r>
            <a:r>
              <a:rPr lang="en-GB" spc="-4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can</a:t>
            </a:r>
            <a:r>
              <a:rPr lang="en-GB" spc="-40" dirty="0">
                <a:cs typeface="Calibri"/>
              </a:rPr>
              <a:t> </a:t>
            </a:r>
            <a:r>
              <a:rPr lang="en-GB" dirty="0">
                <a:cs typeface="Calibri"/>
              </a:rPr>
              <a:t>be</a:t>
            </a:r>
            <a:r>
              <a:rPr lang="en-GB" spc="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(almost)</a:t>
            </a:r>
            <a:r>
              <a:rPr lang="en-GB" spc="-65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any</a:t>
            </a:r>
            <a:r>
              <a:rPr lang="en-GB" spc="-35" dirty="0">
                <a:cs typeface="Calibri"/>
              </a:rPr>
              <a:t> </a:t>
            </a:r>
            <a:r>
              <a:rPr lang="en-GB" dirty="0">
                <a:cs typeface="Calibri"/>
              </a:rPr>
              <a:t>type</a:t>
            </a:r>
          </a:p>
          <a:p>
            <a:pPr marL="356870" marR="735330" indent="-344805">
              <a:lnSpc>
                <a:spcPct val="80000"/>
              </a:lnSpc>
              <a:spcBef>
                <a:spcPts val="6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dirty="0">
                <a:cs typeface="Calibri"/>
              </a:rPr>
              <a:t>The</a:t>
            </a:r>
            <a:r>
              <a:rPr lang="en-GB" spc="-45" dirty="0">
                <a:cs typeface="Calibri"/>
              </a:rPr>
              <a:t> </a:t>
            </a:r>
            <a:r>
              <a:rPr lang="en-GB" dirty="0">
                <a:cs typeface="Calibri"/>
              </a:rPr>
              <a:t>function</a:t>
            </a:r>
            <a:r>
              <a:rPr lang="en-GB" spc="-50" dirty="0">
                <a:cs typeface="Calibri"/>
              </a:rPr>
              <a:t> </a:t>
            </a:r>
            <a:r>
              <a:rPr lang="en-GB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GB" spc="-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pc="-10" dirty="0">
                <a:cs typeface="Calibri"/>
              </a:rPr>
              <a:t>creates</a:t>
            </a:r>
            <a:r>
              <a:rPr lang="en-GB" spc="-85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1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new</a:t>
            </a:r>
            <a:r>
              <a:rPr lang="en-GB" spc="-30" dirty="0">
                <a:cs typeface="Calibri"/>
              </a:rPr>
              <a:t> </a:t>
            </a:r>
            <a:r>
              <a:rPr lang="en-GB" dirty="0">
                <a:cs typeface="Calibri"/>
              </a:rPr>
              <a:t>dictionary</a:t>
            </a:r>
            <a:r>
              <a:rPr lang="en-GB" spc="-60" dirty="0">
                <a:cs typeface="Calibri"/>
              </a:rPr>
              <a:t> </a:t>
            </a:r>
            <a:r>
              <a:rPr lang="en-GB" dirty="0">
                <a:cs typeface="Calibri"/>
              </a:rPr>
              <a:t>with</a:t>
            </a:r>
            <a:r>
              <a:rPr lang="en-GB" spc="-40" dirty="0">
                <a:cs typeface="Calibri"/>
              </a:rPr>
              <a:t> </a:t>
            </a:r>
            <a:r>
              <a:rPr lang="en-GB" dirty="0">
                <a:cs typeface="Calibri"/>
              </a:rPr>
              <a:t>no </a:t>
            </a:r>
            <a:r>
              <a:rPr lang="en-GB" spc="-59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items</a:t>
            </a:r>
            <a:endParaRPr lang="en-GB" dirty="0">
              <a:cs typeface="Calibri"/>
            </a:endParaRPr>
          </a:p>
          <a:p>
            <a:pPr marL="356870" marR="213360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dirty="0" err="1">
                <a:cs typeface="Calibri"/>
              </a:rPr>
              <a:t>dict</a:t>
            </a:r>
            <a:r>
              <a:rPr lang="en-GB" spc="-55" dirty="0">
                <a:cs typeface="Calibri"/>
              </a:rPr>
              <a:t> </a:t>
            </a:r>
            <a:r>
              <a:rPr lang="en-GB" dirty="0">
                <a:cs typeface="Calibri"/>
              </a:rPr>
              <a:t>is</a:t>
            </a:r>
            <a:r>
              <a:rPr lang="en-GB" spc="10" dirty="0">
                <a:cs typeface="Calibri"/>
              </a:rPr>
              <a:t> </a:t>
            </a:r>
            <a:r>
              <a:rPr lang="en-GB" dirty="0">
                <a:cs typeface="Calibri"/>
              </a:rPr>
              <a:t>the</a:t>
            </a:r>
            <a:r>
              <a:rPr lang="en-GB" spc="-40" dirty="0">
                <a:cs typeface="Calibri"/>
              </a:rPr>
              <a:t> </a:t>
            </a:r>
            <a:r>
              <a:rPr lang="en-GB" dirty="0">
                <a:cs typeface="Calibri"/>
              </a:rPr>
              <a:t>name</a:t>
            </a:r>
            <a:r>
              <a:rPr lang="en-GB" spc="-15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of</a:t>
            </a:r>
            <a:r>
              <a:rPr lang="en-GB" spc="-35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</a:t>
            </a:r>
            <a:r>
              <a:rPr lang="en-GB" spc="10" dirty="0">
                <a:cs typeface="Calibri"/>
              </a:rPr>
              <a:t> </a:t>
            </a:r>
            <a:r>
              <a:rPr lang="en-GB" dirty="0">
                <a:cs typeface="Calibri"/>
              </a:rPr>
              <a:t>built-in</a:t>
            </a:r>
            <a:r>
              <a:rPr lang="en-GB" spc="-4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function,</a:t>
            </a:r>
            <a:r>
              <a:rPr lang="en-GB" spc="-4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avoid</a:t>
            </a:r>
            <a:r>
              <a:rPr lang="en-GB" spc="-4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using</a:t>
            </a:r>
            <a:r>
              <a:rPr lang="en-GB" spc="-30" dirty="0">
                <a:cs typeface="Calibri"/>
              </a:rPr>
              <a:t> </a:t>
            </a:r>
            <a:r>
              <a:rPr lang="en-GB" dirty="0">
                <a:cs typeface="Calibri"/>
              </a:rPr>
              <a:t>as</a:t>
            </a:r>
            <a:r>
              <a:rPr lang="en-GB" spc="-20" dirty="0">
                <a:cs typeface="Calibri"/>
              </a:rPr>
              <a:t> </a:t>
            </a:r>
            <a:r>
              <a:rPr lang="en-GB" spc="5" dirty="0">
                <a:cs typeface="Calibri"/>
              </a:rPr>
              <a:t>a </a:t>
            </a:r>
            <a:r>
              <a:rPr lang="en-GB" spc="-59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variable</a:t>
            </a:r>
            <a:r>
              <a:rPr lang="en-GB" spc="-50" dirty="0">
                <a:cs typeface="Calibri"/>
              </a:rPr>
              <a:t> </a:t>
            </a:r>
            <a:r>
              <a:rPr lang="en-GB" dirty="0">
                <a:cs typeface="Calibri"/>
              </a:rPr>
              <a:t>name</a:t>
            </a: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lang="en-GB" spc="-5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GB" spc="-5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eng2sp</a:t>
            </a:r>
            <a:r>
              <a:rPr lang="en-GB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=</a:t>
            </a:r>
            <a:r>
              <a:rPr lang="en-GB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GB" spc="-5" dirty="0">
                <a:solidFill>
                  <a:srgbClr val="FF0000"/>
                </a:solidFill>
                <a:cs typeface="Calibri"/>
              </a:rPr>
              <a:t>()</a:t>
            </a:r>
            <a:endParaRPr lang="en-GB" dirty="0"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en-GB" spc="-5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GB" spc="-5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pc="-5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GB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dirty="0">
                <a:solidFill>
                  <a:srgbClr val="FF0000"/>
                </a:solidFill>
                <a:cs typeface="Calibri"/>
              </a:rPr>
              <a:t>eng2sp</a:t>
            </a:r>
            <a:endParaRPr lang="en-GB" dirty="0"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en-GB" dirty="0">
                <a:solidFill>
                  <a:srgbClr val="FF0000"/>
                </a:solidFill>
                <a:cs typeface="Calibri"/>
              </a:rPr>
              <a:t>{}</a:t>
            </a:r>
            <a:r>
              <a:rPr lang="en-GB" dirty="0">
                <a:solidFill>
                  <a:srgbClr val="00AF4F"/>
                </a:solidFill>
                <a:cs typeface="Calibri"/>
              </a:rPr>
              <a:t>-----</a:t>
            </a:r>
            <a:r>
              <a:rPr lang="en-GB" dirty="0">
                <a:solidFill>
                  <a:srgbClr val="00AF4F"/>
                </a:solidFill>
                <a:latin typeface="Wingdings"/>
                <a:cs typeface="Wingdings"/>
              </a:rPr>
              <a:t></a:t>
            </a:r>
            <a:r>
              <a:rPr lang="en-GB" spc="-140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lang="en-GB" dirty="0">
                <a:solidFill>
                  <a:srgbClr val="00AF4F"/>
                </a:solidFill>
                <a:cs typeface="Calibri"/>
              </a:rPr>
              <a:t>empty</a:t>
            </a:r>
            <a:r>
              <a:rPr lang="en-GB" spc="-60" dirty="0">
                <a:solidFill>
                  <a:srgbClr val="00AF4F"/>
                </a:solidFill>
                <a:cs typeface="Calibri"/>
              </a:rPr>
              <a:t> </a:t>
            </a:r>
            <a:r>
              <a:rPr lang="en-GB" dirty="0">
                <a:solidFill>
                  <a:srgbClr val="00AF4F"/>
                </a:solidFill>
                <a:cs typeface="Calibri"/>
              </a:rPr>
              <a:t>dictionary</a:t>
            </a:r>
            <a:endParaRPr lang="en-GB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25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pc="-5" dirty="0"/>
              <a:t>E</a:t>
            </a:r>
            <a:r>
              <a:rPr lang="en-IN" dirty="0"/>
              <a:t>x</a:t>
            </a:r>
            <a:r>
              <a:rPr lang="en-IN" spc="-15" dirty="0"/>
              <a:t>1</a:t>
            </a:r>
            <a:r>
              <a:rPr lang="en-IN" spc="-5" dirty="0"/>
              <a:t>:</a:t>
            </a: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eng2sp['one']</a:t>
            </a:r>
            <a:r>
              <a:rPr lang="en-IN" spc="-5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=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'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uno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‘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IN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eng2sp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lang="en-IN" dirty="0">
                <a:solidFill>
                  <a:srgbClr val="FF0000"/>
                </a:solidFill>
                <a:cs typeface="Calibri"/>
              </a:rPr>
              <a:t>{'one':</a:t>
            </a:r>
            <a:r>
              <a:rPr lang="en-IN" spc="-9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'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uno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'}</a:t>
            </a:r>
            <a:endParaRPr lang="en-IN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z="3200" spc="-5" dirty="0">
                <a:cs typeface="Calibri"/>
              </a:rPr>
              <a:t>The</a:t>
            </a:r>
            <a:r>
              <a:rPr lang="en-IN" sz="3200" spc="-10" dirty="0">
                <a:cs typeface="Calibri"/>
              </a:rPr>
              <a:t> </a:t>
            </a:r>
            <a:r>
              <a:rPr lang="en-IN" sz="3200" spc="-5" dirty="0">
                <a:cs typeface="Calibri"/>
              </a:rPr>
              <a:t>output</a:t>
            </a:r>
            <a:r>
              <a:rPr lang="en-IN" sz="3200" spc="25" dirty="0">
                <a:cs typeface="Calibri"/>
              </a:rPr>
              <a:t> </a:t>
            </a:r>
            <a:r>
              <a:rPr lang="en-IN" sz="3200" spc="-25" dirty="0">
                <a:cs typeface="Calibri"/>
              </a:rPr>
              <a:t>format</a:t>
            </a:r>
            <a:r>
              <a:rPr lang="en-IN" sz="3200" spc="25" dirty="0">
                <a:cs typeface="Calibri"/>
              </a:rPr>
              <a:t> </a:t>
            </a:r>
            <a:r>
              <a:rPr lang="en-IN" sz="3200" dirty="0">
                <a:cs typeface="Calibri"/>
              </a:rPr>
              <a:t>is</a:t>
            </a:r>
            <a:r>
              <a:rPr lang="en-IN" sz="3200" spc="-5" dirty="0">
                <a:cs typeface="Calibri"/>
              </a:rPr>
              <a:t> also</a:t>
            </a:r>
            <a:r>
              <a:rPr lang="en-IN" sz="3200" spc="-10" dirty="0">
                <a:cs typeface="Calibri"/>
              </a:rPr>
              <a:t> </a:t>
            </a:r>
            <a:r>
              <a:rPr lang="en-IN" sz="3200" spc="-5" dirty="0">
                <a:cs typeface="Calibri"/>
              </a:rPr>
              <a:t>an</a:t>
            </a:r>
            <a:r>
              <a:rPr lang="en-IN" sz="3200" spc="20" dirty="0">
                <a:cs typeface="Calibri"/>
              </a:rPr>
              <a:t> </a:t>
            </a:r>
            <a:r>
              <a:rPr lang="en-IN" sz="3200" spc="-5" dirty="0">
                <a:cs typeface="Calibri"/>
              </a:rPr>
              <a:t>input</a:t>
            </a:r>
            <a:r>
              <a:rPr lang="en-IN" sz="3200" spc="30" dirty="0">
                <a:cs typeface="Calibri"/>
              </a:rPr>
              <a:t> </a:t>
            </a:r>
            <a:r>
              <a:rPr lang="en-IN" sz="3200" spc="-25" dirty="0">
                <a:cs typeface="Calibri"/>
              </a:rPr>
              <a:t>format</a:t>
            </a:r>
            <a:endParaRPr lang="en-IN" sz="3200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z="3200" spc="-5" dirty="0">
                <a:cs typeface="Calibri"/>
              </a:rPr>
              <a:t>Ex2:</a:t>
            </a:r>
            <a:endParaRPr lang="en-IN" sz="3200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IN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eng2sp</a:t>
            </a:r>
            <a:r>
              <a:rPr lang="en-IN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=</a:t>
            </a:r>
            <a:r>
              <a:rPr lang="en-IN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{'one':</a:t>
            </a:r>
            <a:r>
              <a:rPr lang="en-IN" spc="-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'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uno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',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'two':</a:t>
            </a:r>
            <a:r>
              <a:rPr lang="en-IN" spc="-6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'dos',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 'three':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'</a:t>
            </a:r>
            <a:r>
              <a:rPr lang="en-IN" spc="-10" dirty="0" err="1">
                <a:solidFill>
                  <a:srgbClr val="FF0000"/>
                </a:solidFill>
                <a:cs typeface="Calibri"/>
              </a:rPr>
              <a:t>tres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'}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&gt;&gt;&gt;</a:t>
            </a:r>
            <a:r>
              <a:rPr lang="en-IN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eng2sp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lang="en-IN" dirty="0">
                <a:solidFill>
                  <a:srgbClr val="FF0000"/>
                </a:solidFill>
                <a:cs typeface="Calibri"/>
              </a:rPr>
              <a:t>{'one':</a:t>
            </a:r>
            <a:r>
              <a:rPr lang="en-IN" spc="-7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'</a:t>
            </a:r>
            <a:r>
              <a:rPr lang="en-IN" dirty="0" err="1">
                <a:solidFill>
                  <a:srgbClr val="FF0000"/>
                </a:solidFill>
                <a:cs typeface="Calibri"/>
              </a:rPr>
              <a:t>uno</a:t>
            </a:r>
            <a:r>
              <a:rPr lang="en-IN" dirty="0">
                <a:solidFill>
                  <a:srgbClr val="FF0000"/>
                </a:solidFill>
                <a:cs typeface="Calibri"/>
              </a:rPr>
              <a:t>',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'three':</a:t>
            </a:r>
            <a:r>
              <a:rPr lang="en-IN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'</a:t>
            </a:r>
            <a:r>
              <a:rPr lang="en-IN" spc="-10" dirty="0" err="1">
                <a:solidFill>
                  <a:srgbClr val="FF0000"/>
                </a:solidFill>
                <a:cs typeface="Calibri"/>
              </a:rPr>
              <a:t>tres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',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'two':</a:t>
            </a:r>
            <a:r>
              <a:rPr lang="en-IN" spc="-6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'dos'}</a:t>
            </a:r>
            <a:endParaRPr lang="en-IN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934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</a:t>
            </a:r>
            <a:r>
              <a:rPr lang="en-IN" spc="-90" dirty="0"/>
              <a:t> </a:t>
            </a:r>
            <a:r>
              <a:rPr lang="en-IN" spc="-35" dirty="0"/>
              <a:t>Values</a:t>
            </a:r>
            <a:r>
              <a:rPr lang="en-IN" spc="-50" dirty="0"/>
              <a:t> </a:t>
            </a:r>
            <a:r>
              <a:rPr lang="en-IN" spc="-5" dirty="0"/>
              <a:t>in</a:t>
            </a:r>
            <a:r>
              <a:rPr lang="en-IN" spc="-35" dirty="0"/>
              <a:t> </a:t>
            </a:r>
            <a:r>
              <a:rPr lang="en-IN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pc="-150" dirty="0">
                <a:cs typeface="Calibri"/>
              </a:rPr>
              <a:t>To</a:t>
            </a:r>
            <a:r>
              <a:rPr lang="en-IN" spc="-10" dirty="0">
                <a:cs typeface="Calibri"/>
              </a:rPr>
              <a:t> access</a:t>
            </a:r>
            <a:r>
              <a:rPr lang="en-IN" spc="2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dictionary</a:t>
            </a:r>
            <a:r>
              <a:rPr lang="en-IN" spc="1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elements,</a:t>
            </a:r>
            <a:r>
              <a:rPr lang="en-IN" spc="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use</a:t>
            </a:r>
            <a:r>
              <a:rPr lang="en-IN" spc="15" dirty="0">
                <a:cs typeface="Calibri"/>
              </a:rPr>
              <a:t> </a:t>
            </a:r>
            <a:r>
              <a:rPr lang="en-IN" spc="-15" dirty="0">
                <a:cs typeface="Calibri"/>
              </a:rPr>
              <a:t>square </a:t>
            </a:r>
            <a:r>
              <a:rPr lang="en-IN" spc="-710" dirty="0">
                <a:cs typeface="Calibri"/>
              </a:rPr>
              <a:t> </a:t>
            </a:r>
            <a:r>
              <a:rPr lang="en-IN" spc="-35" dirty="0">
                <a:cs typeface="Calibri"/>
              </a:rPr>
              <a:t>bracket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=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{'Name':</a:t>
            </a:r>
            <a:r>
              <a:rPr lang="en-IN" sz="2400" spc="-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‘python',</a:t>
            </a:r>
            <a:r>
              <a:rPr lang="en-IN" sz="2400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'Age':</a:t>
            </a:r>
            <a:r>
              <a:rPr lang="en-IN" sz="2400" spc="-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7,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'Class':</a:t>
            </a:r>
            <a:r>
              <a:rPr lang="en-IN" sz="2400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'First'}</a:t>
            </a:r>
            <a:endParaRPr lang="en-IN" sz="2400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lang="en-IN" sz="2400" spc="-10" dirty="0">
                <a:solidFill>
                  <a:srgbClr val="FF0000"/>
                </a:solidFill>
                <a:cs typeface="Calibri"/>
              </a:rPr>
              <a:t>print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"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['Name']:</a:t>
            </a:r>
            <a:r>
              <a:rPr lang="en-IN" sz="2400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",</a:t>
            </a:r>
            <a:r>
              <a:rPr lang="en-IN" sz="2400" spc="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['Name']</a:t>
            </a:r>
            <a:endParaRPr lang="en-IN" sz="2400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lang="en-IN" sz="2400" spc="-10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z="2400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"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['Age']:</a:t>
            </a:r>
            <a:r>
              <a:rPr lang="en-IN" sz="2400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",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['Age‘]</a:t>
            </a:r>
            <a:endParaRPr lang="en-IN" sz="2400" dirty="0">
              <a:cs typeface="Calibri"/>
            </a:endParaRPr>
          </a:p>
          <a:p>
            <a:pPr marL="356870" marR="3790315" indent="-356870">
              <a:lnSpc>
                <a:spcPct val="119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pc="-5" dirty="0">
                <a:cs typeface="Calibri"/>
              </a:rPr>
              <a:t>Output </a:t>
            </a:r>
            <a:r>
              <a:rPr lang="en-IN" dirty="0">
                <a:cs typeface="Calibri"/>
              </a:rPr>
              <a:t> 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['Name']:</a:t>
            </a:r>
            <a:r>
              <a:rPr lang="en-IN" sz="2400" spc="-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python </a:t>
            </a:r>
            <a:r>
              <a:rPr lang="en-IN" sz="2400" spc="-6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['Age']:</a:t>
            </a:r>
            <a:r>
              <a:rPr lang="en-IN" sz="2400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7</a:t>
            </a:r>
            <a:endParaRPr lang="en-IN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122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/>
              <a:t>Updating</a:t>
            </a:r>
            <a:r>
              <a:rPr lang="en-IN" spc="-130"/>
              <a:t> </a:t>
            </a:r>
            <a:r>
              <a:rPr lang="en-IN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marR="5080" indent="-344805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pc="-10" dirty="0">
                <a:cs typeface="Calibri"/>
              </a:rPr>
              <a:t>update</a:t>
            </a:r>
            <a:r>
              <a:rPr lang="en-IN" spc="-85" dirty="0">
                <a:cs typeface="Calibri"/>
              </a:rPr>
              <a:t> </a:t>
            </a:r>
            <a:r>
              <a:rPr lang="en-IN" dirty="0">
                <a:cs typeface="Calibri"/>
              </a:rPr>
              <a:t>a</a:t>
            </a:r>
            <a:r>
              <a:rPr lang="en-IN" spc="-5" dirty="0">
                <a:cs typeface="Calibri"/>
              </a:rPr>
              <a:t> </a:t>
            </a:r>
            <a:r>
              <a:rPr lang="en-IN" dirty="0">
                <a:cs typeface="Calibri"/>
              </a:rPr>
              <a:t>dictionary</a:t>
            </a:r>
            <a:r>
              <a:rPr lang="en-IN" spc="-70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by</a:t>
            </a:r>
            <a:r>
              <a:rPr lang="en-IN" dirty="0">
                <a:cs typeface="Calibri"/>
              </a:rPr>
              <a:t> adding</a:t>
            </a:r>
            <a:r>
              <a:rPr lang="en-IN" spc="-50" dirty="0">
                <a:cs typeface="Calibri"/>
              </a:rPr>
              <a:t> </a:t>
            </a:r>
            <a:r>
              <a:rPr lang="en-IN" dirty="0">
                <a:cs typeface="Calibri"/>
              </a:rPr>
              <a:t>a</a:t>
            </a:r>
            <a:r>
              <a:rPr lang="en-IN" spc="1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new</a:t>
            </a:r>
            <a:r>
              <a:rPr lang="en-IN" spc="-15" dirty="0">
                <a:cs typeface="Calibri"/>
              </a:rPr>
              <a:t> </a:t>
            </a:r>
            <a:r>
              <a:rPr lang="en-IN" dirty="0">
                <a:cs typeface="Calibri"/>
              </a:rPr>
              <a:t>entry</a:t>
            </a:r>
            <a:r>
              <a:rPr lang="en-IN" spc="-2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or</a:t>
            </a:r>
            <a:r>
              <a:rPr lang="en-IN" dirty="0">
                <a:cs typeface="Calibri"/>
              </a:rPr>
              <a:t> a </a:t>
            </a:r>
            <a:r>
              <a:rPr lang="en-IN" spc="-665" dirty="0">
                <a:cs typeface="Calibri"/>
              </a:rPr>
              <a:t> </a:t>
            </a:r>
            <a:r>
              <a:rPr lang="en-IN" spc="-20" dirty="0">
                <a:cs typeface="Calibri"/>
              </a:rPr>
              <a:t>key-value</a:t>
            </a:r>
            <a:r>
              <a:rPr lang="en-IN" spc="-65" dirty="0">
                <a:cs typeface="Calibri"/>
              </a:rPr>
              <a:t> </a:t>
            </a:r>
            <a:r>
              <a:rPr lang="en-IN" dirty="0">
                <a:cs typeface="Calibri"/>
              </a:rPr>
              <a:t>pair</a:t>
            </a:r>
          </a:p>
          <a:p>
            <a:pPr marL="756285" marR="629285">
              <a:lnSpc>
                <a:spcPct val="100000"/>
              </a:lnSpc>
              <a:spcBef>
                <a:spcPts val="15"/>
              </a:spcBef>
            </a:pPr>
            <a:r>
              <a:rPr lang="en-IN" sz="240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= {'Name':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'Zara',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'Age':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7,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'Class':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'First'}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['Age']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=</a:t>
            </a:r>
            <a:r>
              <a:rPr lang="en-IN" sz="2400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8;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#</a:t>
            </a:r>
            <a:r>
              <a:rPr lang="en-IN" sz="2400" spc="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update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existing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entry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['School']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=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"DPS</a:t>
            </a:r>
            <a:r>
              <a:rPr lang="en-IN" sz="2400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School";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#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Add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new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entry </a:t>
            </a:r>
            <a:r>
              <a:rPr lang="en-IN" sz="2400" spc="-57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"</a:t>
            </a:r>
            <a:r>
              <a:rPr lang="en-IN" sz="2400" spc="-1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['Age']: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",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['Age']</a:t>
            </a:r>
            <a:endParaRPr lang="en-IN" sz="2400" dirty="0">
              <a:cs typeface="Calibri"/>
            </a:endParaRPr>
          </a:p>
          <a:p>
            <a:pPr marL="756285">
              <a:lnSpc>
                <a:spcPts val="3110"/>
              </a:lnSpc>
            </a:pPr>
            <a:r>
              <a:rPr lang="en-IN" sz="2400" spc="-5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"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['School']: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",</a:t>
            </a:r>
            <a:r>
              <a:rPr lang="en-IN" sz="2400" spc="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['School']</a:t>
            </a:r>
            <a:endParaRPr lang="en-IN" sz="2400" dirty="0">
              <a:cs typeface="Calibri"/>
            </a:endParaRPr>
          </a:p>
          <a:p>
            <a:pPr marL="12700">
              <a:lnSpc>
                <a:spcPts val="3590"/>
              </a:lnSpc>
            </a:pPr>
            <a:r>
              <a:rPr lang="en-IN" spc="-30" dirty="0">
                <a:cs typeface="Calibri"/>
              </a:rPr>
              <a:t>OUTPUT:</a:t>
            </a:r>
            <a:endParaRPr lang="en-IN" dirty="0">
              <a:cs typeface="Calibri"/>
            </a:endParaRPr>
          </a:p>
          <a:p>
            <a:pPr marL="814070" marR="3295015" lvl="1">
              <a:lnSpc>
                <a:spcPct val="100000"/>
              </a:lnSpc>
            </a:pPr>
            <a:r>
              <a:rPr lang="en-IN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['Age']: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8 </a:t>
            </a:r>
            <a:r>
              <a:rPr lang="en-IN" spc="5" dirty="0">
                <a:solidFill>
                  <a:srgbClr val="FF0000"/>
                </a:solidFill>
                <a:cs typeface="Calibri"/>
              </a:rPr>
              <a:t> </a:t>
            </a:r>
          </a:p>
          <a:p>
            <a:pPr marL="814070" marR="3295015" lvl="1">
              <a:lnSpc>
                <a:spcPct val="100000"/>
              </a:lnSpc>
            </a:pPr>
            <a:r>
              <a:rPr lang="en-IN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['School']:</a:t>
            </a:r>
            <a:r>
              <a:rPr lang="en-IN" spc="-7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DPS</a:t>
            </a:r>
            <a:r>
              <a:rPr lang="en-IN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School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56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Delete</a:t>
            </a:r>
            <a:r>
              <a:rPr lang="en-IN" spc="-60" dirty="0"/>
              <a:t> </a:t>
            </a:r>
            <a:r>
              <a:rPr lang="en-IN" dirty="0"/>
              <a:t>Dictionary</a:t>
            </a:r>
            <a:r>
              <a:rPr lang="en-IN" spc="-75" dirty="0"/>
              <a:t> </a:t>
            </a:r>
            <a:r>
              <a:rPr lang="en-IN" spc="-5" dirty="0"/>
              <a:t>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20" dirty="0">
                <a:cs typeface="Calibri"/>
              </a:rPr>
              <a:t>removes</a:t>
            </a:r>
            <a:r>
              <a:rPr lang="en-GB" spc="-5" dirty="0">
                <a:cs typeface="Calibri"/>
              </a:rPr>
              <a:t> </a:t>
            </a:r>
            <a:r>
              <a:rPr lang="en-GB" dirty="0">
                <a:cs typeface="Calibri"/>
              </a:rPr>
              <a:t>individual</a:t>
            </a:r>
            <a:r>
              <a:rPr lang="en-GB" spc="-65" dirty="0">
                <a:cs typeface="Calibri"/>
              </a:rPr>
              <a:t> </a:t>
            </a:r>
            <a:r>
              <a:rPr lang="en-GB" dirty="0">
                <a:cs typeface="Calibri"/>
              </a:rPr>
              <a:t>dictionary</a:t>
            </a:r>
            <a:r>
              <a:rPr lang="en-GB" spc="-6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elements</a:t>
            </a:r>
            <a:r>
              <a:rPr lang="en-GB" spc="-2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or</a:t>
            </a:r>
            <a:r>
              <a:rPr lang="en-GB" spc="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clears </a:t>
            </a:r>
            <a:r>
              <a:rPr lang="en-IN" dirty="0">
                <a:cs typeface="Calibri"/>
              </a:rPr>
              <a:t>the</a:t>
            </a:r>
            <a:r>
              <a:rPr lang="en-IN" spc="-60" dirty="0">
                <a:cs typeface="Calibri"/>
              </a:rPr>
              <a:t> </a:t>
            </a:r>
            <a:r>
              <a:rPr lang="en-IN" spc="-15" dirty="0">
                <a:cs typeface="Calibri"/>
              </a:rPr>
              <a:t>entire</a:t>
            </a:r>
            <a:r>
              <a:rPr lang="en-IN" spc="-35" dirty="0">
                <a:cs typeface="Calibri"/>
              </a:rPr>
              <a:t> </a:t>
            </a:r>
            <a:r>
              <a:rPr lang="en-IN" spc="-15" dirty="0">
                <a:cs typeface="Calibri"/>
              </a:rPr>
              <a:t>contents</a:t>
            </a:r>
            <a:r>
              <a:rPr lang="en-IN" spc="-5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of </a:t>
            </a:r>
            <a:r>
              <a:rPr lang="en-IN" dirty="0">
                <a:cs typeface="Calibri"/>
              </a:rPr>
              <a:t>a</a:t>
            </a:r>
            <a:r>
              <a:rPr lang="en-IN" spc="-5" dirty="0">
                <a:cs typeface="Calibri"/>
              </a:rPr>
              <a:t> </a:t>
            </a:r>
            <a:r>
              <a:rPr lang="en-IN" dirty="0">
                <a:cs typeface="Calibri"/>
              </a:rPr>
              <a:t>dictionary</a:t>
            </a: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lang="en-IN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 =</a:t>
            </a:r>
            <a:r>
              <a:rPr lang="en-IN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{'Name':</a:t>
            </a:r>
            <a:r>
              <a:rPr lang="en-IN" spc="5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'Zara',</a:t>
            </a:r>
            <a:r>
              <a:rPr lang="en-IN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'Age':</a:t>
            </a:r>
            <a:r>
              <a:rPr lang="en-IN" spc="7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7,</a:t>
            </a:r>
            <a:r>
              <a:rPr lang="en-IN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'Class':</a:t>
            </a:r>
            <a:r>
              <a:rPr lang="en-IN" spc="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'First'}</a:t>
            </a:r>
            <a:endParaRPr lang="en-IN" dirty="0">
              <a:cs typeface="Calibri"/>
            </a:endParaRPr>
          </a:p>
          <a:p>
            <a:pPr marL="469900" marR="356870">
              <a:lnSpc>
                <a:spcPts val="2520"/>
              </a:lnSpc>
              <a:spcBef>
                <a:spcPts val="100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del</a:t>
            </a:r>
            <a:r>
              <a:rPr lang="en-IN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['Name'];</a:t>
            </a:r>
            <a:r>
              <a:rPr lang="en-IN" spc="9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#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 remove entry</a:t>
            </a:r>
            <a:r>
              <a:rPr lang="en-IN" spc="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with</a:t>
            </a:r>
            <a:r>
              <a:rPr lang="en-IN" spc="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40" dirty="0">
                <a:solidFill>
                  <a:srgbClr val="FF0000"/>
                </a:solidFill>
                <a:cs typeface="Calibri"/>
              </a:rPr>
              <a:t>key</a:t>
            </a:r>
            <a:r>
              <a:rPr lang="en-IN" spc="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'Name' </a:t>
            </a:r>
            <a:r>
              <a:rPr lang="en-IN" spc="-409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dict.clear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();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#</a:t>
            </a:r>
            <a:r>
              <a:rPr lang="en-IN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remove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all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entries</a:t>
            </a:r>
            <a:r>
              <a:rPr lang="en-IN" spc="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in 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dict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del</a:t>
            </a:r>
            <a:r>
              <a:rPr lang="en-IN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; #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delete</a:t>
            </a:r>
            <a:r>
              <a:rPr lang="en-IN" spc="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entire</a:t>
            </a:r>
            <a:r>
              <a:rPr lang="en-IN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dictionary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"</a:t>
            </a:r>
            <a:r>
              <a:rPr lang="en-IN" spc="-1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['Age']:</a:t>
            </a:r>
            <a:r>
              <a:rPr lang="en-IN" spc="8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",</a:t>
            </a:r>
            <a:r>
              <a:rPr lang="en-IN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['Age']</a:t>
            </a:r>
            <a:endParaRPr lang="en-IN" dirty="0"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219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"</a:t>
            </a:r>
            <a:r>
              <a:rPr lang="en-IN" spc="-1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['School']:</a:t>
            </a:r>
            <a:r>
              <a:rPr lang="en-IN" spc="7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",</a:t>
            </a:r>
            <a:r>
              <a:rPr lang="en-IN" spc="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['School']</a:t>
            </a:r>
            <a:endParaRPr lang="en-IN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z="3200" b="1" dirty="0">
                <a:cs typeface="Calibri"/>
              </a:rPr>
              <a:t>OUTPUT</a:t>
            </a:r>
            <a:endParaRPr lang="en-IN" sz="3200" dirty="0">
              <a:cs typeface="Calibri"/>
            </a:endParaRPr>
          </a:p>
          <a:p>
            <a:pPr marL="469900" marR="848360">
              <a:lnSpc>
                <a:spcPct val="109500"/>
              </a:lnSpc>
              <a:spcBef>
                <a:spcPts val="35"/>
              </a:spcBef>
            </a:pPr>
            <a:r>
              <a:rPr lang="en-IN" spc="-1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['Age']:</a:t>
            </a:r>
            <a:r>
              <a:rPr lang="en-IN" spc="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25" dirty="0" err="1">
                <a:solidFill>
                  <a:srgbClr val="FF0000"/>
                </a:solidFill>
                <a:cs typeface="Calibri"/>
              </a:rPr>
              <a:t>Traceback</a:t>
            </a:r>
            <a:r>
              <a:rPr lang="en-IN" spc="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(most</a:t>
            </a:r>
            <a:r>
              <a:rPr lang="en-IN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recent</a:t>
            </a:r>
            <a:r>
              <a:rPr lang="en-IN" spc="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call</a:t>
            </a:r>
            <a:r>
              <a:rPr lang="en-IN" spc="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last): </a:t>
            </a:r>
            <a:r>
              <a:rPr lang="en-IN" spc="-4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File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"test.py",</a:t>
            </a:r>
            <a:r>
              <a:rPr lang="en-IN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line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8,</a:t>
            </a:r>
            <a:r>
              <a:rPr lang="en-IN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in</a:t>
            </a:r>
            <a:r>
              <a:rPr lang="en-IN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&lt;module&gt;</a:t>
            </a:r>
            <a:endParaRPr lang="en-IN" dirty="0">
              <a:cs typeface="Calibri"/>
            </a:endParaRPr>
          </a:p>
          <a:p>
            <a:pPr marL="469900" marR="3258185">
              <a:lnSpc>
                <a:spcPct val="109500"/>
              </a:lnSpc>
              <a:spcBef>
                <a:spcPts val="25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pc="-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"</a:t>
            </a:r>
            <a:r>
              <a:rPr lang="en-IN" spc="-1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['Age']:</a:t>
            </a:r>
            <a:r>
              <a:rPr lang="en-IN" spc="5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", </a:t>
            </a:r>
            <a:r>
              <a:rPr lang="en-IN" spc="-4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['Age'];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lang="en-IN" spc="-10" dirty="0" err="1">
                <a:solidFill>
                  <a:srgbClr val="FF0000"/>
                </a:solidFill>
                <a:cs typeface="Calibri"/>
              </a:rPr>
              <a:t>TypeError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pc="-8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'type'</a:t>
            </a:r>
            <a:r>
              <a:rPr lang="en-IN" spc="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object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is</a:t>
            </a:r>
            <a:r>
              <a:rPr lang="en-IN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unsubscriptable</a:t>
            </a:r>
            <a:endParaRPr lang="en-IN" dirty="0">
              <a:cs typeface="Calibri"/>
            </a:endParaRPr>
          </a:p>
          <a:p>
            <a:pPr marL="12065" indent="0">
              <a:lnSpc>
                <a:spcPct val="100000"/>
              </a:lnSpc>
              <a:spcBef>
                <a:spcPts val="100"/>
              </a:spcBef>
              <a:buNone/>
              <a:tabLst>
                <a:tab pos="356870" algn="l"/>
                <a:tab pos="357505" algn="l"/>
              </a:tabLst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780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Built-in</a:t>
            </a:r>
            <a:r>
              <a:rPr lang="en-IN" spc="-60" dirty="0"/>
              <a:t> </a:t>
            </a:r>
            <a:r>
              <a:rPr lang="en-IN" dirty="0"/>
              <a:t>Dictionary</a:t>
            </a:r>
            <a:r>
              <a:rPr lang="en-IN" spc="-55" dirty="0"/>
              <a:t> </a:t>
            </a:r>
            <a:r>
              <a:rPr lang="en-IN" dirty="0"/>
              <a:t>Functions</a:t>
            </a:r>
          </a:p>
        </p:txBody>
      </p:sp>
      <p:pic>
        <p:nvPicPr>
          <p:cNvPr id="4" name="object 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7918" y="1820428"/>
            <a:ext cx="6720888" cy="40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48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Dictionary</a:t>
            </a:r>
            <a:r>
              <a:rPr lang="en-IN" spc="-50" dirty="0"/>
              <a:t> </a:t>
            </a:r>
            <a:r>
              <a:rPr lang="en-IN" spc="-10" dirty="0"/>
              <a:t>Methods</a:t>
            </a:r>
            <a:endParaRPr lang="en-IN" dirty="0"/>
          </a:p>
        </p:txBody>
      </p:sp>
      <p:pic>
        <p:nvPicPr>
          <p:cNvPr id="4" name="object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81263" y="1539600"/>
            <a:ext cx="6404924" cy="41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9663" y="1860123"/>
            <a:ext cx="6438082" cy="39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6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pc="-5" dirty="0" err="1"/>
              <a:t>dict.clear</a:t>
            </a:r>
            <a:r>
              <a:rPr lang="en-IN" spc="-5" dirty="0"/>
              <a:t>()</a:t>
            </a:r>
          </a:p>
          <a:p>
            <a:pPr marL="469900" marR="463550" algn="just">
              <a:lnSpc>
                <a:spcPct val="120000"/>
              </a:lnSpc>
              <a:spcBef>
                <a:spcPts val="100"/>
              </a:spcBef>
            </a:pPr>
            <a:r>
              <a:rPr lang="en-IN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 =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{'Name':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'Zara', 'Age':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7};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print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"Start Len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: %d" , 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len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(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) </a:t>
            </a:r>
            <a:r>
              <a:rPr lang="en-IN" spc="-4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dict.clear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()</a:t>
            </a:r>
            <a:endParaRPr lang="en-IN" dirty="0">
              <a:cs typeface="Calibri"/>
            </a:endParaRPr>
          </a:p>
          <a:p>
            <a:pPr marL="524510" algn="just">
              <a:lnSpc>
                <a:spcPct val="100000"/>
              </a:lnSpc>
              <a:spcBef>
                <a:spcPts val="480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print "End</a:t>
            </a:r>
            <a:r>
              <a:rPr lang="en-IN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Len</a:t>
            </a:r>
            <a:r>
              <a:rPr lang="en-IN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%d"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,</a:t>
            </a:r>
            <a:r>
              <a:rPr lang="en-IN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len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(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)</a:t>
            </a:r>
            <a:endParaRPr lang="en-IN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IN" sz="3200" dirty="0">
                <a:cs typeface="Calibri"/>
              </a:rPr>
              <a:t>o/p</a:t>
            </a:r>
          </a:p>
          <a:p>
            <a:pPr marL="469900" marR="2440305">
              <a:lnSpc>
                <a:spcPct val="120000"/>
              </a:lnSpc>
              <a:spcBef>
                <a:spcPts val="15"/>
              </a:spcBef>
            </a:pPr>
            <a:r>
              <a:rPr lang="en-IN" spc="-10" dirty="0">
                <a:solidFill>
                  <a:srgbClr val="FF0000"/>
                </a:solidFill>
                <a:cs typeface="Calibri"/>
              </a:rPr>
              <a:t>Start</a:t>
            </a:r>
            <a:r>
              <a:rPr lang="en-IN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Len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2 </a:t>
            </a:r>
            <a:r>
              <a:rPr lang="en-IN" spc="-4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End</a:t>
            </a:r>
            <a:r>
              <a:rPr lang="en-IN" spc="-5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Len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 :</a:t>
            </a:r>
            <a:r>
              <a:rPr lang="en-IN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0</a:t>
            </a:r>
            <a:endParaRPr lang="en-IN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z="3200" spc="-5" dirty="0" err="1">
                <a:cs typeface="Calibri"/>
              </a:rPr>
              <a:t>dict.copy</a:t>
            </a:r>
            <a:r>
              <a:rPr lang="en-IN" sz="3200" spc="-5" dirty="0">
                <a:cs typeface="Calibri"/>
              </a:rPr>
              <a:t>()</a:t>
            </a:r>
            <a:endParaRPr lang="en-IN" sz="3200" dirty="0">
              <a:cs typeface="Calibri"/>
            </a:endParaRPr>
          </a:p>
          <a:p>
            <a:pPr marL="469900" marR="403225">
              <a:lnSpc>
                <a:spcPct val="120000"/>
              </a:lnSpc>
              <a:spcBef>
                <a:spcPts val="15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dict1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=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{'Name':</a:t>
            </a:r>
            <a:r>
              <a:rPr lang="en-IN" spc="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'Zara',</a:t>
            </a:r>
            <a:r>
              <a:rPr lang="en-IN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'Age':</a:t>
            </a:r>
            <a:r>
              <a:rPr lang="en-IN" spc="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7}; </a:t>
            </a:r>
            <a:r>
              <a:rPr lang="en-IN" spc="-434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dict2 =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dict1.copy()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"New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Dictionary</a:t>
            </a:r>
            <a:r>
              <a:rPr lang="en-IN" spc="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 %s"</a:t>
            </a:r>
            <a:r>
              <a:rPr lang="en-IN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(dict2)</a:t>
            </a:r>
            <a:endParaRPr lang="en-IN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IN" sz="3200" spc="-5" dirty="0">
                <a:cs typeface="Calibri"/>
              </a:rPr>
              <a:t>O/p</a:t>
            </a:r>
            <a:endParaRPr lang="en-IN" sz="3200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lang="en-IN" spc="-5" dirty="0">
                <a:solidFill>
                  <a:srgbClr val="FF0000"/>
                </a:solidFill>
                <a:cs typeface="Calibri"/>
              </a:rPr>
              <a:t>Dictionary</a:t>
            </a:r>
            <a:r>
              <a:rPr lang="en-IN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 {'Name':</a:t>
            </a:r>
            <a:r>
              <a:rPr lang="en-IN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45" dirty="0">
                <a:solidFill>
                  <a:srgbClr val="FF0000"/>
                </a:solidFill>
                <a:cs typeface="Calibri"/>
              </a:rPr>
              <a:t>'Zara‘,</a:t>
            </a:r>
            <a:r>
              <a:rPr lang="en-IN" spc="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5" dirty="0">
                <a:solidFill>
                  <a:srgbClr val="FF0000"/>
                </a:solidFill>
                <a:cs typeface="Calibri"/>
              </a:rPr>
              <a:t>'Age':</a:t>
            </a:r>
            <a:r>
              <a:rPr lang="en-IN" spc="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7}</a:t>
            </a:r>
            <a:endParaRPr lang="en-IN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2568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b="1" spc="-20" dirty="0" err="1">
                <a:cs typeface="Calibri"/>
              </a:rPr>
              <a:t>fromkeys</a:t>
            </a:r>
            <a:r>
              <a:rPr lang="en-IN" b="1" spc="-20" dirty="0">
                <a:cs typeface="Calibri"/>
              </a:rPr>
              <a:t>()</a:t>
            </a:r>
            <a:endParaRPr lang="en-IN" dirty="0"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pc="-25" dirty="0">
                <a:cs typeface="Calibri"/>
              </a:rPr>
              <a:t>Parameters</a:t>
            </a:r>
            <a:endParaRPr lang="en-IN" dirty="0"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lang="en-IN" b="1" spc="-10" dirty="0" err="1">
                <a:cs typeface="Calibri"/>
              </a:rPr>
              <a:t>seq</a:t>
            </a:r>
            <a:r>
              <a:rPr lang="en-IN" b="1" spc="-2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−</a:t>
            </a:r>
            <a:r>
              <a:rPr lang="en-IN" spc="10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list </a:t>
            </a:r>
            <a:r>
              <a:rPr lang="en-IN" spc="-5" dirty="0">
                <a:cs typeface="Calibri"/>
              </a:rPr>
              <a:t>of</a:t>
            </a:r>
            <a:r>
              <a:rPr lang="en-IN" spc="-10" dirty="0">
                <a:cs typeface="Calibri"/>
              </a:rPr>
              <a:t> values</a:t>
            </a:r>
            <a:r>
              <a:rPr lang="en-IN" spc="-5" dirty="0">
                <a:cs typeface="Calibri"/>
              </a:rPr>
              <a:t> which </a:t>
            </a:r>
            <a:r>
              <a:rPr lang="en-IN" spc="-10" dirty="0">
                <a:cs typeface="Calibri"/>
              </a:rPr>
              <a:t>would</a:t>
            </a:r>
            <a:r>
              <a:rPr lang="en-IN" spc="-5" dirty="0">
                <a:cs typeface="Calibri"/>
              </a:rPr>
              <a:t> </a:t>
            </a:r>
            <a:r>
              <a:rPr lang="en-IN" dirty="0">
                <a:cs typeface="Calibri"/>
              </a:rPr>
              <a:t>be</a:t>
            </a:r>
            <a:r>
              <a:rPr lang="en-IN" spc="-10" dirty="0">
                <a:cs typeface="Calibri"/>
              </a:rPr>
              <a:t> </a:t>
            </a:r>
            <a:r>
              <a:rPr lang="en-IN" dirty="0">
                <a:cs typeface="Calibri"/>
              </a:rPr>
              <a:t>used</a:t>
            </a:r>
            <a:r>
              <a:rPr lang="en-IN" spc="-5" dirty="0">
                <a:cs typeface="Calibri"/>
              </a:rPr>
              <a:t> </a:t>
            </a:r>
            <a:r>
              <a:rPr lang="en-IN" spc="-20" dirty="0">
                <a:cs typeface="Calibri"/>
              </a:rPr>
              <a:t>for</a:t>
            </a:r>
            <a:r>
              <a:rPr lang="en-IN" spc="-25" dirty="0">
                <a:cs typeface="Calibri"/>
              </a:rPr>
              <a:t> </a:t>
            </a:r>
            <a:r>
              <a:rPr lang="en-IN" dirty="0">
                <a:cs typeface="Calibri"/>
              </a:rPr>
              <a:t>dictionary</a:t>
            </a:r>
            <a:r>
              <a:rPr lang="en-IN" spc="-15" dirty="0">
                <a:cs typeface="Calibri"/>
              </a:rPr>
              <a:t> </a:t>
            </a:r>
            <a:r>
              <a:rPr lang="en-IN" spc="-35" dirty="0">
                <a:cs typeface="Calibri"/>
              </a:rPr>
              <a:t>keys</a:t>
            </a:r>
            <a:endParaRPr lang="en-IN" dirty="0"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lang="en-IN" spc="-10" dirty="0">
                <a:cs typeface="Calibri"/>
              </a:rPr>
              <a:t>preparation.</a:t>
            </a:r>
            <a:endParaRPr lang="en-IN" dirty="0"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lang="en-IN" b="1" spc="-15" dirty="0">
                <a:cs typeface="Calibri"/>
              </a:rPr>
              <a:t>value</a:t>
            </a:r>
            <a:r>
              <a:rPr lang="en-IN" b="1" spc="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− optional,</a:t>
            </a:r>
            <a:r>
              <a:rPr lang="en-IN" spc="-30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if </a:t>
            </a:r>
            <a:r>
              <a:rPr lang="en-IN" spc="-10" dirty="0">
                <a:cs typeface="Calibri"/>
              </a:rPr>
              <a:t>provided</a:t>
            </a:r>
            <a:r>
              <a:rPr lang="en-IN" dirty="0">
                <a:cs typeface="Calibri"/>
              </a:rPr>
              <a:t> then</a:t>
            </a:r>
            <a:r>
              <a:rPr lang="en-IN" spc="-25" dirty="0">
                <a:cs typeface="Calibri"/>
              </a:rPr>
              <a:t> </a:t>
            </a:r>
            <a:r>
              <a:rPr lang="en-IN" spc="-15" dirty="0">
                <a:cs typeface="Calibri"/>
              </a:rPr>
              <a:t>value</a:t>
            </a:r>
            <a:r>
              <a:rPr lang="en-IN" spc="15" dirty="0">
                <a:cs typeface="Calibri"/>
              </a:rPr>
              <a:t> </a:t>
            </a:r>
            <a:r>
              <a:rPr lang="en-IN" spc="-10" dirty="0">
                <a:cs typeface="Calibri"/>
              </a:rPr>
              <a:t>would</a:t>
            </a:r>
            <a:r>
              <a:rPr lang="en-IN" dirty="0">
                <a:cs typeface="Calibri"/>
              </a:rPr>
              <a:t> be </a:t>
            </a:r>
            <a:r>
              <a:rPr lang="en-IN" spc="-10" dirty="0">
                <a:cs typeface="Calibri"/>
              </a:rPr>
              <a:t>set</a:t>
            </a:r>
            <a:r>
              <a:rPr lang="en-IN" spc="-5" dirty="0">
                <a:cs typeface="Calibri"/>
              </a:rPr>
              <a:t> </a:t>
            </a:r>
            <a:r>
              <a:rPr lang="en-IN" spc="-15" dirty="0">
                <a:cs typeface="Calibri"/>
              </a:rPr>
              <a:t>to</a:t>
            </a:r>
            <a:r>
              <a:rPr lang="en-IN" spc="-5" dirty="0">
                <a:cs typeface="Calibri"/>
              </a:rPr>
              <a:t> this</a:t>
            </a:r>
            <a:endParaRPr lang="en-IN" dirty="0"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lang="en-IN" spc="-15" dirty="0">
                <a:cs typeface="Calibri"/>
              </a:rPr>
              <a:t>value</a:t>
            </a:r>
            <a:endParaRPr lang="en-IN" dirty="0">
              <a:cs typeface="Calibri"/>
            </a:endParaRPr>
          </a:p>
          <a:p>
            <a:pPr marL="469900" marR="4197985">
              <a:lnSpc>
                <a:spcPct val="100000"/>
              </a:lnSpc>
              <a:spcBef>
                <a:spcPts val="10"/>
              </a:spcBef>
            </a:pPr>
            <a:r>
              <a:rPr lang="en-IN" sz="2400" spc="-10" dirty="0" err="1">
                <a:solidFill>
                  <a:srgbClr val="FF0000"/>
                </a:solidFill>
                <a:cs typeface="Calibri"/>
              </a:rPr>
              <a:t>d</a:t>
            </a:r>
            <a:r>
              <a:rPr lang="en-IN" sz="2400" dirty="0" err="1">
                <a:solidFill>
                  <a:srgbClr val="FF0000"/>
                </a:solidFill>
                <a:cs typeface="Calibri"/>
              </a:rPr>
              <a:t>ict</a:t>
            </a:r>
            <a:r>
              <a:rPr lang="en-IN" sz="2400" spc="-55" dirty="0" err="1">
                <a:solidFill>
                  <a:srgbClr val="FF0000"/>
                </a:solidFill>
                <a:cs typeface="Calibri"/>
              </a:rPr>
              <a:t>.</a:t>
            </a:r>
            <a:r>
              <a:rPr lang="en-IN" sz="2400" dirty="0" err="1">
                <a:solidFill>
                  <a:srgbClr val="FF0000"/>
                </a:solidFill>
                <a:cs typeface="Calibri"/>
              </a:rPr>
              <a:t>f</a:t>
            </a:r>
            <a:r>
              <a:rPr lang="en-IN" sz="2400" spc="-30" dirty="0" err="1">
                <a:solidFill>
                  <a:srgbClr val="FF0000"/>
                </a:solidFill>
                <a:cs typeface="Calibri"/>
              </a:rPr>
              <a:t>r</a:t>
            </a:r>
            <a:r>
              <a:rPr lang="en-IN" sz="2400" spc="10" dirty="0" err="1">
                <a:solidFill>
                  <a:srgbClr val="FF0000"/>
                </a:solidFill>
                <a:cs typeface="Calibri"/>
              </a:rPr>
              <a:t>o</a:t>
            </a:r>
            <a:r>
              <a:rPr lang="en-IN" sz="2400" spc="15" dirty="0" err="1">
                <a:solidFill>
                  <a:srgbClr val="FF0000"/>
                </a:solidFill>
                <a:cs typeface="Calibri"/>
              </a:rPr>
              <a:t>m</a:t>
            </a:r>
            <a:r>
              <a:rPr lang="en-IN" sz="2400" spc="-70" dirty="0" err="1">
                <a:solidFill>
                  <a:srgbClr val="FF0000"/>
                </a:solidFill>
                <a:cs typeface="Calibri"/>
              </a:rPr>
              <a:t>k</a:t>
            </a:r>
            <a:r>
              <a:rPr lang="en-IN" sz="2400" spc="-20" dirty="0" err="1">
                <a:solidFill>
                  <a:srgbClr val="FF0000"/>
                </a:solidFill>
                <a:cs typeface="Calibri"/>
              </a:rPr>
              <a:t>ey</a:t>
            </a:r>
            <a:r>
              <a:rPr lang="en-IN" sz="2400" dirty="0" err="1">
                <a:solidFill>
                  <a:srgbClr val="FF0000"/>
                </a:solidFill>
                <a:cs typeface="Calibri"/>
              </a:rPr>
              <a:t>s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(</a:t>
            </a:r>
            <a:r>
              <a:rPr lang="en-IN" sz="2400" dirty="0" err="1">
                <a:solidFill>
                  <a:srgbClr val="FF0000"/>
                </a:solidFill>
                <a:cs typeface="Calibri"/>
              </a:rPr>
              <a:t>se</a:t>
            </a:r>
            <a:r>
              <a:rPr lang="en-IN" sz="2400" spc="-30" dirty="0" err="1">
                <a:solidFill>
                  <a:srgbClr val="FF0000"/>
                </a:solidFill>
                <a:cs typeface="Calibri"/>
              </a:rPr>
              <a:t>q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[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,</a:t>
            </a:r>
            <a:r>
              <a:rPr lang="en-IN" sz="2400" spc="-9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v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al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u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e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]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)  </a:t>
            </a:r>
            <a:r>
              <a:rPr lang="en-IN" sz="2400" dirty="0" err="1">
                <a:solidFill>
                  <a:srgbClr val="FF0000"/>
                </a:solidFill>
                <a:cs typeface="Calibri"/>
              </a:rPr>
              <a:t>seq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 = ('name',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'age',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'sex')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=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 err="1">
                <a:solidFill>
                  <a:srgbClr val="FF0000"/>
                </a:solidFill>
                <a:cs typeface="Calibri"/>
              </a:rPr>
              <a:t>dict.fromkeys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(</a:t>
            </a:r>
            <a:r>
              <a:rPr lang="en-IN" sz="2400" spc="-10" dirty="0" err="1">
                <a:solidFill>
                  <a:srgbClr val="FF0000"/>
                </a:solidFill>
                <a:cs typeface="Calibri"/>
              </a:rPr>
              <a:t>seq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)</a:t>
            </a:r>
            <a:endParaRPr lang="en-IN" sz="2400" dirty="0">
              <a:cs typeface="Calibri"/>
            </a:endParaRPr>
          </a:p>
          <a:p>
            <a:pPr marL="530860" marR="3406775" indent="-60960">
              <a:lnSpc>
                <a:spcPct val="100000"/>
              </a:lnSpc>
            </a:pPr>
            <a:r>
              <a:rPr lang="en-IN" sz="2400" spc="-10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z="2400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“</a:t>
            </a:r>
            <a:r>
              <a:rPr lang="en-IN" sz="2400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Dictionary</a:t>
            </a:r>
            <a:r>
              <a:rPr lang="en-IN" sz="2400" spc="-6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%s"</a:t>
            </a:r>
            <a:r>
              <a:rPr lang="en-IN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%</a:t>
            </a:r>
            <a:r>
              <a:rPr lang="en-IN" sz="2400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str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(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) </a:t>
            </a:r>
            <a:r>
              <a:rPr lang="en-IN" sz="2400" spc="-484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=</a:t>
            </a:r>
            <a:r>
              <a:rPr lang="en-IN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 err="1">
                <a:solidFill>
                  <a:srgbClr val="FF0000"/>
                </a:solidFill>
                <a:cs typeface="Calibri"/>
              </a:rPr>
              <a:t>dict.fromkeys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(</a:t>
            </a:r>
            <a:r>
              <a:rPr lang="en-IN" sz="2400" spc="-10" dirty="0" err="1">
                <a:solidFill>
                  <a:srgbClr val="FF0000"/>
                </a:solidFill>
                <a:cs typeface="Calibri"/>
              </a:rPr>
              <a:t>seq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,</a:t>
            </a:r>
            <a:r>
              <a:rPr lang="en-IN" sz="2400" spc="-7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10)</a:t>
            </a:r>
            <a:endParaRPr lang="en-IN" sz="2400" dirty="0">
              <a:cs typeface="Calibri"/>
            </a:endParaRPr>
          </a:p>
          <a:p>
            <a:pPr marL="469900">
              <a:lnSpc>
                <a:spcPts val="2635"/>
              </a:lnSpc>
            </a:pPr>
            <a:r>
              <a:rPr lang="en-IN" sz="2400" spc="-10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z="2400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"New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Dictionary</a:t>
            </a:r>
            <a:r>
              <a:rPr lang="en-IN" sz="2400" spc="-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%s"</a:t>
            </a:r>
            <a:r>
              <a:rPr lang="en-IN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%</a:t>
            </a:r>
            <a:r>
              <a:rPr lang="en-IN" sz="2400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str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(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)</a:t>
            </a:r>
            <a:endParaRPr lang="en-IN" sz="2400" dirty="0">
              <a:cs typeface="Calibri"/>
            </a:endParaRPr>
          </a:p>
          <a:p>
            <a:pPr marL="356870" indent="-344805">
              <a:lnSpc>
                <a:spcPts val="299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pc="-5" dirty="0">
                <a:cs typeface="Calibri"/>
              </a:rPr>
              <a:t>O/p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lang="en-IN" sz="2400" dirty="0">
                <a:solidFill>
                  <a:srgbClr val="FF0000"/>
                </a:solidFill>
                <a:cs typeface="Calibri"/>
              </a:rPr>
              <a:t>Dictionary</a:t>
            </a:r>
            <a:r>
              <a:rPr lang="en-IN" sz="2400" spc="-9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{'age':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None,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'name':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None,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'sex':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None}</a:t>
            </a:r>
            <a:endParaRPr lang="en-IN" sz="2400" dirty="0">
              <a:cs typeface="Calibri"/>
            </a:endParaRPr>
          </a:p>
          <a:p>
            <a:pPr marL="530860"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cs typeface="Calibri"/>
              </a:rPr>
              <a:t>New</a:t>
            </a:r>
            <a:r>
              <a:rPr lang="en-IN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Dictionary</a:t>
            </a:r>
            <a:r>
              <a:rPr lang="en-IN" sz="2400" spc="-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{'age':</a:t>
            </a:r>
            <a:r>
              <a:rPr lang="en-IN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10,</a:t>
            </a:r>
            <a:r>
              <a:rPr lang="en-IN" sz="2400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'name':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10,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'sex':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10}</a:t>
            </a:r>
            <a:endParaRPr lang="en-IN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41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100" dirty="0">
                <a:solidFill>
                  <a:srgbClr val="0000FF"/>
                </a:solidFill>
              </a:rPr>
              <a:t>It's powerful</a:t>
            </a:r>
          </a:p>
          <a:p>
            <a:pPr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Dynamic typing</a:t>
            </a:r>
          </a:p>
          <a:p>
            <a:pPr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Built-in types and tools</a:t>
            </a:r>
          </a:p>
          <a:p>
            <a:pPr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Library utilities</a:t>
            </a:r>
          </a:p>
          <a:p>
            <a:pPr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Third party utilities (e.g. Numeric, </a:t>
            </a:r>
            <a:r>
              <a:rPr lang="en-GB" sz="2100" dirty="0" err="1"/>
              <a:t>NumPy</a:t>
            </a:r>
            <a:r>
              <a:rPr lang="en-GB" sz="2100" dirty="0"/>
              <a:t>, </a:t>
            </a:r>
            <a:r>
              <a:rPr lang="en-GB" sz="2100" dirty="0" err="1"/>
              <a:t>SciPy</a:t>
            </a:r>
            <a:r>
              <a:rPr lang="en-GB" sz="2100" dirty="0"/>
              <a:t>)</a:t>
            </a:r>
          </a:p>
          <a:p>
            <a:pPr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Automatic memory management</a:t>
            </a:r>
          </a:p>
          <a:p>
            <a:r>
              <a:rPr lang="en-GB" sz="2100" dirty="0">
                <a:solidFill>
                  <a:srgbClr val="0000FF"/>
                </a:solidFill>
              </a:rPr>
              <a:t>It's mixable</a:t>
            </a:r>
          </a:p>
          <a:p>
            <a:pPr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Python can be linked to components written in other languages easily</a:t>
            </a:r>
          </a:p>
          <a:p>
            <a:pPr lvl="2"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Linking to fast, compiled code is useful to computationally intensive problems</a:t>
            </a:r>
          </a:p>
          <a:p>
            <a:pPr lvl="2"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Python is good for code steering and for merging multiple programs in otherwise conflicting languages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119324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b="1" spc="-20" dirty="0">
                <a:cs typeface="Calibri"/>
              </a:rPr>
              <a:t>get()</a:t>
            </a:r>
            <a:endParaRPr lang="en-GB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20" dirty="0">
                <a:cs typeface="Calibri"/>
              </a:rPr>
              <a:t>returns</a:t>
            </a:r>
            <a:r>
              <a:rPr lang="en-GB" spc="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</a:t>
            </a:r>
            <a:r>
              <a:rPr lang="en-GB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value</a:t>
            </a:r>
            <a:r>
              <a:rPr lang="en-GB" spc="10" dirty="0">
                <a:cs typeface="Calibri"/>
              </a:rPr>
              <a:t> </a:t>
            </a:r>
            <a:r>
              <a:rPr lang="en-GB" spc="-30" dirty="0">
                <a:cs typeface="Calibri"/>
              </a:rPr>
              <a:t>for</a:t>
            </a:r>
            <a:r>
              <a:rPr lang="en-GB" spc="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the </a:t>
            </a:r>
            <a:r>
              <a:rPr lang="en-GB" spc="-10" dirty="0">
                <a:cs typeface="Calibri"/>
              </a:rPr>
              <a:t>given</a:t>
            </a:r>
            <a:r>
              <a:rPr lang="en-GB" spc="15" dirty="0">
                <a:cs typeface="Calibri"/>
              </a:rPr>
              <a:t> </a:t>
            </a:r>
            <a:r>
              <a:rPr lang="en-GB" spc="-95" dirty="0">
                <a:cs typeface="Calibri"/>
              </a:rPr>
              <a:t>key.</a:t>
            </a:r>
            <a:endParaRPr lang="en-GB" dirty="0">
              <a:cs typeface="Calibri"/>
            </a:endParaRPr>
          </a:p>
          <a:p>
            <a:pPr marL="356870" marR="507365" indent="-344805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dirty="0">
                <a:cs typeface="Calibri"/>
              </a:rPr>
              <a:t>If</a:t>
            </a:r>
            <a:r>
              <a:rPr lang="en-GB" spc="-20" dirty="0">
                <a:cs typeface="Calibri"/>
              </a:rPr>
              <a:t> </a:t>
            </a:r>
            <a:r>
              <a:rPr lang="en-GB" spc="-50" dirty="0">
                <a:cs typeface="Calibri"/>
              </a:rPr>
              <a:t>key</a:t>
            </a:r>
            <a:r>
              <a:rPr lang="en-GB" spc="10" dirty="0">
                <a:cs typeface="Calibri"/>
              </a:rPr>
              <a:t> </a:t>
            </a:r>
            <a:r>
              <a:rPr lang="en-GB" dirty="0">
                <a:cs typeface="Calibri"/>
              </a:rPr>
              <a:t>is</a:t>
            </a:r>
            <a:r>
              <a:rPr lang="en-GB" spc="-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not</a:t>
            </a:r>
            <a:r>
              <a:rPr lang="en-GB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available</a:t>
            </a:r>
            <a:r>
              <a:rPr lang="en-GB" spc="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then </a:t>
            </a:r>
            <a:r>
              <a:rPr lang="en-GB" spc="-20" dirty="0">
                <a:cs typeface="Calibri"/>
              </a:rPr>
              <a:t>returns</a:t>
            </a:r>
            <a:r>
              <a:rPr lang="en-GB" spc="60" dirty="0">
                <a:cs typeface="Calibri"/>
              </a:rPr>
              <a:t> </a:t>
            </a:r>
            <a:r>
              <a:rPr lang="en-GB" spc="-20" dirty="0">
                <a:cs typeface="Calibri"/>
              </a:rPr>
              <a:t>default </a:t>
            </a:r>
            <a:r>
              <a:rPr lang="en-GB" spc="-710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value</a:t>
            </a:r>
            <a:r>
              <a:rPr lang="en-GB" spc="-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None</a:t>
            </a:r>
            <a:endParaRPr lang="en-GB" dirty="0">
              <a:cs typeface="Calibri"/>
            </a:endParaRPr>
          </a:p>
          <a:p>
            <a:pPr marL="548640" marR="2211705" indent="-79375">
              <a:lnSpc>
                <a:spcPts val="3700"/>
              </a:lnSpc>
              <a:spcBef>
                <a:spcPts val="135"/>
              </a:spcBef>
            </a:pPr>
            <a:r>
              <a:rPr lang="en-GB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= {'Name': 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'</a:t>
            </a:r>
            <a:r>
              <a:rPr lang="en-GB" sz="2400" spc="-10" dirty="0" err="1">
                <a:solidFill>
                  <a:srgbClr val="FF0000"/>
                </a:solidFill>
                <a:cs typeface="Calibri"/>
              </a:rPr>
              <a:t>Zabra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', 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'Age': 7}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GB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30" dirty="0">
                <a:solidFill>
                  <a:srgbClr val="FF0000"/>
                </a:solidFill>
                <a:cs typeface="Calibri"/>
              </a:rPr>
              <a:t>"Value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%s"</a:t>
            </a:r>
            <a:r>
              <a:rPr lang="en-GB" sz="2400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%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5" dirty="0" err="1">
                <a:solidFill>
                  <a:srgbClr val="FF0000"/>
                </a:solidFill>
                <a:cs typeface="Calibri"/>
              </a:rPr>
              <a:t>dict.get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('Age')</a:t>
            </a:r>
            <a:endParaRPr lang="en-GB" sz="2400" dirty="0"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150"/>
              </a:spcBef>
            </a:pPr>
            <a:r>
              <a:rPr lang="en-GB" sz="2400" spc="-10" dirty="0">
                <a:solidFill>
                  <a:srgbClr val="FF0000"/>
                </a:solidFill>
                <a:cs typeface="Calibri"/>
              </a:rPr>
              <a:t>print </a:t>
            </a:r>
            <a:r>
              <a:rPr lang="en-GB" sz="2400" spc="-30" dirty="0">
                <a:solidFill>
                  <a:srgbClr val="FF0000"/>
                </a:solidFill>
                <a:cs typeface="Calibri"/>
              </a:rPr>
              <a:t>"Value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 %s"</a:t>
            </a:r>
            <a:r>
              <a:rPr lang="en-GB" sz="2400" spc="-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%</a:t>
            </a:r>
            <a:r>
              <a:rPr lang="en-GB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10" dirty="0" err="1">
                <a:solidFill>
                  <a:srgbClr val="FF0000"/>
                </a:solidFill>
                <a:cs typeface="Calibri"/>
              </a:rPr>
              <a:t>dict.get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('Education',</a:t>
            </a:r>
            <a:r>
              <a:rPr lang="en-GB" sz="2400" spc="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"Never")</a:t>
            </a:r>
            <a:endParaRPr lang="en-GB" sz="2400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10" dirty="0">
                <a:cs typeface="Calibri"/>
              </a:rPr>
              <a:t>O/p</a:t>
            </a:r>
            <a:endParaRPr lang="en-GB" dirty="0">
              <a:cs typeface="Calibri"/>
            </a:endParaRPr>
          </a:p>
          <a:p>
            <a:pPr marL="469900" marR="5307330">
              <a:lnSpc>
                <a:spcPct val="110000"/>
              </a:lnSpc>
              <a:spcBef>
                <a:spcPts val="15"/>
              </a:spcBef>
            </a:pPr>
            <a:r>
              <a:rPr lang="en-GB" sz="2400" spc="-35" dirty="0">
                <a:solidFill>
                  <a:srgbClr val="FF0000"/>
                </a:solidFill>
                <a:cs typeface="Calibri"/>
              </a:rPr>
              <a:t>Value</a:t>
            </a:r>
            <a:r>
              <a:rPr lang="en-GB" sz="2400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7 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35" dirty="0">
                <a:solidFill>
                  <a:srgbClr val="FF0000"/>
                </a:solidFill>
                <a:cs typeface="Calibri"/>
              </a:rPr>
              <a:t>Value</a:t>
            </a:r>
            <a:r>
              <a:rPr lang="en-GB" sz="2400" spc="-5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GB" sz="2400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Never</a:t>
            </a: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23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spc="-15" dirty="0" err="1">
                <a:cs typeface="Calibri"/>
              </a:rPr>
              <a:t>h</a:t>
            </a:r>
            <a:r>
              <a:rPr lang="en-IN" b="1" dirty="0" err="1">
                <a:cs typeface="Calibri"/>
              </a:rPr>
              <a:t>a</a:t>
            </a:r>
            <a:r>
              <a:rPr lang="en-IN" b="1" spc="-5" dirty="0" err="1">
                <a:cs typeface="Calibri"/>
              </a:rPr>
              <a:t>s</a:t>
            </a:r>
            <a:r>
              <a:rPr lang="en-IN" b="1" spc="-10" dirty="0" err="1">
                <a:cs typeface="Calibri"/>
              </a:rPr>
              <a:t>_</a:t>
            </a:r>
            <a:r>
              <a:rPr lang="en-IN" b="1" spc="-95" dirty="0" err="1">
                <a:cs typeface="Calibri"/>
              </a:rPr>
              <a:t>k</a:t>
            </a:r>
            <a:r>
              <a:rPr lang="en-IN" b="1" spc="-30" dirty="0" err="1">
                <a:cs typeface="Calibri"/>
              </a:rPr>
              <a:t>e</a:t>
            </a:r>
            <a:r>
              <a:rPr lang="en-IN" b="1" spc="-15" dirty="0" err="1">
                <a:cs typeface="Calibri"/>
              </a:rPr>
              <a:t>y</a:t>
            </a:r>
            <a:r>
              <a:rPr lang="en-IN" b="1" spc="-15" dirty="0">
                <a:cs typeface="Calibri"/>
              </a:rPr>
              <a:t>(</a:t>
            </a:r>
            <a:r>
              <a:rPr lang="en-IN" b="1" spc="-5" dirty="0">
                <a:cs typeface="Calibri"/>
              </a:rPr>
              <a:t>)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GB" spc="-20" dirty="0">
                <a:cs typeface="Calibri"/>
              </a:rPr>
              <a:t>returns</a:t>
            </a:r>
            <a:r>
              <a:rPr lang="en-GB" spc="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true</a:t>
            </a:r>
            <a:r>
              <a:rPr lang="en-GB" spc="10" dirty="0">
                <a:cs typeface="Calibri"/>
              </a:rPr>
              <a:t> </a:t>
            </a:r>
            <a:r>
              <a:rPr lang="en-GB" dirty="0">
                <a:cs typeface="Calibri"/>
              </a:rPr>
              <a:t>if</a:t>
            </a:r>
            <a:r>
              <a:rPr lang="en-GB" spc="-2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</a:t>
            </a:r>
            <a:r>
              <a:rPr lang="en-GB" spc="2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given</a:t>
            </a:r>
            <a:r>
              <a:rPr lang="en-GB" spc="-5" dirty="0">
                <a:cs typeface="Calibri"/>
              </a:rPr>
              <a:t> </a:t>
            </a:r>
            <a:r>
              <a:rPr lang="en-GB" i="1" spc="-45" dirty="0">
                <a:cs typeface="Calibri"/>
              </a:rPr>
              <a:t>key</a:t>
            </a:r>
            <a:r>
              <a:rPr lang="en-GB" i="1" dirty="0">
                <a:cs typeface="Calibri"/>
              </a:rPr>
              <a:t> </a:t>
            </a:r>
            <a:r>
              <a:rPr lang="en-GB" dirty="0">
                <a:cs typeface="Calibri"/>
              </a:rPr>
              <a:t>is</a:t>
            </a:r>
            <a:r>
              <a:rPr lang="en-GB" spc="-10" dirty="0">
                <a:cs typeface="Calibri"/>
              </a:rPr>
              <a:t> available </a:t>
            </a:r>
            <a:r>
              <a:rPr lang="en-GB" dirty="0">
                <a:cs typeface="Calibri"/>
              </a:rPr>
              <a:t>in</a:t>
            </a:r>
            <a:r>
              <a:rPr lang="en-GB" spc="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the </a:t>
            </a:r>
            <a:r>
              <a:rPr lang="en-GB" spc="-705" dirty="0">
                <a:cs typeface="Calibri"/>
              </a:rPr>
              <a:t> </a:t>
            </a:r>
            <a:r>
              <a:rPr lang="en-GB" spc="-25" dirty="0">
                <a:cs typeface="Calibri"/>
              </a:rPr>
              <a:t>dictionary,</a:t>
            </a:r>
            <a:r>
              <a:rPr lang="en-GB" spc="10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otherwise</a:t>
            </a:r>
            <a:r>
              <a:rPr lang="en-GB" spc="15" dirty="0">
                <a:cs typeface="Calibri"/>
              </a:rPr>
              <a:t> </a:t>
            </a:r>
            <a:r>
              <a:rPr lang="en-GB" dirty="0">
                <a:cs typeface="Calibri"/>
              </a:rPr>
              <a:t>it</a:t>
            </a:r>
            <a:r>
              <a:rPr lang="en-GB" spc="5" dirty="0">
                <a:cs typeface="Calibri"/>
              </a:rPr>
              <a:t> </a:t>
            </a:r>
            <a:r>
              <a:rPr lang="en-GB" spc="-20" dirty="0">
                <a:cs typeface="Calibri"/>
              </a:rPr>
              <a:t>returns</a:t>
            </a:r>
            <a:r>
              <a:rPr lang="en-GB" spc="3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</a:t>
            </a:r>
            <a:r>
              <a:rPr lang="en-GB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false</a:t>
            </a:r>
            <a:endParaRPr lang="en-GB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lang="en-GB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GB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= {'Name':</a:t>
            </a:r>
            <a:r>
              <a:rPr lang="en-GB" sz="2400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'Zara',</a:t>
            </a:r>
            <a:r>
              <a:rPr lang="en-GB" sz="2400" spc="-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'Age':</a:t>
            </a:r>
            <a:r>
              <a:rPr lang="en-GB" sz="2400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7}</a:t>
            </a:r>
            <a:endParaRPr lang="en-GB" sz="2400" dirty="0">
              <a:cs typeface="Calibri"/>
            </a:endParaRPr>
          </a:p>
          <a:p>
            <a:pPr marL="548640" marR="964565">
              <a:lnSpc>
                <a:spcPct val="120000"/>
              </a:lnSpc>
            </a:pPr>
            <a:r>
              <a:rPr lang="en-GB" sz="2400" spc="-10" dirty="0">
                <a:solidFill>
                  <a:srgbClr val="FF0000"/>
                </a:solidFill>
                <a:cs typeface="Calibri"/>
              </a:rPr>
              <a:t>print </a:t>
            </a:r>
            <a:r>
              <a:rPr lang="en-GB" sz="2400" spc="-30" dirty="0">
                <a:solidFill>
                  <a:srgbClr val="FF0000"/>
                </a:solidFill>
                <a:cs typeface="Calibri"/>
              </a:rPr>
              <a:t>"Value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%s" % </a:t>
            </a:r>
            <a:r>
              <a:rPr lang="en-GB" sz="2400" spc="-10" dirty="0" err="1">
                <a:solidFill>
                  <a:srgbClr val="FF0000"/>
                </a:solidFill>
                <a:cs typeface="Calibri"/>
              </a:rPr>
              <a:t>dict.has_key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('Age') </a:t>
            </a:r>
            <a:r>
              <a:rPr lang="en-GB" sz="2400" spc="-6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GB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30" dirty="0">
                <a:solidFill>
                  <a:srgbClr val="FF0000"/>
                </a:solidFill>
                <a:cs typeface="Calibri"/>
              </a:rPr>
              <a:t>"Value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%s"</a:t>
            </a:r>
            <a:r>
              <a:rPr lang="en-GB" sz="2400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%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10" dirty="0" err="1">
                <a:solidFill>
                  <a:srgbClr val="FF0000"/>
                </a:solidFill>
                <a:cs typeface="Calibri"/>
              </a:rPr>
              <a:t>dict.has_key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('Sex')</a:t>
            </a:r>
            <a:endParaRPr lang="en-GB" sz="2400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10" dirty="0">
                <a:cs typeface="Calibri"/>
              </a:rPr>
              <a:t>O/p</a:t>
            </a:r>
            <a:endParaRPr lang="en-GB" dirty="0">
              <a:cs typeface="Calibri"/>
            </a:endParaRPr>
          </a:p>
          <a:p>
            <a:pPr marL="469900" marR="4897755">
              <a:lnSpc>
                <a:spcPct val="120000"/>
              </a:lnSpc>
              <a:spcBef>
                <a:spcPts val="15"/>
              </a:spcBef>
            </a:pPr>
            <a:r>
              <a:rPr lang="en-GB" sz="2400" spc="-35" dirty="0">
                <a:solidFill>
                  <a:srgbClr val="FF0000"/>
                </a:solidFill>
                <a:cs typeface="Calibri"/>
              </a:rPr>
              <a:t>Value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GB" sz="2400" spc="-45" dirty="0">
                <a:solidFill>
                  <a:srgbClr val="FF0000"/>
                </a:solidFill>
                <a:cs typeface="Calibri"/>
              </a:rPr>
              <a:t>True </a:t>
            </a:r>
            <a:r>
              <a:rPr lang="en-GB" sz="2400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35" dirty="0">
                <a:solidFill>
                  <a:srgbClr val="FF0000"/>
                </a:solidFill>
                <a:cs typeface="Calibri"/>
              </a:rPr>
              <a:t>Value</a:t>
            </a:r>
            <a:r>
              <a:rPr lang="en-GB" sz="2400" spc="-6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GB" sz="2400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False</a:t>
            </a:r>
            <a:endParaRPr lang="en-GB" sz="24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656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cs typeface="Calibri"/>
              </a:rPr>
              <a:t>i</a:t>
            </a:r>
            <a:r>
              <a:rPr lang="en-IN" b="1" spc="-60" dirty="0">
                <a:cs typeface="Calibri"/>
              </a:rPr>
              <a:t>t</a:t>
            </a:r>
            <a:r>
              <a:rPr lang="en-IN" b="1" spc="-10" dirty="0">
                <a:cs typeface="Calibri"/>
              </a:rPr>
              <a:t>ems</a:t>
            </a:r>
            <a:r>
              <a:rPr lang="en-IN" b="1" spc="-15" dirty="0">
                <a:cs typeface="Calibri"/>
              </a:rPr>
              <a:t>(</a:t>
            </a:r>
            <a:r>
              <a:rPr lang="en-IN" b="1" spc="-5" dirty="0">
                <a:cs typeface="Calibri"/>
              </a:rPr>
              <a:t>)</a:t>
            </a:r>
          </a:p>
          <a:p>
            <a:pPr marL="469900" marR="603885">
              <a:lnSpc>
                <a:spcPct val="120000"/>
              </a:lnSpc>
              <a:spcBef>
                <a:spcPts val="95"/>
              </a:spcBef>
            </a:pPr>
            <a:r>
              <a:rPr lang="en-IN" spc="-15" dirty="0">
                <a:solidFill>
                  <a:srgbClr val="FF0000"/>
                </a:solidFill>
                <a:cs typeface="Calibri"/>
              </a:rPr>
              <a:t>returns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a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list </a:t>
            </a:r>
            <a:r>
              <a:rPr lang="en-IN" spc="5" dirty="0">
                <a:solidFill>
                  <a:srgbClr val="FF0000"/>
                </a:solidFill>
                <a:cs typeface="Calibri"/>
              </a:rPr>
              <a:t>of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tuple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pairs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= {'Name':</a:t>
            </a:r>
            <a:r>
              <a:rPr lang="en-IN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'Zara',</a:t>
            </a:r>
            <a:r>
              <a:rPr lang="en-IN" spc="-6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'Age':</a:t>
            </a:r>
            <a:r>
              <a:rPr lang="en-IN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7}</a:t>
            </a:r>
            <a:endParaRPr lang="en-IN" dirty="0"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675"/>
              </a:spcBef>
            </a:pPr>
            <a:r>
              <a:rPr lang="en-IN" spc="-10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30" dirty="0">
                <a:solidFill>
                  <a:srgbClr val="FF0000"/>
                </a:solidFill>
                <a:cs typeface="Calibri"/>
              </a:rPr>
              <a:t>"Value</a:t>
            </a:r>
            <a:r>
              <a:rPr lang="en-IN" dirty="0">
                <a:solidFill>
                  <a:srgbClr val="FF0000"/>
                </a:solidFill>
                <a:cs typeface="Calibri"/>
              </a:rPr>
              <a:t> :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5" dirty="0">
                <a:solidFill>
                  <a:srgbClr val="FF0000"/>
                </a:solidFill>
                <a:cs typeface="Calibri"/>
              </a:rPr>
              <a:t>%s"</a:t>
            </a:r>
            <a:r>
              <a:rPr lang="en-IN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5" dirty="0">
                <a:solidFill>
                  <a:srgbClr val="FF0000"/>
                </a:solidFill>
                <a:cs typeface="Calibri"/>
              </a:rPr>
              <a:t>%</a:t>
            </a:r>
            <a:r>
              <a:rPr lang="en-IN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 err="1">
                <a:solidFill>
                  <a:srgbClr val="FF0000"/>
                </a:solidFill>
                <a:cs typeface="Calibri"/>
              </a:rPr>
              <a:t>dict.items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()</a:t>
            </a:r>
            <a:endParaRPr lang="en-IN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z="3200" spc="-10" dirty="0">
                <a:cs typeface="Calibri"/>
              </a:rPr>
              <a:t>O/p</a:t>
            </a:r>
            <a:endParaRPr lang="en-IN" sz="3200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lang="en-IN" spc="-35" dirty="0">
                <a:solidFill>
                  <a:srgbClr val="FF0000"/>
                </a:solidFill>
                <a:cs typeface="Calibri"/>
              </a:rPr>
              <a:t>Value</a:t>
            </a:r>
            <a:r>
              <a:rPr lang="en-IN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: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[('Age',</a:t>
            </a:r>
            <a:r>
              <a:rPr lang="en-IN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5" dirty="0">
                <a:solidFill>
                  <a:srgbClr val="FF0000"/>
                </a:solidFill>
                <a:cs typeface="Calibri"/>
              </a:rPr>
              <a:t>7), </a:t>
            </a:r>
            <a:r>
              <a:rPr lang="en-IN" dirty="0">
                <a:solidFill>
                  <a:srgbClr val="FF0000"/>
                </a:solidFill>
                <a:cs typeface="Calibri"/>
              </a:rPr>
              <a:t>('Name',</a:t>
            </a:r>
            <a:r>
              <a:rPr lang="en-IN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pc="-10" dirty="0">
                <a:solidFill>
                  <a:srgbClr val="FF0000"/>
                </a:solidFill>
                <a:cs typeface="Calibri"/>
              </a:rPr>
              <a:t>'Zara')]</a:t>
            </a:r>
            <a:endParaRPr lang="en-IN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362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spc="-20" dirty="0" err="1">
                <a:cs typeface="Calibri"/>
              </a:rPr>
              <a:t>dict.keys</a:t>
            </a:r>
            <a:r>
              <a:rPr lang="en-IN" b="1" spc="-20" dirty="0">
                <a:cs typeface="Calibri"/>
              </a:rPr>
              <a:t>()</a:t>
            </a:r>
          </a:p>
          <a:p>
            <a:pPr marL="356870" marR="313690" indent="-344805">
              <a:lnSpc>
                <a:spcPts val="2880"/>
              </a:lnSpc>
              <a:spcBef>
                <a:spcPts val="795"/>
              </a:spcBef>
            </a:pPr>
            <a:r>
              <a:rPr lang="en-IN" spc="-10" dirty="0"/>
              <a:t>returns</a:t>
            </a:r>
            <a:r>
              <a:rPr lang="en-IN" spc="-55" dirty="0"/>
              <a:t> </a:t>
            </a:r>
            <a:r>
              <a:rPr lang="en-IN" dirty="0"/>
              <a:t>a</a:t>
            </a:r>
            <a:r>
              <a:rPr lang="en-IN" spc="-5" dirty="0"/>
              <a:t> list</a:t>
            </a:r>
            <a:r>
              <a:rPr lang="en-IN" spc="-30" dirty="0"/>
              <a:t> </a:t>
            </a:r>
            <a:r>
              <a:rPr lang="en-IN" spc="-5" dirty="0"/>
              <a:t>of </a:t>
            </a:r>
            <a:r>
              <a:rPr lang="en-IN" dirty="0"/>
              <a:t>all</a:t>
            </a:r>
            <a:r>
              <a:rPr lang="en-IN" spc="-25" dirty="0"/>
              <a:t> </a:t>
            </a:r>
            <a:r>
              <a:rPr lang="en-IN" dirty="0"/>
              <a:t>the</a:t>
            </a:r>
            <a:r>
              <a:rPr lang="en-IN" spc="-10" dirty="0"/>
              <a:t> </a:t>
            </a:r>
            <a:r>
              <a:rPr lang="en-IN" spc="-15" dirty="0"/>
              <a:t>available</a:t>
            </a:r>
            <a:r>
              <a:rPr lang="en-IN" spc="-35" dirty="0"/>
              <a:t> </a:t>
            </a:r>
            <a:r>
              <a:rPr lang="en-IN" spc="-40" dirty="0"/>
              <a:t>keys</a:t>
            </a:r>
            <a:r>
              <a:rPr lang="en-IN" spc="-30" dirty="0"/>
              <a:t> </a:t>
            </a:r>
            <a:r>
              <a:rPr lang="en-IN" dirty="0"/>
              <a:t>in the </a:t>
            </a:r>
            <a:r>
              <a:rPr lang="en-IN" spc="-660" dirty="0"/>
              <a:t> </a:t>
            </a:r>
            <a:r>
              <a:rPr lang="en-IN" dirty="0"/>
              <a:t>dictionary</a:t>
            </a:r>
          </a:p>
          <a:p>
            <a:pPr marL="539750" marR="2258695" indent="-70485">
              <a:lnSpc>
                <a:spcPct val="100000"/>
              </a:lnSpc>
              <a:spcBef>
                <a:spcPts val="40"/>
              </a:spcBef>
            </a:pPr>
            <a:r>
              <a:rPr lang="en-IN" sz="2400" dirty="0" err="1">
                <a:solidFill>
                  <a:srgbClr val="FF0000"/>
                </a:solidFill>
              </a:rPr>
              <a:t>dict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= {'Name': </a:t>
            </a:r>
            <a:r>
              <a:rPr lang="en-IN" sz="2400" spc="-10" dirty="0">
                <a:solidFill>
                  <a:srgbClr val="FF0000"/>
                </a:solidFill>
              </a:rPr>
              <a:t>'Zara', 'Age': </a:t>
            </a:r>
            <a:r>
              <a:rPr lang="en-IN" sz="2400" spc="-5" dirty="0">
                <a:solidFill>
                  <a:srgbClr val="FF0000"/>
                </a:solidFill>
              </a:rPr>
              <a:t>7} 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print </a:t>
            </a:r>
            <a:r>
              <a:rPr lang="en-IN" sz="2400" spc="-30" dirty="0">
                <a:solidFill>
                  <a:srgbClr val="FF0000"/>
                </a:solidFill>
              </a:rPr>
              <a:t>"Value</a:t>
            </a:r>
            <a:r>
              <a:rPr lang="en-IN" sz="2400" spc="10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:</a:t>
            </a:r>
            <a:r>
              <a:rPr lang="en-IN" sz="2400" spc="-20" dirty="0">
                <a:solidFill>
                  <a:srgbClr val="FF0000"/>
                </a:solidFill>
              </a:rPr>
              <a:t> </a:t>
            </a:r>
            <a:r>
              <a:rPr lang="en-IN" sz="2400" spc="-10" dirty="0">
                <a:solidFill>
                  <a:srgbClr val="FF0000"/>
                </a:solidFill>
              </a:rPr>
              <a:t>%s"</a:t>
            </a:r>
            <a:r>
              <a:rPr lang="en-IN" sz="2400" spc="20" dirty="0">
                <a:solidFill>
                  <a:srgbClr val="FF0000"/>
                </a:solidFill>
              </a:rPr>
              <a:t> </a:t>
            </a:r>
            <a:r>
              <a:rPr lang="en-IN" sz="2400" spc="-10" dirty="0">
                <a:solidFill>
                  <a:srgbClr val="FF0000"/>
                </a:solidFill>
              </a:rPr>
              <a:t>%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spc="-20" dirty="0" err="1">
                <a:solidFill>
                  <a:srgbClr val="FF0000"/>
                </a:solidFill>
              </a:rPr>
              <a:t>dict.keys</a:t>
            </a:r>
            <a:r>
              <a:rPr lang="en-IN" sz="2400" spc="-20" dirty="0">
                <a:solidFill>
                  <a:srgbClr val="FF0000"/>
                </a:solidFill>
              </a:rPr>
              <a:t>()</a:t>
            </a:r>
            <a:endParaRPr lang="en-IN" sz="2400" dirty="0"/>
          </a:p>
          <a:p>
            <a:pPr marL="356870" indent="-344805">
              <a:lnSpc>
                <a:spcPts val="358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b="1" dirty="0">
                <a:cs typeface="Calibri"/>
              </a:rPr>
              <a:t>O/p</a:t>
            </a:r>
          </a:p>
          <a:p>
            <a:pPr marL="469900">
              <a:lnSpc>
                <a:spcPts val="3110"/>
              </a:lnSpc>
              <a:spcBef>
                <a:spcPts val="15"/>
              </a:spcBef>
            </a:pPr>
            <a:r>
              <a:rPr lang="en-IN" sz="2400" spc="-35" dirty="0">
                <a:solidFill>
                  <a:srgbClr val="FF0000"/>
                </a:solidFill>
              </a:rPr>
              <a:t>Value</a:t>
            </a:r>
            <a:r>
              <a:rPr lang="en-IN" sz="2400" spc="-45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spc="-10" dirty="0">
                <a:solidFill>
                  <a:srgbClr val="FF0000"/>
                </a:solidFill>
              </a:rPr>
              <a:t>['Age',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'Name']</a:t>
            </a:r>
            <a:endParaRPr lang="en-IN" sz="2400" dirty="0"/>
          </a:p>
          <a:p>
            <a:pPr marL="356870" indent="-344805">
              <a:lnSpc>
                <a:spcPts val="359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b="1" spc="-15" dirty="0" err="1">
                <a:cs typeface="Calibri"/>
              </a:rPr>
              <a:t>setdefault</a:t>
            </a:r>
            <a:r>
              <a:rPr lang="en-IN" b="1" spc="-15" dirty="0">
                <a:cs typeface="Calibri"/>
              </a:rPr>
              <a:t>()</a:t>
            </a: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lang="en-IN" sz="2400" dirty="0" err="1">
                <a:solidFill>
                  <a:srgbClr val="FF0000"/>
                </a:solidFill>
              </a:rPr>
              <a:t>dict</a:t>
            </a:r>
            <a:r>
              <a:rPr lang="en-IN" sz="2400" spc="-25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=</a:t>
            </a:r>
            <a:r>
              <a:rPr lang="en-IN" sz="2400" spc="-15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{'Name':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spc="-10" dirty="0">
                <a:solidFill>
                  <a:srgbClr val="FF0000"/>
                </a:solidFill>
              </a:rPr>
              <a:t>'Zara',</a:t>
            </a:r>
            <a:r>
              <a:rPr lang="en-IN" sz="2400" spc="-20" dirty="0">
                <a:solidFill>
                  <a:srgbClr val="FF0000"/>
                </a:solidFill>
              </a:rPr>
              <a:t> </a:t>
            </a:r>
            <a:r>
              <a:rPr lang="en-IN" sz="2400" spc="-10" dirty="0">
                <a:solidFill>
                  <a:srgbClr val="FF0000"/>
                </a:solidFill>
              </a:rPr>
              <a:t>'Age':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7}</a:t>
            </a:r>
            <a:endParaRPr lang="en-IN" sz="2400" dirty="0"/>
          </a:p>
          <a:p>
            <a:pPr marL="539750" marR="5080" indent="-70485">
              <a:lnSpc>
                <a:spcPct val="100000"/>
              </a:lnSpc>
            </a:pPr>
            <a:r>
              <a:rPr lang="en-IN" sz="2400" spc="-5" dirty="0">
                <a:solidFill>
                  <a:srgbClr val="FF0000"/>
                </a:solidFill>
              </a:rPr>
              <a:t>print</a:t>
            </a:r>
            <a:r>
              <a:rPr lang="en-IN" sz="2400" spc="-25" dirty="0">
                <a:solidFill>
                  <a:srgbClr val="FF0000"/>
                </a:solidFill>
              </a:rPr>
              <a:t> </a:t>
            </a:r>
            <a:r>
              <a:rPr lang="en-IN" sz="2400" spc="-30" dirty="0">
                <a:solidFill>
                  <a:srgbClr val="FF0000"/>
                </a:solidFill>
              </a:rPr>
              <a:t>"Value</a:t>
            </a:r>
            <a:r>
              <a:rPr lang="en-IN" sz="2400" spc="-15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:</a:t>
            </a:r>
            <a:r>
              <a:rPr lang="en-IN" sz="2400" spc="5" dirty="0">
                <a:solidFill>
                  <a:srgbClr val="FF0000"/>
                </a:solidFill>
              </a:rPr>
              <a:t> </a:t>
            </a:r>
            <a:r>
              <a:rPr lang="en-IN" sz="2400" spc="-10" dirty="0">
                <a:solidFill>
                  <a:srgbClr val="FF0000"/>
                </a:solidFill>
              </a:rPr>
              <a:t>%s"</a:t>
            </a:r>
            <a:r>
              <a:rPr lang="en-IN" sz="2400" spc="-5" dirty="0">
                <a:solidFill>
                  <a:srgbClr val="FF0000"/>
                </a:solidFill>
              </a:rPr>
              <a:t> </a:t>
            </a:r>
            <a:r>
              <a:rPr lang="en-IN" sz="2400" spc="-10" dirty="0">
                <a:solidFill>
                  <a:srgbClr val="FF0000"/>
                </a:solidFill>
              </a:rPr>
              <a:t>%</a:t>
            </a:r>
            <a:r>
              <a:rPr lang="en-IN" sz="2400" spc="5" dirty="0">
                <a:solidFill>
                  <a:srgbClr val="FF0000"/>
                </a:solidFill>
              </a:rPr>
              <a:t> </a:t>
            </a:r>
            <a:r>
              <a:rPr lang="en-IN" sz="2400" spc="-10" dirty="0" err="1">
                <a:solidFill>
                  <a:srgbClr val="FF0000"/>
                </a:solidFill>
              </a:rPr>
              <a:t>dict.setdefault</a:t>
            </a:r>
            <a:r>
              <a:rPr lang="en-IN" sz="2400" spc="-10" dirty="0">
                <a:solidFill>
                  <a:srgbClr val="FF0000"/>
                </a:solidFill>
              </a:rPr>
              <a:t>('Age',</a:t>
            </a:r>
            <a:r>
              <a:rPr lang="en-IN" sz="2400" spc="30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None) </a:t>
            </a:r>
            <a:r>
              <a:rPr lang="en-IN" sz="2400" spc="-575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print </a:t>
            </a:r>
            <a:r>
              <a:rPr lang="en-IN" sz="2400" spc="-30" dirty="0">
                <a:solidFill>
                  <a:srgbClr val="FF0000"/>
                </a:solidFill>
              </a:rPr>
              <a:t>"Value</a:t>
            </a:r>
            <a:r>
              <a:rPr lang="en-IN" sz="2400" spc="5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:</a:t>
            </a:r>
            <a:r>
              <a:rPr lang="en-IN" sz="2400" spc="-20" dirty="0">
                <a:solidFill>
                  <a:srgbClr val="FF0000"/>
                </a:solidFill>
              </a:rPr>
              <a:t> </a:t>
            </a:r>
            <a:r>
              <a:rPr lang="en-IN" sz="2400" spc="-10" dirty="0">
                <a:solidFill>
                  <a:srgbClr val="FF0000"/>
                </a:solidFill>
              </a:rPr>
              <a:t>%s"</a:t>
            </a:r>
            <a:r>
              <a:rPr lang="en-IN" sz="2400" spc="20" dirty="0">
                <a:solidFill>
                  <a:srgbClr val="FF0000"/>
                </a:solidFill>
              </a:rPr>
              <a:t> </a:t>
            </a:r>
            <a:r>
              <a:rPr lang="en-IN" sz="2400" spc="-10" dirty="0">
                <a:solidFill>
                  <a:srgbClr val="FF0000"/>
                </a:solidFill>
              </a:rPr>
              <a:t>%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spc="-10" dirty="0" err="1">
                <a:solidFill>
                  <a:srgbClr val="FF0000"/>
                </a:solidFill>
              </a:rPr>
              <a:t>dict.setdefault</a:t>
            </a:r>
            <a:r>
              <a:rPr lang="en-IN" sz="2400" spc="-10" dirty="0">
                <a:solidFill>
                  <a:srgbClr val="FF0000"/>
                </a:solidFill>
              </a:rPr>
              <a:t>('Sex',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None)</a:t>
            </a:r>
            <a:endParaRPr lang="en-IN" sz="2400" dirty="0"/>
          </a:p>
          <a:p>
            <a:pPr marL="356870" indent="-344805">
              <a:lnSpc>
                <a:spcPts val="358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b="1" dirty="0">
                <a:cs typeface="Calibri"/>
              </a:rPr>
              <a:t>O/p</a:t>
            </a:r>
          </a:p>
          <a:p>
            <a:pPr marL="539750" marR="4625340" indent="-70485">
              <a:lnSpc>
                <a:spcPct val="100000"/>
              </a:lnSpc>
              <a:spcBef>
                <a:spcPts val="20"/>
              </a:spcBef>
            </a:pPr>
            <a:r>
              <a:rPr lang="en-IN" sz="2400" spc="-35" dirty="0">
                <a:solidFill>
                  <a:srgbClr val="FF0000"/>
                </a:solidFill>
              </a:rPr>
              <a:t>Value</a:t>
            </a:r>
            <a:r>
              <a:rPr lang="en-IN" sz="2400" spc="-40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:</a:t>
            </a:r>
            <a:r>
              <a:rPr lang="en-IN" sz="2400" spc="5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7 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spc="-35" dirty="0">
                <a:solidFill>
                  <a:srgbClr val="FF0000"/>
                </a:solidFill>
              </a:rPr>
              <a:t>Value</a:t>
            </a:r>
            <a:r>
              <a:rPr lang="en-IN" sz="2400" spc="-25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:</a:t>
            </a:r>
            <a:r>
              <a:rPr lang="en-IN" sz="2400" spc="-25" dirty="0">
                <a:solidFill>
                  <a:srgbClr val="FF0000"/>
                </a:solidFill>
              </a:rPr>
              <a:t> </a:t>
            </a:r>
            <a:r>
              <a:rPr lang="en-IN" sz="2400" spc="-5" dirty="0">
                <a:solidFill>
                  <a:srgbClr val="FF0000"/>
                </a:solidFill>
              </a:rPr>
              <a:t>None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808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b="1" spc="-20" dirty="0">
                <a:cs typeface="Calibri"/>
              </a:rPr>
              <a:t>update()</a:t>
            </a:r>
            <a:endParaRPr lang="en-IN" dirty="0"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pc="-5" dirty="0">
                <a:cs typeface="Calibri"/>
              </a:rPr>
              <a:t>adds dictionary</a:t>
            </a:r>
            <a:r>
              <a:rPr lang="en-IN" spc="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dict2's</a:t>
            </a:r>
            <a:r>
              <a:rPr lang="en-IN" spc="40" dirty="0">
                <a:cs typeface="Calibri"/>
              </a:rPr>
              <a:t> </a:t>
            </a:r>
            <a:r>
              <a:rPr lang="en-IN" spc="-25" dirty="0">
                <a:cs typeface="Calibri"/>
              </a:rPr>
              <a:t>key-values</a:t>
            </a:r>
            <a:r>
              <a:rPr lang="en-IN" spc="20" dirty="0">
                <a:cs typeface="Calibri"/>
              </a:rPr>
              <a:t> </a:t>
            </a:r>
            <a:r>
              <a:rPr lang="en-IN" spc="-15" dirty="0">
                <a:cs typeface="Calibri"/>
              </a:rPr>
              <a:t>pairs</a:t>
            </a:r>
            <a:r>
              <a:rPr lang="en-IN" spc="20" dirty="0">
                <a:cs typeface="Calibri"/>
              </a:rPr>
              <a:t> </a:t>
            </a:r>
            <a:r>
              <a:rPr lang="en-IN" dirty="0">
                <a:cs typeface="Calibri"/>
              </a:rPr>
              <a:t>in </a:t>
            </a:r>
            <a:r>
              <a:rPr lang="en-IN" spc="-15" dirty="0">
                <a:cs typeface="Calibri"/>
              </a:rPr>
              <a:t>to </a:t>
            </a:r>
            <a:r>
              <a:rPr lang="en-IN" spc="-705" dirty="0">
                <a:cs typeface="Calibri"/>
              </a:rPr>
              <a:t> </a:t>
            </a:r>
            <a:r>
              <a:rPr lang="en-IN" spc="-5" dirty="0" err="1">
                <a:cs typeface="Calibri"/>
              </a:rPr>
              <a:t>dict</a:t>
            </a:r>
            <a:endParaRPr lang="en-IN" dirty="0">
              <a:cs typeface="Calibri"/>
            </a:endParaRPr>
          </a:p>
          <a:p>
            <a:pPr marL="469900" marR="2834640">
              <a:lnSpc>
                <a:spcPct val="120000"/>
              </a:lnSpc>
              <a:spcBef>
                <a:spcPts val="15"/>
              </a:spcBef>
            </a:pP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IN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= {'Name':</a:t>
            </a:r>
            <a:r>
              <a:rPr lang="en-IN" sz="2400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'Zara',</a:t>
            </a:r>
            <a:r>
              <a:rPr lang="en-IN" sz="2400" spc="-6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'Age':</a:t>
            </a:r>
            <a:r>
              <a:rPr lang="en-IN" sz="2400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7} </a:t>
            </a:r>
            <a:r>
              <a:rPr lang="en-IN" sz="2400" spc="-6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dict2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=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{'Sex':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'female'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} 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 err="1">
                <a:solidFill>
                  <a:srgbClr val="FF0000"/>
                </a:solidFill>
                <a:cs typeface="Calibri"/>
              </a:rPr>
              <a:t>dict.update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(dict2)</a:t>
            </a:r>
            <a:endParaRPr lang="en-IN" sz="2400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lang="en-IN" sz="2400" spc="-10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IN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30" dirty="0">
                <a:solidFill>
                  <a:srgbClr val="FF0000"/>
                </a:solidFill>
                <a:cs typeface="Calibri"/>
              </a:rPr>
              <a:t>"Value</a:t>
            </a:r>
            <a:r>
              <a:rPr lang="en-IN" sz="2400" spc="-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%s"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%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 err="1">
                <a:solidFill>
                  <a:srgbClr val="FF0000"/>
                </a:solidFill>
                <a:cs typeface="Calibri"/>
              </a:rPr>
              <a:t>dict</a:t>
            </a:r>
            <a:endParaRPr lang="en-IN" sz="2400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IN" spc="-10" dirty="0">
                <a:cs typeface="Calibri"/>
              </a:rPr>
              <a:t>O/p</a:t>
            </a:r>
            <a:endParaRPr lang="en-IN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lang="en-IN" sz="2400" spc="-35" dirty="0">
                <a:solidFill>
                  <a:srgbClr val="FF0000"/>
                </a:solidFill>
                <a:cs typeface="Calibri"/>
              </a:rPr>
              <a:t>Value</a:t>
            </a:r>
            <a:r>
              <a:rPr lang="en-IN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{'Age':</a:t>
            </a:r>
            <a:r>
              <a:rPr lang="en-IN" sz="2400" spc="-6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7,</a:t>
            </a:r>
            <a:r>
              <a:rPr lang="en-IN" sz="2400" spc="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cs typeface="Calibri"/>
              </a:rPr>
              <a:t>'Name':</a:t>
            </a:r>
            <a:r>
              <a:rPr lang="en-IN" sz="2400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'Zara',</a:t>
            </a:r>
            <a:r>
              <a:rPr lang="en-IN" sz="2400" spc="-3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cs typeface="Calibri"/>
              </a:rPr>
              <a:t>'Sex':</a:t>
            </a:r>
            <a:r>
              <a:rPr lang="en-IN" sz="2400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cs typeface="Calibri"/>
              </a:rPr>
              <a:t>'female'}</a:t>
            </a:r>
            <a:endParaRPr lang="en-IN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235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b="1" spc="-15" dirty="0">
                <a:cs typeface="Calibri"/>
              </a:rPr>
              <a:t>values()</a:t>
            </a:r>
            <a:endParaRPr lang="en-GB" dirty="0"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65"/>
              </a:spcBef>
            </a:pPr>
            <a:r>
              <a:rPr lang="en-GB" spc="-20" dirty="0">
                <a:cs typeface="Calibri"/>
              </a:rPr>
              <a:t>returns</a:t>
            </a:r>
            <a:r>
              <a:rPr lang="en-GB" spc="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a</a:t>
            </a:r>
            <a:r>
              <a:rPr lang="en-GB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list</a:t>
            </a:r>
            <a:r>
              <a:rPr lang="en-GB" spc="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of</a:t>
            </a:r>
            <a:r>
              <a:rPr lang="en-GB" spc="25" dirty="0">
                <a:cs typeface="Calibri"/>
              </a:rPr>
              <a:t> </a:t>
            </a:r>
            <a:r>
              <a:rPr lang="en-GB" dirty="0">
                <a:cs typeface="Calibri"/>
              </a:rPr>
              <a:t>all</a:t>
            </a:r>
            <a:r>
              <a:rPr lang="en-GB" spc="-15" dirty="0">
                <a:cs typeface="Calibri"/>
              </a:rPr>
              <a:t> </a:t>
            </a:r>
            <a:r>
              <a:rPr lang="en-GB" spc="-5" dirty="0">
                <a:cs typeface="Calibri"/>
              </a:rPr>
              <a:t>the</a:t>
            </a:r>
            <a:r>
              <a:rPr lang="en-GB" spc="15" dirty="0">
                <a:cs typeface="Calibri"/>
              </a:rPr>
              <a:t> </a:t>
            </a:r>
            <a:r>
              <a:rPr lang="en-GB" spc="-15" dirty="0">
                <a:cs typeface="Calibri"/>
              </a:rPr>
              <a:t>values</a:t>
            </a:r>
            <a:r>
              <a:rPr lang="en-GB" spc="2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available</a:t>
            </a:r>
            <a:r>
              <a:rPr lang="en-GB" spc="-5" dirty="0">
                <a:cs typeface="Calibri"/>
              </a:rPr>
              <a:t> </a:t>
            </a:r>
            <a:r>
              <a:rPr lang="en-GB" dirty="0">
                <a:cs typeface="Calibri"/>
              </a:rPr>
              <a:t>in </a:t>
            </a:r>
            <a:r>
              <a:rPr lang="en-GB" spc="-5" dirty="0">
                <a:cs typeface="Calibri"/>
              </a:rPr>
              <a:t>a</a:t>
            </a:r>
            <a:r>
              <a:rPr lang="en-GB" spc="25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given </a:t>
            </a:r>
            <a:r>
              <a:rPr lang="en-GB" spc="-705" dirty="0">
                <a:cs typeface="Calibri"/>
              </a:rPr>
              <a:t> </a:t>
            </a:r>
            <a:r>
              <a:rPr lang="en-GB" spc="-25" dirty="0">
                <a:cs typeface="Calibri"/>
              </a:rPr>
              <a:t>dictionary.</a:t>
            </a:r>
            <a:endParaRPr lang="en-GB" dirty="0">
              <a:cs typeface="Calibri"/>
            </a:endParaRPr>
          </a:p>
          <a:p>
            <a:pPr marL="469900" marR="2828925">
              <a:lnSpc>
                <a:spcPct val="120000"/>
              </a:lnSpc>
              <a:spcBef>
                <a:spcPts val="15"/>
              </a:spcBef>
            </a:pPr>
            <a:r>
              <a:rPr lang="en-GB" sz="2400" spc="-5" dirty="0" err="1">
                <a:solidFill>
                  <a:srgbClr val="FF0000"/>
                </a:solidFill>
                <a:cs typeface="Calibri"/>
              </a:rPr>
              <a:t>dict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= {'Name': 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'Zara', 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'Age': 7}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print</a:t>
            </a:r>
            <a:r>
              <a:rPr lang="en-GB" sz="24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30" dirty="0">
                <a:solidFill>
                  <a:srgbClr val="FF0000"/>
                </a:solidFill>
                <a:cs typeface="Calibri"/>
              </a:rPr>
              <a:t>"Value</a:t>
            </a:r>
            <a:r>
              <a:rPr lang="en-GB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%s"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5" dirty="0">
                <a:solidFill>
                  <a:srgbClr val="FF0000"/>
                </a:solidFill>
                <a:cs typeface="Calibri"/>
              </a:rPr>
              <a:t>%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spc="-15" dirty="0" err="1">
                <a:solidFill>
                  <a:srgbClr val="FF0000"/>
                </a:solidFill>
                <a:cs typeface="Calibri"/>
              </a:rPr>
              <a:t>dict.values</a:t>
            </a:r>
            <a:r>
              <a:rPr lang="en-GB" sz="2400" spc="-15" dirty="0">
                <a:solidFill>
                  <a:srgbClr val="FF0000"/>
                </a:solidFill>
                <a:cs typeface="Calibri"/>
              </a:rPr>
              <a:t>()</a:t>
            </a:r>
            <a:endParaRPr lang="en-GB" sz="2400" dirty="0"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en-GB" spc="-10" dirty="0">
                <a:cs typeface="Calibri"/>
              </a:rPr>
              <a:t>O/p</a:t>
            </a:r>
            <a:endParaRPr lang="en-GB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lang="en-GB" sz="2400" spc="-35" dirty="0">
                <a:solidFill>
                  <a:srgbClr val="FF0000"/>
                </a:solidFill>
                <a:cs typeface="Calibri"/>
              </a:rPr>
              <a:t>Value</a:t>
            </a:r>
            <a:r>
              <a:rPr lang="en-GB" sz="2400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GB" sz="2400" spc="-5" dirty="0">
                <a:solidFill>
                  <a:srgbClr val="FF0000"/>
                </a:solidFill>
                <a:cs typeface="Calibri"/>
              </a:rPr>
              <a:t> [7,</a:t>
            </a:r>
            <a:r>
              <a:rPr lang="en-GB" sz="2400" spc="-10" dirty="0">
                <a:solidFill>
                  <a:srgbClr val="FF0000"/>
                </a:solidFill>
                <a:cs typeface="Calibri"/>
              </a:rPr>
              <a:t> 'Zara']</a:t>
            </a: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20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100" dirty="0">
                <a:solidFill>
                  <a:srgbClr val="0000FF"/>
                </a:solidFill>
              </a:rPr>
              <a:t>It's easy to use</a:t>
            </a:r>
          </a:p>
          <a:p>
            <a:pPr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Rapid turnaround: no intermediate compile and link steps as in C or C++</a:t>
            </a:r>
          </a:p>
          <a:p>
            <a:pPr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Python programs are compiled automatically to an intermediate form called </a:t>
            </a:r>
            <a:r>
              <a:rPr lang="en-GB" sz="2100" i="1" dirty="0" err="1"/>
              <a:t>bytecode</a:t>
            </a:r>
            <a:r>
              <a:rPr lang="en-GB" sz="2100" dirty="0"/>
              <a:t>, which the interpreter then reads</a:t>
            </a:r>
          </a:p>
          <a:p>
            <a:pPr>
              <a:buSzPct val="57000"/>
              <a:buFont typeface="StarSymbol" charset="0"/>
              <a:buBlip>
                <a:blip r:embed="rId2"/>
              </a:buBlip>
            </a:pPr>
            <a:r>
              <a:rPr lang="en-GB" sz="2100" dirty="0"/>
              <a:t>This gives Python the development speed of an interpreter without the performance loss inherent in purely interpreted languages</a:t>
            </a:r>
          </a:p>
          <a:p>
            <a:pPr marL="0" indent="0">
              <a:buSzPct val="57000"/>
              <a:buNone/>
            </a:pPr>
            <a:endParaRPr lang="en-GB" sz="2100" dirty="0"/>
          </a:p>
          <a:p>
            <a:r>
              <a:rPr lang="en-GB" sz="2100" dirty="0">
                <a:solidFill>
                  <a:srgbClr val="0000FF"/>
                </a:solidFill>
              </a:rPr>
              <a:t>It's easy to learn</a:t>
            </a:r>
            <a:r>
              <a:rPr lang="en-GB" sz="1900" dirty="0"/>
              <a:t> </a:t>
            </a:r>
          </a:p>
          <a:p>
            <a:pPr marL="0" indent="0">
              <a:buNone/>
            </a:pPr>
            <a:r>
              <a:rPr lang="en-GB" sz="1900" dirty="0"/>
              <a:t>    	</a:t>
            </a:r>
            <a:r>
              <a:rPr lang="en-GB" sz="2100" dirty="0"/>
              <a:t>Structure and syntax are pretty intuitive and easy to grasp</a:t>
            </a:r>
          </a:p>
          <a:p>
            <a:endParaRPr lang="en-GB" sz="2100" dirty="0">
              <a:solidFill>
                <a:srgbClr val="0000FF"/>
              </a:solidFill>
            </a:endParaRPr>
          </a:p>
          <a:p>
            <a:r>
              <a:rPr lang="en-US" sz="2100" dirty="0">
                <a:solidFill>
                  <a:srgbClr val="0000FF"/>
                </a:solidFill>
              </a:rPr>
              <a:t>Scalable</a:t>
            </a:r>
            <a:r>
              <a:rPr lang="en-US" sz="2000" dirty="0">
                <a:ea typeface="ＭＳ Ｐゴシック" panose="020B0600070205080204" pitchFamily="34" charset="-128"/>
              </a:rPr>
              <a:t>:</a:t>
            </a:r>
            <a:endParaRPr lang="en-GB" sz="2100" dirty="0">
              <a:solidFill>
                <a:srgbClr val="0000FF"/>
              </a:solidFill>
            </a:endParaRPr>
          </a:p>
          <a:p>
            <a:pPr marL="0" lvl="1" indent="0" algn="just">
              <a:buSzPct val="57000"/>
              <a:buNone/>
            </a:pPr>
            <a:r>
              <a:rPr lang="en-US" sz="2000" dirty="0">
                <a:ea typeface="ＭＳ Ｐゴシック" panose="020B0600070205080204" pitchFamily="34" charset="-128"/>
              </a:rPr>
              <a:t>	Python provides a better structure and support for large programs than shell scripting.</a:t>
            </a:r>
          </a:p>
          <a:p>
            <a:pPr>
              <a:buSzPct val="57000"/>
              <a:buFont typeface="StarSymbol" charset="0"/>
              <a:buBlip>
                <a:blip r:embed="rId2"/>
              </a:buBlip>
            </a:pPr>
            <a:endParaRPr lang="en-GB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985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ea typeface="ＭＳ Ｐゴシック" panose="020B0600070205080204" pitchFamily="34" charset="-128"/>
              </a:rPr>
              <a:t>The data stored in memory can be of many types. For example, a persons age is stored as a numeric value and the address is stored as alphanumeric characters.</a:t>
            </a:r>
          </a:p>
          <a:p>
            <a:pPr marL="0" indent="0" algn="just">
              <a:buNone/>
            </a:pPr>
            <a:endParaRPr lang="en-US" sz="2200" dirty="0">
              <a:ea typeface="ＭＳ Ｐゴシック" panose="020B0600070205080204" pitchFamily="34" charset="-128"/>
            </a:endParaRPr>
          </a:p>
          <a:p>
            <a:pPr algn="just"/>
            <a:r>
              <a:rPr lang="en-US" sz="2200" dirty="0">
                <a:ea typeface="ＭＳ Ｐゴシック" panose="020B0600070205080204" pitchFamily="34" charset="-128"/>
              </a:rPr>
              <a:t>Python has some standard types that are used to define the operations possible on them and the storage method for each of them.</a:t>
            </a:r>
          </a:p>
          <a:p>
            <a:pPr marL="0" indent="0" algn="just">
              <a:buNone/>
            </a:pPr>
            <a:endParaRPr lang="en-US" sz="2200" dirty="0">
              <a:ea typeface="ＭＳ Ｐゴシック" panose="020B0600070205080204" pitchFamily="34" charset="-128"/>
            </a:endParaRPr>
          </a:p>
          <a:p>
            <a:pPr algn="just"/>
            <a:r>
              <a:rPr lang="en-US" sz="2200" dirty="0">
                <a:ea typeface="ＭＳ Ｐゴシック" panose="020B0600070205080204" pitchFamily="34" charset="-128"/>
              </a:rPr>
              <a:t>Python has five standard data types: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Number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String </a:t>
            </a:r>
            <a:r>
              <a:rPr lang="en-US" sz="2200" dirty="0">
                <a:ea typeface="ＭＳ Ｐゴシック" panose="020B0600070205080204" pitchFamily="34" charset="-128"/>
              </a:rPr>
              <a:t>(Immutable)</a:t>
            </a:r>
            <a:endParaRPr lang="en-US" sz="22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algn="just"/>
            <a:r>
              <a:rPr 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List</a:t>
            </a:r>
            <a:r>
              <a:rPr lang="en-US" sz="2200" dirty="0">
                <a:ea typeface="ＭＳ Ｐゴシック" panose="020B0600070205080204" pitchFamily="34" charset="-128"/>
              </a:rPr>
              <a:t> (entries enclosed in [ ], list methods available)(Mutable)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Tuple</a:t>
            </a:r>
            <a:r>
              <a:rPr lang="en-US" sz="2200" dirty="0">
                <a:ea typeface="ＭＳ Ｐゴシック" panose="020B0600070205080204" pitchFamily="34" charset="-128"/>
              </a:rPr>
              <a:t>(comma separated values of possible different types)(Immutable).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Dictionary</a:t>
            </a:r>
            <a:r>
              <a:rPr lang="en-US" sz="2200" dirty="0">
                <a:ea typeface="ＭＳ Ｐゴシック" panose="020B0600070205080204" pitchFamily="34" charset="-128"/>
              </a:rPr>
              <a:t> (un-ordered, </a:t>
            </a:r>
            <a:r>
              <a:rPr lang="en-US" sz="2200" dirty="0" err="1">
                <a:ea typeface="ＭＳ Ｐゴシック" panose="020B0600070205080204" pitchFamily="34" charset="-128"/>
              </a:rPr>
              <a:t>key:value</a:t>
            </a:r>
            <a:r>
              <a:rPr lang="en-US" sz="2200" dirty="0">
                <a:ea typeface="ＭＳ Ｐゴシック" panose="020B0600070205080204" pitchFamily="34" charset="-128"/>
              </a:rPr>
              <a:t> sequences in [ ]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5599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9048"/>
            <a:ext cx="1036319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in Python represents the floating point number. Float is used to represent real numbers and is written with a decimal point dividing the integer and fractional parts.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dirty="0"/>
              <a:t>97.98, 32.3+e18, -32.54e100 all are floating point numbers.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0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2833</Words>
  <Application>Microsoft Office PowerPoint</Application>
  <PresentationFormat>Widescreen</PresentationFormat>
  <Paragraphs>528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ＭＳ Ｐゴシック</vt:lpstr>
      <vt:lpstr>Arial</vt:lpstr>
      <vt:lpstr>Arial MT</vt:lpstr>
      <vt:lpstr>Calibri</vt:lpstr>
      <vt:lpstr>Calibri Light</vt:lpstr>
      <vt:lpstr>Roboto</vt:lpstr>
      <vt:lpstr>StarSymbol</vt:lpstr>
      <vt:lpstr>Times New Roman</vt:lpstr>
      <vt:lpstr>Wingdings</vt:lpstr>
      <vt:lpstr>Office Theme</vt:lpstr>
      <vt:lpstr>Unit IV</vt:lpstr>
      <vt:lpstr>PowerPoint Presentation</vt:lpstr>
      <vt:lpstr>PowerPoint Presentation</vt:lpstr>
      <vt:lpstr>Python</vt:lpstr>
      <vt:lpstr>FEATURES OF PYTHON</vt:lpstr>
      <vt:lpstr>PowerPoint Presentation</vt:lpstr>
      <vt:lpstr>PowerPoint Presentation</vt:lpstr>
      <vt:lpstr>Data types</vt:lpstr>
      <vt:lpstr>Floating points</vt:lpstr>
      <vt:lpstr>BOOLEAN EXPRESSIONS</vt:lpstr>
      <vt:lpstr>INTEGER:</vt:lpstr>
      <vt:lpstr>String</vt:lpstr>
      <vt:lpstr>PowerPoint Presentation</vt:lpstr>
      <vt:lpstr>Built in string method</vt:lpstr>
      <vt:lpstr>PowerPoint Presentation</vt:lpstr>
      <vt:lpstr>String creation</vt:lpstr>
      <vt:lpstr>Length of string</vt:lpstr>
      <vt:lpstr>PowerPoint Presentation</vt:lpstr>
      <vt:lpstr>CONDITIONAL if</vt:lpstr>
      <vt:lpstr>PowerPoint Presentation</vt:lpstr>
      <vt:lpstr>while loop</vt:lpstr>
      <vt:lpstr>PowerPoint Presentation</vt:lpstr>
      <vt:lpstr>PowerPoint Presentation</vt:lpstr>
      <vt:lpstr>for LOOP</vt:lpstr>
      <vt:lpstr>PowerPoint Presentation</vt:lpstr>
      <vt:lpstr>List</vt:lpstr>
      <vt:lpstr>Accessing Values in Lists</vt:lpstr>
      <vt:lpstr>Updating Lists</vt:lpstr>
      <vt:lpstr>Delete List Elements</vt:lpstr>
      <vt:lpstr>List operations</vt:lpstr>
      <vt:lpstr>List slices</vt:lpstr>
      <vt:lpstr>List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Built-in functions in list</vt:lpstr>
      <vt:lpstr>List loop</vt:lpstr>
      <vt:lpstr>List Mutability</vt:lpstr>
      <vt:lpstr>PowerPoint Presentation</vt:lpstr>
      <vt:lpstr>Cloning lists</vt:lpstr>
      <vt:lpstr>List Parameters</vt:lpstr>
      <vt:lpstr>List Comprehension</vt:lpstr>
      <vt:lpstr>Tuple Assignment</vt:lpstr>
      <vt:lpstr>PowerPoint Presentation</vt:lpstr>
      <vt:lpstr>Tuples as return values</vt:lpstr>
      <vt:lpstr>PowerPoint Presentation</vt:lpstr>
      <vt:lpstr>PowerPoint Presentation</vt:lpstr>
      <vt:lpstr>Dictionaries</vt:lpstr>
      <vt:lpstr>PowerPoint Presentation</vt:lpstr>
      <vt:lpstr>Accessing Values in Dictionary</vt:lpstr>
      <vt:lpstr>Updating Dictionary</vt:lpstr>
      <vt:lpstr>Delete Dictionary Elements</vt:lpstr>
      <vt:lpstr>Built-in Dictionary Functions</vt:lpstr>
      <vt:lpstr>Dictionary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account</dc:creator>
  <cp:lastModifiedBy>LAKSHMI</cp:lastModifiedBy>
  <cp:revision>15</cp:revision>
  <dcterms:created xsi:type="dcterms:W3CDTF">2021-12-20T01:36:26Z</dcterms:created>
  <dcterms:modified xsi:type="dcterms:W3CDTF">2021-12-24T07:51:04Z</dcterms:modified>
</cp:coreProperties>
</file>