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 id="2147483688" r:id="rId5"/>
  </p:sldMasterIdLst>
  <p:sldIdLst>
    <p:sldId id="298" r:id="rId6"/>
    <p:sldId id="299" r:id="rId7"/>
    <p:sldId id="300" r:id="rId8"/>
    <p:sldId id="301" r:id="rId9"/>
    <p:sldId id="302" r:id="rId10"/>
    <p:sldId id="303"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5" d="100"/>
          <a:sy n="75"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7692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3660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7106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779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45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111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738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8005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3308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11/29/2021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527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6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53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11/29/2021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0651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7913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3490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5561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054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6776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2078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179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11/29/2021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718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11/29/2021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9545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8070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11/29/2021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007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9220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31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353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67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768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9009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6671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897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08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77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11/29/2021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3708707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11/29/2021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90684055"/>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29921" y="2024913"/>
            <a:ext cx="8332157" cy="2068002"/>
          </a:xfrm>
        </p:spPr>
        <p:txBody>
          <a:bodyPr anchor="b">
            <a:noAutofit/>
          </a:bodyPr>
          <a:lstStyle/>
          <a:p>
            <a:pPr algn="ctr"/>
            <a:r>
              <a:rPr lang="en-US" sz="8000" dirty="0">
                <a:solidFill>
                  <a:schemeClr val="tx1"/>
                </a:solidFill>
                <a:latin typeface="PMingLiU-ExtB" panose="02020500000000000000" pitchFamily="18" charset="-120"/>
                <a:ea typeface="PMingLiU-ExtB" panose="02020500000000000000" pitchFamily="18" charset="-120"/>
                <a:cs typeface="Arial" panose="020B0604020202020204" pitchFamily="34" charset="0"/>
              </a:rPr>
              <a:t>TELEPHONE</a:t>
            </a:r>
            <a:br>
              <a:rPr lang="en-US" sz="8000" dirty="0">
                <a:solidFill>
                  <a:schemeClr val="tx1"/>
                </a:solidFill>
                <a:latin typeface="PMingLiU-ExtB" panose="02020500000000000000" pitchFamily="18" charset="-120"/>
                <a:ea typeface="PMingLiU-ExtB" panose="02020500000000000000" pitchFamily="18" charset="-120"/>
                <a:cs typeface="Arial" panose="020B0604020202020204" pitchFamily="34" charset="0"/>
              </a:rPr>
            </a:br>
            <a:r>
              <a:rPr lang="en-US" sz="8000" dirty="0">
                <a:solidFill>
                  <a:schemeClr val="tx1"/>
                </a:solidFill>
                <a:latin typeface="PMingLiU-ExtB" panose="02020500000000000000" pitchFamily="18" charset="-120"/>
                <a:ea typeface="PMingLiU-ExtB" panose="02020500000000000000" pitchFamily="18" charset="-120"/>
                <a:cs typeface="Arial" panose="020B0604020202020204" pitchFamily="34" charset="0"/>
              </a:rPr>
              <a:t>ETIQUETTES</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7DEA6B-8F14-40AA-8849-8CEAED498708}"/>
              </a:ext>
            </a:extLst>
          </p:cNvPr>
          <p:cNvSpPr>
            <a:spLocks noGrp="1"/>
          </p:cNvSpPr>
          <p:nvPr>
            <p:ph type="title"/>
          </p:nvPr>
        </p:nvSpPr>
        <p:spPr>
          <a:xfrm>
            <a:off x="1484312" y="2009033"/>
            <a:ext cx="3843063" cy="569259"/>
          </a:xfrm>
        </p:spPr>
        <p:txBody>
          <a:bodyPr>
            <a:noAutofit/>
          </a:bodyPr>
          <a:lstStyle/>
          <a:p>
            <a:pPr algn="ctr"/>
            <a:r>
              <a:rPr lang="en-IN" sz="3200" b="1" dirty="0">
                <a:solidFill>
                  <a:schemeClr val="bg1">
                    <a:lumMod val="95000"/>
                  </a:schemeClr>
                </a:solidFill>
                <a:latin typeface="Bookman Old Style" panose="02050604050505020204" pitchFamily="18" charset="0"/>
              </a:rPr>
              <a:t>Remain Cheerful</a:t>
            </a:r>
          </a:p>
        </p:txBody>
      </p:sp>
      <p:pic>
        <p:nvPicPr>
          <p:cNvPr id="8" name="Content Placeholder 7">
            <a:extLst>
              <a:ext uri="{FF2B5EF4-FFF2-40B4-BE49-F238E27FC236}">
                <a16:creationId xmlns:a16="http://schemas.microsoft.com/office/drawing/2014/main" id="{312704E8-F0AE-4451-A258-D631B45BB0F6}"/>
              </a:ext>
            </a:extLst>
          </p:cNvPr>
          <p:cNvPicPr>
            <a:picLocks noGrp="1" noChangeAspect="1"/>
          </p:cNvPicPr>
          <p:nvPr>
            <p:ph idx="1"/>
          </p:nvPr>
        </p:nvPicPr>
        <p:blipFill>
          <a:blip r:embed="rId3"/>
          <a:stretch>
            <a:fillRect/>
          </a:stretch>
        </p:blipFill>
        <p:spPr>
          <a:xfrm>
            <a:off x="4634753" y="1143747"/>
            <a:ext cx="7066412" cy="46839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6" name="Text Placeholder 5">
            <a:extLst>
              <a:ext uri="{FF2B5EF4-FFF2-40B4-BE49-F238E27FC236}">
                <a16:creationId xmlns:a16="http://schemas.microsoft.com/office/drawing/2014/main" id="{4A8E60A9-75BE-4741-B15E-BC7FEBED9B3D}"/>
              </a:ext>
            </a:extLst>
          </p:cNvPr>
          <p:cNvSpPr>
            <a:spLocks noGrp="1"/>
          </p:cNvSpPr>
          <p:nvPr>
            <p:ph type="body" sz="half" idx="2"/>
          </p:nvPr>
        </p:nvSpPr>
        <p:spPr/>
        <p:txBody>
          <a:bodyPr>
            <a:noAutofit/>
          </a:bodyPr>
          <a:lstStyle/>
          <a:p>
            <a:r>
              <a:rPr lang="en-GB" sz="1800" i="1" dirty="0">
                <a:solidFill>
                  <a:schemeClr val="bg1">
                    <a:lumMod val="75000"/>
                  </a:schemeClr>
                </a:solidFill>
                <a:latin typeface="Calibri Light" panose="020F0302020204030204" pitchFamily="34" charset="0"/>
                <a:cs typeface="Calibri Light" panose="020F0302020204030204" pitchFamily="34" charset="0"/>
              </a:rPr>
              <a:t>Smile when you talk to people. Although they might not be able to see you, a smile can be heard in your voice and the caller will be much more relaxed in their conversation with you. People love talking to happy people</a:t>
            </a:r>
            <a:r>
              <a:rPr lang="en-GB" sz="1700" i="1" dirty="0">
                <a:latin typeface="Calibri Light" panose="020F0302020204030204" pitchFamily="34" charset="0"/>
                <a:cs typeface="Calibri Light" panose="020F0302020204030204" pitchFamily="34" charset="0"/>
              </a:rPr>
              <a:t>.</a:t>
            </a:r>
            <a:endParaRPr lang="en-IN" sz="1700" i="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93855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900" fill="hold"/>
                                        <p:tgtEl>
                                          <p:spTgt spid="4"/>
                                        </p:tgtEl>
                                        <p:attrNameLst>
                                          <p:attrName>ppt_x</p:attrName>
                                        </p:attrNameLst>
                                      </p:cBhvr>
                                      <p:tavLst>
                                        <p:tav tm="0">
                                          <p:val>
                                            <p:strVal val="#ppt_x"/>
                                          </p:val>
                                        </p:tav>
                                        <p:tav tm="100000">
                                          <p:val>
                                            <p:strVal val="#ppt_x"/>
                                          </p:val>
                                        </p:tav>
                                      </p:tavLst>
                                    </p:anim>
                                    <p:anim calcmode="lin" valueType="num">
                                      <p:cBhvr additive="base">
                                        <p:cTn id="8" dur="90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200"/>
                                        <p:tgtEl>
                                          <p:spTgt spid="8"/>
                                        </p:tgtEl>
                                      </p:cBhvr>
                                    </p:animEffect>
                                  </p:childTnLst>
                                  <p:subTnLst>
                                    <p:audio>
                                      <p:cMediaNode>
                                        <p:cTn display="0" masterRel="sameClick">
                                          <p:stCondLst>
                                            <p:cond evt="begin" delay="0">
                                              <p:tn val="9"/>
                                            </p:cond>
                                          </p:stCondLst>
                                          <p:endCondLst>
                                            <p:cond evt="onStopAudio" delay="0">
                                              <p:tgtEl>
                                                <p:sldTgt/>
                                              </p:tgtEl>
                                            </p:cond>
                                          </p:endCondLst>
                                        </p:cTn>
                                        <p:tgtEl>
                                          <p:sndTgt r:embed="rId2" name="arrow.wav"/>
                                        </p:tgtEl>
                                      </p:cMediaNode>
                                    </p:audio>
                                  </p:subTnLst>
                                </p:cTn>
                              </p:par>
                              <p:par>
                                <p:cTn id="12" presetID="42" presetClass="entr" presetSubtype="0" fill="hold" grpId="0" nodeType="withEffect">
                                  <p:stCondLst>
                                    <p:cond delay="100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300"/>
                                        <p:tgtEl>
                                          <p:spTgt spid="6">
                                            <p:txEl>
                                              <p:pRg st="0" end="0"/>
                                            </p:txEl>
                                          </p:spTgt>
                                        </p:tgtEl>
                                      </p:cBhvr>
                                    </p:animEffect>
                                    <p:anim calcmode="lin" valueType="num">
                                      <p:cBhvr>
                                        <p:cTn id="15" dur="1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0315-C57E-4625-A58B-32E7CB45122B}"/>
              </a:ext>
            </a:extLst>
          </p:cNvPr>
          <p:cNvSpPr>
            <a:spLocks noGrp="1"/>
          </p:cNvSpPr>
          <p:nvPr>
            <p:ph type="title"/>
          </p:nvPr>
        </p:nvSpPr>
        <p:spPr>
          <a:xfrm>
            <a:off x="1484312" y="1358223"/>
            <a:ext cx="3549121" cy="1116106"/>
          </a:xfrm>
        </p:spPr>
        <p:txBody>
          <a:bodyPr>
            <a:normAutofit/>
          </a:bodyPr>
          <a:lstStyle/>
          <a:p>
            <a:pPr algn="ctr"/>
            <a:r>
              <a:rPr lang="en-GB" sz="3200" b="1" dirty="0">
                <a:solidFill>
                  <a:schemeClr val="bg1">
                    <a:lumMod val="95000"/>
                  </a:schemeClr>
                </a:solidFill>
              </a:rPr>
              <a:t>Be Mindful of your Volume</a:t>
            </a:r>
            <a:endParaRPr lang="en-IN" sz="3200" b="1" dirty="0">
              <a:solidFill>
                <a:schemeClr val="bg1">
                  <a:lumMod val="95000"/>
                </a:schemeClr>
              </a:solidFill>
            </a:endParaRPr>
          </a:p>
        </p:txBody>
      </p:sp>
      <p:pic>
        <p:nvPicPr>
          <p:cNvPr id="6" name="Content Placeholder 5">
            <a:extLst>
              <a:ext uri="{FF2B5EF4-FFF2-40B4-BE49-F238E27FC236}">
                <a16:creationId xmlns:a16="http://schemas.microsoft.com/office/drawing/2014/main" id="{5604498A-753E-4E28-A4CB-A6C158B97780}"/>
              </a:ext>
            </a:extLst>
          </p:cNvPr>
          <p:cNvPicPr>
            <a:picLocks noGrp="1" noChangeAspect="1"/>
          </p:cNvPicPr>
          <p:nvPr>
            <p:ph idx="1"/>
          </p:nvPr>
        </p:nvPicPr>
        <p:blipFill>
          <a:blip r:embed="rId2"/>
          <a:stretch>
            <a:fillRect/>
          </a:stretch>
        </p:blipFill>
        <p:spPr>
          <a:xfrm>
            <a:off x="4740264" y="805597"/>
            <a:ext cx="6671282" cy="526124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 Placeholder 3">
            <a:extLst>
              <a:ext uri="{FF2B5EF4-FFF2-40B4-BE49-F238E27FC236}">
                <a16:creationId xmlns:a16="http://schemas.microsoft.com/office/drawing/2014/main" id="{A80E5858-1B9E-4FFB-B473-2771D346EC9E}"/>
              </a:ext>
            </a:extLst>
          </p:cNvPr>
          <p:cNvSpPr>
            <a:spLocks noGrp="1"/>
          </p:cNvSpPr>
          <p:nvPr>
            <p:ph type="body" sz="half" idx="2"/>
          </p:nvPr>
        </p:nvSpPr>
        <p:spPr>
          <a:xfrm>
            <a:off x="1484312" y="2971801"/>
            <a:ext cx="3549121" cy="1828800"/>
          </a:xfrm>
        </p:spPr>
        <p:txBody>
          <a:bodyPr>
            <a:noAutofit/>
          </a:bodyPr>
          <a:lstStyle/>
          <a:p>
            <a:r>
              <a:rPr lang="en-GB" sz="1800" i="1" dirty="0">
                <a:solidFill>
                  <a:schemeClr val="bg1">
                    <a:lumMod val="65000"/>
                  </a:schemeClr>
                </a:solidFill>
              </a:rPr>
              <a:t>Being overly loud or overly quiet can make a phone conversation very awkward and might mean you don’t get all of the information to the person on the other end. Try and speak in a calm tone that will be easy to hear and understand</a:t>
            </a:r>
            <a:endParaRPr lang="en-IN" sz="1800" i="1" dirty="0">
              <a:solidFill>
                <a:schemeClr val="bg1">
                  <a:lumMod val="65000"/>
                </a:schemeClr>
              </a:solidFill>
            </a:endParaRPr>
          </a:p>
        </p:txBody>
      </p:sp>
    </p:spTree>
    <p:extLst>
      <p:ext uri="{BB962C8B-B14F-4D97-AF65-F5344CB8AC3E}">
        <p14:creationId xmlns:p14="http://schemas.microsoft.com/office/powerpoint/2010/main" val="1853747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00"/>
                                        <p:tgtEl>
                                          <p:spTgt spid="6"/>
                                        </p:tgtEl>
                                      </p:cBhvr>
                                    </p:animEffect>
                                    <p:anim calcmode="lin" valueType="num">
                                      <p:cBhvr>
                                        <p:cTn id="12" dur="1200" fill="hold"/>
                                        <p:tgtEl>
                                          <p:spTgt spid="6"/>
                                        </p:tgtEl>
                                        <p:attrNameLst>
                                          <p:attrName>ppt_x</p:attrName>
                                        </p:attrNameLst>
                                      </p:cBhvr>
                                      <p:tavLst>
                                        <p:tav tm="0">
                                          <p:val>
                                            <p:strVal val="#ppt_x"/>
                                          </p:val>
                                        </p:tav>
                                        <p:tav tm="100000">
                                          <p:val>
                                            <p:strVal val="#ppt_x"/>
                                          </p:val>
                                        </p:tav>
                                      </p:tavLst>
                                    </p:anim>
                                    <p:anim calcmode="lin" valueType="num">
                                      <p:cBhvr>
                                        <p:cTn id="13" dur="1200" fill="hold"/>
                                        <p:tgtEl>
                                          <p:spTgt spid="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1300"/>
                                        <p:tgtEl>
                                          <p:spTgt spid="4">
                                            <p:txEl>
                                              <p:pRg st="0" end="0"/>
                                            </p:txEl>
                                          </p:spTgt>
                                        </p:tgtEl>
                                      </p:cBhvr>
                                    </p:animEffect>
                                    <p:anim calcmode="lin" valueType="num">
                                      <p:cBhvr>
                                        <p:cTn id="17" dur="1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8" dur="1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54ED-75E6-4F71-88B5-A7DE0875DE7D}"/>
              </a:ext>
            </a:extLst>
          </p:cNvPr>
          <p:cNvSpPr>
            <a:spLocks noGrp="1"/>
          </p:cNvSpPr>
          <p:nvPr>
            <p:ph type="title"/>
          </p:nvPr>
        </p:nvSpPr>
        <p:spPr>
          <a:xfrm>
            <a:off x="1484312" y="1429871"/>
            <a:ext cx="4105455" cy="1143000"/>
          </a:xfrm>
        </p:spPr>
        <p:txBody>
          <a:bodyPr>
            <a:normAutofit/>
          </a:bodyPr>
          <a:lstStyle/>
          <a:p>
            <a:r>
              <a:rPr lang="en-GB" sz="3200" b="1" dirty="0">
                <a:solidFill>
                  <a:schemeClr val="bg1"/>
                </a:solidFill>
              </a:rPr>
              <a:t>Use Proper Language &amp; Speak Clearly</a:t>
            </a:r>
            <a:endParaRPr lang="en-IN" sz="3200" b="1" dirty="0">
              <a:solidFill>
                <a:schemeClr val="bg1"/>
              </a:solidFill>
            </a:endParaRPr>
          </a:p>
        </p:txBody>
      </p:sp>
      <p:pic>
        <p:nvPicPr>
          <p:cNvPr id="6" name="Content Placeholder 5">
            <a:extLst>
              <a:ext uri="{FF2B5EF4-FFF2-40B4-BE49-F238E27FC236}">
                <a16:creationId xmlns:a16="http://schemas.microsoft.com/office/drawing/2014/main" id="{7395C06E-3AB5-4169-9343-2D114FFB2A68}"/>
              </a:ext>
            </a:extLst>
          </p:cNvPr>
          <p:cNvPicPr>
            <a:picLocks noGrp="1" noChangeAspect="1"/>
          </p:cNvPicPr>
          <p:nvPr>
            <p:ph idx="1"/>
          </p:nvPr>
        </p:nvPicPr>
        <p:blipFill>
          <a:blip r:embed="rId2"/>
          <a:stretch>
            <a:fillRect/>
          </a:stretch>
        </p:blipFill>
        <p:spPr>
          <a:xfrm>
            <a:off x="5589767" y="866692"/>
            <a:ext cx="6035039" cy="485783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 Placeholder 3">
            <a:extLst>
              <a:ext uri="{FF2B5EF4-FFF2-40B4-BE49-F238E27FC236}">
                <a16:creationId xmlns:a16="http://schemas.microsoft.com/office/drawing/2014/main" id="{E6A104F6-74B4-41A7-A08C-C14427464921}"/>
              </a:ext>
            </a:extLst>
          </p:cNvPr>
          <p:cNvSpPr>
            <a:spLocks noGrp="1"/>
          </p:cNvSpPr>
          <p:nvPr>
            <p:ph type="body" sz="half" idx="2"/>
          </p:nvPr>
        </p:nvSpPr>
        <p:spPr>
          <a:xfrm>
            <a:off x="1762478" y="2633353"/>
            <a:ext cx="3549121" cy="3303554"/>
          </a:xfrm>
        </p:spPr>
        <p:txBody>
          <a:bodyPr>
            <a:noAutofit/>
          </a:bodyPr>
          <a:lstStyle/>
          <a:p>
            <a:r>
              <a:rPr lang="en-GB" sz="1700" i="1" dirty="0">
                <a:solidFill>
                  <a:schemeClr val="bg1">
                    <a:lumMod val="65000"/>
                  </a:schemeClr>
                </a:solidFill>
              </a:rPr>
              <a:t>When you answer the phone, greet the caller warmly and advise who they are talking to. Always answer the phone with your name at the end of your greeting. You will have an upward inflection on your name which will stay in the mind of the caller. You have something to say and the person at the other end wants to hear it. No one wants to repeat themselves many times during a conversation. Speak as clearly as possible to avoid this.</a:t>
            </a:r>
            <a:endParaRPr lang="en-IN" sz="1700" i="1" dirty="0">
              <a:solidFill>
                <a:schemeClr val="bg1">
                  <a:lumMod val="65000"/>
                </a:schemeClr>
              </a:solidFill>
            </a:endParaRPr>
          </a:p>
        </p:txBody>
      </p:sp>
    </p:spTree>
    <p:extLst>
      <p:ext uri="{BB962C8B-B14F-4D97-AF65-F5344CB8AC3E}">
        <p14:creationId xmlns:p14="http://schemas.microsoft.com/office/powerpoint/2010/main" val="2174787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200"/>
                                        <p:tgtEl>
                                          <p:spTgt spid="6"/>
                                        </p:tgtEl>
                                      </p:cBhvr>
                                    </p:animEffect>
                                    <p:anim calcmode="lin" valueType="num">
                                      <p:cBhvr>
                                        <p:cTn id="12" dur="1200" fill="hold"/>
                                        <p:tgtEl>
                                          <p:spTgt spid="6"/>
                                        </p:tgtEl>
                                        <p:attrNameLst>
                                          <p:attrName>ppt_x</p:attrName>
                                        </p:attrNameLst>
                                      </p:cBhvr>
                                      <p:tavLst>
                                        <p:tav tm="0">
                                          <p:val>
                                            <p:strVal val="#ppt_x"/>
                                          </p:val>
                                        </p:tav>
                                        <p:tav tm="100000">
                                          <p:val>
                                            <p:strVal val="#ppt_x"/>
                                          </p:val>
                                        </p:tav>
                                      </p:tavLst>
                                    </p:anim>
                                    <p:anim calcmode="lin" valueType="num">
                                      <p:cBhvr>
                                        <p:cTn id="13" dur="1200" fill="hold"/>
                                        <p:tgtEl>
                                          <p:spTgt spid="6"/>
                                        </p:tgtEl>
                                        <p:attrNameLst>
                                          <p:attrName>ppt_y</p:attrName>
                                        </p:attrNameLst>
                                      </p:cBhvr>
                                      <p:tavLst>
                                        <p:tav tm="0">
                                          <p:val>
                                            <p:strVal val="#ppt_y+.1"/>
                                          </p:val>
                                        </p:tav>
                                        <p:tav tm="100000">
                                          <p:val>
                                            <p:strVal val="#ppt_y"/>
                                          </p:val>
                                        </p:tav>
                                      </p:tavLst>
                                    </p:anim>
                                  </p:childTnLst>
                                </p:cTn>
                              </p:par>
                              <p:par>
                                <p:cTn id="14" presetID="2" presetClass="entr" presetSubtype="4" fill="hold" grpId="0" nodeType="withEffect">
                                  <p:stCondLst>
                                    <p:cond delay="100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13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13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80B6-EB8E-4A0B-A04B-CACAB9FD0E69}"/>
              </a:ext>
            </a:extLst>
          </p:cNvPr>
          <p:cNvSpPr>
            <a:spLocks noGrp="1"/>
          </p:cNvSpPr>
          <p:nvPr>
            <p:ph type="title"/>
          </p:nvPr>
        </p:nvSpPr>
        <p:spPr>
          <a:xfrm>
            <a:off x="1484312" y="1214717"/>
            <a:ext cx="3549121" cy="1371600"/>
          </a:xfrm>
        </p:spPr>
        <p:txBody>
          <a:bodyPr>
            <a:normAutofit/>
          </a:bodyPr>
          <a:lstStyle/>
          <a:p>
            <a:r>
              <a:rPr lang="en-GB" sz="3200" b="1" dirty="0">
                <a:solidFill>
                  <a:schemeClr val="bg1">
                    <a:lumMod val="95000"/>
                  </a:schemeClr>
                </a:solidFill>
                <a:latin typeface="Bookman Old Style" panose="02050604050505020204" pitchFamily="18" charset="0"/>
              </a:rPr>
              <a:t>Actively Listen and Take Notes</a:t>
            </a:r>
            <a:endParaRPr lang="en-IN" sz="3200" b="1" dirty="0">
              <a:solidFill>
                <a:schemeClr val="bg1">
                  <a:lumMod val="95000"/>
                </a:schemeClr>
              </a:solidFill>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DCC582AE-0007-4C06-9FA6-B3378E1D961F}"/>
              </a:ext>
            </a:extLst>
          </p:cNvPr>
          <p:cNvPicPr>
            <a:picLocks noGrp="1" noChangeAspect="1"/>
          </p:cNvPicPr>
          <p:nvPr>
            <p:ph idx="1"/>
          </p:nvPr>
        </p:nvPicPr>
        <p:blipFill>
          <a:blip r:embed="rId2"/>
          <a:stretch>
            <a:fillRect/>
          </a:stretch>
        </p:blipFill>
        <p:spPr>
          <a:xfrm>
            <a:off x="5454934" y="1012903"/>
            <a:ext cx="6068372" cy="483219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 Placeholder 3">
            <a:extLst>
              <a:ext uri="{FF2B5EF4-FFF2-40B4-BE49-F238E27FC236}">
                <a16:creationId xmlns:a16="http://schemas.microsoft.com/office/drawing/2014/main" id="{D3B82168-E9F0-4069-9446-631742F00548}"/>
              </a:ext>
            </a:extLst>
          </p:cNvPr>
          <p:cNvSpPr>
            <a:spLocks noGrp="1"/>
          </p:cNvSpPr>
          <p:nvPr>
            <p:ph type="body" sz="half" idx="2"/>
          </p:nvPr>
        </p:nvSpPr>
        <p:spPr>
          <a:xfrm>
            <a:off x="1539972" y="2687541"/>
            <a:ext cx="3549121" cy="3429154"/>
          </a:xfrm>
        </p:spPr>
        <p:txBody>
          <a:bodyPr>
            <a:noAutofit/>
          </a:bodyPr>
          <a:lstStyle/>
          <a:p>
            <a:r>
              <a:rPr lang="en-GB" sz="1500" i="1" dirty="0">
                <a:solidFill>
                  <a:schemeClr val="bg1">
                    <a:lumMod val="65000"/>
                  </a:schemeClr>
                </a:solidFill>
                <a:latin typeface="Arial" panose="020B0604020202020204" pitchFamily="34" charset="0"/>
                <a:cs typeface="Arial" panose="020B0604020202020204" pitchFamily="34" charset="0"/>
              </a:rPr>
              <a:t>Don’t be distracted. Although the caller may not be able to see what you’re doing, if they don’t have your full attention it will be heard in your tone and responses. Distractions can be anything from responding to an email, replying to a text, scrolling through online shopping, reading a news article, or nibbling on that doughnut that has been sitting next to you calling your name. If you wouldn’t do these things with the person in front of you, don’t do it when you’re on the phone.</a:t>
            </a:r>
            <a:endParaRPr lang="en-IN" sz="1500" i="1"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163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300"/>
                                        <p:tgtEl>
                                          <p:spTgt spid="6"/>
                                        </p:tgtEl>
                                      </p:cBhvr>
                                    </p:animEffect>
                                    <p:anim calcmode="lin" valueType="num">
                                      <p:cBhvr>
                                        <p:cTn id="12" dur="1300" fill="hold"/>
                                        <p:tgtEl>
                                          <p:spTgt spid="6"/>
                                        </p:tgtEl>
                                        <p:attrNameLst>
                                          <p:attrName>ppt_x</p:attrName>
                                        </p:attrNameLst>
                                      </p:cBhvr>
                                      <p:tavLst>
                                        <p:tav tm="0">
                                          <p:val>
                                            <p:strVal val="#ppt_x"/>
                                          </p:val>
                                        </p:tav>
                                        <p:tav tm="100000">
                                          <p:val>
                                            <p:strVal val="#ppt_x"/>
                                          </p:val>
                                        </p:tav>
                                      </p:tavLst>
                                    </p:anim>
                                    <p:anim calcmode="lin" valueType="num">
                                      <p:cBhvr>
                                        <p:cTn id="13" dur="1300" fill="hold"/>
                                        <p:tgtEl>
                                          <p:spTgt spid="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1300"/>
                                        <p:tgtEl>
                                          <p:spTgt spid="4">
                                            <p:txEl>
                                              <p:pRg st="0" end="0"/>
                                            </p:txEl>
                                          </p:spTgt>
                                        </p:tgtEl>
                                      </p:cBhvr>
                                    </p:animEffect>
                                    <p:anim calcmode="lin" valueType="num">
                                      <p:cBhvr>
                                        <p:cTn id="17" dur="1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8" dur="1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34D8-6B95-4E28-9FE1-D58CF6D1F991}"/>
              </a:ext>
            </a:extLst>
          </p:cNvPr>
          <p:cNvSpPr>
            <a:spLocks noGrp="1"/>
          </p:cNvSpPr>
          <p:nvPr>
            <p:ph type="title"/>
          </p:nvPr>
        </p:nvSpPr>
        <p:spPr>
          <a:xfrm>
            <a:off x="1484311" y="1268506"/>
            <a:ext cx="3549121" cy="1371600"/>
          </a:xfrm>
        </p:spPr>
        <p:txBody>
          <a:bodyPr>
            <a:normAutofit fontScale="90000"/>
          </a:bodyPr>
          <a:lstStyle/>
          <a:p>
            <a:r>
              <a:rPr lang="en-GB" sz="2800" dirty="0">
                <a:solidFill>
                  <a:schemeClr val="bg1">
                    <a:lumMod val="95000"/>
                  </a:schemeClr>
                </a:solidFill>
                <a:latin typeface="Bookman Old Style" panose="02050604050505020204" pitchFamily="18" charset="0"/>
              </a:rPr>
              <a:t>Ask Before Putting Someone on Hold or Transferring a Call.</a:t>
            </a:r>
            <a:endParaRPr lang="en-IN" sz="2800" dirty="0">
              <a:solidFill>
                <a:schemeClr val="bg1">
                  <a:lumMod val="95000"/>
                </a:schemeClr>
              </a:solidFill>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98984C11-08FA-4364-8E47-ABE28485F3D0}"/>
              </a:ext>
            </a:extLst>
          </p:cNvPr>
          <p:cNvPicPr>
            <a:picLocks noGrp="1" noChangeAspect="1"/>
          </p:cNvPicPr>
          <p:nvPr>
            <p:ph idx="1"/>
          </p:nvPr>
        </p:nvPicPr>
        <p:blipFill rotWithShape="1">
          <a:blip r:embed="rId2"/>
          <a:srcRect r="41627"/>
          <a:stretch/>
        </p:blipFill>
        <p:spPr>
          <a:xfrm>
            <a:off x="5477372" y="1138334"/>
            <a:ext cx="5940648" cy="458133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Text Placeholder 3">
            <a:extLst>
              <a:ext uri="{FF2B5EF4-FFF2-40B4-BE49-F238E27FC236}">
                <a16:creationId xmlns:a16="http://schemas.microsoft.com/office/drawing/2014/main" id="{D8456686-6CDC-441A-AAC1-628ECE460A93}"/>
              </a:ext>
            </a:extLst>
          </p:cNvPr>
          <p:cNvSpPr>
            <a:spLocks noGrp="1"/>
          </p:cNvSpPr>
          <p:nvPr>
            <p:ph type="body" sz="half" idx="2"/>
          </p:nvPr>
        </p:nvSpPr>
        <p:spPr>
          <a:xfrm>
            <a:off x="1484311" y="2982012"/>
            <a:ext cx="3549121" cy="2160494"/>
          </a:xfrm>
        </p:spPr>
        <p:txBody>
          <a:bodyPr>
            <a:noAutofit/>
          </a:bodyPr>
          <a:lstStyle/>
          <a:p>
            <a:r>
              <a:rPr lang="en-GB" sz="1700" i="1" dirty="0">
                <a:solidFill>
                  <a:schemeClr val="bg1">
                    <a:lumMod val="65000"/>
                  </a:schemeClr>
                </a:solidFill>
                <a:latin typeface="AvenirNext"/>
              </a:rPr>
              <a:t>I</a:t>
            </a:r>
            <a:r>
              <a:rPr lang="en-GB" sz="1700" b="0" i="1" dirty="0">
                <a:solidFill>
                  <a:schemeClr val="bg1">
                    <a:lumMod val="65000"/>
                  </a:schemeClr>
                </a:solidFill>
                <a:effectLst/>
                <a:latin typeface="AvenirNext"/>
              </a:rPr>
              <a:t>f you must put a </a:t>
            </a:r>
            <a:r>
              <a:rPr lang="en-GB" sz="1700" i="1" dirty="0">
                <a:solidFill>
                  <a:schemeClr val="bg1">
                    <a:lumMod val="65000"/>
                  </a:schemeClr>
                </a:solidFill>
                <a:latin typeface="AvenirNext"/>
              </a:rPr>
              <a:t>person</a:t>
            </a:r>
            <a:r>
              <a:rPr lang="en-GB" sz="1700" b="0" i="1" dirty="0">
                <a:solidFill>
                  <a:schemeClr val="bg1">
                    <a:lumMod val="65000"/>
                  </a:schemeClr>
                </a:solidFill>
                <a:effectLst/>
                <a:latin typeface="AvenirNext"/>
              </a:rPr>
              <a:t> on hold or transfer their call, always ask for their permission first. Explain why it's necessary to do so, and reassure them that you ( or another person) are going to get their problem solved swiftly. By keeping your customer in the loop, they'll be less inclined to complain about a long wait time.</a:t>
            </a:r>
            <a:endParaRPr lang="en-IN" sz="1700" i="1" dirty="0">
              <a:solidFill>
                <a:schemeClr val="bg1">
                  <a:lumMod val="65000"/>
                </a:schemeClr>
              </a:solidFill>
            </a:endParaRPr>
          </a:p>
        </p:txBody>
      </p:sp>
    </p:spTree>
    <p:extLst>
      <p:ext uri="{BB962C8B-B14F-4D97-AF65-F5344CB8AC3E}">
        <p14:creationId xmlns:p14="http://schemas.microsoft.com/office/powerpoint/2010/main" val="3922545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900" fill="hold"/>
                                        <p:tgtEl>
                                          <p:spTgt spid="2"/>
                                        </p:tgtEl>
                                        <p:attrNameLst>
                                          <p:attrName>ppt_x</p:attrName>
                                        </p:attrNameLst>
                                      </p:cBhvr>
                                      <p:tavLst>
                                        <p:tav tm="0">
                                          <p:val>
                                            <p:strVal val="#ppt_x"/>
                                          </p:val>
                                        </p:tav>
                                        <p:tav tm="100000">
                                          <p:val>
                                            <p:strVal val="#ppt_x"/>
                                          </p:val>
                                        </p:tav>
                                      </p:tavLst>
                                    </p:anim>
                                    <p:anim calcmode="lin" valueType="num">
                                      <p:cBhvr additive="base">
                                        <p:cTn id="8" dur="9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100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300"/>
                                        <p:tgtEl>
                                          <p:spTgt spid="4">
                                            <p:txEl>
                                              <p:pRg st="0" end="0"/>
                                            </p:txEl>
                                          </p:spTgt>
                                        </p:tgtEl>
                                      </p:cBhvr>
                                    </p:animEffect>
                                    <p:anim calcmode="lin" valueType="num">
                                      <p:cBhvr>
                                        <p:cTn id="16" dur="13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3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C9F503-6D04-482E-B013-D763DA5BA1BD}"/>
              </a:ext>
            </a:extLst>
          </p:cNvPr>
          <p:cNvSpPr>
            <a:spLocks noGrp="1"/>
          </p:cNvSpPr>
          <p:nvPr>
            <p:ph type="title"/>
          </p:nvPr>
        </p:nvSpPr>
        <p:spPr>
          <a:xfrm>
            <a:off x="2556375" y="1150232"/>
            <a:ext cx="8930747" cy="2110382"/>
          </a:xfrm>
        </p:spPr>
        <p:txBody>
          <a:bodyPr>
            <a:noAutofit/>
          </a:bodyPr>
          <a:lstStyle/>
          <a:p>
            <a:pPr algn="ctr"/>
            <a:r>
              <a:rPr lang="en-IN" sz="11000" dirty="0">
                <a:solidFill>
                  <a:schemeClr val="bg1">
                    <a:lumMod val="95000"/>
                  </a:schemeClr>
                </a:solidFill>
                <a:latin typeface="Lucida Handwriting" panose="03010101010101010101" pitchFamily="66" charset="0"/>
              </a:rPr>
              <a:t>Thank You</a:t>
            </a:r>
          </a:p>
        </p:txBody>
      </p:sp>
      <p:sp>
        <p:nvSpPr>
          <p:cNvPr id="6" name="Text Placeholder 5">
            <a:extLst>
              <a:ext uri="{FF2B5EF4-FFF2-40B4-BE49-F238E27FC236}">
                <a16:creationId xmlns:a16="http://schemas.microsoft.com/office/drawing/2014/main" id="{0FCB8857-5144-4070-9A4D-79046CCC48F5}"/>
              </a:ext>
            </a:extLst>
          </p:cNvPr>
          <p:cNvSpPr>
            <a:spLocks noGrp="1"/>
          </p:cNvSpPr>
          <p:nvPr>
            <p:ph type="body" idx="1"/>
          </p:nvPr>
        </p:nvSpPr>
        <p:spPr>
          <a:xfrm>
            <a:off x="2627938" y="3812736"/>
            <a:ext cx="8930748" cy="1895032"/>
          </a:xfrm>
        </p:spPr>
        <p:txBody>
          <a:bodyPr>
            <a:normAutofit fontScale="25000" lnSpcReduction="20000"/>
          </a:bodyPr>
          <a:lstStyle/>
          <a:p>
            <a:r>
              <a:rPr lang="en-IN" sz="6400" b="1" dirty="0">
                <a:solidFill>
                  <a:schemeClr val="bg1">
                    <a:lumMod val="50000"/>
                  </a:schemeClr>
                </a:solidFill>
                <a:latin typeface="Bahnschrift SemiBold" panose="020B0502040204020203" pitchFamily="34" charset="0"/>
              </a:rPr>
              <a:t>BY :</a:t>
            </a:r>
          </a:p>
          <a:p>
            <a:r>
              <a:rPr lang="en-IN" sz="6400" b="1" dirty="0">
                <a:solidFill>
                  <a:schemeClr val="bg1">
                    <a:lumMod val="50000"/>
                  </a:schemeClr>
                </a:solidFill>
                <a:latin typeface="Bahnschrift SemiBold" panose="020B0502040204020203" pitchFamily="34" charset="0"/>
              </a:rPr>
              <a:t>PONNURI ANIRUDDHA - RA2112704010015</a:t>
            </a:r>
          </a:p>
          <a:p>
            <a:r>
              <a:rPr lang="en-IN" sz="6400" b="1" dirty="0">
                <a:solidFill>
                  <a:schemeClr val="bg1">
                    <a:lumMod val="50000"/>
                  </a:schemeClr>
                </a:solidFill>
                <a:latin typeface="Bahnschrift SemiBold" panose="020B0502040204020203" pitchFamily="34" charset="0"/>
              </a:rPr>
              <a:t>R. MAITHRAANAND - RA2112704010013</a:t>
            </a:r>
          </a:p>
          <a:p>
            <a:r>
              <a:rPr lang="en-IN" sz="6400" b="1" dirty="0">
                <a:solidFill>
                  <a:schemeClr val="bg1">
                    <a:lumMod val="50000"/>
                  </a:schemeClr>
                </a:solidFill>
                <a:latin typeface="Bahnschrift SemiBold" panose="020B0502040204020203" pitchFamily="34" charset="0"/>
              </a:rPr>
              <a:t>MEGHAVI RATHOD - RA2112704010012</a:t>
            </a:r>
          </a:p>
          <a:p>
            <a:r>
              <a:rPr lang="en-IN" sz="6400" b="1" dirty="0">
                <a:solidFill>
                  <a:schemeClr val="bg1">
                    <a:lumMod val="50000"/>
                  </a:schemeClr>
                </a:solidFill>
                <a:latin typeface="Bahnschrift SemiBold" panose="020B0502040204020203" pitchFamily="34" charset="0"/>
              </a:rPr>
              <a:t>SHAIK YASIR TAWFIQ - RA2112704010016</a:t>
            </a:r>
          </a:p>
          <a:p>
            <a:r>
              <a:rPr lang="en-IN" sz="6400" b="1" dirty="0">
                <a:solidFill>
                  <a:schemeClr val="bg1">
                    <a:lumMod val="50000"/>
                  </a:schemeClr>
                </a:solidFill>
                <a:latin typeface="Bahnschrift SemiBold" panose="020B0502040204020203" pitchFamily="34" charset="0"/>
              </a:rPr>
              <a:t>SAHYOG .A - RA2112704010011</a:t>
            </a:r>
          </a:p>
          <a:p>
            <a:endParaRPr lang="en-IN" dirty="0"/>
          </a:p>
          <a:p>
            <a:endParaRPr lang="en-IN" dirty="0"/>
          </a:p>
        </p:txBody>
      </p:sp>
    </p:spTree>
    <p:extLst>
      <p:ext uri="{BB962C8B-B14F-4D97-AF65-F5344CB8AC3E}">
        <p14:creationId xmlns:p14="http://schemas.microsoft.com/office/powerpoint/2010/main" val="404580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800" fill="hold"/>
                                        <p:tgtEl>
                                          <p:spTgt spid="5"/>
                                        </p:tgtEl>
                                        <p:attrNameLst>
                                          <p:attrName>ppt_x</p:attrName>
                                        </p:attrNameLst>
                                      </p:cBhvr>
                                      <p:tavLst>
                                        <p:tav tm="0">
                                          <p:val>
                                            <p:strVal val="0-#ppt_w/2"/>
                                          </p:val>
                                        </p:tav>
                                        <p:tav tm="100000">
                                          <p:val>
                                            <p:strVal val="#ppt_x"/>
                                          </p:val>
                                        </p:tav>
                                      </p:tavLst>
                                    </p:anim>
                                    <p:anim calcmode="lin" valueType="num">
                                      <p:cBhvr additive="base">
                                        <p:cTn id="8" dur="18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11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110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6">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90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10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0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50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9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9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343</TotalTime>
  <Words>405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PMingLiU-ExtB</vt:lpstr>
      <vt:lpstr>Arial</vt:lpstr>
      <vt:lpstr>AvenirNext</vt:lpstr>
      <vt:lpstr>Bahnschrift SemiBold</vt:lpstr>
      <vt:lpstr>Bookman Old Style</vt:lpstr>
      <vt:lpstr>Calibri Light</vt:lpstr>
      <vt:lpstr>Century Gothic</vt:lpstr>
      <vt:lpstr>Corbel</vt:lpstr>
      <vt:lpstr>Lucida Handwriting</vt:lpstr>
      <vt:lpstr>Parallax</vt:lpstr>
      <vt:lpstr>Vapor Trail</vt:lpstr>
      <vt:lpstr>TELEPHONE ETIQUETTES</vt:lpstr>
      <vt:lpstr>Remain Cheerful</vt:lpstr>
      <vt:lpstr>Be Mindful of your Volume</vt:lpstr>
      <vt:lpstr>Use Proper Language &amp; Speak Clearly</vt:lpstr>
      <vt:lpstr>Actively Listen and Take Notes</vt:lpstr>
      <vt:lpstr>Ask Before Putting Someone on Hold or Transferring a Call.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TELEPHONE ETIQUETTES</dc:title>
  <dc:creator>Aniruddha Ponnuri</dc:creator>
  <cp:lastModifiedBy>Aniruddha Ponnuri</cp:lastModifiedBy>
  <cp:revision>23</cp:revision>
  <dcterms:created xsi:type="dcterms:W3CDTF">2021-11-25T15:10:01Z</dcterms:created>
  <dcterms:modified xsi:type="dcterms:W3CDTF">2021-11-29T04:16:57Z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