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7" r:id="rId3"/>
    <p:sldId id="274" r:id="rId4"/>
    <p:sldId id="259" r:id="rId5"/>
    <p:sldId id="266" r:id="rId6"/>
    <p:sldId id="268" r:id="rId7"/>
    <p:sldId id="269" r:id="rId8"/>
    <p:sldId id="271" r:id="rId9"/>
    <p:sldId id="273" r:id="rId10"/>
    <p:sldId id="270" r:id="rId11"/>
    <p:sldId id="257" r:id="rId12"/>
    <p:sldId id="260" r:id="rId13"/>
    <p:sldId id="258" r:id="rId14"/>
    <p:sldId id="261" r:id="rId15"/>
    <p:sldId id="264" r:id="rId16"/>
    <p:sldId id="265" r:id="rId17"/>
    <p:sldId id="263" r:id="rId18"/>
    <p:sldId id="272" r:id="rId19"/>
    <p:sldId id="2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p:cViewPr>
        <p:scale>
          <a:sx n="76" d="100"/>
          <a:sy n="76" d="100"/>
        </p:scale>
        <p:origin x="-124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134B4-A650-4A77-B9C2-C57AA3F354F6}"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311E0D-B6A5-4CA5-A03A-7528BFA51AAF}" type="slidenum">
              <a:rPr lang="en-US" smtClean="0"/>
              <a:pPr/>
              <a:t>‹#›</a:t>
            </a:fld>
            <a:endParaRPr lang="en-US"/>
          </a:p>
        </p:txBody>
      </p:sp>
    </p:spTree>
    <p:extLst>
      <p:ext uri="{BB962C8B-B14F-4D97-AF65-F5344CB8AC3E}">
        <p14:creationId xmlns:p14="http://schemas.microsoft.com/office/powerpoint/2010/main" val="2554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8602082-8611-4D9E-9E0F-AEC437767F52}" type="datetimeFigureOut">
              <a:rPr lang="en-US" smtClean="0"/>
              <a:pPr/>
              <a:t>5/5/2022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97AD165-8880-4310-B939-ACC56A1F36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02082-8611-4D9E-9E0F-AEC437767F5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02082-8611-4D9E-9E0F-AEC437767F5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602082-8611-4D9E-9E0F-AEC437767F5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602082-8611-4D9E-9E0F-AEC437767F52}" type="datetimeFigureOut">
              <a:rPr lang="en-US" smtClean="0"/>
              <a:pPr/>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AD165-8880-4310-B939-ACC56A1F366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602082-8611-4D9E-9E0F-AEC437767F52}"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602082-8611-4D9E-9E0F-AEC437767F52}" type="datetimeFigureOut">
              <a:rPr lang="en-US" smtClean="0"/>
              <a:pPr/>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602082-8611-4D9E-9E0F-AEC437767F52}" type="datetimeFigureOut">
              <a:rPr lang="en-US" smtClean="0"/>
              <a:pPr/>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02082-8611-4D9E-9E0F-AEC437767F52}" type="datetimeFigureOut">
              <a:rPr lang="en-US" smtClean="0"/>
              <a:pPr/>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602082-8611-4D9E-9E0F-AEC437767F52}"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AD165-8880-4310-B939-ACC56A1F366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602082-8611-4D9E-9E0F-AEC437767F52}" type="datetimeFigureOut">
              <a:rPr lang="en-US" smtClean="0"/>
              <a:pPr/>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97AD165-8880-4310-B939-ACC56A1F366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602082-8611-4D9E-9E0F-AEC437767F52}" type="datetimeFigureOut">
              <a:rPr lang="en-US" smtClean="0"/>
              <a:pPr/>
              <a:t>5/5/2022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7AD165-8880-4310-B939-ACC56A1F366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981200"/>
          </a:xfrm>
        </p:spPr>
        <p:txBody>
          <a:bodyPr>
            <a:normAutofit/>
          </a:bodyPr>
          <a:lstStyle/>
          <a:p>
            <a:pPr algn="ctr"/>
            <a:r>
              <a:rPr lang="en-US" sz="9600" b="1" u="sng" dirty="0" smtClean="0"/>
              <a:t>DEFINITIONS</a:t>
            </a:r>
            <a:endParaRPr lang="en-US"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to include in extended definition</a:t>
            </a:r>
            <a:endParaRPr lang="en-IN" dirty="0"/>
          </a:p>
        </p:txBody>
      </p:sp>
      <p:sp>
        <p:nvSpPr>
          <p:cNvPr id="3" name="Content Placeholder 2"/>
          <p:cNvSpPr>
            <a:spLocks noGrp="1"/>
          </p:cNvSpPr>
          <p:nvPr>
            <p:ph idx="1"/>
          </p:nvPr>
        </p:nvSpPr>
        <p:spPr>
          <a:xfrm>
            <a:off x="457200" y="1935480"/>
            <a:ext cx="8229600" cy="4770120"/>
          </a:xfrm>
        </p:spPr>
        <p:txBody>
          <a:bodyPr>
            <a:normAutofit fontScale="62500" lnSpcReduction="20000"/>
          </a:bodyPr>
          <a:lstStyle/>
          <a:p>
            <a:r>
              <a:rPr lang="en-US" sz="2900" b="1" dirty="0"/>
              <a:t>Etymology</a:t>
            </a:r>
            <a:r>
              <a:rPr lang="en-US" sz="2900" dirty="0"/>
              <a:t>: Explaining origin of the word itself</a:t>
            </a:r>
          </a:p>
          <a:p>
            <a:r>
              <a:rPr lang="en-US" sz="2900" b="1" dirty="0"/>
              <a:t>History</a:t>
            </a:r>
            <a:r>
              <a:rPr lang="en-US" sz="2900" dirty="0"/>
              <a:t>: If relevant and helpful for explaining the term, discussing the history of the term/its use/controversies associated with it</a:t>
            </a:r>
          </a:p>
          <a:p>
            <a:r>
              <a:rPr lang="en-US" sz="2900" b="1" dirty="0"/>
              <a:t>Cause and Effect</a:t>
            </a:r>
            <a:r>
              <a:rPr lang="en-US" sz="2900" dirty="0"/>
              <a:t>: Discussing how the situation came about and what effects it may have</a:t>
            </a:r>
          </a:p>
          <a:p>
            <a:r>
              <a:rPr lang="en-US" sz="2900" b="1" dirty="0"/>
              <a:t>Description</a:t>
            </a:r>
            <a:r>
              <a:rPr lang="en-US" sz="2900" dirty="0"/>
              <a:t>: Listing and defining the component parts</a:t>
            </a:r>
          </a:p>
          <a:p>
            <a:r>
              <a:rPr lang="en-US" sz="2900" b="1" dirty="0"/>
              <a:t>Principles of Operation</a:t>
            </a:r>
            <a:r>
              <a:rPr lang="en-US" sz="2900" dirty="0"/>
              <a:t>: Discussing how topic in question functions, including any special materials or conditions required; "how it works"</a:t>
            </a:r>
          </a:p>
          <a:p>
            <a:r>
              <a:rPr lang="en-US" sz="2900" b="1" dirty="0"/>
              <a:t>Classification</a:t>
            </a:r>
            <a:r>
              <a:rPr lang="en-US" sz="2900" dirty="0"/>
              <a:t>: Showing how the topic fits into a larger category</a:t>
            </a:r>
          </a:p>
          <a:p>
            <a:r>
              <a:rPr lang="en-US" sz="2900" b="1" dirty="0"/>
              <a:t>Contrast/Negation</a:t>
            </a:r>
            <a:r>
              <a:rPr lang="en-US" sz="2900" dirty="0"/>
              <a:t>: Showing how the topic differs from others in the same class</a:t>
            </a:r>
          </a:p>
          <a:p>
            <a:r>
              <a:rPr lang="en-US" sz="2900" b="1" dirty="0"/>
              <a:t>Comparison</a:t>
            </a:r>
            <a:r>
              <a:rPr lang="en-US" sz="2900" dirty="0"/>
              <a:t>: Explaining how the topic is similar to others in the same category or class</a:t>
            </a:r>
          </a:p>
          <a:p>
            <a:r>
              <a:rPr lang="en-US" sz="2900" b="1" dirty="0"/>
              <a:t>Analogy</a:t>
            </a:r>
            <a:r>
              <a:rPr lang="en-US" sz="2900" dirty="0"/>
              <a:t>: Explaining by comparing two dissimilar topics, where the second is familiar to the audience</a:t>
            </a:r>
          </a:p>
          <a:p>
            <a:r>
              <a:rPr lang="en-US" sz="2900" b="1" dirty="0"/>
              <a:t>Examples</a:t>
            </a:r>
            <a:r>
              <a:rPr lang="en-US" sz="2900" dirty="0"/>
              <a:t>: Anecdotes or instances of this term from the real world</a:t>
            </a:r>
          </a:p>
          <a:p>
            <a:r>
              <a:rPr lang="en-US" sz="2900" b="1" dirty="0"/>
              <a:t>Illustrations</a:t>
            </a:r>
            <a:r>
              <a:rPr lang="en-US" sz="2900" dirty="0"/>
              <a:t>: Visual aids</a:t>
            </a:r>
          </a:p>
          <a:p>
            <a:endParaRPr lang="en-IN" dirty="0"/>
          </a:p>
        </p:txBody>
      </p:sp>
    </p:spTree>
    <p:extLst>
      <p:ext uri="{BB962C8B-B14F-4D97-AF65-F5344CB8AC3E}">
        <p14:creationId xmlns:p14="http://schemas.microsoft.com/office/powerpoint/2010/main" val="9956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l"/>
            <a:r>
              <a:rPr lang="en-US" sz="3200" dirty="0" smtClean="0">
                <a:latin typeface="Arial" pitchFamily="34" charset="0"/>
                <a:cs typeface="Arial" pitchFamily="34" charset="0"/>
              </a:rPr>
              <a:t>1.</a:t>
            </a:r>
            <a:r>
              <a:rPr lang="en-US" sz="3200" i="1" dirty="0" smtClean="0">
                <a:latin typeface="Arial" pitchFamily="34" charset="0"/>
                <a:cs typeface="Arial" pitchFamily="34" charset="0"/>
              </a:rPr>
              <a:t>Single Sentence Definition </a:t>
            </a:r>
            <a:r>
              <a:rPr lang="en-US" sz="2400" dirty="0" smtClean="0">
                <a:latin typeface="Arial" pitchFamily="34" charset="0"/>
                <a:cs typeface="Arial" pitchFamily="34" charset="0"/>
              </a:rPr>
              <a:t>is a short definition, which is essential for technical writing. It can be written as:</a:t>
            </a:r>
            <a:endParaRPr lang="en-US" sz="3200" dirty="0">
              <a:latin typeface="Arial" pitchFamily="34" charset="0"/>
              <a:cs typeface="Arial" pitchFamily="34" charset="0"/>
            </a:endParaRPr>
          </a:p>
        </p:txBody>
      </p:sp>
      <p:graphicFrame>
        <p:nvGraphicFramePr>
          <p:cNvPr id="4" name="Table 3"/>
          <p:cNvGraphicFramePr>
            <a:graphicFrameLocks noGrp="1"/>
          </p:cNvGraphicFramePr>
          <p:nvPr/>
        </p:nvGraphicFramePr>
        <p:xfrm>
          <a:off x="228600" y="1752601"/>
          <a:ext cx="8534399" cy="1828800"/>
        </p:xfrm>
        <a:graphic>
          <a:graphicData uri="http://schemas.openxmlformats.org/drawingml/2006/table">
            <a:tbl>
              <a:tblPr/>
              <a:tblGrid>
                <a:gridCol w="2396267"/>
                <a:gridCol w="534553"/>
                <a:gridCol w="2396267"/>
                <a:gridCol w="811045"/>
                <a:gridCol w="2396267"/>
              </a:tblGrid>
              <a:tr h="643192">
                <a:tc>
                  <a:txBody>
                    <a:bodyPr/>
                    <a:lstStyle/>
                    <a:p>
                      <a:pPr algn="ctr" fontAlgn="ctr"/>
                      <a:r>
                        <a:rPr lang="en-US" sz="1800" b="1" i="0" u="none" strike="noStrike" dirty="0">
                          <a:solidFill>
                            <a:srgbClr val="000000"/>
                          </a:solidFill>
                          <a:latin typeface="Arial" pitchFamily="34" charset="0"/>
                          <a:cs typeface="Arial" pitchFamily="34" charset="0"/>
                        </a:rPr>
                        <a:t>Column 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latin typeface="Arial" pitchFamily="34" charset="0"/>
                          <a:cs typeface="Arial" pitchFamily="34" charset="0"/>
                        </a:rPr>
                        <a:t>Column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latin typeface="Arial" pitchFamily="34" charset="0"/>
                          <a:cs typeface="Arial" pitchFamily="34" charset="0"/>
                        </a:rPr>
                        <a:t>Column 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5608">
                <a:tc>
                  <a:txBody>
                    <a:bodyPr/>
                    <a:lstStyle/>
                    <a:p>
                      <a:pPr algn="ctr" fontAlgn="ctr"/>
                      <a:r>
                        <a:rPr lang="en-US" sz="1800" b="0" i="0" u="none" strike="noStrike" dirty="0">
                          <a:solidFill>
                            <a:srgbClr val="000000"/>
                          </a:solidFill>
                          <a:latin typeface="Arial" pitchFamily="34" charset="0"/>
                          <a:cs typeface="Arial" pitchFamily="34" charset="0"/>
                        </a:rPr>
                        <a:t>Thing to be defined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Arial" pitchFamily="34" charset="0"/>
                          <a:cs typeface="Arial" pitchFamily="34" charset="0"/>
                        </a:rPr>
                        <a:t>What is it / group to which the thing belongs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Arial" pitchFamily="34" charset="0"/>
                          <a:cs typeface="Arial"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latin typeface="Arial" pitchFamily="34" charset="0"/>
                          <a:cs typeface="Arial" pitchFamily="34" charset="0"/>
                        </a:rPr>
                        <a:t>Specific details that separate it from other things in its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04800" y="3581400"/>
            <a:ext cx="8610600" cy="1231106"/>
          </a:xfrm>
          <a:prstGeom prst="rect">
            <a:avLst/>
          </a:prstGeom>
          <a:noFill/>
        </p:spPr>
        <p:txBody>
          <a:bodyPr wrap="square" rtlCol="0">
            <a:spAutoFit/>
          </a:bodyPr>
          <a:lstStyle/>
          <a:p>
            <a:r>
              <a:rPr lang="en-US" sz="2000" b="1" i="1" u="sng" dirty="0" smtClean="0">
                <a:solidFill>
                  <a:srgbClr val="C00000"/>
                </a:solidFill>
                <a:latin typeface="Arial" pitchFamily="34" charset="0"/>
                <a:cs typeface="Arial" pitchFamily="34" charset="0"/>
              </a:rPr>
              <a:t>Examples:</a:t>
            </a:r>
            <a:endParaRPr lang="en-US" sz="2000" b="1" u="sng" dirty="0" smtClean="0">
              <a:latin typeface="Arial" pitchFamily="34" charset="0"/>
              <a:cs typeface="Arial" pitchFamily="34" charset="0"/>
            </a:endParaRPr>
          </a:p>
          <a:p>
            <a:endParaRPr lang="en-US" u="sng" dirty="0" smtClean="0">
              <a:latin typeface="Arial" pitchFamily="34" charset="0"/>
              <a:cs typeface="Arial" pitchFamily="34" charset="0"/>
            </a:endParaRPr>
          </a:p>
          <a:p>
            <a:r>
              <a:rPr lang="en-US" dirty="0" smtClean="0"/>
              <a:t>	</a:t>
            </a:r>
          </a:p>
          <a:p>
            <a:r>
              <a:rPr lang="en-US" dirty="0" smtClean="0"/>
              <a:t>	</a:t>
            </a:r>
            <a:endParaRPr lang="en-US" dirty="0"/>
          </a:p>
        </p:txBody>
      </p:sp>
      <p:graphicFrame>
        <p:nvGraphicFramePr>
          <p:cNvPr id="7" name="Table 6"/>
          <p:cNvGraphicFramePr>
            <a:graphicFrameLocks noGrp="1"/>
          </p:cNvGraphicFramePr>
          <p:nvPr/>
        </p:nvGraphicFramePr>
        <p:xfrm>
          <a:off x="152400" y="4038601"/>
          <a:ext cx="8762999" cy="2633727"/>
        </p:xfrm>
        <a:graphic>
          <a:graphicData uri="http://schemas.openxmlformats.org/drawingml/2006/table">
            <a:tbl>
              <a:tblPr/>
              <a:tblGrid>
                <a:gridCol w="2460453"/>
                <a:gridCol w="548870"/>
                <a:gridCol w="2460453"/>
                <a:gridCol w="832770"/>
                <a:gridCol w="2460453"/>
              </a:tblGrid>
              <a:tr h="600414">
                <a:tc>
                  <a:txBody>
                    <a:bodyPr/>
                    <a:lstStyle/>
                    <a:p>
                      <a:pPr algn="ctr" fontAlgn="ctr"/>
                      <a:r>
                        <a:rPr lang="en-US" sz="1800" b="0" i="0" u="none" strike="noStrike" dirty="0" smtClean="0">
                          <a:solidFill>
                            <a:srgbClr val="000000"/>
                          </a:solidFill>
                          <a:latin typeface="Arial" pitchFamily="34" charset="0"/>
                          <a:cs typeface="Arial" pitchFamily="34" charset="0"/>
                        </a:rPr>
                        <a:t>Technology</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is</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the application of scientific knowledge</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to</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Practical purpose</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0414">
                <a:tc>
                  <a:txBody>
                    <a:bodyPr/>
                    <a:lstStyle/>
                    <a:p>
                      <a:pPr algn="ctr" fontAlgn="ctr"/>
                      <a:r>
                        <a:rPr lang="en-US" sz="1800" b="0" i="0" u="none" strike="noStrike" dirty="0" smtClean="0">
                          <a:solidFill>
                            <a:srgbClr val="000000"/>
                          </a:solidFill>
                          <a:latin typeface="Arial" pitchFamily="34" charset="0"/>
                          <a:cs typeface="Arial" pitchFamily="34" charset="0"/>
                        </a:rPr>
                        <a:t>Laboratory </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is</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a place</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a:solidFill>
                            <a:srgbClr val="000000"/>
                          </a:solidFill>
                          <a:latin typeface="Arial" pitchFamily="34" charset="0"/>
                          <a:cs typeface="Arial" pitchFamily="34" charset="0"/>
                        </a:rPr>
                        <a:t> </a:t>
                      </a:r>
                      <a:r>
                        <a:rPr lang="en-US" sz="1800" b="0" i="0" u="none" strike="noStrike" dirty="0" smtClean="0">
                          <a:solidFill>
                            <a:srgbClr val="000000"/>
                          </a:solidFill>
                          <a:latin typeface="Arial" pitchFamily="34" charset="0"/>
                          <a:cs typeface="Arial" pitchFamily="34" charset="0"/>
                        </a:rPr>
                        <a:t>to</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Conduct  experiments</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89556">
                <a:tc>
                  <a:txBody>
                    <a:bodyPr/>
                    <a:lstStyle/>
                    <a:p>
                      <a:pPr algn="ctr" fontAlgn="ctr"/>
                      <a:r>
                        <a:rPr lang="en-US" sz="1800" b="0" i="0" u="none" strike="noStrike" dirty="0" smtClean="0">
                          <a:solidFill>
                            <a:srgbClr val="000000"/>
                          </a:solidFill>
                          <a:latin typeface="Arial" pitchFamily="34" charset="0"/>
                          <a:cs typeface="Arial" pitchFamily="34" charset="0"/>
                        </a:rPr>
                        <a:t>Transformer</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is</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an electrical</a:t>
                      </a:r>
                    </a:p>
                    <a:p>
                      <a:pPr algn="ctr" fontAlgn="ctr"/>
                      <a:r>
                        <a:rPr lang="en-US" sz="1800" b="0" i="0" u="none" strike="noStrike" dirty="0" smtClean="0">
                          <a:solidFill>
                            <a:srgbClr val="000000"/>
                          </a:solidFill>
                          <a:latin typeface="Arial" pitchFamily="34" charset="0"/>
                          <a:cs typeface="Arial" pitchFamily="34" charset="0"/>
                        </a:rPr>
                        <a:t> equipment </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to</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Change(to step up or step</a:t>
                      </a:r>
                      <a:r>
                        <a:rPr lang="en-US" sz="1800" b="0" i="0" u="none" strike="noStrike" baseline="0" dirty="0" smtClean="0">
                          <a:solidFill>
                            <a:srgbClr val="000000"/>
                          </a:solidFill>
                          <a:latin typeface="Arial" pitchFamily="34" charset="0"/>
                          <a:cs typeface="Arial" pitchFamily="34" charset="0"/>
                        </a:rPr>
                        <a:t> down) the voltage of current</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0414">
                <a:tc>
                  <a:txBody>
                    <a:bodyPr/>
                    <a:lstStyle/>
                    <a:p>
                      <a:pPr algn="ctr" fontAlgn="ctr"/>
                      <a:r>
                        <a:rPr lang="en-US" sz="1800" b="0" i="0" u="none" strike="noStrike" dirty="0" smtClean="0">
                          <a:solidFill>
                            <a:srgbClr val="000000"/>
                          </a:solidFill>
                          <a:latin typeface="Arial" pitchFamily="34" charset="0"/>
                          <a:cs typeface="Arial" pitchFamily="34" charset="0"/>
                        </a:rPr>
                        <a:t>Calculator</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is</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an electronic</a:t>
                      </a:r>
                      <a:r>
                        <a:rPr lang="en-US" sz="1800" b="0" i="0" u="none" strike="noStrike" baseline="0" dirty="0" smtClean="0">
                          <a:solidFill>
                            <a:srgbClr val="000000"/>
                          </a:solidFill>
                          <a:latin typeface="Arial" pitchFamily="34" charset="0"/>
                          <a:cs typeface="Arial" pitchFamily="34" charset="0"/>
                        </a:rPr>
                        <a:t> device</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for</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800" b="0" i="0" u="none" strike="noStrike" dirty="0" smtClean="0">
                          <a:solidFill>
                            <a:srgbClr val="000000"/>
                          </a:solidFill>
                          <a:latin typeface="Arial" pitchFamily="34" charset="0"/>
                          <a:cs typeface="Arial" pitchFamily="34" charset="0"/>
                        </a:rPr>
                        <a:t>Carrying out arithmetic operations</a:t>
                      </a:r>
                      <a:endParaRPr lang="en-US" sz="1800" b="0" i="0" u="none" strike="noStrike" dirty="0">
                        <a:solidFill>
                          <a:srgbClr val="000000"/>
                        </a:solidFill>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smtClean="0"/>
              <a:t>Examples (Cont.)</a:t>
            </a:r>
            <a:endParaRPr lang="en-US" dirty="0"/>
          </a:p>
        </p:txBody>
      </p:sp>
      <p:sp>
        <p:nvSpPr>
          <p:cNvPr id="3" name="Content Placeholder 2"/>
          <p:cNvSpPr>
            <a:spLocks noGrp="1"/>
          </p:cNvSpPr>
          <p:nvPr>
            <p:ph idx="1"/>
          </p:nvPr>
        </p:nvSpPr>
        <p:spPr>
          <a:xfrm>
            <a:off x="152400" y="1524000"/>
            <a:ext cx="8763000" cy="5105400"/>
          </a:xfrm>
        </p:spPr>
        <p:txBody>
          <a:bodyPr>
            <a:normAutofit fontScale="92500" lnSpcReduction="20000"/>
          </a:bodyPr>
          <a:lstStyle/>
          <a:p>
            <a:pPr algn="just">
              <a:lnSpc>
                <a:spcPct val="150000"/>
              </a:lnSpc>
            </a:pPr>
            <a:r>
              <a:rPr lang="en-US" b="1" dirty="0" smtClean="0"/>
              <a:t>Scanner</a:t>
            </a:r>
            <a:r>
              <a:rPr lang="en-US" dirty="0" smtClean="0"/>
              <a:t>: Scanner is an electronic device which analyses an image and then captures an processes it so that it can be saved to a file on a computer.</a:t>
            </a:r>
          </a:p>
          <a:p>
            <a:pPr algn="just">
              <a:lnSpc>
                <a:spcPct val="150000"/>
              </a:lnSpc>
            </a:pPr>
            <a:r>
              <a:rPr lang="en-US" b="1" dirty="0" smtClean="0"/>
              <a:t>Airbag</a:t>
            </a:r>
            <a:r>
              <a:rPr lang="en-US" dirty="0" smtClean="0"/>
              <a:t> : Airbag is a safety device which will cause an air filled pillow to prevent one from hitting the dashboard.</a:t>
            </a:r>
            <a:endParaRPr lang="en-US" b="1" dirty="0" smtClean="0"/>
          </a:p>
          <a:p>
            <a:pPr algn="just">
              <a:lnSpc>
                <a:spcPct val="150000"/>
              </a:lnSpc>
            </a:pPr>
            <a:r>
              <a:rPr lang="en-US" b="1" dirty="0" smtClean="0"/>
              <a:t>Road roller</a:t>
            </a:r>
            <a:r>
              <a:rPr lang="en-US" dirty="0" smtClean="0"/>
              <a:t>: Road roller is a mechanical device with heavy wide smooth rollers used in road making  to make the surface smooth.</a:t>
            </a:r>
          </a:p>
          <a:p>
            <a:pPr algn="just">
              <a:lnSpc>
                <a:spcPct val="150000"/>
              </a:lnSpc>
            </a:pPr>
            <a:r>
              <a:rPr lang="en-US" b="1" dirty="0" smtClean="0"/>
              <a:t>Turbine</a:t>
            </a:r>
            <a:r>
              <a:rPr lang="en-US" dirty="0" smtClean="0"/>
              <a:t>: Turbine is an engine or motor in which the pressure of liquid or a gas turns a wheel, usually to produce energy.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12838"/>
            <a:ext cx="8686800" cy="2544762"/>
          </a:xfrm>
        </p:spPr>
        <p:txBody>
          <a:bodyPr>
            <a:normAutofit fontScale="90000"/>
          </a:bodyPr>
          <a:lstStyle/>
          <a:p>
            <a:pPr algn="just">
              <a:lnSpc>
                <a:spcPct val="150000"/>
              </a:lnSpc>
            </a:pPr>
            <a:r>
              <a:rPr lang="en-US" sz="3600" i="1" dirty="0" smtClean="0">
                <a:latin typeface="Arial" pitchFamily="34" charset="0"/>
                <a:cs typeface="Arial" pitchFamily="34" charset="0"/>
              </a:rPr>
              <a:t/>
            </a:r>
            <a:br>
              <a:rPr lang="en-US" sz="3600" i="1" dirty="0" smtClean="0">
                <a:latin typeface="Arial" pitchFamily="34" charset="0"/>
                <a:cs typeface="Arial" pitchFamily="34" charset="0"/>
              </a:rPr>
            </a:br>
            <a:r>
              <a:rPr lang="en-US" sz="2700" dirty="0" smtClean="0"/>
              <a:t>includes the basic parts of a formal definition-class and characteristics, as well as additional information that may include description, examples, classification, comparison, explanation or other details</a:t>
            </a:r>
            <a:r>
              <a:rPr lang="en-US" sz="3600" dirty="0" smtClean="0"/>
              <a:t>.</a:t>
            </a:r>
            <a:endParaRPr lang="en-US" sz="3600" dirty="0"/>
          </a:p>
        </p:txBody>
      </p:sp>
      <p:sp>
        <p:nvSpPr>
          <p:cNvPr id="3" name="Content Placeholder 2"/>
          <p:cNvSpPr>
            <a:spLocks noGrp="1"/>
          </p:cNvSpPr>
          <p:nvPr>
            <p:ph idx="1"/>
          </p:nvPr>
        </p:nvSpPr>
        <p:spPr>
          <a:xfrm>
            <a:off x="152400" y="3733800"/>
            <a:ext cx="8763000" cy="3962400"/>
          </a:xfrm>
        </p:spPr>
        <p:txBody>
          <a:bodyPr/>
          <a:lstStyle/>
          <a:p>
            <a:pPr>
              <a:buNone/>
            </a:pPr>
            <a:r>
              <a:rPr lang="en-US" sz="2000" b="1" i="1" u="sng" dirty="0" smtClean="0">
                <a:solidFill>
                  <a:srgbClr val="C00000"/>
                </a:solidFill>
                <a:latin typeface="Arial" pitchFamily="34" charset="0"/>
                <a:cs typeface="Arial" pitchFamily="34" charset="0"/>
              </a:rPr>
              <a:t>Examples:</a:t>
            </a:r>
          </a:p>
          <a:p>
            <a:pPr algn="just">
              <a:buNone/>
            </a:pPr>
            <a:r>
              <a:rPr lang="en-US" b="1" dirty="0" smtClean="0"/>
              <a:t>	</a:t>
            </a:r>
            <a:r>
              <a:rPr lang="en-US" b="1" dirty="0" smtClean="0">
                <a:latin typeface="Arial" pitchFamily="34" charset="0"/>
                <a:cs typeface="Arial" pitchFamily="34" charset="0"/>
              </a:rPr>
              <a:t>Global warming </a:t>
            </a:r>
            <a:r>
              <a:rPr lang="en-US" sz="2800" dirty="0" smtClean="0">
                <a:latin typeface="Arial" pitchFamily="34" charset="0"/>
                <a:cs typeface="Arial" pitchFamily="34" charset="0"/>
              </a:rPr>
              <a:t>is the rise in the average temperature of Earth's atmosphere and oceans. It is primarily caused by increasing concentrations of greenhouse gases produced by human activities such as burning of fossil fuels and deforestation.  </a:t>
            </a:r>
            <a:endParaRPr lang="en-US" sz="2800" dirty="0">
              <a:latin typeface="Arial" pitchFamily="34" charset="0"/>
              <a:cs typeface="Arial" pitchFamily="34" charset="0"/>
            </a:endParaRPr>
          </a:p>
        </p:txBody>
      </p:sp>
      <p:sp>
        <p:nvSpPr>
          <p:cNvPr id="4" name="TextBox 3"/>
          <p:cNvSpPr txBox="1"/>
          <p:nvPr/>
        </p:nvSpPr>
        <p:spPr>
          <a:xfrm>
            <a:off x="1524000" y="609600"/>
            <a:ext cx="5410200" cy="646331"/>
          </a:xfrm>
          <a:prstGeom prst="rect">
            <a:avLst/>
          </a:prstGeom>
          <a:noFill/>
        </p:spPr>
        <p:txBody>
          <a:bodyPr wrap="square" rtlCol="0" anchor="ctr">
            <a:spAutoFit/>
          </a:bodyPr>
          <a:lstStyle/>
          <a:p>
            <a:pPr algn="ctr"/>
            <a:r>
              <a:rPr lang="en-US" sz="3600" b="1" dirty="0" smtClean="0">
                <a:solidFill>
                  <a:schemeClr val="tx2"/>
                </a:solidFill>
              </a:rPr>
              <a:t>2.Extended Definitions</a:t>
            </a:r>
            <a:endParaRPr lang="en-US" sz="3600" b="1"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Examples (Cont.)</a:t>
            </a:r>
            <a:endParaRPr lang="en-US" dirty="0"/>
          </a:p>
        </p:txBody>
      </p:sp>
      <p:sp>
        <p:nvSpPr>
          <p:cNvPr id="3" name="Content Placeholder 2"/>
          <p:cNvSpPr>
            <a:spLocks noGrp="1"/>
          </p:cNvSpPr>
          <p:nvPr>
            <p:ph idx="1"/>
          </p:nvPr>
        </p:nvSpPr>
        <p:spPr>
          <a:xfrm>
            <a:off x="152400" y="1447800"/>
            <a:ext cx="8839200" cy="5257800"/>
          </a:xfrm>
        </p:spPr>
        <p:txBody>
          <a:bodyPr>
            <a:normAutofit fontScale="77500" lnSpcReduction="20000"/>
          </a:bodyPr>
          <a:lstStyle/>
          <a:p>
            <a:pPr algn="just"/>
            <a:r>
              <a:rPr lang="en-US" b="1" u="sng" dirty="0" smtClean="0"/>
              <a:t>Laser Technology</a:t>
            </a:r>
          </a:p>
          <a:p>
            <a:pPr algn="just">
              <a:lnSpc>
                <a:spcPct val="150000"/>
              </a:lnSpc>
              <a:buNone/>
            </a:pPr>
            <a:r>
              <a:rPr lang="en-US" dirty="0" smtClean="0"/>
              <a:t>   	</a:t>
            </a:r>
            <a:r>
              <a:rPr lang="en-US" sz="2400" dirty="0" smtClean="0"/>
              <a:t>Laser Technology is a kind of modern technology using sophisticated equipment, involving high cost, designed and operated by highly skilled professionals, used in various areas, particularly in the medical field to diagnose, operate and provide laser treatment for complicated and serious diseases.</a:t>
            </a:r>
          </a:p>
          <a:p>
            <a:pPr algn="just">
              <a:lnSpc>
                <a:spcPct val="150000"/>
              </a:lnSpc>
            </a:pPr>
            <a:r>
              <a:rPr lang="en-US" b="1" u="sng" dirty="0" smtClean="0"/>
              <a:t>Appropriate</a:t>
            </a:r>
            <a:r>
              <a:rPr lang="en-US" sz="2400" b="1" u="sng" dirty="0" smtClean="0"/>
              <a:t> Technology</a:t>
            </a:r>
          </a:p>
          <a:p>
            <a:pPr algn="just">
              <a:lnSpc>
                <a:spcPct val="150000"/>
              </a:lnSpc>
              <a:buNone/>
            </a:pPr>
            <a:r>
              <a:rPr lang="en-US" sz="2400" dirty="0" smtClean="0"/>
              <a:t>	Appropriate Technology is a kind of technology that makes use of available resources . It is otherwise called as low cost technology. For example, gobar gas is produced using the local resource cow dung that is easily available. In practice, this technology uses the simplest form of technology to achieve the intended purpose in a suitable location. Appropriate Technology is not only employed in rural areas but is also gaining momentum in urban areas.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Single sentence definitions</a:t>
            </a:r>
            <a:r>
              <a:rPr lang="en-US" dirty="0" smtClean="0"/>
              <a:t>:</a:t>
            </a:r>
          </a:p>
          <a:p>
            <a:r>
              <a:rPr lang="en-US" dirty="0" smtClean="0"/>
              <a:t>Engineering</a:t>
            </a:r>
          </a:p>
          <a:p>
            <a:r>
              <a:rPr lang="en-US" dirty="0" smtClean="0"/>
              <a:t>Kerf</a:t>
            </a:r>
          </a:p>
          <a:p>
            <a:r>
              <a:rPr lang="en-US" dirty="0" smtClean="0"/>
              <a:t>Cloud computing</a:t>
            </a:r>
          </a:p>
          <a:p>
            <a:r>
              <a:rPr lang="en-US" dirty="0"/>
              <a:t>Data </a:t>
            </a:r>
            <a:r>
              <a:rPr lang="en-US" dirty="0" smtClean="0"/>
              <a:t>Science</a:t>
            </a:r>
          </a:p>
          <a:p>
            <a:r>
              <a:rPr lang="en-US" dirty="0" smtClean="0"/>
              <a:t>Algorithm.</a:t>
            </a:r>
            <a:endParaRPr lang="en-US" dirty="0"/>
          </a:p>
          <a:p>
            <a:r>
              <a:rPr lang="en-US" dirty="0"/>
              <a:t>Data Analytics. </a:t>
            </a:r>
          </a:p>
          <a:p>
            <a:r>
              <a:rPr lang="en-US" dirty="0"/>
              <a:t>Data mining. </a:t>
            </a:r>
          </a:p>
          <a:p>
            <a:r>
              <a:rPr lang="en-US" dirty="0"/>
              <a:t>Big Data. </a:t>
            </a:r>
          </a:p>
          <a:p>
            <a:r>
              <a:rPr lang="en-US" dirty="0"/>
              <a:t>Artificial intelligence (AI) </a:t>
            </a:r>
          </a:p>
          <a:p>
            <a:r>
              <a:rPr lang="en-US" dirty="0"/>
              <a:t>Machine Learning. </a:t>
            </a:r>
          </a:p>
          <a:p>
            <a:r>
              <a:rPr lang="en-US" dirty="0"/>
              <a:t>Deep learning.</a:t>
            </a:r>
          </a:p>
          <a:p>
            <a:endParaRPr lang="en-US" dirty="0" smtClean="0"/>
          </a:p>
          <a:p>
            <a:endParaRPr lang="en-IN" dirty="0"/>
          </a:p>
        </p:txBody>
      </p:sp>
    </p:spTree>
    <p:extLst>
      <p:ext uri="{BB962C8B-B14F-4D97-AF65-F5344CB8AC3E}">
        <p14:creationId xmlns:p14="http://schemas.microsoft.com/office/powerpoint/2010/main" val="8096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normAutofit lnSpcReduction="10000"/>
          </a:bodyPr>
          <a:lstStyle/>
          <a:p>
            <a:r>
              <a:rPr lang="en-US" dirty="0" smtClean="0"/>
              <a:t>Cloud</a:t>
            </a:r>
          </a:p>
          <a:p>
            <a:r>
              <a:rPr lang="en-US" dirty="0" smtClean="0"/>
              <a:t>Software</a:t>
            </a:r>
            <a:endParaRPr lang="en-US" dirty="0"/>
          </a:p>
          <a:p>
            <a:r>
              <a:rPr lang="en-US" dirty="0" smtClean="0"/>
              <a:t>Domain</a:t>
            </a:r>
            <a:endParaRPr lang="en-US" dirty="0"/>
          </a:p>
          <a:p>
            <a:r>
              <a:rPr lang="en-US" dirty="0"/>
              <a:t>Virtual Private Network (VPN) </a:t>
            </a:r>
          </a:p>
          <a:p>
            <a:r>
              <a:rPr lang="en-US" dirty="0"/>
              <a:t>IP </a:t>
            </a:r>
            <a:r>
              <a:rPr lang="en-US" dirty="0" smtClean="0"/>
              <a:t>Address</a:t>
            </a:r>
            <a:endParaRPr lang="en-US" dirty="0"/>
          </a:p>
          <a:p>
            <a:r>
              <a:rPr lang="en-US" dirty="0" smtClean="0"/>
              <a:t>botnet</a:t>
            </a:r>
            <a:endParaRPr lang="en-US" dirty="0"/>
          </a:p>
          <a:p>
            <a:r>
              <a:rPr lang="en-US" dirty="0" smtClean="0"/>
              <a:t>Block cipher</a:t>
            </a:r>
            <a:endParaRPr lang="en-US" dirty="0"/>
          </a:p>
          <a:p>
            <a:r>
              <a:rPr lang="en-US" dirty="0" smtClean="0"/>
              <a:t>Firewall</a:t>
            </a:r>
          </a:p>
          <a:p>
            <a:r>
              <a:rPr lang="en-US" dirty="0" smtClean="0"/>
              <a:t>Bug</a:t>
            </a:r>
          </a:p>
          <a:p>
            <a:r>
              <a:rPr lang="en-US" dirty="0" err="1" smtClean="0"/>
              <a:t>Behaviour</a:t>
            </a:r>
            <a:r>
              <a:rPr lang="en-US" dirty="0" smtClean="0"/>
              <a:t> monitoring</a:t>
            </a:r>
            <a:endParaRPr lang="en-US" dirty="0"/>
          </a:p>
        </p:txBody>
      </p:sp>
    </p:spTree>
    <p:extLst>
      <p:ext uri="{BB962C8B-B14F-4D97-AF65-F5344CB8AC3E}">
        <p14:creationId xmlns:p14="http://schemas.microsoft.com/office/powerpoint/2010/main" val="121093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t>Exercise</a:t>
            </a:r>
            <a:endParaRPr lang="en-US" dirty="0"/>
          </a:p>
        </p:txBody>
      </p:sp>
      <p:sp>
        <p:nvSpPr>
          <p:cNvPr id="3" name="Content Placeholder 2"/>
          <p:cNvSpPr>
            <a:spLocks noGrp="1"/>
          </p:cNvSpPr>
          <p:nvPr>
            <p:ph idx="1"/>
          </p:nvPr>
        </p:nvSpPr>
        <p:spPr>
          <a:xfrm>
            <a:off x="152400" y="1524000"/>
            <a:ext cx="8763000" cy="4693920"/>
          </a:xfrm>
        </p:spPr>
        <p:txBody>
          <a:bodyPr>
            <a:normAutofit/>
          </a:bodyPr>
          <a:lstStyle/>
          <a:p>
            <a:r>
              <a:rPr lang="en-US" dirty="0" smtClean="0"/>
              <a:t>Define the following terms in a sentence each:</a:t>
            </a:r>
          </a:p>
          <a:p>
            <a:pPr marL="1709928" lvl="4" indent="-457200">
              <a:buFont typeface="+mj-lt"/>
              <a:buAutoNum type="arabicPeriod"/>
            </a:pPr>
            <a:r>
              <a:rPr lang="en-US" dirty="0" smtClean="0"/>
              <a:t>Engineering</a:t>
            </a:r>
          </a:p>
          <a:p>
            <a:pPr marL="1709928" lvl="4" indent="-457200">
              <a:buFont typeface="+mj-lt"/>
              <a:buAutoNum type="arabicPeriod"/>
            </a:pPr>
            <a:r>
              <a:rPr lang="en-US" dirty="0" smtClean="0"/>
              <a:t>Ballast</a:t>
            </a:r>
          </a:p>
          <a:p>
            <a:pPr marL="1709928" lvl="4" indent="-457200">
              <a:buFont typeface="+mj-lt"/>
              <a:buAutoNum type="arabicPeriod"/>
            </a:pPr>
            <a:r>
              <a:rPr lang="en-US" dirty="0" smtClean="0"/>
              <a:t>Seismograph</a:t>
            </a:r>
          </a:p>
          <a:p>
            <a:pPr marL="1709928" lvl="4" indent="-457200">
              <a:buFont typeface="+mj-lt"/>
              <a:buAutoNum type="arabicPeriod"/>
            </a:pPr>
            <a:r>
              <a:rPr lang="en-US" dirty="0" smtClean="0"/>
              <a:t>Machine code</a:t>
            </a:r>
          </a:p>
          <a:p>
            <a:pPr marL="1709928" lvl="4" indent="-457200">
              <a:buFont typeface="+mj-lt"/>
              <a:buAutoNum type="arabicPeriod"/>
            </a:pPr>
            <a:r>
              <a:rPr lang="en-US" dirty="0" smtClean="0"/>
              <a:t>Word Processor</a:t>
            </a:r>
          </a:p>
          <a:p>
            <a:r>
              <a:rPr lang="en-US" dirty="0" smtClean="0"/>
              <a:t>Give extended definitions for the following phrases:</a:t>
            </a:r>
          </a:p>
          <a:p>
            <a:pPr marL="1709928" lvl="4" indent="-457200">
              <a:buFont typeface="+mj-lt"/>
              <a:buAutoNum type="arabicPeriod"/>
            </a:pPr>
            <a:r>
              <a:rPr lang="en-US" dirty="0" smtClean="0"/>
              <a:t>Artificial Intelligence</a:t>
            </a:r>
          </a:p>
          <a:p>
            <a:pPr marL="1709928" lvl="4" indent="-457200">
              <a:buFont typeface="+mj-lt"/>
              <a:buAutoNum type="arabicPeriod"/>
            </a:pPr>
            <a:r>
              <a:rPr lang="en-US" dirty="0" smtClean="0"/>
              <a:t>Virtual Reality</a:t>
            </a:r>
          </a:p>
          <a:p>
            <a:pPr marL="1709928" lvl="4" indent="-457200">
              <a:buFont typeface="+mj-lt"/>
              <a:buAutoNum type="arabicPeriod"/>
            </a:pPr>
            <a:r>
              <a:rPr lang="en-US" dirty="0" smtClean="0"/>
              <a:t>Bluetooth</a:t>
            </a:r>
          </a:p>
          <a:p>
            <a:pPr marL="1709928" lvl="4" indent="-457200">
              <a:buFont typeface="+mj-lt"/>
              <a:buAutoNum type="arabicPeriod"/>
            </a:pPr>
            <a:r>
              <a:rPr lang="en-US" dirty="0" smtClean="0"/>
              <a:t>Junk Food</a:t>
            </a:r>
          </a:p>
          <a:p>
            <a:pPr marL="1709928" lvl="4" indent="-457200">
              <a:buFont typeface="+mj-lt"/>
              <a:buAutoNum type="arabicPeriod"/>
            </a:pPr>
            <a:r>
              <a:rPr lang="en-US" dirty="0" smtClean="0"/>
              <a:t>Cloning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Bio Engineering terms</a:t>
            </a:r>
            <a:endParaRPr lang="en-IN" dirty="0"/>
          </a:p>
        </p:txBody>
      </p:sp>
      <p:sp>
        <p:nvSpPr>
          <p:cNvPr id="3" name="Content Placeholder 2"/>
          <p:cNvSpPr>
            <a:spLocks noGrp="1"/>
          </p:cNvSpPr>
          <p:nvPr>
            <p:ph idx="1"/>
          </p:nvPr>
        </p:nvSpPr>
        <p:spPr/>
        <p:txBody>
          <a:bodyPr/>
          <a:lstStyle/>
          <a:p>
            <a:r>
              <a:rPr lang="en-IN" dirty="0" smtClean="0"/>
              <a:t>Bioengineering</a:t>
            </a:r>
          </a:p>
          <a:p>
            <a:r>
              <a:rPr lang="en-IN" dirty="0" smtClean="0"/>
              <a:t>Biomaterial</a:t>
            </a:r>
          </a:p>
          <a:p>
            <a:r>
              <a:rPr lang="en-IN" dirty="0" smtClean="0"/>
              <a:t>Hydrogel</a:t>
            </a:r>
          </a:p>
          <a:p>
            <a:r>
              <a:rPr lang="en-IN" dirty="0" smtClean="0"/>
              <a:t>Haptic technology</a:t>
            </a:r>
          </a:p>
          <a:p>
            <a:r>
              <a:rPr lang="en-IN" dirty="0" smtClean="0"/>
              <a:t>Microfluidics</a:t>
            </a:r>
            <a:endParaRPr lang="en-IN" dirty="0"/>
          </a:p>
        </p:txBody>
      </p:sp>
    </p:spTree>
    <p:extLst>
      <p:ext uri="{BB962C8B-B14F-4D97-AF65-F5344CB8AC3E}">
        <p14:creationId xmlns:p14="http://schemas.microsoft.com/office/powerpoint/2010/main" val="386380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8229600"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Technical </a:t>
            </a:r>
            <a:r>
              <a:rPr lang="en-US" dirty="0"/>
              <a:t>Definitions </a:t>
            </a:r>
            <a:r>
              <a:rPr lang="en-US" dirty="0" smtClean="0"/>
              <a:t>?</a:t>
            </a:r>
            <a:r>
              <a:rPr lang="en-US" dirty="0"/>
              <a:t/>
            </a:r>
            <a:br>
              <a:rPr lang="en-US" dirty="0"/>
            </a:br>
            <a:endParaRPr lang="en-IN" dirty="0"/>
          </a:p>
        </p:txBody>
      </p:sp>
      <p:sp>
        <p:nvSpPr>
          <p:cNvPr id="3" name="Content Placeholder 2"/>
          <p:cNvSpPr>
            <a:spLocks noGrp="1"/>
          </p:cNvSpPr>
          <p:nvPr>
            <p:ph idx="1"/>
          </p:nvPr>
        </p:nvSpPr>
        <p:spPr/>
        <p:txBody>
          <a:bodyPr/>
          <a:lstStyle/>
          <a:p>
            <a:r>
              <a:rPr lang="en-US" dirty="0" smtClean="0"/>
              <a:t>Describe </a:t>
            </a:r>
            <a:r>
              <a:rPr lang="en-US" dirty="0"/>
              <a:t>and define new products and services </a:t>
            </a:r>
            <a:endParaRPr lang="en-US" dirty="0" smtClean="0"/>
          </a:p>
          <a:p>
            <a:r>
              <a:rPr lang="en-US" dirty="0" smtClean="0"/>
              <a:t>Introduce </a:t>
            </a:r>
            <a:r>
              <a:rPr lang="en-US" dirty="0"/>
              <a:t>new information to reader in clear and effective ways </a:t>
            </a:r>
            <a:endParaRPr lang="en-US" dirty="0" smtClean="0"/>
          </a:p>
          <a:p>
            <a:r>
              <a:rPr lang="en-US" dirty="0" smtClean="0"/>
              <a:t>Allow </a:t>
            </a:r>
            <a:r>
              <a:rPr lang="en-US" dirty="0"/>
              <a:t>experts and specialists to communicate with a more generalized </a:t>
            </a:r>
            <a:r>
              <a:rPr lang="en-US" dirty="0" smtClean="0"/>
              <a:t>audience</a:t>
            </a:r>
          </a:p>
          <a:p>
            <a:r>
              <a:rPr lang="en-US" dirty="0" smtClean="0"/>
              <a:t>Increase reader understanding</a:t>
            </a:r>
          </a:p>
          <a:p>
            <a:r>
              <a:rPr lang="en-US" dirty="0" smtClean="0"/>
              <a:t>Elaborate on technical terms</a:t>
            </a:r>
          </a:p>
          <a:p>
            <a:r>
              <a:rPr lang="en-US" dirty="0" smtClean="0"/>
              <a:t>Improperly defined terms can have a negative impact</a:t>
            </a:r>
            <a:endParaRPr lang="en-IN" dirty="0"/>
          </a:p>
        </p:txBody>
      </p:sp>
    </p:spTree>
    <p:extLst>
      <p:ext uri="{BB962C8B-B14F-4D97-AF65-F5344CB8AC3E}">
        <p14:creationId xmlns:p14="http://schemas.microsoft.com/office/powerpoint/2010/main" val="378887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solidFill>
                  <a:srgbClr val="C00000"/>
                </a:solidFill>
              </a:rPr>
              <a:t>Definition</a:t>
            </a:r>
            <a:r>
              <a:rPr lang="en-US" u="sng" dirty="0"/>
              <a:t>:</a:t>
            </a:r>
            <a:r>
              <a:rPr lang="en-US" dirty="0"/>
              <a:t/>
            </a:r>
            <a:br>
              <a:rPr lang="en-US" dirty="0"/>
            </a:br>
            <a:endParaRPr lang="en-IN" dirty="0"/>
          </a:p>
        </p:txBody>
      </p:sp>
      <p:sp>
        <p:nvSpPr>
          <p:cNvPr id="3" name="Content Placeholder 2"/>
          <p:cNvSpPr>
            <a:spLocks noGrp="1"/>
          </p:cNvSpPr>
          <p:nvPr>
            <p:ph idx="1"/>
          </p:nvPr>
        </p:nvSpPr>
        <p:spPr/>
        <p:txBody>
          <a:bodyPr/>
          <a:lstStyle/>
          <a:p>
            <a:pPr>
              <a:buNone/>
            </a:pPr>
            <a:r>
              <a:rPr lang="en-US" dirty="0"/>
              <a:t>	A definition is a statement that explains the meaning of the term (a word, phrase, or other set of symbols) or a type of thing</a:t>
            </a:r>
            <a:r>
              <a:rPr lang="en-US" dirty="0" smtClean="0"/>
              <a:t>.</a:t>
            </a:r>
          </a:p>
          <a:p>
            <a:pPr>
              <a:buNone/>
            </a:pPr>
            <a:endParaRPr lang="en-US" dirty="0"/>
          </a:p>
          <a:p>
            <a:pPr>
              <a:buNone/>
            </a:pPr>
            <a:r>
              <a:rPr lang="en-US" dirty="0" smtClean="0"/>
              <a:t>	The action or process of stating the meaning of a word or word group</a:t>
            </a:r>
            <a:endParaRPr lang="en-US" dirty="0"/>
          </a:p>
          <a:p>
            <a:endParaRPr lang="en-IN" dirty="0"/>
          </a:p>
        </p:txBody>
      </p:sp>
    </p:spTree>
    <p:extLst>
      <p:ext uri="{BB962C8B-B14F-4D97-AF65-F5344CB8AC3E}">
        <p14:creationId xmlns:p14="http://schemas.microsoft.com/office/powerpoint/2010/main" val="284307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4389120"/>
          </a:xfrm>
        </p:spPr>
        <p:txBody>
          <a:bodyPr>
            <a:normAutofit lnSpcReduction="10000"/>
          </a:bodyPr>
          <a:lstStyle/>
          <a:p>
            <a:pPr>
              <a:buNone/>
            </a:pPr>
            <a:r>
              <a:rPr lang="en-US" dirty="0" smtClean="0"/>
              <a:t>Example:</a:t>
            </a:r>
            <a:endParaRPr lang="en-US" dirty="0" smtClean="0"/>
          </a:p>
          <a:p>
            <a:r>
              <a:rPr lang="en-US" dirty="0"/>
              <a:t>For you, if I defined the steel as </a:t>
            </a:r>
            <a:r>
              <a:rPr lang="en-US" i="1" dirty="0"/>
              <a:t>boron-doped high-austenite steel that undergoes a martensitic transformation in a crash</a:t>
            </a:r>
            <a:r>
              <a:rPr lang="en-US" dirty="0"/>
              <a:t>, that would probably mean nothing </a:t>
            </a:r>
            <a:endParaRPr lang="en-US" dirty="0" smtClean="0"/>
          </a:p>
          <a:p>
            <a:r>
              <a:rPr lang="en-US" dirty="0">
                <a:solidFill>
                  <a:srgbClr val="FF0000"/>
                </a:solidFill>
              </a:rPr>
              <a:t>High-austenite steel is relatively ductile; its manufacturing process includes cold rolling, annealing, and quenching; and car manufacturers use high-austenite steel in crumple zones because this steel gets harder and stiffer under pressure, thus protecting drivers.</a:t>
            </a:r>
            <a:endParaRPr lang="en-US" i="1" u="sng"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lstStyle/>
          <a:p>
            <a:pPr marL="0" indent="0">
              <a:buNone/>
            </a:pPr>
            <a:r>
              <a:rPr lang="en-US" dirty="0"/>
              <a:t>There are three types of definitions commonly used in technical writing</a:t>
            </a:r>
            <a:r>
              <a:rPr lang="en-US" dirty="0" smtClean="0"/>
              <a:t>:</a:t>
            </a:r>
          </a:p>
          <a:p>
            <a:endParaRPr lang="en-US" dirty="0"/>
          </a:p>
          <a:p>
            <a:r>
              <a:rPr lang="en-US" dirty="0"/>
              <a:t>Parenthetical </a:t>
            </a:r>
            <a:r>
              <a:rPr lang="en-US" dirty="0" smtClean="0"/>
              <a:t>definitions</a:t>
            </a:r>
          </a:p>
          <a:p>
            <a:endParaRPr lang="en-US" dirty="0"/>
          </a:p>
          <a:p>
            <a:r>
              <a:rPr lang="en-US" dirty="0"/>
              <a:t>Sentence </a:t>
            </a:r>
            <a:r>
              <a:rPr lang="en-US" dirty="0" smtClean="0"/>
              <a:t>definitions</a:t>
            </a:r>
          </a:p>
          <a:p>
            <a:endParaRPr lang="en-US" dirty="0"/>
          </a:p>
          <a:p>
            <a:r>
              <a:rPr lang="en-US" dirty="0"/>
              <a:t>Extended definitions</a:t>
            </a:r>
          </a:p>
          <a:p>
            <a:endParaRPr lang="en-IN" dirty="0"/>
          </a:p>
        </p:txBody>
      </p:sp>
    </p:spTree>
    <p:extLst>
      <p:ext uri="{BB962C8B-B14F-4D97-AF65-F5344CB8AC3E}">
        <p14:creationId xmlns:p14="http://schemas.microsoft.com/office/powerpoint/2010/main" val="43279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Parenthetical definitions</a:t>
            </a:r>
            <a:endParaRPr lang="en-IN" dirty="0"/>
          </a:p>
        </p:txBody>
      </p:sp>
      <p:sp>
        <p:nvSpPr>
          <p:cNvPr id="3" name="Content Placeholder 2"/>
          <p:cNvSpPr>
            <a:spLocks noGrp="1"/>
          </p:cNvSpPr>
          <p:nvPr>
            <p:ph idx="1"/>
          </p:nvPr>
        </p:nvSpPr>
        <p:spPr/>
        <p:txBody>
          <a:bodyPr/>
          <a:lstStyle/>
          <a:p>
            <a:r>
              <a:rPr lang="en-US" b="1" dirty="0"/>
              <a:t>Parenthetical definitions</a:t>
            </a:r>
            <a:r>
              <a:rPr lang="en-US" dirty="0"/>
              <a:t> are words that quickly explain a term and are included within the same sentence as the word being defined. These informal definitions can be a synonym or a short phrase. The definition will be placed in parentheses immediately following the word being defined</a:t>
            </a:r>
            <a:r>
              <a:rPr lang="en-US" dirty="0" smtClean="0"/>
              <a:t>.</a:t>
            </a:r>
          </a:p>
          <a:p>
            <a:r>
              <a:rPr lang="en-US" dirty="0" smtClean="0"/>
              <a:t>Ex: </a:t>
            </a:r>
            <a:r>
              <a:rPr lang="en-US" dirty="0"/>
              <a:t> For example, you might write, 'Our company should invest in creating </a:t>
            </a:r>
            <a:r>
              <a:rPr lang="en-US" dirty="0" err="1" smtClean="0"/>
              <a:t>sinistral</a:t>
            </a:r>
            <a:r>
              <a:rPr lang="en-US" dirty="0" smtClean="0"/>
              <a:t> </a:t>
            </a:r>
            <a:r>
              <a:rPr lang="en-US" dirty="0"/>
              <a:t>(</a:t>
            </a:r>
            <a:r>
              <a:rPr lang="en-US" dirty="0" smtClean="0"/>
              <a:t>left-side) office </a:t>
            </a:r>
            <a:r>
              <a:rPr lang="en-US" dirty="0"/>
              <a:t>to meet the growing market demand.</a:t>
            </a:r>
            <a:endParaRPr lang="en-IN" dirty="0"/>
          </a:p>
        </p:txBody>
      </p:sp>
    </p:spTree>
    <p:extLst>
      <p:ext uri="{BB962C8B-B14F-4D97-AF65-F5344CB8AC3E}">
        <p14:creationId xmlns:p14="http://schemas.microsoft.com/office/powerpoint/2010/main" val="355247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Sentence definitions</a:t>
            </a:r>
            <a:endParaRPr lang="en-IN" dirty="0"/>
          </a:p>
        </p:txBody>
      </p:sp>
      <p:sp>
        <p:nvSpPr>
          <p:cNvPr id="3" name="Content Placeholder 2"/>
          <p:cNvSpPr>
            <a:spLocks noGrp="1"/>
          </p:cNvSpPr>
          <p:nvPr>
            <p:ph idx="1"/>
          </p:nvPr>
        </p:nvSpPr>
        <p:spPr/>
        <p:txBody>
          <a:bodyPr>
            <a:normAutofit/>
          </a:bodyPr>
          <a:lstStyle/>
          <a:p>
            <a:r>
              <a:rPr lang="en-US" b="1" dirty="0"/>
              <a:t>Sentence definitions</a:t>
            </a:r>
            <a:r>
              <a:rPr lang="en-US" dirty="0"/>
              <a:t> are an explanation of a word using one sentence. These are more formal explanations than parenthetical definitions. Sentence definitions follow a similar form, which includes:</a:t>
            </a:r>
          </a:p>
          <a:p>
            <a:r>
              <a:rPr lang="en-US" dirty="0"/>
              <a:t>The </a:t>
            </a:r>
            <a:r>
              <a:rPr lang="en-US" dirty="0" smtClean="0">
                <a:solidFill>
                  <a:srgbClr val="FF0000"/>
                </a:solidFill>
              </a:rPr>
              <a:t>term</a:t>
            </a:r>
            <a:r>
              <a:rPr lang="en-US" dirty="0" smtClean="0"/>
              <a:t> </a:t>
            </a:r>
            <a:r>
              <a:rPr lang="en-US" dirty="0"/>
              <a:t>being defined</a:t>
            </a:r>
          </a:p>
          <a:p>
            <a:r>
              <a:rPr lang="en-US" dirty="0"/>
              <a:t>The </a:t>
            </a:r>
            <a:r>
              <a:rPr lang="en-US" dirty="0">
                <a:solidFill>
                  <a:srgbClr val="FF0000"/>
                </a:solidFill>
              </a:rPr>
              <a:t>class</a:t>
            </a:r>
            <a:r>
              <a:rPr lang="en-US" dirty="0"/>
              <a:t> to which the word belongs</a:t>
            </a:r>
          </a:p>
          <a:p>
            <a:r>
              <a:rPr lang="en-US" dirty="0"/>
              <a:t>The </a:t>
            </a:r>
            <a:r>
              <a:rPr lang="en-US" dirty="0">
                <a:solidFill>
                  <a:srgbClr val="FF0000"/>
                </a:solidFill>
              </a:rPr>
              <a:t>feature</a:t>
            </a:r>
            <a:r>
              <a:rPr lang="en-US" dirty="0"/>
              <a:t> that distinguish the term from other words</a:t>
            </a:r>
          </a:p>
          <a:p>
            <a:pPr marL="0" indent="0">
              <a:buNone/>
            </a:pPr>
            <a:endParaRPr lang="en-IN" dirty="0"/>
          </a:p>
        </p:txBody>
      </p:sp>
    </p:spTree>
    <p:extLst>
      <p:ext uri="{BB962C8B-B14F-4D97-AF65-F5344CB8AC3E}">
        <p14:creationId xmlns:p14="http://schemas.microsoft.com/office/powerpoint/2010/main" val="216541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9296399" cy="701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02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371600"/>
          </a:xfrm>
        </p:spPr>
        <p:txBody>
          <a:bodyPr>
            <a:normAutofit fontScale="90000"/>
          </a:bodyPr>
          <a:lstStyle/>
          <a:p>
            <a:r>
              <a:rPr lang="en-US" b="1" dirty="0"/>
              <a:t>Extended definition:</a:t>
            </a:r>
            <a:r>
              <a:rPr lang="en-US" dirty="0"/>
              <a:t/>
            </a:r>
            <a:br>
              <a:rPr lang="en-US" dirty="0"/>
            </a:br>
            <a:endParaRPr lang="en-IN" dirty="0"/>
          </a:p>
        </p:txBody>
      </p:sp>
      <p:sp>
        <p:nvSpPr>
          <p:cNvPr id="3" name="Content Placeholder 2"/>
          <p:cNvSpPr>
            <a:spLocks noGrp="1"/>
          </p:cNvSpPr>
          <p:nvPr>
            <p:ph idx="1"/>
          </p:nvPr>
        </p:nvSpPr>
        <p:spPr/>
        <p:txBody>
          <a:bodyPr>
            <a:normAutofit lnSpcReduction="10000"/>
          </a:bodyPr>
          <a:lstStyle/>
          <a:p>
            <a:r>
              <a:rPr lang="en-US" dirty="0" smtClean="0"/>
              <a:t>-</a:t>
            </a:r>
            <a:r>
              <a:rPr lang="en-US" dirty="0"/>
              <a:t>When a term needs to be explained in great detail and precision, </a:t>
            </a:r>
            <a:endParaRPr lang="en-US" dirty="0" smtClean="0"/>
          </a:p>
          <a:p>
            <a:endParaRPr lang="en-US" dirty="0"/>
          </a:p>
          <a:p>
            <a:r>
              <a:rPr lang="en-US" dirty="0"/>
              <a:t> -Extended definition provides more information besides talking about the category and the use or function. </a:t>
            </a:r>
            <a:endParaRPr lang="en-US" dirty="0" smtClean="0"/>
          </a:p>
          <a:p>
            <a:endParaRPr lang="en-US" dirty="0"/>
          </a:p>
          <a:p>
            <a:r>
              <a:rPr lang="en-US" dirty="0"/>
              <a:t>-Some objects or concepts require more than a one-sentence definition. An extended definition might require a paragraph or even several pages to fully define a complex concept or object.</a:t>
            </a:r>
          </a:p>
          <a:p>
            <a:endParaRPr lang="en-IN" dirty="0"/>
          </a:p>
        </p:txBody>
      </p:sp>
    </p:spTree>
    <p:extLst>
      <p:ext uri="{BB962C8B-B14F-4D97-AF65-F5344CB8AC3E}">
        <p14:creationId xmlns:p14="http://schemas.microsoft.com/office/powerpoint/2010/main" val="2909530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546</TotalTime>
  <Words>470</Words>
  <Application>Microsoft Office PowerPoint</Application>
  <PresentationFormat>On-screen Show (4:3)</PresentationFormat>
  <Paragraphs>143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DEFINITIONS</vt:lpstr>
      <vt:lpstr>Why Technical Definitions ? </vt:lpstr>
      <vt:lpstr>Definition: </vt:lpstr>
      <vt:lpstr>PowerPoint Presentation</vt:lpstr>
      <vt:lpstr>Types</vt:lpstr>
      <vt:lpstr>Parenthetical definitions</vt:lpstr>
      <vt:lpstr>Sentence definitions</vt:lpstr>
      <vt:lpstr>PowerPoint Presentation</vt:lpstr>
      <vt:lpstr>Extended definition: </vt:lpstr>
      <vt:lpstr>What to include in extended definition</vt:lpstr>
      <vt:lpstr>1.Single Sentence Definition is a short definition, which is essential for technical writing. It can be written as:</vt:lpstr>
      <vt:lpstr>Examples (Cont.)</vt:lpstr>
      <vt:lpstr> includes the basic parts of a formal definition-class and characteristics, as well as additional information that may include description, examples, classification, comparison, explanation or other details.</vt:lpstr>
      <vt:lpstr>Examples (Cont.)</vt:lpstr>
      <vt:lpstr>Exercise</vt:lpstr>
      <vt:lpstr>Exercise</vt:lpstr>
      <vt:lpstr>Exercise</vt:lpstr>
      <vt:lpstr>Bio Engineering terms</vt:lpstr>
      <vt:lpstr>Thank You</vt:lpstr>
    </vt:vector>
  </TitlesOfParts>
  <Company>Vimal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DEFINITIONS</dc:title>
  <dc:creator>Thamarai</dc:creator>
  <cp:lastModifiedBy>Windows User</cp:lastModifiedBy>
  <cp:revision>51</cp:revision>
  <dcterms:created xsi:type="dcterms:W3CDTF">2012-10-09T14:39:32Z</dcterms:created>
  <dcterms:modified xsi:type="dcterms:W3CDTF">2022-05-05T09:31:16Z</dcterms:modified>
</cp:coreProperties>
</file>