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590800"/>
            <a:ext cx="7772400" cy="1470025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 ORIENTED DESIGN AND PROGRAMMING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Feature : Objects and Classes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563880"/>
            <a:ext cx="6858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685800"/>
            <a:ext cx="6858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91100" y="411480"/>
            <a:ext cx="8001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3950" y="411480"/>
            <a:ext cx="9144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F11C48-5B28-4D82-9CB9-9EDB5196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Objects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3" name="Content Placeholder 2">
            <a:extLst>
              <a:ext uri="{FF2B5EF4-FFF2-40B4-BE49-F238E27FC236}">
                <a16:creationId xmlns="" xmlns:a16="http://schemas.microsoft.com/office/drawing/2014/main" id="{2469A567-AA9F-44BD-BC72-E2E8C9662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929" marR="3572" algn="just">
              <a:lnSpc>
                <a:spcPct val="101200"/>
              </a:lnSpc>
              <a:spcBef>
                <a:spcPts val="703"/>
              </a:spcBef>
            </a:pPr>
            <a:r>
              <a:rPr lang="en-US" sz="2000" spc="-4" dirty="0">
                <a:latin typeface="Times New Roman" pitchFamily="18" charset="0"/>
                <a:cs typeface="Times New Roman" pitchFamily="18" charset="0"/>
              </a:rPr>
              <a:t>Class is a user </a:t>
            </a:r>
            <a:r>
              <a:rPr lang="en-US" sz="2000" spc="28" dirty="0">
                <a:latin typeface="Times New Roman" pitchFamily="18" charset="0"/>
                <a:cs typeface="Times New Roman" pitchFamily="18" charset="0"/>
              </a:rPr>
              <a:t>defined </a:t>
            </a:r>
            <a:r>
              <a:rPr lang="en-US" sz="2000" spc="25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000" spc="21" dirty="0">
                <a:latin typeface="Times New Roman" pitchFamily="18" charset="0"/>
                <a:cs typeface="Times New Roman" pitchFamily="18" charset="0"/>
              </a:rPr>
              <a:t>type, which holds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lang="en-US" sz="2000" spc="-4" dirty="0">
                <a:latin typeface="Times New Roman" pitchFamily="18" charset="0"/>
                <a:cs typeface="Times New Roman" pitchFamily="18" charset="0"/>
              </a:rPr>
              <a:t>own </a:t>
            </a:r>
            <a:r>
              <a:rPr lang="en-US" sz="2000" spc="25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000" spc="14" dirty="0">
                <a:latin typeface="Times New Roman" pitchFamily="18" charset="0"/>
                <a:cs typeface="Times New Roman" pitchFamily="18" charset="0"/>
              </a:rPr>
              <a:t>members </a:t>
            </a:r>
            <a:r>
              <a:rPr lang="en-US" sz="2000" spc="35" dirty="0">
                <a:latin typeface="Times New Roman" pitchFamily="18" charset="0"/>
                <a:cs typeface="Times New Roman" pitchFamily="18" charset="0"/>
              </a:rPr>
              <a:t>and  </a:t>
            </a:r>
            <a:r>
              <a:rPr lang="en-US" sz="2000" spc="18" dirty="0">
                <a:latin typeface="Times New Roman" pitchFamily="18" charset="0"/>
                <a:cs typeface="Times New Roman" pitchFamily="18" charset="0"/>
              </a:rPr>
              <a:t>member </a:t>
            </a:r>
            <a:r>
              <a:rPr lang="en-US" sz="2000" spc="11" dirty="0">
                <a:latin typeface="Times New Roman" pitchFamily="18" charset="0"/>
                <a:cs typeface="Times New Roman" pitchFamily="18" charset="0"/>
              </a:rPr>
              <a:t>functions, </a:t>
            </a:r>
            <a:r>
              <a:rPr lang="en-US" sz="2000" spc="21" dirty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sz="2000" spc="35" dirty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2000" spc="53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sz="2000" spc="39" dirty="0">
                <a:latin typeface="Times New Roman" pitchFamily="18" charset="0"/>
                <a:cs typeface="Times New Roman" pitchFamily="18" charset="0"/>
              </a:rPr>
              <a:t>accessed </a:t>
            </a:r>
            <a:r>
              <a:rPr lang="en-US" sz="2000" spc="3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spc="25" dirty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US" sz="2000" spc="53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000" spc="21" dirty="0">
                <a:latin typeface="Times New Roman" pitchFamily="18" charset="0"/>
                <a:cs typeface="Times New Roman" pitchFamily="18" charset="0"/>
              </a:rPr>
              <a:t>creating  </a:t>
            </a:r>
            <a:r>
              <a:rPr lang="en-US" sz="2000" spc="11" dirty="0">
                <a:latin typeface="Times New Roman" pitchFamily="18" charset="0"/>
                <a:cs typeface="Times New Roman" pitchFamily="18" charset="0"/>
              </a:rPr>
              <a:t>instance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that</a:t>
            </a:r>
            <a:r>
              <a:rPr lang="en-US" sz="2000" spc="-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18" dirty="0">
                <a:latin typeface="Times New Roman" pitchFamily="18" charset="0"/>
                <a:cs typeface="Times New Roman" pitchFamily="18" charset="0"/>
              </a:rPr>
              <a:t>class.</a:t>
            </a:r>
          </a:p>
          <a:p>
            <a:pPr marL="8929" marR="3572" algn="just">
              <a:lnSpc>
                <a:spcPct val="101200"/>
              </a:lnSpc>
              <a:spcBef>
                <a:spcPts val="703"/>
              </a:spcBef>
            </a:pP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lvl="1" indent="-168275" algn="just"/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– member of a class. </a:t>
            </a:r>
          </a:p>
          <a:p>
            <a:pPr marL="461963" lvl="2" indent="-168275" algn="just"/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An attribute is the data defined in a class that maintains the current state of an object.  The state of an object is determined by the current contents of all the attributes.</a:t>
            </a:r>
          </a:p>
          <a:p>
            <a:pPr marL="461963" lvl="2" indent="-168275" algn="just"/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marL="0" lvl="1" indent="-168275" algn="just"/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– member functions of a class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1E00050-A473-4B47-A221-23D8B1B0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17A73E0-19A0-47C0-BC3D-1E38AE2D9393}" type="slidenum">
              <a:rPr lang="en-US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0"/>
            <a:ext cx="6858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0" y="121920"/>
            <a:ext cx="6858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14900" y="-152400"/>
            <a:ext cx="8001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0" y="-152400"/>
            <a:ext cx="914400" cy="533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806853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FCF8F5-33B8-4DCB-9B8B-DD047EB0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Objects and classes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="" xmlns:a16="http://schemas.microsoft.com/office/drawing/2014/main" id="{5E4C0A91-BEF0-4148-8635-FFBA2F12F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A class itself does not exist; it is merely a description of an object.  </a:t>
            </a:r>
          </a:p>
          <a:p>
            <a:pPr algn="just"/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A class can be considered a template for the creation of object</a:t>
            </a:r>
          </a:p>
          <a:p>
            <a:pPr algn="just"/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Blueprint of a building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class</a:t>
            </a:r>
          </a:p>
          <a:p>
            <a:pPr algn="just"/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Building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object</a:t>
            </a:r>
          </a:p>
          <a:p>
            <a:pPr algn="just"/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An object exists and is definable.  </a:t>
            </a:r>
          </a:p>
          <a:p>
            <a:pPr algn="just"/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An object exhibits behavior, maintains state, and has traits.  An object can be manipulated.  </a:t>
            </a:r>
          </a:p>
          <a:p>
            <a:pPr algn="just"/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An object is an instance of a class.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E755E7A-3D93-4606-83B3-940BE374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F8BC8FD0-8B06-4A3E-BE1A-5B2EC45EBA3F}" type="slidenum">
              <a:rPr lang="en-US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3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-19000"/>
            <a:ext cx="6858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0" y="102920"/>
            <a:ext cx="6858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14900" y="-171400"/>
            <a:ext cx="8001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0" y="-171400"/>
            <a:ext cx="914400" cy="533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070520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16672-616B-4DFB-A5E3-931361BE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1" name="Content Placeholder 2">
            <a:extLst>
              <a:ext uri="{FF2B5EF4-FFF2-40B4-BE49-F238E27FC236}">
                <a16:creationId xmlns="" xmlns:a16="http://schemas.microsoft.com/office/drawing/2014/main" id="{941C03A0-CB4E-4F4B-8D0E-0C6A70506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en-US" sz="2000" i="1" dirty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is a function that is part of the class definition.  The methods of a class specify how its objects will respond to any particular message.  </a:t>
            </a:r>
          </a:p>
          <a:p>
            <a:pPr algn="just"/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method is a collection of statements that perform some specific task and return the result to the caller. A method can perform some specific task without returning anything.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Methods allow us to reuse the code without retyping the code. 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en-US" sz="2000" i="1" dirty="0">
                <a:latin typeface="Times New Roman" pitchFamily="18" charset="0"/>
                <a:cs typeface="Times New Roman" pitchFamily="18" charset="0"/>
              </a:rPr>
              <a:t>message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is a request, sent to an object, that activates a method (i.e., a member function).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66264A9-E55E-471E-BEA8-7671AB40F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E4522AD1-3F1F-44CA-B751-1279E1CCED10}" type="slidenum">
              <a:rPr lang="en-US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13653"/>
            <a:ext cx="6858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0" y="135573"/>
            <a:ext cx="6858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7750" y="-138747"/>
            <a:ext cx="914400" cy="533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921076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93E979-F6DB-482C-86EF-E760E577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Defining a Base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- 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3F57EF-4E55-4C39-9439-65F9F2544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371600"/>
            <a:ext cx="7315200" cy="5102087"/>
          </a:xfrm>
        </p:spPr>
        <p:txBody>
          <a:bodyPr rtlCol="0">
            <a:noAutofit/>
          </a:bodyPr>
          <a:lstStyle/>
          <a:p>
            <a:pPr marL="3175" indent="-3175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base class is not defined on, nor does it inherit members from, any other class.</a:t>
            </a:r>
          </a:p>
          <a:p>
            <a:pPr marL="0" lvl="1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  <a:defRPr/>
            </a:pPr>
            <a:endParaRPr lang="en-US" sz="1800" dirty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0" lvl="1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  <a:defRPr/>
            </a:pPr>
            <a:r>
              <a:rPr lang="en-US" sz="1800" b="1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#include &lt;</a:t>
            </a:r>
            <a:r>
              <a:rPr lang="en-US" sz="1800" b="1" dirty="0" err="1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iostream</a:t>
            </a:r>
            <a:r>
              <a:rPr lang="en-US" sz="1800" b="1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&gt;</a:t>
            </a:r>
          </a:p>
          <a:p>
            <a:pPr marL="0" lvl="1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  <a:tab pos="1828800" algn="l"/>
              </a:tabLst>
              <a:defRPr/>
            </a:pPr>
            <a:r>
              <a:rPr lang="en-US" sz="1800" b="1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using </a:t>
            </a:r>
            <a:r>
              <a:rPr lang="en-US" sz="1800" b="1" dirty="0" err="1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std</a:t>
            </a:r>
            <a:r>
              <a:rPr lang="en-US" sz="1800" b="1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::</a:t>
            </a:r>
            <a:r>
              <a:rPr lang="en-US" sz="1800" b="1" dirty="0" err="1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cout</a:t>
            </a:r>
            <a:r>
              <a:rPr lang="en-US" sz="1800" b="1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;	//this example “uses” only the necessary </a:t>
            </a:r>
          </a:p>
          <a:p>
            <a:pPr marL="0" lvl="1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  <a:tab pos="1828800" algn="l"/>
              </a:tabLst>
              <a:defRPr/>
            </a:pPr>
            <a:r>
              <a:rPr lang="en-US" sz="1800" b="1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using </a:t>
            </a:r>
            <a:r>
              <a:rPr lang="en-US" sz="1800" b="1" dirty="0" err="1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std</a:t>
            </a:r>
            <a:r>
              <a:rPr lang="en-US" sz="1800" b="1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::</a:t>
            </a:r>
            <a:r>
              <a:rPr lang="en-US" sz="1800" b="1" dirty="0" err="1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endl</a:t>
            </a:r>
            <a:r>
              <a:rPr lang="en-US" sz="1800" b="1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;	// objects, not the entire </a:t>
            </a:r>
            <a:r>
              <a:rPr lang="en-US" sz="1800" b="1" dirty="0" err="1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std</a:t>
            </a:r>
            <a:r>
              <a:rPr lang="en-US" sz="1800" b="1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namespace</a:t>
            </a:r>
          </a:p>
          <a:p>
            <a:pPr marL="0" lvl="1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  <a:defRPr/>
            </a:pPr>
            <a:r>
              <a:rPr lang="en-US" sz="1800" b="1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 </a:t>
            </a:r>
          </a:p>
          <a:p>
            <a:pPr marL="0" lvl="1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  <a:defRPr/>
            </a:pPr>
            <a:endParaRPr lang="en-US" sz="1800" b="1" dirty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0" lvl="1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  <a:defRPr/>
            </a:pPr>
            <a:r>
              <a:rPr lang="en-US" sz="1800" b="1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class Fraction {</a:t>
            </a:r>
          </a:p>
          <a:p>
            <a:pPr marL="0" lvl="1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  <a:defRPr/>
            </a:pPr>
            <a:r>
              <a:rPr lang="en-US" sz="1800" b="1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public:</a:t>
            </a:r>
          </a:p>
          <a:p>
            <a:pPr marL="0" lvl="1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  <a:tab pos="3200400" algn="l"/>
              </a:tabLst>
              <a:defRPr/>
            </a:pPr>
            <a:r>
              <a:rPr lang="en-US" sz="1800" b="1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	void assign (</a:t>
            </a:r>
            <a:r>
              <a:rPr lang="en-US" sz="1800" b="1" dirty="0" err="1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int</a:t>
            </a:r>
            <a:r>
              <a:rPr lang="en-US" sz="1800" b="1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, </a:t>
            </a:r>
            <a:r>
              <a:rPr lang="en-US" sz="1800" b="1" dirty="0" err="1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int</a:t>
            </a:r>
            <a:r>
              <a:rPr lang="en-US" sz="1800" b="1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);	//member functions</a:t>
            </a:r>
          </a:p>
          <a:p>
            <a:pPr marL="0" lvl="1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  <a:defRPr/>
            </a:pPr>
            <a:r>
              <a:rPr lang="en-US" sz="1800" b="1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	double convert();</a:t>
            </a:r>
          </a:p>
          <a:p>
            <a:pPr marL="0" lvl="1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  <a:defRPr/>
            </a:pPr>
            <a:r>
              <a:rPr lang="en-US" sz="1800" b="1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 </a:t>
            </a:r>
            <a:r>
              <a:rPr lang="en-US" sz="1800" b="1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void </a:t>
            </a:r>
            <a:r>
              <a:rPr lang="en-US" sz="1800" b="1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invert();</a:t>
            </a:r>
          </a:p>
          <a:p>
            <a:pPr marL="0" lvl="1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  <a:defRPr/>
            </a:pPr>
            <a:r>
              <a:rPr lang="en-US" sz="1800" b="1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	</a:t>
            </a:r>
            <a:r>
              <a:rPr lang="en-US" sz="1800" b="1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void </a:t>
            </a:r>
            <a:r>
              <a:rPr lang="en-US" sz="1800" b="1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print();</a:t>
            </a:r>
          </a:p>
          <a:p>
            <a:pPr marL="0" lvl="1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  <a:defRPr/>
            </a:pPr>
            <a:r>
              <a:rPr lang="en-US" sz="1800" b="1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private:</a:t>
            </a:r>
          </a:p>
          <a:p>
            <a:pPr marL="0" lvl="1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  <a:tab pos="3200400" algn="l"/>
              </a:tabLst>
              <a:defRPr/>
            </a:pPr>
            <a:r>
              <a:rPr lang="en-US" sz="1800" b="1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	</a:t>
            </a:r>
            <a:r>
              <a:rPr lang="en-US" sz="1800" b="1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int</a:t>
            </a:r>
            <a:r>
              <a:rPr lang="en-US" sz="1800" b="1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1800" b="1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num, den;	//member data</a:t>
            </a:r>
          </a:p>
          <a:p>
            <a:pPr marL="0" lvl="1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  <a:defRPr/>
            </a:pPr>
            <a:r>
              <a:rPr lang="en-US" sz="1800" b="1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};</a:t>
            </a:r>
          </a:p>
          <a:p>
            <a:pPr marL="0" lvl="1" indent="0" algn="r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  <a:defRPr/>
            </a:pPr>
            <a:r>
              <a:rPr lang="en-US" sz="1800" b="1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Continued…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5D3E59C-00DC-4FDD-A425-468A6DAD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B8FCE968-2B38-4C84-8044-661BF1E49432}" type="slidenum">
              <a:rPr lang="en-US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5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1183" y="0"/>
            <a:ext cx="6858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1183" y="121920"/>
            <a:ext cx="6858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5933" y="-152400"/>
            <a:ext cx="914400" cy="533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48933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A11D31-3CD3-4921-90C2-B20F338C9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Using objects of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- 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9" name="Content Placeholder 2">
            <a:extLst>
              <a:ext uri="{FF2B5EF4-FFF2-40B4-BE49-F238E27FC236}">
                <a16:creationId xmlns="" xmlns:a16="http://schemas.microsoft.com/office/drawing/2014/main" id="{0C440E70-1194-49F3-91BB-6C57684D6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1"/>
            <a:ext cx="7543800" cy="4832352"/>
          </a:xfrm>
        </p:spPr>
        <p:txBody>
          <a:bodyPr>
            <a:normAutofit fontScale="92500" lnSpcReduction="10000"/>
          </a:bodyPr>
          <a:lstStyle/>
          <a:p>
            <a:pPr marL="0" lvl="1" indent="0">
              <a:spcBef>
                <a:spcPct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The main() function:</a:t>
            </a:r>
          </a:p>
          <a:p>
            <a:pPr marL="0" lvl="1" indent="0">
              <a:spcBef>
                <a:spcPct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altLang="en-US" b="1" dirty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spcBef>
                <a:spcPct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spcBef>
                <a:spcPct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main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lvl="1" indent="0">
              <a:spcBef>
                <a:spcPct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spcBef>
                <a:spcPct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	Fraction x;</a:t>
            </a:r>
          </a:p>
          <a:p>
            <a:pPr marL="0" lvl="1" indent="0">
              <a:spcBef>
                <a:spcPct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x.assign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(22, 7);</a:t>
            </a:r>
          </a:p>
          <a:p>
            <a:pPr marL="0" lvl="1" indent="0">
              <a:spcBef>
                <a:spcPct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&lt;&lt; "x =  ";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x.print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lvl="1" indent="0">
              <a:spcBef>
                <a:spcPct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&lt;&lt; " = " &lt;&lt;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x.convert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() &lt;&lt;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lvl="1" indent="0">
              <a:spcBef>
                <a:spcPct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x.invert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lvl="1" indent="0">
              <a:spcBef>
                <a:spcPct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&lt;&lt; "1/x =  ";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x.print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();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&lt;&lt;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lvl="1" indent="0">
              <a:spcBef>
                <a:spcPct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	return 0;</a:t>
            </a:r>
          </a:p>
          <a:p>
            <a:pPr marL="0" lvl="1" indent="0">
              <a:spcBef>
                <a:spcPct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lvl="1" indent="0">
              <a:spcBef>
                <a:spcPct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spcBef>
                <a:spcPct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spcBef>
                <a:spcPct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lvl="1" indent="0" algn="r">
              <a:spcBef>
                <a:spcPct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altLang="en-US" sz="1200" dirty="0">
                <a:latin typeface="Times New Roman" pitchFamily="18" charset="0"/>
                <a:cs typeface="Times New Roman" pitchFamily="18" charset="0"/>
              </a:rPr>
              <a:t>Continued…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8B74769-2ED0-4418-8BA1-0278982B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4EB7568-EC94-402C-AA93-5720ABDAD507}" type="slidenum">
              <a:rPr lang="en-US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6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62" name="Picture 5">
            <a:extLst>
              <a:ext uri="{FF2B5EF4-FFF2-40B4-BE49-F238E27FC236}">
                <a16:creationId xmlns="" xmlns:a16="http://schemas.microsoft.com/office/drawing/2014/main" id="{7719D97F-5169-4249-8771-85C9E2EE26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030" y="2108338"/>
            <a:ext cx="2034183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57489" y="0"/>
            <a:ext cx="6858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57489" y="121920"/>
            <a:ext cx="6858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29389" y="-152400"/>
            <a:ext cx="8001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pngfind.com-kingpin-png-4152286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2239" y="-152400"/>
            <a:ext cx="914400" cy="533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427786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E16198-C172-42BF-8C6E-E81F6C25F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Defining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– Example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3" name="Content Placeholder 2">
            <a:extLst>
              <a:ext uri="{FF2B5EF4-FFF2-40B4-BE49-F238E27FC236}">
                <a16:creationId xmlns="" xmlns:a16="http://schemas.microsoft.com/office/drawing/2014/main" id="{C42529E3-311A-4042-AA87-02BA8D6BE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7696200" cy="5638800"/>
          </a:xfrm>
        </p:spPr>
        <p:txBody>
          <a:bodyPr>
            <a:normAutofit fontScale="70000" lnSpcReduction="20000"/>
          </a:bodyPr>
          <a:lstStyle/>
          <a:p>
            <a:pPr marL="0" lvl="1" indent="0">
              <a:spcBef>
                <a:spcPct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Class Implementation:</a:t>
            </a:r>
          </a:p>
          <a:p>
            <a:pPr marL="0" lvl="1" indent="0">
              <a:spcBef>
                <a:spcPct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alt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spcBef>
                <a:spcPct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void Fraction::assign (</a:t>
            </a:r>
            <a:r>
              <a:rPr lang="en-US" altLang="en-US" sz="2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 numerator, </a:t>
            </a:r>
            <a:r>
              <a:rPr lang="en-US" altLang="en-US" sz="2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 denominator) </a:t>
            </a:r>
            <a:endParaRPr lang="en-US" alt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spcBef>
                <a:spcPct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altLang="en-US" sz="2600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alt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spcBef>
                <a:spcPct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600" dirty="0" err="1"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 = numerator;</a:t>
            </a:r>
          </a:p>
          <a:p>
            <a:pPr marL="0" lvl="1" indent="0">
              <a:spcBef>
                <a:spcPct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	den = denominator;</a:t>
            </a:r>
          </a:p>
          <a:p>
            <a:pPr marL="0" lvl="1" indent="0">
              <a:spcBef>
                <a:spcPct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lvl="1" indent="0">
              <a:spcBef>
                <a:spcPct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alt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spcBef>
                <a:spcPct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double Fraction::convert () </a:t>
            </a:r>
            <a:endParaRPr lang="en-US" alt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spcBef>
                <a:spcPct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altLang="en-US" sz="2600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alt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spcBef>
                <a:spcPct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	return double (</a:t>
            </a:r>
            <a:r>
              <a:rPr lang="en-US" altLang="en-US" sz="2600" dirty="0" err="1"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)/(den);</a:t>
            </a:r>
          </a:p>
          <a:p>
            <a:pPr marL="0" lvl="1" indent="0">
              <a:spcBef>
                <a:spcPct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lvl="1" indent="0">
              <a:spcBef>
                <a:spcPct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alt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spcBef>
                <a:spcPct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void Fraction::invert() </a:t>
            </a:r>
            <a:endParaRPr lang="en-US" alt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spcBef>
                <a:spcPct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altLang="en-US" sz="2600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alt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spcBef>
                <a:spcPct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 temp = </a:t>
            </a:r>
            <a:r>
              <a:rPr lang="en-US" altLang="en-US" sz="2600" dirty="0" err="1"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lvl="1" indent="0">
              <a:spcBef>
                <a:spcPct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600" dirty="0" err="1"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 = den;</a:t>
            </a:r>
          </a:p>
          <a:p>
            <a:pPr marL="0" lvl="1" indent="0">
              <a:spcBef>
                <a:spcPct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	den = temp;</a:t>
            </a:r>
          </a:p>
          <a:p>
            <a:pPr marL="0" lvl="1" indent="0">
              <a:spcBef>
                <a:spcPct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lvl="1" indent="0">
              <a:spcBef>
                <a:spcPct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endParaRPr lang="en-US" alt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spcBef>
                <a:spcPct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void Fraction::print() </a:t>
            </a:r>
            <a:endParaRPr lang="en-US" alt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spcBef>
                <a:spcPct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altLang="en-US" sz="2600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alt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spcBef>
                <a:spcPct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6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 &lt;&lt; num &lt;&lt; '/' </a:t>
            </a:r>
            <a:r>
              <a:rPr lang="en-US" altLang="en-US" sz="2600" dirty="0" smtClean="0">
                <a:latin typeface="Times New Roman" pitchFamily="18" charset="0"/>
                <a:cs typeface="Times New Roman" pitchFamily="18" charset="0"/>
              </a:rPr>
              <a:t>&lt;</a:t>
            </a:r>
          </a:p>
          <a:p>
            <a:pPr marL="0" lvl="1" indent="0">
              <a:spcBef>
                <a:spcPct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</a:tabLst>
            </a:pPr>
            <a:r>
              <a:rPr lang="en-US" altLang="en-US" sz="2600" dirty="0" smtClean="0">
                <a:latin typeface="Times New Roman" pitchFamily="18" charset="0"/>
                <a:cs typeface="Times New Roman" pitchFamily="18" charset="0"/>
              </a:rPr>
              <a:t>}&lt; </a:t>
            </a: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den;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A0F8DB6-3599-450B-9FCC-25F41570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A6C60B3-A33F-4031-88B6-7B8E012DCE5C}" type="slidenum">
              <a:rPr lang="en-US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7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57489" y="0"/>
            <a:ext cx="6858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57489" y="121920"/>
            <a:ext cx="6858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25562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334</Words>
  <Application>Microsoft Office PowerPoint</Application>
  <PresentationFormat>On-screen Show (4:3)</PresentationFormat>
  <Paragraphs>93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OBJECT ORIENTED DESIGN AND PROGRAMMING  Feature : Objects and Classes</vt:lpstr>
      <vt:lpstr>Objects and Classes</vt:lpstr>
      <vt:lpstr>Objects and classes</vt:lpstr>
      <vt:lpstr>Methods</vt:lpstr>
      <vt:lpstr>Defining a Base Class - Example</vt:lpstr>
      <vt:lpstr>Using objects of a Class - Example</vt:lpstr>
      <vt:lpstr>Defining a Class – Example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Classes</dc:title>
  <dc:creator>Divya</dc:creator>
  <cp:lastModifiedBy>Divya</cp:lastModifiedBy>
  <cp:revision>10</cp:revision>
  <dcterms:created xsi:type="dcterms:W3CDTF">2006-08-16T00:00:00Z</dcterms:created>
  <dcterms:modified xsi:type="dcterms:W3CDTF">2020-07-31T16:38:12Z</dcterms:modified>
</cp:coreProperties>
</file>