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3" r:id="rId14"/>
    <p:sldId id="257" r:id="rId15"/>
    <p:sldId id="258" r:id="rId16"/>
    <p:sldId id="264" r:id="rId17"/>
    <p:sldId id="260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7/08/cpp-variable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3124200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Session 12</a:t>
            </a:r>
            <a:br>
              <a:rPr lang="en-US" sz="3100" b="1" dirty="0" smtClean="0"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b="1" dirty="0" smtClean="0"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Topic : Constructor and Destructor</a:t>
            </a:r>
            <a:br>
              <a:rPr lang="en-US" sz="3100" b="1" dirty="0" smtClean="0">
                <a:latin typeface="Arial" pitchFamily="34" charset="0"/>
                <a:cs typeface="Arial" pitchFamily="34" charset="0"/>
              </a:rPr>
            </a:br>
            <a:endParaRPr lang="en-US" sz="3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56388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68580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91100" y="41148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950" y="411480"/>
            <a:ext cx="914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1" y="1795960"/>
            <a:ext cx="65972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does  the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destructor get called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destructor is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automatically called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when: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1) The program finished execution.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2) When a scope (the { } parenthesis) containing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 variable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ends.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3) When you call the delete operator.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2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354" y="1219200"/>
            <a:ext cx="3168203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HelloWorld</a:t>
            </a:r>
            <a:r>
              <a:rPr lang="en-US" dirty="0"/>
              <a:t>(){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&lt;&lt;"Constructor is called"&lt;&lt;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~</a:t>
            </a:r>
            <a:r>
              <a:rPr lang="en-US" dirty="0" err="1"/>
              <a:t>HelloWorld</a:t>
            </a:r>
            <a:r>
              <a:rPr lang="en-US" dirty="0"/>
              <a:t>(){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&lt;&lt;"Destructor is called"&lt;&lt;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//Member function</a:t>
            </a:r>
          </a:p>
          <a:p>
            <a:r>
              <a:rPr lang="en-US" dirty="0"/>
              <a:t>   void display(){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&lt;&lt;"Hello World!"&lt;&lt;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4465" y="1742699"/>
            <a:ext cx="3351727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 smtClean="0"/>
              <a:t>;</a:t>
            </a:r>
            <a:r>
              <a:rPr lang="en-US" dirty="0"/>
              <a:t> //Object created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  <a:r>
              <a:rPr lang="en-US" dirty="0"/>
              <a:t>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8162" y="2756080"/>
            <a:ext cx="121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//Member function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298" y="257141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50716" y="2849554"/>
            <a:ext cx="347730" cy="18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051" y="385659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450716" y="4043545"/>
            <a:ext cx="347730" cy="18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6460" y="4572000"/>
            <a:ext cx="2090316" cy="178510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Constructor </a:t>
            </a:r>
            <a:r>
              <a:rPr lang="en-US" dirty="0"/>
              <a:t>is called</a:t>
            </a:r>
          </a:p>
          <a:p>
            <a:r>
              <a:rPr lang="en-US" dirty="0"/>
              <a:t>Hello World!</a:t>
            </a:r>
          </a:p>
          <a:p>
            <a:r>
              <a:rPr lang="en-US" dirty="0"/>
              <a:t>Destructor is called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8496" y="516835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program for destructor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6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213" y="1714757"/>
            <a:ext cx="83751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Destructor rules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Name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begin with tilde sign(~) and must match class name.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2) There cannot be more than one destructor in a class.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3) Unlike constructors that can have parameters, destructors do not allow any parameter.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4) They do not have any return type, just like constructors.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5) When you do not specify any destructor in a class, compiler generates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destructor and inserts it into your code.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0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11C48-5B28-4D82-9CB9-9EDB519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="" xmlns:a16="http://schemas.microsoft.com/office/drawing/2014/main" id="{2469A567-AA9F-44BD-BC72-E2E8C966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constructor is a member function that is invoked automatically when an object is declared.  </a:t>
            </a:r>
          </a:p>
          <a:p>
            <a:r>
              <a:rPr lang="en-US" sz="2400" dirty="0" smtClean="0"/>
              <a:t>It has the same name as the class and carries no return type (not even void). </a:t>
            </a:r>
          </a:p>
          <a:p>
            <a:r>
              <a:rPr lang="en-US" sz="2400" dirty="0" smtClean="0"/>
              <a:t> </a:t>
            </a:r>
            <a:r>
              <a:rPr lang="en-US" sz="2400" spc="-42" dirty="0" smtClean="0">
                <a:cs typeface="Arial"/>
              </a:rPr>
              <a:t>The </a:t>
            </a:r>
            <a:r>
              <a:rPr lang="en-US" sz="2400" spc="14" dirty="0" smtClean="0">
                <a:cs typeface="Arial"/>
              </a:rPr>
              <a:t>Compiler </a:t>
            </a:r>
            <a:r>
              <a:rPr lang="en-US" sz="2400" spc="21" dirty="0" smtClean="0">
                <a:cs typeface="Arial"/>
              </a:rPr>
              <a:t>calls </a:t>
            </a:r>
            <a:r>
              <a:rPr lang="en-US" sz="2400" dirty="0" smtClean="0">
                <a:cs typeface="Arial"/>
              </a:rPr>
              <a:t>the </a:t>
            </a:r>
            <a:r>
              <a:rPr lang="en-US" sz="2400" spc="11" dirty="0" smtClean="0">
                <a:cs typeface="Arial"/>
              </a:rPr>
              <a:t>Constructor </a:t>
            </a:r>
            <a:r>
              <a:rPr lang="en-US" sz="2400" spc="-4" dirty="0" smtClean="0">
                <a:cs typeface="Arial"/>
              </a:rPr>
              <a:t>whenever an </a:t>
            </a:r>
            <a:r>
              <a:rPr lang="en-US" sz="2400" spc="39" dirty="0" smtClean="0">
                <a:cs typeface="Arial"/>
              </a:rPr>
              <a:t>object </a:t>
            </a:r>
            <a:r>
              <a:rPr lang="en-US" sz="2400" spc="-4" dirty="0" smtClean="0">
                <a:cs typeface="Arial"/>
              </a:rPr>
              <a:t>is</a:t>
            </a:r>
            <a:r>
              <a:rPr lang="en-US" sz="2400" spc="-18" dirty="0" smtClean="0">
                <a:cs typeface="Arial"/>
              </a:rPr>
              <a:t> </a:t>
            </a:r>
            <a:r>
              <a:rPr lang="en-US" sz="2400" spc="21" dirty="0" smtClean="0">
                <a:cs typeface="Arial"/>
              </a:rPr>
              <a:t>created</a:t>
            </a:r>
          </a:p>
          <a:p>
            <a:pPr>
              <a:buNone/>
            </a:pPr>
            <a:r>
              <a:rPr lang="en-US" sz="2400" dirty="0" smtClean="0"/>
              <a:t>Syntax: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class A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    public:</a:t>
            </a:r>
          </a:p>
          <a:p>
            <a:pPr>
              <a:buNone/>
            </a:pPr>
            <a:r>
              <a:rPr lang="en-US" sz="2000" dirty="0" smtClean="0"/>
              <a:t>		  A()   // constructor</a:t>
            </a:r>
          </a:p>
          <a:p>
            <a:pPr>
              <a:buNone/>
            </a:pPr>
            <a:r>
              <a:rPr lang="en-US" sz="2000" dirty="0" smtClean="0"/>
              <a:t>	            {    }</a:t>
            </a:r>
          </a:p>
          <a:p>
            <a:pPr>
              <a:buNone/>
            </a:pPr>
            <a:r>
              <a:rPr lang="en-US" sz="2000" dirty="0" smtClean="0"/>
              <a:t>	};</a:t>
            </a:r>
            <a:endParaRPr lang="en-US" sz="2000" spc="21" dirty="0" smtClean="0">
              <a:cs typeface="Arial"/>
            </a:endParaRPr>
          </a:p>
          <a:p>
            <a:pPr marL="0" lvl="1" indent="-168275" algn="just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E00050-A473-4B47-A221-23D8B1B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17A73E0-19A0-47C0-BC3D-1E38AE2D9393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CF8F5-33B8-4DCB-9B8B-DD047EB0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="" xmlns:a16="http://schemas.microsoft.com/office/drawing/2014/main" id="{5E4C0A91-BEF0-4148-8635-FFBA2F12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Constructor can be defined either inside the class or outside of the class using scope resolution operator  ::</a:t>
            </a:r>
          </a:p>
          <a:p>
            <a:pPr algn="just"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algn="just"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public: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	A();  // constructor declaration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};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A::A()	// constructor definition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a = 10;</a:t>
            </a:r>
          </a:p>
          <a:p>
            <a:pPr algn="just"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55E7A-3D93-4606-83B3-940BE374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8BC8FD0-8B06-4A3E-BE1A-5B2EC45EBA3F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-1900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02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14900" y="-171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71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16672-616B-4DFB-A5E3-931361BE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="" xmlns:a16="http://schemas.microsoft.com/office/drawing/2014/main" id="{941C03A0-CB4E-4F4B-8D0E-0C6A7050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is a function that is part of the class definition.  The methods of a class specify how its objects will respond to any particular message.  </a:t>
            </a: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method is a collection of statements that perform some specific task and return the result to the caller. A method can perform some specific task without returning anything.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Methods allow us to reuse the code without retyping the code.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is a request, sent to an object, that activates a method (i.e., a member function).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6264A9-E55E-471E-BEA8-7671AB4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4522AD1-3F1F-44CA-B751-1279E1CCED10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653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35573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38747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 Vs Constructor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define particular task for execution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can have same name as class name or different name based on the requirement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Explicit call statement required to call a method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default method provided by compiler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data type must be declared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initialize the data members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 has same name as the class name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 is automatically called when an object is created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always default constructor provide by compiler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type is not required in constructor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11D31-3CD3-4921-90C2-B20F338C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Constructor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="" xmlns:a16="http://schemas.microsoft.com/office/drawing/2014/main" id="{0C440E70-1194-49F3-91BB-6C57684D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7543800" cy="48323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Types of Constructors in C++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Constructors are of three types: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Default Constructor </a:t>
            </a:r>
            <a:r>
              <a:rPr lang="en-US" sz="2400" dirty="0" smtClean="0"/>
              <a:t>- Default constructor is the constructor which doesn't take any argument. It has no parameter.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Parametrized</a:t>
            </a:r>
            <a:r>
              <a:rPr lang="en-US" sz="2400" b="1" dirty="0" smtClean="0"/>
              <a:t> Constructor : </a:t>
            </a:r>
            <a:r>
              <a:rPr lang="en-US" sz="2400" dirty="0" smtClean="0"/>
              <a:t>These are the constructors with parameter. Using this Constructor you can provide different values to data members of different objects, by passing the appropriate values as argument.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Copy Constructor: </a:t>
            </a:r>
            <a:r>
              <a:rPr lang="en-US" sz="2400" dirty="0" smtClean="0"/>
              <a:t>These are special type of Constructors which takes an object as argument, and is used to copy values of data members of one object into other object.</a:t>
            </a:r>
            <a:endParaRPr lang="en-US" sz="2400" b="1" dirty="0" smtClean="0"/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B74769-2ED0-4418-8BA1-0278982B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4EB7568-EC94-402C-AA93-5720ABDAD507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7489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489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29389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2239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 Program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 Student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public: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string name;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Student()  //Default constructor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{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name = "None";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Student(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x) // parameterized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{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x;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name = "None";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// copy constructor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Student (const Student &amp;s)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s.rollno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name = s.name;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};   // end of class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Student A1();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Student A(10);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Student B=A;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11D31-3CD3-4921-90C2-B20F338C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Destructor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="" xmlns:a16="http://schemas.microsoft.com/office/drawing/2014/main" id="{0C440E70-1194-49F3-91BB-6C57684D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7543800" cy="4832352"/>
          </a:xfrm>
        </p:spPr>
        <p:txBody>
          <a:bodyPr>
            <a:noAutofit/>
          </a:bodyPr>
          <a:lstStyle/>
          <a:p>
            <a:pPr marL="325029" marR="3572" indent="-316546" algn="just">
              <a:spcBef>
                <a:spcPts val="70"/>
              </a:spcBef>
              <a:buSzPct val="75000"/>
              <a:tabLst>
                <a:tab pos="325476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21" dirty="0" smtClean="0">
                <a:latin typeface="Times New Roman" pitchFamily="18" charset="0"/>
                <a:cs typeface="Times New Roman" pitchFamily="18" charset="0"/>
              </a:rPr>
              <a:t>destructor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spc="32" dirty="0" smtClean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sz="2400" spc="18" dirty="0" smtClean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400" spc="14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2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US" sz="2400" spc="28" dirty="0" smtClean="0">
                <a:latin typeface="Times New Roman" pitchFamily="18" charset="0"/>
                <a:cs typeface="Times New Roman" pitchFamily="18" charset="0"/>
              </a:rPr>
              <a:t>executed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whenever an </a:t>
            </a:r>
            <a:r>
              <a:rPr lang="en-US" sz="2400" spc="39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pc="14" dirty="0" smtClean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lang="en-US" sz="2400" spc="2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spc="28" dirty="0" smtClean="0">
                <a:latin typeface="Times New Roman" pitchFamily="18" charset="0"/>
                <a:cs typeface="Times New Roman" pitchFamily="18" charset="0"/>
              </a:rPr>
              <a:t>goes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lang="en-US" sz="2400" spc="46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or  whenever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18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2400" spc="7" dirty="0" smtClean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spc="49" dirty="0" smtClean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4" dirty="0" smtClean="0"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400" spc="39" dirty="0" smtClean="0">
                <a:latin typeface="Times New Roman" pitchFamily="18" charset="0"/>
                <a:cs typeface="Times New Roman" pitchFamily="18" charset="0"/>
              </a:rPr>
              <a:t>object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that</a:t>
            </a:r>
            <a:r>
              <a:rPr lang="en-US" sz="2400" spc="-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8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325029" marR="3572" indent="-316546" algn="just">
              <a:spcBef>
                <a:spcPts val="70"/>
              </a:spcBef>
              <a:buSzPct val="75000"/>
              <a:buNone/>
              <a:tabLst>
                <a:tab pos="325476" algn="l"/>
              </a:tabLst>
            </a:pPr>
            <a:endParaRPr lang="en-US" sz="2400" spc="18" dirty="0" smtClean="0">
              <a:latin typeface="Times New Roman" pitchFamily="18" charset="0"/>
              <a:cs typeface="Times New Roman" pitchFamily="18" charset="0"/>
            </a:endParaRPr>
          </a:p>
          <a:p>
            <a:pPr marL="325029" marR="3572" indent="-316546" algn="just">
              <a:spcBef>
                <a:spcPts val="70"/>
              </a:spcBef>
              <a:buSzPct val="75000"/>
              <a:buNone/>
              <a:tabLst>
                <a:tab pos="325476" algn="l"/>
              </a:tabLst>
            </a:pPr>
            <a:r>
              <a:rPr lang="en-US" sz="2400" spc="18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marL="39289">
              <a:lnSpc>
                <a:spcPts val="1842"/>
              </a:lnSpc>
              <a:spcBef>
                <a:spcPts val="70"/>
              </a:spcBef>
              <a:buNone/>
            </a:pPr>
            <a:r>
              <a:rPr lang="en-US" sz="2400" spc="18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4" dirty="0" smtClean="0">
                <a:latin typeface="Arial"/>
                <a:cs typeface="Arial"/>
              </a:rPr>
              <a:t>class </a:t>
            </a:r>
            <a:r>
              <a:rPr lang="en-US" sz="2000" dirty="0" smtClean="0">
                <a:latin typeface="Arial"/>
                <a:cs typeface="Arial"/>
              </a:rPr>
              <a:t>Line</a:t>
            </a:r>
          </a:p>
          <a:p>
            <a:pPr marL="39289">
              <a:lnSpc>
                <a:spcPts val="1828"/>
              </a:lnSpc>
              <a:buNone/>
            </a:pPr>
            <a:r>
              <a:rPr lang="en-US" sz="2000" dirty="0" smtClean="0">
                <a:latin typeface="Arial"/>
                <a:cs typeface="Arial"/>
              </a:rPr>
              <a:t>{</a:t>
            </a:r>
          </a:p>
          <a:p>
            <a:pPr marL="202697">
              <a:lnSpc>
                <a:spcPts val="1828"/>
              </a:lnSpc>
              <a:buNone/>
            </a:pPr>
            <a:r>
              <a:rPr lang="en-US" sz="2000" spc="-4" dirty="0" smtClean="0">
                <a:latin typeface="Arial"/>
                <a:cs typeface="Arial"/>
              </a:rPr>
              <a:t>	public:</a:t>
            </a:r>
            <a:endParaRPr lang="en-US" sz="2000" dirty="0" smtClean="0">
              <a:latin typeface="Arial"/>
              <a:cs typeface="Arial"/>
            </a:endParaRPr>
          </a:p>
          <a:p>
            <a:pPr marL="366550" marR="5086169">
              <a:lnSpc>
                <a:spcPts val="1828"/>
              </a:lnSpc>
              <a:spcBef>
                <a:spcPts val="70"/>
              </a:spcBef>
              <a:buNone/>
            </a:pPr>
            <a:r>
              <a:rPr lang="en-US" sz="2000" spc="-4" dirty="0" smtClean="0">
                <a:latin typeface="Arial"/>
                <a:cs typeface="Arial"/>
              </a:rPr>
              <a:t>	   st1………</a:t>
            </a:r>
          </a:p>
          <a:p>
            <a:pPr marL="366550" marR="5086169">
              <a:lnSpc>
                <a:spcPts val="1828"/>
              </a:lnSpc>
              <a:spcBef>
                <a:spcPts val="70"/>
              </a:spcBef>
              <a:buNone/>
            </a:pPr>
            <a:r>
              <a:rPr lang="en-US" sz="2000" spc="-4" dirty="0" smtClean="0">
                <a:latin typeface="Arial"/>
                <a:cs typeface="Arial"/>
              </a:rPr>
              <a:t>	    st2……….	</a:t>
            </a:r>
          </a:p>
          <a:p>
            <a:pPr marL="366550" marR="5086169">
              <a:lnSpc>
                <a:spcPts val="1828"/>
              </a:lnSpc>
              <a:spcBef>
                <a:spcPts val="70"/>
              </a:spcBef>
              <a:buNone/>
            </a:pPr>
            <a:r>
              <a:rPr lang="en-US" sz="2000" spc="-4" dirty="0" smtClean="0">
                <a:latin typeface="Arial"/>
                <a:cs typeface="Arial"/>
              </a:rPr>
              <a:t>	  Line();    </a:t>
            </a:r>
            <a:endParaRPr lang="en-US" sz="2000" dirty="0" smtClean="0">
              <a:latin typeface="Arial"/>
              <a:cs typeface="Arial"/>
            </a:endParaRPr>
          </a:p>
          <a:p>
            <a:pPr marL="366550">
              <a:lnSpc>
                <a:spcPts val="1842"/>
              </a:lnSpc>
              <a:buNone/>
              <a:tabLst>
                <a:tab pos="1190285" algn="l"/>
              </a:tabLst>
            </a:pPr>
            <a:r>
              <a:rPr lang="en-US" sz="2000" spc="-4" dirty="0" smtClean="0">
                <a:solidFill>
                  <a:srgbClr val="0433FF"/>
                </a:solidFill>
                <a:latin typeface="Arial"/>
                <a:cs typeface="Arial"/>
              </a:rPr>
              <a:t>	~Line();	// This is the destructor:</a:t>
            </a:r>
            <a:r>
              <a:rPr lang="en-US" sz="2000" spc="7" dirty="0" smtClean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lang="en-US" sz="2000" spc="-4" dirty="0" smtClean="0">
                <a:solidFill>
                  <a:srgbClr val="0433FF"/>
                </a:solidFill>
                <a:latin typeface="Arial"/>
                <a:cs typeface="Arial"/>
              </a:rPr>
              <a:t>declaration</a:t>
            </a:r>
            <a:endParaRPr lang="en-US" sz="2000" dirty="0" smtClean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9289">
              <a:lnSpc>
                <a:spcPts val="1842"/>
              </a:lnSpc>
              <a:buNone/>
            </a:pPr>
            <a:r>
              <a:rPr lang="en-US" sz="2400" dirty="0" smtClean="0">
                <a:latin typeface="Arial"/>
                <a:cs typeface="Arial"/>
              </a:rPr>
              <a:t>};</a:t>
            </a:r>
          </a:p>
          <a:p>
            <a:pPr marL="325029" marR="3572" indent="-316546" algn="just">
              <a:spcBef>
                <a:spcPts val="70"/>
              </a:spcBef>
              <a:buSzPct val="75000"/>
              <a:buNone/>
              <a:tabLst>
                <a:tab pos="325476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B74769-2ED0-4418-8BA1-0278982B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4EB7568-EC94-402C-AA93-5720ABDAD507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7489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489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29389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2239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E99C-88EB-459D-9493-63B80291A185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274638"/>
            <a:ext cx="6172200" cy="715962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Object Initialization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011797" y="1415257"/>
            <a:ext cx="2595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485900" y="2196147"/>
            <a:ext cx="34356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0066"/>
                </a:solidFill>
              </a:rPr>
              <a:t>Default constructor</a:t>
            </a:r>
          </a:p>
          <a:p>
            <a:pPr>
              <a:buFontTx/>
              <a:buChar char="•"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8000"/>
                </a:solidFill>
              </a:rPr>
              <a:t>Copy constructor</a:t>
            </a:r>
          </a:p>
          <a:p>
            <a:pPr>
              <a:buFontTx/>
              <a:buChar char="•"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663300"/>
                </a:solidFill>
              </a:rPr>
              <a:t>Constructor with parameters</a:t>
            </a:r>
          </a:p>
          <a:p>
            <a:pPr>
              <a:buFontTx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38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09" y="598774"/>
            <a:ext cx="85435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Constructor</a:t>
            </a:r>
            <a:r>
              <a:rPr lang="en-US" sz="2000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is </a:t>
            </a:r>
            <a:r>
              <a:rPr lang="en-US" sz="2000" dirty="0"/>
              <a:t>a special kind of class member function that is automatically called when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dirty="0"/>
              <a:t>object of that class is instantiated.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Constructors are typically used to initialize member variables of the class to appropriate </a:t>
            </a:r>
            <a:r>
              <a:rPr lang="en-US" sz="2000" dirty="0" smtClean="0"/>
              <a:t>default </a:t>
            </a:r>
            <a:r>
              <a:rPr lang="en-US" sz="2000" dirty="0"/>
              <a:t>or user-provided values.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constructors </a:t>
            </a:r>
            <a:r>
              <a:rPr lang="en-US" sz="2000" b="1" dirty="0"/>
              <a:t>have specific rules for how they must be named: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	</a:t>
            </a:r>
            <a:r>
              <a:rPr lang="en-US" sz="2000" dirty="0" smtClean="0"/>
              <a:t>Constructors </a:t>
            </a:r>
            <a:r>
              <a:rPr lang="en-US" sz="2000" dirty="0"/>
              <a:t>must have the same name as the class (with the same capitalization</a:t>
            </a:r>
            <a:r>
              <a:rPr lang="en-US" sz="2000" dirty="0" smtClean="0"/>
              <a:t>) .Constructors </a:t>
            </a:r>
            <a:r>
              <a:rPr lang="en-US" sz="2000" dirty="0"/>
              <a:t>have no return type (not even void)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736" y="437882"/>
            <a:ext cx="52010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for default constructor: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 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 </a:t>
            </a:r>
          </a:p>
          <a:p>
            <a:r>
              <a:rPr lang="en-US" dirty="0"/>
              <a:t>class Employee  </a:t>
            </a:r>
          </a:p>
          <a:p>
            <a:r>
              <a:rPr lang="en-US" dirty="0"/>
              <a:t> {  </a:t>
            </a:r>
          </a:p>
          <a:p>
            <a:r>
              <a:rPr lang="en-US" dirty="0"/>
              <a:t>   public:  </a:t>
            </a:r>
          </a:p>
          <a:p>
            <a:r>
              <a:rPr lang="en-US" dirty="0"/>
              <a:t>        Employee()    </a:t>
            </a:r>
          </a:p>
          <a:p>
            <a:r>
              <a:rPr lang="en-US" dirty="0"/>
              <a:t>        {    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&lt;&lt;"Default Constructor Invoked"&lt;&lt;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r>
              <a:rPr lang="en-US" dirty="0"/>
              <a:t>        }    </a:t>
            </a:r>
          </a:p>
          <a:p>
            <a:r>
              <a:rPr lang="en-US" dirty="0"/>
              <a:t>};  </a:t>
            </a:r>
          </a:p>
          <a:p>
            <a:r>
              <a:rPr lang="en-US" dirty="0" err="1"/>
              <a:t>int</a:t>
            </a:r>
            <a:r>
              <a:rPr lang="en-US" dirty="0"/>
              <a:t> main(void) 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Employee e1; //creating an object of Employee   </a:t>
            </a:r>
          </a:p>
          <a:p>
            <a:r>
              <a:rPr lang="en-US" dirty="0"/>
              <a:t>    Employee e2;   </a:t>
            </a:r>
          </a:p>
          <a:p>
            <a:r>
              <a:rPr lang="en-US" dirty="0"/>
              <a:t>    return 0;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237" y="2485623"/>
            <a:ext cx="79932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Constructor with parameter:</a:t>
            </a:r>
          </a:p>
          <a:p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constructor which has parameters is called parameterized constructor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used to provide different values to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108672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81" y="772733"/>
            <a:ext cx="3245475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Employee {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id;//data member (also instance variable)    </a:t>
            </a:r>
          </a:p>
          <a:p>
            <a:r>
              <a:rPr lang="en-US" dirty="0"/>
              <a:t>       string name;//data member(also instance variable)</a:t>
            </a:r>
          </a:p>
          <a:p>
            <a:r>
              <a:rPr lang="en-US" dirty="0"/>
              <a:t>       float salary;</a:t>
            </a:r>
          </a:p>
          <a:p>
            <a:r>
              <a:rPr lang="en-US" dirty="0"/>
              <a:t>       Employee(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string n, float s)  </a:t>
            </a:r>
          </a:p>
          <a:p>
            <a:r>
              <a:rPr lang="en-US" dirty="0"/>
              <a:t>        {  </a:t>
            </a:r>
          </a:p>
          <a:p>
            <a:r>
              <a:rPr lang="en-US" dirty="0"/>
              <a:t>            id = 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  <a:p>
            <a:r>
              <a:rPr lang="en-US" dirty="0"/>
              <a:t>            name = n;  </a:t>
            </a:r>
          </a:p>
          <a:p>
            <a:r>
              <a:rPr lang="en-US" dirty="0"/>
              <a:t>            salary = s;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       void display()  </a:t>
            </a:r>
          </a:p>
          <a:p>
            <a:r>
              <a:rPr lang="en-US" dirty="0"/>
              <a:t>        {  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&lt;&lt;id&lt;&lt;"  "&lt;&lt;name&lt;&lt;"  "&lt;&lt;salary&lt;&lt;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5367" y="1081826"/>
            <a:ext cx="4926169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r>
              <a:rPr lang="en-US" dirty="0"/>
              <a:t>    Employee e1 =Employee(101, "</a:t>
            </a:r>
            <a:r>
              <a:rPr lang="en-US" dirty="0" err="1"/>
              <a:t>Sonoo</a:t>
            </a:r>
            <a:r>
              <a:rPr lang="en-US" dirty="0"/>
              <a:t>", 890000); </a:t>
            </a:r>
            <a:r>
              <a:rPr lang="en-US" dirty="0" smtClean="0"/>
              <a:t>e2=Employee(102, "</a:t>
            </a:r>
            <a:r>
              <a:rPr lang="en-US" dirty="0" err="1" smtClean="0"/>
              <a:t>Nakul</a:t>
            </a:r>
            <a:r>
              <a:rPr lang="en-US" dirty="0" smtClean="0"/>
              <a:t>", 59000); </a:t>
            </a:r>
          </a:p>
          <a:p>
            <a:r>
              <a:rPr lang="en-US" dirty="0" smtClean="0"/>
              <a:t>    </a:t>
            </a:r>
            <a:r>
              <a:rPr lang="en-US" dirty="0"/>
              <a:t>e1.display();  </a:t>
            </a:r>
          </a:p>
          <a:p>
            <a:r>
              <a:rPr lang="en-US" dirty="0"/>
              <a:t>    e2.display();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6983" y="512769"/>
            <a:ext cx="1555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an object of Employee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543801" y="1081826"/>
            <a:ext cx="318752" cy="70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238" y="104800"/>
            <a:ext cx="518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 for constructor with parameter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0"/>
            <a:ext cx="8839199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constructor: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Constructor is a type of constructor which is used to create a copy of an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already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existing object of a class type.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compiler provides a default Copy Constructor to all the classes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Constructor is called in the following scenarios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we </a:t>
            </a:r>
            <a:r>
              <a:rPr lang="en-US" sz="2000" dirty="0"/>
              <a:t>initialize the object with another existing object of the same class type.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For </a:t>
            </a:r>
            <a:r>
              <a:rPr lang="en-US" sz="2000" dirty="0"/>
              <a:t>example, Student s1 = s2, where Student is the class.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object of the same class type is passed by value as an argument.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function returns the object of the same class type by value</a:t>
            </a:r>
            <a:r>
              <a:rPr lang="en-US" sz="2000" dirty="0" smtClean="0"/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38" y="1725770"/>
            <a:ext cx="4085823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 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 </a:t>
            </a:r>
          </a:p>
          <a:p>
            <a:r>
              <a:rPr lang="en-US" dirty="0"/>
              <a:t>class A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public: 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  </a:t>
            </a:r>
          </a:p>
          <a:p>
            <a:r>
              <a:rPr lang="en-US" dirty="0"/>
              <a:t>    A(</a:t>
            </a:r>
            <a:r>
              <a:rPr lang="en-US" dirty="0" err="1"/>
              <a:t>int</a:t>
            </a:r>
            <a:r>
              <a:rPr lang="en-US" dirty="0"/>
              <a:t> a)                // parameterized constructor.  </a:t>
            </a:r>
          </a:p>
          <a:p>
            <a:r>
              <a:rPr lang="en-US" dirty="0"/>
              <a:t>    {  </a:t>
            </a:r>
          </a:p>
          <a:p>
            <a:r>
              <a:rPr lang="en-US" dirty="0"/>
              <a:t>      x=a;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A(A &amp;</a:t>
            </a:r>
            <a:r>
              <a:rPr lang="en-US" dirty="0" err="1"/>
              <a:t>i</a:t>
            </a:r>
            <a:r>
              <a:rPr lang="en-US" dirty="0"/>
              <a:t>)               // copy constructor  </a:t>
            </a:r>
          </a:p>
          <a:p>
            <a:r>
              <a:rPr lang="en-US" dirty="0"/>
              <a:t>    {  </a:t>
            </a:r>
          </a:p>
          <a:p>
            <a:r>
              <a:rPr lang="en-US" dirty="0"/>
              <a:t>        x = </a:t>
            </a:r>
            <a:r>
              <a:rPr lang="en-US" dirty="0" err="1"/>
              <a:t>i.x</a:t>
            </a:r>
            <a:r>
              <a:rPr lang="en-US" dirty="0"/>
              <a:t>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}; 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6394" y="1725769"/>
            <a:ext cx="359320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A a1(20);               // Calling the parameterized constructor.  </a:t>
            </a:r>
          </a:p>
          <a:p>
            <a:r>
              <a:rPr lang="en-US" dirty="0"/>
              <a:t> A a2(a1);                //  Calling the copy constructor.  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&lt;&lt;a2.x;  </a:t>
            </a:r>
          </a:p>
          <a:p>
            <a:r>
              <a:rPr lang="en-US" dirty="0"/>
              <a:t>  return 0;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099" y="56667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copy constructor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1223493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estructors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the same name as their class and their name is preceded by a tilde(~).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Destructors in C++ are members functions in a class that delete an object.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called when the class object goes out of scope such as when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ends, the program ends, a delete variable is called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Destructors are don’t take any argument and don’t return anything.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810</Words>
  <Application>Microsoft Office PowerPoint</Application>
  <PresentationFormat>On-screen Show (4:3)</PresentationFormat>
  <Paragraphs>243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18CSC202J - OBJECT ORIENTED DESIGN AND PROGRAMMING   Session 12  Topic : Constructor and Destructor </vt:lpstr>
      <vt:lpstr>Object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Constructor</vt:lpstr>
      <vt:lpstr>Methods</vt:lpstr>
      <vt:lpstr>Method Vs Constructor</vt:lpstr>
      <vt:lpstr>Types of Constructor</vt:lpstr>
      <vt:lpstr>Example Program</vt:lpstr>
      <vt:lpstr>Destructor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Divya</dc:creator>
  <cp:lastModifiedBy>Admin</cp:lastModifiedBy>
  <cp:revision>23</cp:revision>
  <dcterms:created xsi:type="dcterms:W3CDTF">2006-08-16T00:00:00Z</dcterms:created>
  <dcterms:modified xsi:type="dcterms:W3CDTF">2020-08-02T12:52:55Z</dcterms:modified>
</cp:coreProperties>
</file>