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lVTFUQay+H/cX3zpCuasuK5n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438150" y="715963"/>
            <a:ext cx="6273800" cy="3529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580327" y="2678806"/>
            <a:ext cx="48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Class and objects</a:t>
            </a:r>
            <a:endParaRPr sz="4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1868246" y="1186047"/>
            <a:ext cx="3463128" cy="48013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int width, 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void set (int w, int 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int area()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return width*length;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}r1,;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Rectangle :: set (int w, int 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width = 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length = 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0"/>
          <p:cNvCxnSpPr/>
          <p:nvPr/>
        </p:nvCxnSpPr>
        <p:spPr>
          <a:xfrm rot="10800000">
            <a:off x="1431896" y="1121609"/>
            <a:ext cx="561246" cy="2285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0"/>
          <p:cNvCxnSpPr/>
          <p:nvPr/>
        </p:nvCxnSpPr>
        <p:spPr>
          <a:xfrm flipH="1" rot="10800000">
            <a:off x="2990642" y="1019693"/>
            <a:ext cx="1035405" cy="3560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0"/>
          <p:cNvCxnSpPr/>
          <p:nvPr/>
        </p:nvCxnSpPr>
        <p:spPr>
          <a:xfrm rot="10800000">
            <a:off x="2208168" y="2871765"/>
            <a:ext cx="5088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0"/>
          <p:cNvCxnSpPr/>
          <p:nvPr/>
        </p:nvCxnSpPr>
        <p:spPr>
          <a:xfrm>
            <a:off x="4341913" y="4848658"/>
            <a:ext cx="859354" cy="366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10"/>
          <p:cNvSpPr txBox="1"/>
          <p:nvPr/>
        </p:nvSpPr>
        <p:spPr>
          <a:xfrm>
            <a:off x="307603" y="2705691"/>
            <a:ext cx="1839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918216" y="707179"/>
            <a:ext cx="1544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4069500" y="790008"/>
            <a:ext cx="1544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95336" y="3413726"/>
            <a:ext cx="180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0"/>
          <p:cNvCxnSpPr/>
          <p:nvPr/>
        </p:nvCxnSpPr>
        <p:spPr>
          <a:xfrm rot="10800000">
            <a:off x="2481762" y="3616457"/>
            <a:ext cx="5088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10"/>
          <p:cNvSpPr txBox="1"/>
          <p:nvPr/>
        </p:nvSpPr>
        <p:spPr>
          <a:xfrm>
            <a:off x="5201267" y="4682314"/>
            <a:ext cx="180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the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4866926" y="3598392"/>
            <a:ext cx="12271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4959191" y="4010738"/>
            <a:ext cx="186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0"/>
          <p:cNvCxnSpPr/>
          <p:nvPr/>
        </p:nvCxnSpPr>
        <p:spPr>
          <a:xfrm flipH="1" rot="10800000">
            <a:off x="2671644" y="3893575"/>
            <a:ext cx="2261948" cy="3693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10"/>
          <p:cNvCxnSpPr>
            <a:endCxn id="178" idx="1"/>
          </p:cNvCxnSpPr>
          <p:nvPr/>
        </p:nvCxnSpPr>
        <p:spPr>
          <a:xfrm flipH="1" rot="10800000">
            <a:off x="3200591" y="4195404"/>
            <a:ext cx="1758600" cy="14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p10"/>
          <p:cNvSpPr txBox="1"/>
          <p:nvPr/>
        </p:nvSpPr>
        <p:spPr>
          <a:xfrm>
            <a:off x="8311045" y="1196603"/>
            <a:ext cx="3786389" cy="36933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 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r1.set(5,8);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x=r1.area();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cout&lt;&lt;"x value in r1 "&lt;&lt;x;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r2.set(5,8);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x=r1.area();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cout&lt;&lt;"x value in r2 "&lt;&lt;x;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10096410" y="2085639"/>
            <a:ext cx="17006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creation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Inside the function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74929" y="4220649"/>
            <a:ext cx="1700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0"/>
          <p:cNvCxnSpPr/>
          <p:nvPr/>
        </p:nvCxnSpPr>
        <p:spPr>
          <a:xfrm flipH="1">
            <a:off x="1428290" y="4195404"/>
            <a:ext cx="595336" cy="1846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0"/>
          <p:cNvCxnSpPr>
            <a:endCxn id="182" idx="1"/>
          </p:cNvCxnSpPr>
          <p:nvPr/>
        </p:nvCxnSpPr>
        <p:spPr>
          <a:xfrm>
            <a:off x="9686610" y="2248204"/>
            <a:ext cx="409800" cy="2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0"/>
          <p:cNvSpPr txBox="1"/>
          <p:nvPr/>
        </p:nvSpPr>
        <p:spPr>
          <a:xfrm>
            <a:off x="4693046" y="5583651"/>
            <a:ext cx="1619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operator</a:t>
            </a:r>
            <a:endParaRPr/>
          </a:p>
        </p:txBody>
      </p:sp>
      <p:cxnSp>
        <p:nvCxnSpPr>
          <p:cNvPr id="187" name="Google Shape;187;p10"/>
          <p:cNvCxnSpPr/>
          <p:nvPr/>
        </p:nvCxnSpPr>
        <p:spPr>
          <a:xfrm>
            <a:off x="3421124" y="4534470"/>
            <a:ext cx="1317536" cy="10807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0"/>
          <p:cNvSpPr txBox="1"/>
          <p:nvPr/>
        </p:nvSpPr>
        <p:spPr>
          <a:xfrm>
            <a:off x="4288502" y="192628"/>
            <a:ext cx="2383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 function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0"/>
          <p:cNvCxnSpPr/>
          <p:nvPr/>
        </p:nvCxnSpPr>
        <p:spPr>
          <a:xfrm rot="10800000">
            <a:off x="2175566" y="2965254"/>
            <a:ext cx="716738" cy="1360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1390918" y="1390918"/>
            <a:ext cx="10352706" cy="475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const member functions are the functions which are declared as constant in the program.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 called by these functions cannot be modified.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recommended to use const keyword so that accidental changes to object are avoided.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const member function can be called by any type of object.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Non-const functions can be called by non-const objects only.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datatype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function_name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1"/>
          <p:cNvCxnSpPr/>
          <p:nvPr/>
        </p:nvCxnSpPr>
        <p:spPr>
          <a:xfrm flipH="1" rot="10800000">
            <a:off x="4417454" y="4430332"/>
            <a:ext cx="940157" cy="2962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11"/>
          <p:cNvSpPr txBox="1"/>
          <p:nvPr/>
        </p:nvSpPr>
        <p:spPr>
          <a:xfrm>
            <a:off x="5357611" y="4209107"/>
            <a:ext cx="984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1"/>
          <p:cNvCxnSpPr/>
          <p:nvPr/>
        </p:nvCxnSpPr>
        <p:spPr>
          <a:xfrm flipH="1" rot="10800000">
            <a:off x="3052293" y="4430332"/>
            <a:ext cx="321972" cy="2962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11"/>
          <p:cNvSpPr txBox="1"/>
          <p:nvPr/>
        </p:nvSpPr>
        <p:spPr>
          <a:xfrm>
            <a:off x="3433338" y="4073878"/>
            <a:ext cx="1388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1042940" y="461251"/>
            <a:ext cx="284725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Const</a:t>
            </a:r>
            <a:r>
              <a:rPr lang="en-US" sz="4000"/>
              <a:t> Member Function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2286000" y="1371600"/>
            <a:ext cx="3429000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 Time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		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private :	</a:t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    hrs, mins, secs 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: 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	    Write ( )  const ;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3124200" y="4876801"/>
            <a:ext cx="6096000" cy="1190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Time :: Write( ) const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&lt;&lt;hrs &lt;&lt; “:” &lt;&lt; mins &lt;&lt; “:” &lt;&lt; secs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6232525" y="2170113"/>
            <a:ext cx="2113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</a:t>
            </a:r>
            <a:endParaRPr/>
          </a:p>
        </p:txBody>
      </p:sp>
      <p:cxnSp>
        <p:nvCxnSpPr>
          <p:cNvPr id="209" name="Google Shape;209;p12"/>
          <p:cNvCxnSpPr/>
          <p:nvPr/>
        </p:nvCxnSpPr>
        <p:spPr>
          <a:xfrm flipH="1">
            <a:off x="5334000" y="2514600"/>
            <a:ext cx="1905000" cy="9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2"/>
          <p:cNvSpPr txBox="1"/>
          <p:nvPr/>
        </p:nvSpPr>
        <p:spPr>
          <a:xfrm>
            <a:off x="6400800" y="3595688"/>
            <a:ext cx="1967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definition</a:t>
            </a:r>
            <a:endParaRPr/>
          </a:p>
        </p:txBody>
      </p:sp>
      <p:cxnSp>
        <p:nvCxnSpPr>
          <p:cNvPr id="211" name="Google Shape;211;p12"/>
          <p:cNvCxnSpPr/>
          <p:nvPr/>
        </p:nvCxnSpPr>
        <p:spPr>
          <a:xfrm flipH="1">
            <a:off x="5486400" y="4114800"/>
            <a:ext cx="17526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/>
        </p:nvSpPr>
        <p:spPr>
          <a:xfrm>
            <a:off x="540913" y="824247"/>
            <a:ext cx="10184455" cy="52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access modifiers are used to set boundaries for availability of members of class be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it data members or member functions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modifiers in the program, are followed by a colon.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either one, two or all 3 modifiers in the same class to set different boundaries for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class members.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has the following types of access modifiers,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197735" y="270457"/>
            <a:ext cx="33786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/>
        </p:nvSpPr>
        <p:spPr>
          <a:xfrm>
            <a:off x="1184856" y="940158"/>
            <a:ext cx="8844344" cy="62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members declared under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will be available to everyone.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members and member functions can be accessed by other classes too.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Hence there are chances that they might change them.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(So the key members must not be declared public).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Student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public access modifier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public: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x;            // Data Member Declaration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display();   // Member Function decaration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 flipH="1">
            <a:off x="921482" y="360608"/>
            <a:ext cx="1602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927279" y="363915"/>
            <a:ext cx="9341916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 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one can access the class members which are declared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outside that class.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try to access the private members of a class, it will show a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time error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class variables and member functions are private.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Protected: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similar to private, it makes class member inaccessible outside the class.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But they can be accessed by any subclass of that class.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Example: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is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class B, then class B is subclass of class A.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class B can access the class A data members and member functions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6"/>
          <p:cNvSpPr txBox="1"/>
          <p:nvPr>
            <p:ph type="title"/>
          </p:nvPr>
        </p:nvSpPr>
        <p:spPr>
          <a:xfrm>
            <a:off x="1536700" y="381000"/>
            <a:ext cx="8953500" cy="8969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What is an object?</a:t>
            </a:r>
            <a:r>
              <a:rPr lang="en-US" sz="4000">
                <a:solidFill>
                  <a:srgbClr val="FF0000"/>
                </a:solidFill>
              </a:rPr>
              <a:t> 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2466975" y="2224088"/>
            <a:ext cx="16065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2063751" y="2825750"/>
            <a:ext cx="2486025" cy="2501900"/>
          </a:xfrm>
          <a:prstGeom prst="ellipse">
            <a:avLst/>
          </a:prstGeom>
          <a:solidFill>
            <a:srgbClr val="FF99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2390776" y="3405189"/>
            <a:ext cx="18827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Data</a:t>
            </a:r>
            <a:endParaRPr/>
          </a:p>
        </p:txBody>
      </p:sp>
      <p:cxnSp>
        <p:nvCxnSpPr>
          <p:cNvPr id="238" name="Google Shape;238;p16"/>
          <p:cNvCxnSpPr/>
          <p:nvPr/>
        </p:nvCxnSpPr>
        <p:spPr>
          <a:xfrm flipH="1" rot="10800000">
            <a:off x="4191000" y="3200400"/>
            <a:ext cx="1295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6"/>
          <p:cNvSpPr/>
          <p:nvPr/>
        </p:nvSpPr>
        <p:spPr>
          <a:xfrm>
            <a:off x="5473701" y="2955925"/>
            <a:ext cx="4405373" cy="230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(member functions)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(values of private data members)</a:t>
            </a:r>
            <a:endParaRPr/>
          </a:p>
        </p:txBody>
      </p:sp>
      <p:cxnSp>
        <p:nvCxnSpPr>
          <p:cNvPr id="240" name="Google Shape;240;p16"/>
          <p:cNvCxnSpPr/>
          <p:nvPr/>
        </p:nvCxnSpPr>
        <p:spPr>
          <a:xfrm>
            <a:off x="4191000" y="4648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6"/>
          <p:cNvCxnSpPr/>
          <p:nvPr/>
        </p:nvCxnSpPr>
        <p:spPr>
          <a:xfrm>
            <a:off x="2057400" y="4114800"/>
            <a:ext cx="2514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/>
        </p:nvSpPr>
        <p:spPr>
          <a:xfrm>
            <a:off x="821635" y="511796"/>
            <a:ext cx="10212860" cy="614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are instances of class, which holds the data variables declared in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 and  the member functions work on these class objects.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object has different data variables.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are initialized using special class functions called 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special class member function,  to release the memory reserved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by the object.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 of creating object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Class_name object_name;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981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width;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length;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set(int w, int l);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area();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1905000" y="3508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Declaration of an Object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6324600" y="1524000"/>
            <a:ext cx="3886200" cy="4495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Rectangle r1;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Rectangle r2;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r1.set(5, 8);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cout&lt;&lt;r1.area()&lt;&lt;endl;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r2.set(8,10);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cout&lt;&lt;r2.area()&lt;&lt;endl;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9"/>
          <p:cNvSpPr txBox="1"/>
          <p:nvPr>
            <p:ph type="title"/>
          </p:nvPr>
        </p:nvSpPr>
        <p:spPr>
          <a:xfrm>
            <a:off x="661116" y="1143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Another Example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981200" y="838200"/>
            <a:ext cx="37338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#include &lt;iostream.h&gt;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class circle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private: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double radius;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public: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void store(double);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double area(void);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void display(void);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};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5943600" y="838200"/>
            <a:ext cx="4419600" cy="411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member function definitions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circle::store(double r)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radius = r;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circle::area(void)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3.14*radius*radius;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circle::display(void)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“r = “ &lt;&lt; radius &lt;&lt; endl;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2057400" y="4953000"/>
            <a:ext cx="8153400" cy="1905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main(void) {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 c;   // an object of circle class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c.store(5.0);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"The area of circle c is " &lt;&lt; c.area() &lt;&lt; endl;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c.display();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62891" y="1694141"/>
            <a:ext cx="8888908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a user defined data type,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holds its own data members and member functions,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accessed and used by creating instance of that class.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inside class definition are called as data members and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 functions are called member functions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1981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width;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length;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set(int w, int l);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area();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270" name="Google Shape;270;p20"/>
          <p:cNvSpPr txBox="1"/>
          <p:nvPr>
            <p:ph type="title"/>
          </p:nvPr>
        </p:nvSpPr>
        <p:spPr>
          <a:xfrm>
            <a:off x="1905000" y="304801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Declaration of an Object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6172200" y="1905000"/>
            <a:ext cx="3886200" cy="2286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Rectangle r1;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r1.set(5, 8);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6248400" y="1295400"/>
            <a:ext cx="2406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is statically allocated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7391400" y="4876800"/>
            <a:ext cx="1371600" cy="7620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6858000" y="4724400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6248400" y="2895600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20"/>
          <p:cNvGrpSpPr/>
          <p:nvPr/>
        </p:nvGrpSpPr>
        <p:grpSpPr>
          <a:xfrm>
            <a:off x="6248400" y="2819400"/>
            <a:ext cx="381000" cy="838200"/>
            <a:chOff x="2928" y="1776"/>
            <a:chExt cx="240" cy="528"/>
          </a:xfrm>
        </p:grpSpPr>
        <p:sp>
          <p:nvSpPr>
            <p:cNvPr id="277" name="Google Shape;277;p20"/>
            <p:cNvSpPr/>
            <p:nvPr/>
          </p:nvSpPr>
          <p:spPr>
            <a:xfrm>
              <a:off x="2976" y="2160"/>
              <a:ext cx="192" cy="144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20"/>
          <p:cNvSpPr/>
          <p:nvPr/>
        </p:nvSpPr>
        <p:spPr>
          <a:xfrm>
            <a:off x="7391400" y="4876800"/>
            <a:ext cx="1371600" cy="7620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= 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981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width;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length;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set(int w, int l);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area();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905000" y="304801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Declaration of an Object</a:t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6172200" y="1905000"/>
            <a:ext cx="3886200" cy="289560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Rectangle r1;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r1.set(5, 8);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*r2;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r2 = &amp;r1;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r2-&gt;set(8,10);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6248400" y="1295400"/>
            <a:ext cx="3560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 is a pointer to a Rectangle object</a:t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6324600" y="3048000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21"/>
          <p:cNvGrpSpPr/>
          <p:nvPr/>
        </p:nvGrpSpPr>
        <p:grpSpPr>
          <a:xfrm>
            <a:off x="6248400" y="2971800"/>
            <a:ext cx="381000" cy="838200"/>
            <a:chOff x="2928" y="1776"/>
            <a:chExt cx="240" cy="528"/>
          </a:xfrm>
        </p:grpSpPr>
        <p:sp>
          <p:nvSpPr>
            <p:cNvPr id="291" name="Google Shape;291;p21"/>
            <p:cNvSpPr/>
            <p:nvPr/>
          </p:nvSpPr>
          <p:spPr>
            <a:xfrm>
              <a:off x="2976" y="2160"/>
              <a:ext cx="192" cy="144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928" y="1776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E5E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21"/>
          <p:cNvGrpSpPr/>
          <p:nvPr/>
        </p:nvGrpSpPr>
        <p:grpSpPr>
          <a:xfrm>
            <a:off x="6096000" y="5065714"/>
            <a:ext cx="1905000" cy="1106487"/>
            <a:chOff x="3072" y="3191"/>
            <a:chExt cx="1200" cy="697"/>
          </a:xfrm>
        </p:grpSpPr>
        <p:sp>
          <p:nvSpPr>
            <p:cNvPr id="294" name="Google Shape;294;p21"/>
            <p:cNvSpPr/>
            <p:nvPr/>
          </p:nvSpPr>
          <p:spPr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width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  <a:endParaRPr/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3072" y="3312"/>
              <a:ext cx="24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width = 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length = 8</a:t>
              </a: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>
              <a:off x="3350" y="3191"/>
              <a:ext cx="41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5000</a:t>
              </a:r>
              <a:endParaRPr/>
            </a:p>
          </p:txBody>
        </p:sp>
      </p:grpSp>
      <p:sp>
        <p:nvSpPr>
          <p:cNvPr id="298" name="Google Shape;298;p21"/>
          <p:cNvSpPr/>
          <p:nvPr/>
        </p:nvSpPr>
        <p:spPr>
          <a:xfrm>
            <a:off x="8991600" y="5715000"/>
            <a:ext cx="1219200" cy="4572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8534400" y="5257801"/>
            <a:ext cx="400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8899526" y="5410200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6000</a:t>
            </a:r>
            <a:endParaRPr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6248400" y="3429000"/>
            <a:ext cx="381000" cy="685800"/>
            <a:chOff x="2976" y="2304"/>
            <a:chExt cx="240" cy="432"/>
          </a:xfrm>
        </p:grpSpPr>
        <p:sp>
          <p:nvSpPr>
            <p:cNvPr id="302" name="Google Shape;302;p21"/>
            <p:cNvSpPr/>
            <p:nvPr/>
          </p:nvSpPr>
          <p:spPr>
            <a:xfrm>
              <a:off x="3024" y="2592"/>
              <a:ext cx="192" cy="144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21"/>
          <p:cNvSpPr/>
          <p:nvPr/>
        </p:nvSpPr>
        <p:spPr>
          <a:xfrm>
            <a:off x="8991600" y="5715000"/>
            <a:ext cx="1219200" cy="4572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 flipH="1">
            <a:off x="8001000" y="5486400"/>
            <a:ext cx="6096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6" name="Google Shape;306;p21"/>
          <p:cNvGrpSpPr/>
          <p:nvPr/>
        </p:nvGrpSpPr>
        <p:grpSpPr>
          <a:xfrm>
            <a:off x="6248400" y="3733800"/>
            <a:ext cx="381000" cy="685800"/>
            <a:chOff x="2976" y="2304"/>
            <a:chExt cx="240" cy="432"/>
          </a:xfrm>
        </p:grpSpPr>
        <p:sp>
          <p:nvSpPr>
            <p:cNvPr id="307" name="Google Shape;307;p21"/>
            <p:cNvSpPr/>
            <p:nvPr/>
          </p:nvSpPr>
          <p:spPr>
            <a:xfrm>
              <a:off x="3024" y="2592"/>
              <a:ext cx="192" cy="144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1"/>
          <p:cNvSpPr/>
          <p:nvPr/>
        </p:nvSpPr>
        <p:spPr>
          <a:xfrm>
            <a:off x="6629400" y="5410200"/>
            <a:ext cx="1371600" cy="7620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=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= 10</a:t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8610600" y="2971801"/>
            <a:ext cx="1631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//dot notation</a:t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8610601" y="4191000"/>
            <a:ext cx="1819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//arrow notation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2"/>
          <p:cNvSpPr txBox="1"/>
          <p:nvPr>
            <p:ph idx="1" type="body"/>
          </p:nvPr>
        </p:nvSpPr>
        <p:spPr>
          <a:xfrm>
            <a:off x="2057400" y="1447800"/>
            <a:ext cx="373380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circle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public: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double radius;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};</a:t>
            </a:r>
            <a:endParaRPr/>
          </a:p>
        </p:txBody>
      </p:sp>
      <p:sp>
        <p:nvSpPr>
          <p:cNvPr id="318" name="Google Shape;318;p22"/>
          <p:cNvSpPr txBox="1"/>
          <p:nvPr>
            <p:ph type="title"/>
          </p:nvPr>
        </p:nvSpPr>
        <p:spPr>
          <a:xfrm>
            <a:off x="1905000" y="8509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Object Initialization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5927725" y="13319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2057400" y="4210051"/>
            <a:ext cx="8229600" cy="206210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circle c1;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 an instance of the class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c1.radius = 5;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Initialize by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21" name="Google Shape;321;p22"/>
          <p:cNvSpPr txBox="1"/>
          <p:nvPr/>
        </p:nvSpPr>
        <p:spPr>
          <a:xfrm>
            <a:off x="1155880" y="888516"/>
            <a:ext cx="25625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1. By Assignment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6156326" y="2011364"/>
            <a:ext cx="4130675" cy="164623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Only work for public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No control over the operations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on data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23"/>
          <p:cNvSpPr txBox="1"/>
          <p:nvPr>
            <p:ph idx="1" type="body"/>
          </p:nvPr>
        </p:nvSpPr>
        <p:spPr>
          <a:xfrm>
            <a:off x="1981200" y="1036240"/>
            <a:ext cx="37338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#include &lt;iostream.h&gt;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class circle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private: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	   double radius;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void set (double 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{radius = r;}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double get_r 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{return radius;}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};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1981200" y="4879509"/>
            <a:ext cx="8382000" cy="1905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main(void) {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 c;   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an object of circle class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c.set(5.0);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initialize an object with a public</a:t>
            </a:r>
            <a:r>
              <a:rPr b="1" i="0" lang="en-US" sz="18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"The radius of circle c is " &lt;&lt; </a:t>
            </a:r>
            <a:r>
              <a:rPr b="1" i="0" lang="en-US" sz="20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c.get_r()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&lt;&lt; endl;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access a private data member with an accessor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30" name="Google Shape;330;p23"/>
          <p:cNvSpPr txBox="1"/>
          <p:nvPr>
            <p:ph type="title"/>
          </p:nvPr>
        </p:nvSpPr>
        <p:spPr>
          <a:xfrm>
            <a:off x="2277413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Object Initialization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115988" y="529371"/>
            <a:ext cx="37321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By Public Member Functions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672033" y="244699"/>
            <a:ext cx="11693779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of birds, all birds can fly and they all have wings and beaks. So here flying is a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and wings and beaks are part of their characteristics. And there are many different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 in this class with different names but they all posses this behavior and characteristics.</a:t>
            </a:r>
            <a:endParaRPr/>
          </a:p>
          <a:p>
            <a:pPr indent="-1333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just a blue print, which declares and defines characteristics and behavior,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namely data members and member functions respectively.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objects of this class will share these characteristics and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953036" y="302359"/>
            <a:ext cx="10447604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must start with an uppercase letter(Although this is not mandatory).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class Student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contain, data members and member functions, and the access of these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 members and variable depends on the access specifiers.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Class's member functions can be defined inside the class definition or outside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 class definition.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defaults to private access control,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of class holds separate copies of data members. We can create as many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objects of a class as we need.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storage is assigned when we define a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1981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Define a Class Type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1828800" y="1676400"/>
            <a:ext cx="40386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	</a:t>
            </a:r>
            <a:r>
              <a:rPr b="1" lang="en-US" sz="2400"/>
              <a:t>class </a:t>
            </a:r>
            <a:r>
              <a:rPr i="1" lang="en-US" sz="2400"/>
              <a:t>Class_name</a:t>
            </a:r>
            <a:r>
              <a:rPr lang="en-US" sz="2400"/>
              <a:t>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	{</a:t>
            </a:r>
            <a:r>
              <a:rPr lang="en-US" sz="24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permission_label</a:t>
            </a:r>
            <a:r>
              <a:rPr lang="en-US" sz="2400"/>
              <a:t>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		       member</a:t>
            </a:r>
            <a:r>
              <a:rPr b="1" lang="en-US" sz="2400"/>
              <a:t>;</a:t>
            </a:r>
            <a:r>
              <a:rPr lang="en-US" sz="24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permission_label</a:t>
            </a:r>
            <a:r>
              <a:rPr lang="en-US" sz="2400"/>
              <a:t>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		       member</a:t>
            </a:r>
            <a:r>
              <a:rPr b="1" lang="en-US" sz="2400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		...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	};</a:t>
            </a:r>
            <a:r>
              <a:rPr lang="en-US" sz="2400"/>
              <a:t>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324600" y="1600200"/>
            <a:ext cx="39624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width;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length;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set(int w, int l);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area();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5257800" y="2971800"/>
            <a:ext cx="1447800" cy="1447800"/>
            <a:chOff x="2352" y="1872"/>
            <a:chExt cx="912" cy="912"/>
          </a:xfrm>
        </p:grpSpPr>
        <p:cxnSp>
          <p:nvCxnSpPr>
            <p:cNvPr id="113" name="Google Shape;113;p5"/>
            <p:cNvCxnSpPr/>
            <p:nvPr/>
          </p:nvCxnSpPr>
          <p:spPr>
            <a:xfrm flipH="1" rot="10800000">
              <a:off x="2352" y="1872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2352" y="2064"/>
              <a:ext cx="912" cy="72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5" name="Google Shape;115;p5"/>
          <p:cNvGrpSpPr/>
          <p:nvPr/>
        </p:nvGrpSpPr>
        <p:grpSpPr>
          <a:xfrm>
            <a:off x="4876800" y="3962400"/>
            <a:ext cx="2133600" cy="1066800"/>
            <a:chOff x="2112" y="2496"/>
            <a:chExt cx="1344" cy="672"/>
          </a:xfrm>
        </p:grpSpPr>
        <p:cxnSp>
          <p:nvCxnSpPr>
            <p:cNvPr id="116" name="Google Shape;116;p5"/>
            <p:cNvCxnSpPr/>
            <p:nvPr/>
          </p:nvCxnSpPr>
          <p:spPr>
            <a:xfrm>
              <a:off x="2112" y="2880"/>
              <a:ext cx="1296" cy="288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5"/>
            <p:cNvCxnSpPr/>
            <p:nvPr/>
          </p:nvCxnSpPr>
          <p:spPr>
            <a:xfrm flipH="1" rot="10800000">
              <a:off x="2112" y="2496"/>
              <a:ext cx="1344" cy="384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8" name="Google Shape;118;p5"/>
          <p:cNvGrpSpPr/>
          <p:nvPr/>
        </p:nvGrpSpPr>
        <p:grpSpPr>
          <a:xfrm>
            <a:off x="1735138" y="3200400"/>
            <a:ext cx="855662" cy="1828800"/>
            <a:chOff x="133" y="2016"/>
            <a:chExt cx="539" cy="1152"/>
          </a:xfrm>
        </p:grpSpPr>
        <p:sp>
          <p:nvSpPr>
            <p:cNvPr id="119" name="Google Shape;119;p5"/>
            <p:cNvSpPr txBox="1"/>
            <p:nvPr/>
          </p:nvSpPr>
          <p:spPr>
            <a:xfrm>
              <a:off x="133" y="2457"/>
              <a:ext cx="44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Body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24" y="2016"/>
              <a:ext cx="48" cy="1152"/>
            </a:xfrm>
            <a:prstGeom prst="leftBrace">
              <a:avLst>
                <a:gd fmla="val 200000" name="adj1"/>
                <a:gd fmla="val 50000" name="adj2"/>
              </a:avLst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1" name="Google Shape;121;p5"/>
          <p:cNvCxnSpPr/>
          <p:nvPr/>
        </p:nvCxnSpPr>
        <p:spPr>
          <a:xfrm>
            <a:off x="1197735" y="2343955"/>
            <a:ext cx="8886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5"/>
          <p:cNvCxnSpPr/>
          <p:nvPr/>
        </p:nvCxnSpPr>
        <p:spPr>
          <a:xfrm flipH="1" rot="10800000">
            <a:off x="3773510" y="1506828"/>
            <a:ext cx="592428" cy="7083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5"/>
          <p:cNvSpPr txBox="1"/>
          <p:nvPr/>
        </p:nvSpPr>
        <p:spPr>
          <a:xfrm>
            <a:off x="130935" y="2215166"/>
            <a:ext cx="976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365938" y="1262130"/>
            <a:ext cx="1501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1197735" y="1094704"/>
            <a:ext cx="25757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i="1"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478073" y="1094704"/>
            <a:ext cx="1777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i="1"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748048" y="777026"/>
            <a:ext cx="9372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</a:t>
            </a:r>
            <a:r>
              <a:rPr lang="en-US">
                <a:solidFill>
                  <a:srgbClr val="FF0000"/>
                </a:solidFill>
              </a:rPr>
              <a:t>Data members </a:t>
            </a:r>
            <a:r>
              <a:rPr lang="en-US"/>
              <a:t>Can be of any type, built-in or user-defined.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may be,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	</a:t>
            </a:r>
            <a:r>
              <a:rPr lang="en-US">
                <a:solidFill>
                  <a:srgbClr val="FF0000"/>
                </a:solidFill>
              </a:rPr>
              <a:t>non-static</a:t>
            </a:r>
            <a:r>
              <a:rPr lang="en-US"/>
              <a:t> data member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Each class object has its own copy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	</a:t>
            </a:r>
            <a:r>
              <a:rPr lang="en-US">
                <a:solidFill>
                  <a:srgbClr val="FF0000"/>
                </a:solidFill>
              </a:rPr>
              <a:t>static</a:t>
            </a:r>
            <a:r>
              <a:rPr lang="en-US"/>
              <a:t> data member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Acts as a global variable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1037823" y="501204"/>
            <a:ext cx="80010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member is declared using the static keyword.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only one copy of the static data member in the class. All the objects share the static data member.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static data member is always initialized to zero when the first class object is created.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data_type </a:t>
            </a:r>
            <a:r>
              <a:rPr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datamember_name</a:t>
            </a: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keyword.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int , float etc…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datamember_name – user defined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2133600" y="1447800"/>
            <a:ext cx="39624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width;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length;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static int count;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set(int w, int l);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int area();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905000" y="3508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Static Data Member </a:t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7315200" y="1371600"/>
            <a:ext cx="2133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  r1;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  r2;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  r3;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2362200" y="4191000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477000" y="4648200"/>
            <a:ext cx="1371600" cy="7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8991600" y="4648200"/>
            <a:ext cx="1371600" cy="7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7772400" y="5562600"/>
            <a:ext cx="1371600" cy="7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400800" y="4267200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7315200" y="5867400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9067800" y="4343400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7620000" y="3352800"/>
            <a:ext cx="13716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1248177" y="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>
                <a:solidFill>
                  <a:srgbClr val="FF0000"/>
                </a:solidFill>
              </a:rPr>
              <a:t>Member Functions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981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the values of the data members (accessor)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 operations on the data members (implementor)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declared inside the class body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Their definition can be placed inside the class body, or outside the class body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access both public and private members of the 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referred to using dot or arrow member access operator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2020-08-01T15:11:20Z</dcterms:created>
  <dc:creator>TEST</dc:creator>
</cp:coreProperties>
</file>