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F644D-6158-43D4-9D0C-2E94CEBA354F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9AFD0-4EB9-47C2-808A-C0D334ED63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857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5640" indent="-298323" defTabSz="914857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93292" indent="-238658" defTabSz="914857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70609" indent="-238658" defTabSz="914857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47926" indent="-238658" defTabSz="914857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25242" indent="-238658" defTabSz="9148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02559" indent="-238658" defTabSz="9148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79876" indent="-238658" defTabSz="9148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57193" indent="-238658" defTabSz="9148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D0FDCC-CB73-4C2A-9AB8-6A684A974A02}" type="slidenum">
              <a:rPr lang="en-US" altLang="en-US" sz="1100"/>
              <a:pPr/>
              <a:t>23</a:t>
            </a:fld>
            <a:endParaRPr lang="en-US" altLang="en-US" sz="11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407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2840-2EF4-488A-9367-40E8B420C57A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C842-ED77-4A9D-AF41-BF7B5AA46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3733799"/>
          </a:xfrm>
        </p:spPr>
        <p:txBody>
          <a:bodyPr>
            <a:noAutofit/>
          </a:bodyPr>
          <a:lstStyle/>
          <a:p>
            <a:pPr lvl="0" fontAlgn="base">
              <a:spcAft>
                <a:spcPct val="0"/>
              </a:spcAft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18CSC202J - OBJECT ORIENTED DESIGN AND PROGRAMMING</a:t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smtClean="0">
                <a:latin typeface="Times New Roman" pitchFamily="18" charset="0"/>
                <a:cs typeface="Times New Roman" pitchFamily="18" charset="0"/>
              </a:rPr>
              <a:t>Session 7</a:t>
            </a:r>
            <a:br>
              <a:rPr lang="en-US" sz="30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Topic : UML Class Diagram, its components, Class Diagram relations and Multiplicity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326198"/>
            <a:ext cx="5314950" cy="504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2"/>
            <a:ext cx="8458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A class may have an association to itself </a:t>
            </a:r>
            <a:r>
              <a:rPr lang="en-US" sz="2400" dirty="0">
                <a:solidFill>
                  <a:srgbClr val="FF0000"/>
                </a:solidFill>
              </a:rPr>
              <a:t>(called a reflexive association)</a:t>
            </a:r>
            <a:r>
              <a:rPr lang="en-US" sz="2400" dirty="0"/>
              <a:t>, such as the collaboration among instances of the </a:t>
            </a:r>
            <a:r>
              <a:rPr lang="en-US" sz="2400" b="1" dirty="0" err="1"/>
              <a:t>PlanAnalyst</a:t>
            </a:r>
            <a:r>
              <a:rPr lang="en-US" sz="2400" dirty="0"/>
              <a:t> class.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The use of both the association end names and the association name is to provide clarity.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It is also possible to have more than one association between the same pair of classes.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Associations may be further adorned with their multiplicity, using the following syntax: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1      </a:t>
            </a:r>
            <a:r>
              <a:rPr lang="en-US" sz="2400" dirty="0">
                <a:solidFill>
                  <a:srgbClr val="0070C0"/>
                </a:solidFill>
              </a:rPr>
              <a:t>Exactly one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 *     </a:t>
            </a:r>
            <a:r>
              <a:rPr lang="en-US" sz="2400" dirty="0">
                <a:solidFill>
                  <a:srgbClr val="0070C0"/>
                </a:solidFill>
              </a:rPr>
              <a:t>Unlimited number (zero or more)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0..*  </a:t>
            </a:r>
            <a:r>
              <a:rPr lang="en-US" sz="2400" dirty="0">
                <a:solidFill>
                  <a:srgbClr val="0070C0"/>
                </a:solidFill>
              </a:rPr>
              <a:t>Zero or more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1..*  </a:t>
            </a:r>
            <a:r>
              <a:rPr lang="en-US" sz="2400" dirty="0">
                <a:solidFill>
                  <a:srgbClr val="0070C0"/>
                </a:solidFill>
              </a:rPr>
              <a:t>One or more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0..1   </a:t>
            </a:r>
            <a:r>
              <a:rPr lang="en-US" sz="2400" dirty="0">
                <a:solidFill>
                  <a:srgbClr val="0070C0"/>
                </a:solidFill>
              </a:rPr>
              <a:t>Zero or one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3..7  </a:t>
            </a:r>
            <a:r>
              <a:rPr lang="en-US" sz="2400" dirty="0">
                <a:solidFill>
                  <a:srgbClr val="0070C0"/>
                </a:solidFill>
              </a:rPr>
              <a:t>Specified range (from three through seven, inclusive)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50" y="533400"/>
            <a:ext cx="64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.</a:t>
            </a:r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GENERALIZATION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The generalization icon denotes a generalization/specialization relationship and appears as an association with a closed arrowhead. 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>
                <a:solidFill>
                  <a:srgbClr val="0070C0"/>
                </a:solidFill>
              </a:rPr>
              <a:t>GrowingPlan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class in Figure is the </a:t>
            </a:r>
            <a:r>
              <a:rPr lang="en-US" sz="2400" dirty="0">
                <a:solidFill>
                  <a:srgbClr val="FF0000"/>
                </a:solidFill>
              </a:rPr>
              <a:t>superclass</a:t>
            </a:r>
            <a:r>
              <a:rPr lang="en-US" sz="2400" dirty="0"/>
              <a:t> and its </a:t>
            </a:r>
            <a:r>
              <a:rPr lang="en-US" sz="2400" dirty="0">
                <a:solidFill>
                  <a:srgbClr val="FF0000"/>
                </a:solidFill>
              </a:rPr>
              <a:t>subclass </a:t>
            </a:r>
            <a:r>
              <a:rPr lang="en-US" sz="2400" dirty="0"/>
              <a:t>is the </a:t>
            </a:r>
            <a:r>
              <a:rPr lang="en-US" sz="2400" dirty="0" err="1">
                <a:solidFill>
                  <a:srgbClr val="0070C0"/>
                </a:solidFill>
              </a:rPr>
              <a:t>FruitGrowingPlan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AGGREGATION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Aggregation, as manifested in the “part of ” relationship, is a constrained form of the more general association relationship.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It appears as an association with an unfilled diamond at the end denoting the aggregate (the whole).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The class at the other end denotes the class whose instances are part of the aggregate object.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Reflexive and cyclic aggregation is possible. </a:t>
            </a:r>
          </a:p>
          <a:p>
            <a:pPr algn="just"/>
            <a:r>
              <a:rPr lang="en-US" sz="2400" dirty="0"/>
              <a:t>In figure, an individual</a:t>
            </a:r>
            <a:r>
              <a:rPr lang="en-US" sz="2400" dirty="0">
                <a:solidFill>
                  <a:srgbClr val="FF0000"/>
                </a:solidFill>
              </a:rPr>
              <a:t> EnvironmentalController </a:t>
            </a:r>
            <a:r>
              <a:rPr lang="en-US" sz="2400" dirty="0"/>
              <a:t>class has the </a:t>
            </a:r>
            <a:r>
              <a:rPr lang="en-US" sz="2400" dirty="0">
                <a:solidFill>
                  <a:srgbClr val="FF0000"/>
                </a:solidFill>
              </a:rPr>
              <a:t>Light, Heater, and Cooler </a:t>
            </a:r>
            <a:r>
              <a:rPr lang="en-US" sz="2400" dirty="0"/>
              <a:t>classes as its parts.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The multiplicity of * (zero or more) at the aggregate end of the relationship further highlights this lack of physical containment. </a:t>
            </a:r>
          </a:p>
          <a:p>
            <a:pPr algn="just"/>
            <a:endParaRPr lang="en-US" sz="2400" b="1" u="sng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b="1" u="sng" dirty="0" smtClean="0">
                <a:solidFill>
                  <a:srgbClr val="FF0000"/>
                </a:solidFill>
              </a:rPr>
              <a:t>COMPOSITION</a:t>
            </a:r>
            <a:endParaRPr lang="en-US" sz="2400" b="1" u="sng" dirty="0">
              <a:solidFill>
                <a:srgbClr val="FF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Composition implies that the construction and destruction of these parts occurs as a consequence of the construction and destruction of the aggregate.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1" y="2743200"/>
            <a:ext cx="531621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00200" y="609600"/>
            <a:ext cx="594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The icons described thus far constitute the essential elements of all class diagrams.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Collectively, they provide the developer with a notation sufficient to describe the fundamentals of a system’s class structure.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Classes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676400"/>
            <a:ext cx="2057400" cy="2571750"/>
            <a:chOff x="576" y="1056"/>
            <a:chExt cx="1296" cy="1620"/>
          </a:xfrm>
          <a:solidFill>
            <a:srgbClr val="FFFF00"/>
          </a:solidFill>
        </p:grpSpPr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attributes</a:t>
              </a:r>
            </a:p>
          </p:txBody>
        </p:sp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operations</a:t>
              </a:r>
            </a:p>
          </p:txBody>
        </p:sp>
      </p:grp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352800" y="1412875"/>
            <a:ext cx="55467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 i="1"/>
              <a:t>class</a:t>
            </a:r>
            <a:r>
              <a:rPr lang="en-US" altLang="en-US" sz="2400"/>
              <a:t> is a description of a set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objects that share the same attributes,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operations, relationships, and semantics.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Graphically, a class is rendered as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rectangle, usually including its name,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attributes, and operations in separate,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designated compartments. </a:t>
            </a:r>
          </a:p>
        </p:txBody>
      </p:sp>
    </p:spTree>
    <p:extLst>
      <p:ext uri="{BB962C8B-B14F-4D97-AF65-F5344CB8AC3E}">
        <p14:creationId xmlns:p14="http://schemas.microsoft.com/office/powerpoint/2010/main" val="40679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Names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676400"/>
            <a:ext cx="2057400" cy="2571750"/>
            <a:chOff x="576" y="1056"/>
            <a:chExt cx="1296" cy="1620"/>
          </a:xfrm>
          <a:solidFill>
            <a:srgbClr val="FFFF00"/>
          </a:solidFill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attributes</a:t>
              </a:r>
            </a:p>
          </p:txBody>
        </p:sp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operations</a:t>
              </a:r>
            </a:p>
          </p:txBody>
        </p:sp>
      </p:grp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352800" y="1600200"/>
            <a:ext cx="548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name of the class is the only required tag in the graphical representation of a class.  It always appears in the top-most compartment.</a:t>
            </a:r>
          </a:p>
        </p:txBody>
      </p:sp>
    </p:spTree>
    <p:extLst>
      <p:ext uri="{BB962C8B-B14F-4D97-AF65-F5344CB8AC3E}">
        <p14:creationId xmlns:p14="http://schemas.microsoft.com/office/powerpoint/2010/main" val="38671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Attributes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676400"/>
            <a:ext cx="2590800" cy="3048000"/>
            <a:chOff x="336" y="1056"/>
            <a:chExt cx="1536" cy="1920"/>
          </a:xfrm>
        </p:grpSpPr>
        <p:sp>
          <p:nvSpPr>
            <p:cNvPr id="18438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address   : Address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 err="1"/>
                <a:t>ssn</a:t>
              </a:r>
              <a:r>
                <a:rPr lang="en-US" altLang="en-US" sz="2400" dirty="0"/>
                <a:t>          : Id</a:t>
              </a:r>
            </a:p>
          </p:txBody>
        </p:sp>
        <p:sp>
          <p:nvSpPr>
            <p:cNvPr id="18440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3406775" y="2438400"/>
            <a:ext cx="57372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 </a:t>
            </a:r>
            <a:r>
              <a:rPr lang="en-US" altLang="en-US" sz="2400" i="1"/>
              <a:t>attribute</a:t>
            </a:r>
            <a:r>
              <a:rPr lang="en-US" altLang="en-US" sz="2400"/>
              <a:t> is a named property of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class that describes the object being modeled.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 the class diagram, attributes appear 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second compartment just below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name-compartment.</a:t>
            </a:r>
          </a:p>
        </p:txBody>
      </p:sp>
    </p:spTree>
    <p:extLst>
      <p:ext uri="{BB962C8B-B14F-4D97-AF65-F5344CB8AC3E}">
        <p14:creationId xmlns:p14="http://schemas.microsoft.com/office/powerpoint/2010/main" val="26517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Attributes (Cont’d)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name      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address   :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birthdate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/ age       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ssn</a:t>
            </a:r>
            <a:r>
              <a:rPr lang="en-US" altLang="en-US" sz="2400" dirty="0"/>
              <a:t>          : Id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657600" y="1219200"/>
            <a:ext cx="50530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Attributes are usually listed in the form: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attributeName : Type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 i="1"/>
              <a:t>derived</a:t>
            </a:r>
            <a:r>
              <a:rPr lang="en-US" altLang="en-US" sz="2400"/>
              <a:t> attribute is one that can be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computed from other attributes, but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doesn’t actually exist. For example,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Person’s age can be computed from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his birth date. A derived attribute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designated by a preceding ‘/’ as in: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/ age : Date</a:t>
            </a:r>
          </a:p>
        </p:txBody>
      </p:sp>
    </p:spTree>
    <p:extLst>
      <p:ext uri="{BB962C8B-B14F-4D97-AF65-F5344CB8AC3E}">
        <p14:creationId xmlns:p14="http://schemas.microsoft.com/office/powerpoint/2010/main" val="11658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Attributes (Cont’d)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+ name      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 address   :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 birthdate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/ age          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ssn           : Id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3657600" y="2438400"/>
            <a:ext cx="24590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Attributes can be: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+ public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# protected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- private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/ derived</a:t>
            </a:r>
          </a:p>
        </p:txBody>
      </p:sp>
    </p:spTree>
    <p:extLst>
      <p:ext uri="{BB962C8B-B14F-4D97-AF65-F5344CB8AC3E}">
        <p14:creationId xmlns:p14="http://schemas.microsoft.com/office/powerpoint/2010/main" val="2873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3732213" cy="34305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2EDB1"/>
              </a:gs>
            </a:gsLst>
            <a:lin ang="0" scaled="1"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ko-KR" smtClean="0">
                <a:solidFill>
                  <a:srgbClr val="FF0000"/>
                </a:solidFill>
                <a:latin typeface="Tahoma" pitchFamily="34" charset="0"/>
              </a:rPr>
              <a:t>Structural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200" smtClean="0">
                <a:latin typeface="Tahoma" pitchFamily="34" charset="0"/>
              </a:rPr>
              <a:t>	: element of spec. irrespective of time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40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</a:rPr>
              <a:t>Class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</a:rPr>
              <a:t>Component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</a:rPr>
              <a:t>Deployment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</a:rPr>
              <a:t>Object</a:t>
            </a:r>
          </a:p>
          <a:p>
            <a:pPr>
              <a:lnSpc>
                <a:spcPct val="90000"/>
              </a:lnSpc>
            </a:pPr>
            <a:r>
              <a:rPr lang="en-US" altLang="ko-KR" sz="2000" i="1" smtClean="0">
                <a:latin typeface="Tahoma" pitchFamily="34" charset="0"/>
              </a:rPr>
              <a:t>Composite structure</a:t>
            </a:r>
          </a:p>
          <a:p>
            <a:pPr>
              <a:lnSpc>
                <a:spcPct val="90000"/>
              </a:lnSpc>
            </a:pPr>
            <a:r>
              <a:rPr lang="en-US" altLang="ko-KR" sz="2000" i="1" smtClean="0">
                <a:latin typeface="Tahoma" pitchFamily="34" charset="0"/>
              </a:rPr>
              <a:t>Package</a:t>
            </a:r>
            <a:endParaRPr lang="en-US" altLang="ko-KR" sz="2000" i="1" dirty="0">
              <a:latin typeface="Tahoma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48200" y="1143000"/>
            <a:ext cx="3962400" cy="2438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9DEC0"/>
              </a:gs>
            </a:gsLst>
            <a:lin ang="18900000" scaled="1"/>
          </a:gra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ko-KR" smtClean="0">
                <a:solidFill>
                  <a:srgbClr val="FF0000"/>
                </a:solidFill>
                <a:latin typeface="Tahoma" pitchFamily="34" charset="0"/>
              </a:rPr>
              <a:t>Behavioral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200" smtClean="0">
                <a:latin typeface="Tahoma" pitchFamily="34" charset="0"/>
              </a:rPr>
              <a:t>	: behavioral features of a system / business process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20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</a:rPr>
              <a:t>Activity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</a:rPr>
              <a:t>State machine</a:t>
            </a:r>
          </a:p>
          <a:p>
            <a:pPr>
              <a:lnSpc>
                <a:spcPct val="90000"/>
              </a:lnSpc>
            </a:pPr>
            <a:r>
              <a:rPr lang="en-US" altLang="ko-KR" sz="2000" smtClean="0">
                <a:latin typeface="Tahoma" pitchFamily="34" charset="0"/>
              </a:rPr>
              <a:t>Use case</a:t>
            </a:r>
          </a:p>
          <a:p>
            <a:pPr>
              <a:lnSpc>
                <a:spcPct val="90000"/>
              </a:lnSpc>
            </a:pPr>
            <a:r>
              <a:rPr lang="en-US" altLang="ko-KR" sz="2000" i="1" smtClean="0">
                <a:latin typeface="Tahoma" pitchFamily="34" charset="0"/>
              </a:rPr>
              <a:t>Interaction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i="1">
              <a:latin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876800" y="3886200"/>
            <a:ext cx="3581400" cy="2667000"/>
          </a:xfrm>
          <a:prstGeom prst="rect">
            <a:avLst/>
          </a:prstGeom>
          <a:gradFill rotWithShape="1">
            <a:gsLst>
              <a:gs pos="0">
                <a:srgbClr val="C1D6DD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3200">
                <a:solidFill>
                  <a:srgbClr val="FF0000"/>
                </a:solidFill>
                <a:latin typeface="Tahoma" pitchFamily="34" charset="0"/>
              </a:rPr>
              <a:t>Interaction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200">
                <a:latin typeface="Tahoma" pitchFamily="34" charset="0"/>
              </a:rPr>
              <a:t>	: emphasize object interaction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sz="120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>
                <a:latin typeface="Tahoma" pitchFamily="34" charset="0"/>
              </a:rPr>
              <a:t>Communication(collaberation)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>
                <a:latin typeface="Tahoma" pitchFamily="34" charset="0"/>
              </a:rPr>
              <a:t>Sequence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 i="1">
                <a:latin typeface="Tahoma" pitchFamily="34" charset="0"/>
              </a:rPr>
              <a:t>Interaction overview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000" i="1">
                <a:latin typeface="Tahoma" pitchFamily="34" charset="0"/>
              </a:rPr>
              <a:t>Timing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sz="2000" i="1">
              <a:latin typeface="Tahoma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4000" b="1" dirty="0" smtClean="0">
                <a:latin typeface="Tahoma" pitchFamily="34" charset="0"/>
              </a:rPr>
              <a:t>Overview of UML Diagrams</a:t>
            </a:r>
          </a:p>
        </p:txBody>
      </p:sp>
    </p:spTree>
    <p:extLst>
      <p:ext uri="{BB962C8B-B14F-4D97-AF65-F5344CB8AC3E}">
        <p14:creationId xmlns:p14="http://schemas.microsoft.com/office/powerpoint/2010/main" val="143555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Operations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676400"/>
            <a:ext cx="2438400" cy="4114800"/>
            <a:chOff x="336" y="1056"/>
            <a:chExt cx="1536" cy="2592"/>
          </a:xfrm>
        </p:grpSpPr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21511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address   : Address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ssn          : Id</a:t>
              </a:r>
            </a:p>
          </p:txBody>
        </p:sp>
        <p:sp>
          <p:nvSpPr>
            <p:cNvPr id="21512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eat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sleep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play</a:t>
              </a:r>
            </a:p>
          </p:txBody>
        </p:sp>
      </p:grp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3352800" y="4114800"/>
            <a:ext cx="4979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Operations </a:t>
            </a:r>
            <a:r>
              <a:rPr lang="en-US" altLang="en-US" sz="2400"/>
              <a:t>describe the class behavior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and appear in the third compartment. </a:t>
            </a:r>
          </a:p>
        </p:txBody>
      </p:sp>
    </p:spTree>
    <p:extLst>
      <p:ext uri="{BB962C8B-B14F-4D97-AF65-F5344CB8AC3E}">
        <p14:creationId xmlns:p14="http://schemas.microsoft.com/office/powerpoint/2010/main" val="9354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Operations (Cont’d)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676400"/>
            <a:ext cx="8458200" cy="1922463"/>
            <a:chOff x="288" y="1333"/>
            <a:chExt cx="4944" cy="1211"/>
          </a:xfrm>
          <a:solidFill>
            <a:srgbClr val="FFFF00"/>
          </a:solidFill>
        </p:grpSpPr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288" y="1333"/>
              <a:ext cx="4944" cy="39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PhoneBook</a:t>
              </a:r>
            </a:p>
          </p:txBody>
        </p:sp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288" y="1728"/>
              <a:ext cx="4944" cy="2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288" y="1968"/>
              <a:ext cx="4944" cy="57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newEntry (n : Name, a : Address, p : PhoneNumber, d : Description)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getPhone ( n : Name, a : Address) : PhoneNumber</a:t>
              </a:r>
            </a:p>
          </p:txBody>
        </p:sp>
      </p:grp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304800" y="43434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You can specify an operation by stating its signature: listing the name, type, and default value of all parameters, and, in the case of functions, a return type. </a:t>
            </a:r>
          </a:p>
        </p:txBody>
      </p:sp>
    </p:spTree>
    <p:extLst>
      <p:ext uri="{BB962C8B-B14F-4D97-AF65-F5344CB8AC3E}">
        <p14:creationId xmlns:p14="http://schemas.microsoft.com/office/powerpoint/2010/main" val="28044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Depicting Classes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48400" y="2133600"/>
            <a:ext cx="2438400" cy="3581400"/>
            <a:chOff x="3936" y="1296"/>
            <a:chExt cx="1536" cy="2256"/>
          </a:xfrm>
          <a:solidFill>
            <a:srgbClr val="FFFF00"/>
          </a:solidFill>
        </p:grpSpPr>
        <p:sp>
          <p:nvSpPr>
            <p:cNvPr id="23571" name="Rectangle 4"/>
            <p:cNvSpPr>
              <a:spLocks noChangeArrowheads="1"/>
            </p:cNvSpPr>
            <p:nvPr/>
          </p:nvSpPr>
          <p:spPr bwMode="auto">
            <a:xfrm>
              <a:off x="3936" y="1296"/>
              <a:ext cx="1536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23572" name="Rectangle 5"/>
            <p:cNvSpPr>
              <a:spLocks noChangeArrowheads="1"/>
            </p:cNvSpPr>
            <p:nvPr/>
          </p:nvSpPr>
          <p:spPr bwMode="auto">
            <a:xfrm>
              <a:off x="3936" y="1680"/>
              <a:ext cx="1536" cy="76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ssn          : Id</a:t>
              </a:r>
            </a:p>
          </p:txBody>
        </p:sp>
        <p:sp>
          <p:nvSpPr>
            <p:cNvPr id="23573" name="Rectangle 6"/>
            <p:cNvSpPr>
              <a:spLocks noChangeArrowheads="1"/>
            </p:cNvSpPr>
            <p:nvPr/>
          </p:nvSpPr>
          <p:spPr bwMode="auto">
            <a:xfrm>
              <a:off x="3936" y="2448"/>
              <a:ext cx="1536" cy="11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eat()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sleep()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work()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play()</a:t>
              </a:r>
            </a:p>
          </p:txBody>
        </p:sp>
      </p:grp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8348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When drawing a class, you needn’t show attributes and operation in every diagram.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457200" y="2133600"/>
            <a:ext cx="24384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3276600"/>
            <a:ext cx="2438400" cy="2438400"/>
            <a:chOff x="288" y="2400"/>
            <a:chExt cx="1536" cy="1536"/>
          </a:xfrm>
          <a:solidFill>
            <a:srgbClr val="FFFF00"/>
          </a:solidFill>
        </p:grpSpPr>
        <p:sp>
          <p:nvSpPr>
            <p:cNvPr id="23568" name="Rectangle 10"/>
            <p:cNvSpPr>
              <a:spLocks noChangeArrowheads="1"/>
            </p:cNvSpPr>
            <p:nvPr/>
          </p:nvSpPr>
          <p:spPr bwMode="auto">
            <a:xfrm>
              <a:off x="288" y="2400"/>
              <a:ext cx="153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23569" name="Rectangle 11"/>
            <p:cNvSpPr>
              <a:spLocks noChangeArrowheads="1"/>
            </p:cNvSpPr>
            <p:nvPr/>
          </p:nvSpPr>
          <p:spPr bwMode="auto">
            <a:xfrm>
              <a:off x="288" y="2880"/>
              <a:ext cx="1536" cy="76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name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birthdate</a:t>
              </a:r>
            </a:p>
          </p:txBody>
        </p:sp>
        <p:sp>
          <p:nvSpPr>
            <p:cNvPr id="23570" name="Rectangle 12"/>
            <p:cNvSpPr>
              <a:spLocks noChangeArrowheads="1"/>
            </p:cNvSpPr>
            <p:nvPr/>
          </p:nvSpPr>
          <p:spPr bwMode="auto">
            <a:xfrm>
              <a:off x="288" y="3648"/>
              <a:ext cx="153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29000" y="4114800"/>
            <a:ext cx="2438400" cy="1600200"/>
            <a:chOff x="2208" y="2592"/>
            <a:chExt cx="1536" cy="1008"/>
          </a:xfrm>
          <a:solidFill>
            <a:srgbClr val="FFFF00"/>
          </a:solidFill>
        </p:grpSpPr>
        <p:sp>
          <p:nvSpPr>
            <p:cNvPr id="23565" name="Rectangle 14"/>
            <p:cNvSpPr>
              <a:spLocks noChangeArrowheads="1"/>
            </p:cNvSpPr>
            <p:nvPr/>
          </p:nvSpPr>
          <p:spPr bwMode="auto">
            <a:xfrm>
              <a:off x="2208" y="2592"/>
              <a:ext cx="1536" cy="30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23566" name="Rectangle 15"/>
            <p:cNvSpPr>
              <a:spLocks noChangeArrowheads="1"/>
            </p:cNvSpPr>
            <p:nvPr/>
          </p:nvSpPr>
          <p:spPr bwMode="auto">
            <a:xfrm>
              <a:off x="2208" y="2880"/>
              <a:ext cx="153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3567" name="Rectangle 16"/>
            <p:cNvSpPr>
              <a:spLocks noChangeArrowheads="1"/>
            </p:cNvSpPr>
            <p:nvPr/>
          </p:nvSpPr>
          <p:spPr bwMode="auto">
            <a:xfrm>
              <a:off x="2208" y="3072"/>
              <a:ext cx="153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eat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play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429000" y="2133600"/>
            <a:ext cx="2438400" cy="1143000"/>
            <a:chOff x="2160" y="1488"/>
            <a:chExt cx="1536" cy="720"/>
          </a:xfrm>
          <a:solidFill>
            <a:srgbClr val="FFFF00"/>
          </a:solidFill>
        </p:grpSpPr>
        <p:sp>
          <p:nvSpPr>
            <p:cNvPr id="23562" name="Rectangle 18"/>
            <p:cNvSpPr>
              <a:spLocks noChangeArrowheads="1"/>
            </p:cNvSpPr>
            <p:nvPr/>
          </p:nvSpPr>
          <p:spPr bwMode="auto">
            <a:xfrm>
              <a:off x="2160" y="1488"/>
              <a:ext cx="1536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23563" name="Rectangle 19"/>
            <p:cNvSpPr>
              <a:spLocks noChangeArrowheads="1"/>
            </p:cNvSpPr>
            <p:nvPr/>
          </p:nvSpPr>
          <p:spPr bwMode="auto">
            <a:xfrm>
              <a:off x="2160" y="1824"/>
              <a:ext cx="153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3564" name="Rectangle 20"/>
            <p:cNvSpPr>
              <a:spLocks noChangeArrowheads="1"/>
            </p:cNvSpPr>
            <p:nvPr/>
          </p:nvSpPr>
          <p:spPr bwMode="auto">
            <a:xfrm>
              <a:off x="2160" y="2016"/>
              <a:ext cx="153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9477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Responsibilities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00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class may also include its responsibilities in a class diagram.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responsibility is a contract or obligation of a class to perform a particular service.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3048000"/>
            <a:ext cx="4876800" cy="3048000"/>
            <a:chOff x="1104" y="2064"/>
            <a:chExt cx="3072" cy="1920"/>
          </a:xfrm>
          <a:solidFill>
            <a:srgbClr val="FFFF00"/>
          </a:solidFill>
        </p:grpSpPr>
        <p:sp>
          <p:nvSpPr>
            <p:cNvPr id="24582" name="Rectangle 5"/>
            <p:cNvSpPr>
              <a:spLocks noChangeArrowheads="1"/>
            </p:cNvSpPr>
            <p:nvPr/>
          </p:nvSpPr>
          <p:spPr bwMode="auto">
            <a:xfrm>
              <a:off x="1104" y="2064"/>
              <a:ext cx="3072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SmokeAlarm</a:t>
              </a:r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072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1104" y="2592"/>
              <a:ext cx="3072" cy="13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	       Responsibilities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-- sound alert and notify guard station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    when smoke is detected.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-- indicate battery state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1104" y="2448"/>
              <a:ext cx="3072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884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Relationships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3025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 UML, object interconnections (logical or physical), are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modeled as relationships.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There are three kinds of relationships in UML: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/>
              <a:t> dependencies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altLang="en-US" sz="240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/>
              <a:t> generalizations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altLang="en-US" sz="240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/>
              <a:t> associations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6871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Dependency Relationships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219200" y="3733800"/>
            <a:ext cx="2438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CourseSchedule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219200" y="4267200"/>
            <a:ext cx="24384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219200" y="4648200"/>
            <a:ext cx="24384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add(c : Course)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remove(c : Course)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5410200" y="4191000"/>
            <a:ext cx="24384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Course</a:t>
            </a:r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3657600" y="4495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609600" y="1295400"/>
            <a:ext cx="8108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 i="1"/>
              <a:t>dependency</a:t>
            </a:r>
            <a:r>
              <a:rPr lang="en-US" altLang="en-US" sz="2400"/>
              <a:t> indicates a semantic relationship between two 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more elements.  The dependency from </a:t>
            </a:r>
            <a:r>
              <a:rPr lang="en-US" altLang="en-US" sz="2400" i="1"/>
              <a:t>CourseSchedule</a:t>
            </a:r>
            <a:r>
              <a:rPr lang="en-US" altLang="en-US" sz="2400"/>
              <a:t> to </a:t>
            </a:r>
            <a:r>
              <a:rPr lang="en-US" altLang="en-US" sz="2400" i="1"/>
              <a:t>Course</a:t>
            </a:r>
            <a:r>
              <a:rPr lang="en-US" altLang="en-US" sz="2400"/>
              <a:t> exists because </a:t>
            </a:r>
            <a:r>
              <a:rPr lang="en-US" altLang="en-US" sz="2400" i="1"/>
              <a:t>Course</a:t>
            </a:r>
            <a:r>
              <a:rPr lang="en-US" altLang="en-US" sz="2400"/>
              <a:t> is used in both the </a:t>
            </a:r>
            <a:r>
              <a:rPr lang="en-US" altLang="en-US" sz="2400" b="1"/>
              <a:t>add</a:t>
            </a:r>
            <a:r>
              <a:rPr lang="en-US" altLang="en-US" sz="2400"/>
              <a:t> and </a:t>
            </a:r>
            <a:r>
              <a:rPr lang="en-US" altLang="en-US" sz="2400" b="1"/>
              <a:t>remove</a:t>
            </a:r>
            <a:r>
              <a:rPr lang="en-US" altLang="en-US" sz="2400"/>
              <a:t> operations of </a:t>
            </a:r>
            <a:r>
              <a:rPr lang="en-US" altLang="en-US" sz="2400" i="1"/>
              <a:t>CourseSchedule</a:t>
            </a:r>
            <a:r>
              <a:rPr lang="en-US" altLang="en-US" sz="240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4972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Generalization Relationships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60400" y="1727200"/>
            <a:ext cx="24384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810000" y="2209800"/>
            <a:ext cx="50768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 i="1"/>
              <a:t>generalization</a:t>
            </a:r>
            <a:r>
              <a:rPr lang="en-US" altLang="en-US" sz="2400"/>
              <a:t> connects a subclass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to its superclass. It denotes an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inheritance of attributes and behavior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from the superclass to the subclass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indicates a specialization in the subclass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of the more general superclass.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685800" y="4191000"/>
            <a:ext cx="24384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514600"/>
            <a:ext cx="419100" cy="1676400"/>
            <a:chOff x="968" y="1584"/>
            <a:chExt cx="264" cy="1056"/>
          </a:xfrm>
        </p:grpSpPr>
        <p:sp>
          <p:nvSpPr>
            <p:cNvPr id="27656" name="Line 7"/>
            <p:cNvSpPr>
              <a:spLocks noChangeShapeType="1"/>
            </p:cNvSpPr>
            <p:nvPr/>
          </p:nvSpPr>
          <p:spPr bwMode="auto">
            <a:xfrm>
              <a:off x="1104" y="182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Freeform 8"/>
            <p:cNvSpPr>
              <a:spLocks/>
            </p:cNvSpPr>
            <p:nvPr/>
          </p:nvSpPr>
          <p:spPr bwMode="auto">
            <a:xfrm>
              <a:off x="968" y="1584"/>
              <a:ext cx="264" cy="240"/>
            </a:xfrm>
            <a:custGeom>
              <a:avLst/>
              <a:gdLst>
                <a:gd name="T0" fmla="*/ 89 w 336"/>
                <a:gd name="T1" fmla="*/ 0 h 240"/>
                <a:gd name="T2" fmla="*/ 0 w 336"/>
                <a:gd name="T3" fmla="*/ 240 h 240"/>
                <a:gd name="T4" fmla="*/ 207 w 336"/>
                <a:gd name="T5" fmla="*/ 240 h 240"/>
                <a:gd name="T6" fmla="*/ 89 w 336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9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296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Generalization Relationships (Cont’d)</a:t>
            </a:r>
          </a:p>
        </p:txBody>
      </p:sp>
      <p:sp>
        <p:nvSpPr>
          <p:cNvPr id="28676" name="Rectangle 1027"/>
          <p:cNvSpPr>
            <a:spLocks noChangeArrowheads="1"/>
          </p:cNvSpPr>
          <p:nvPr/>
        </p:nvSpPr>
        <p:spPr bwMode="auto">
          <a:xfrm>
            <a:off x="1295400" y="2819400"/>
            <a:ext cx="24384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8677" name="Text Box 1028"/>
          <p:cNvSpPr txBox="1">
            <a:spLocks noChangeArrowheads="1"/>
          </p:cNvSpPr>
          <p:nvPr/>
        </p:nvSpPr>
        <p:spPr bwMode="auto">
          <a:xfrm>
            <a:off x="457200" y="12954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UML permits a class to inherit from multiple superclasses, although some programming languages (</a:t>
            </a:r>
            <a:r>
              <a:rPr lang="en-US" altLang="en-US" sz="2400" i="1"/>
              <a:t>e.g.,</a:t>
            </a:r>
            <a:r>
              <a:rPr lang="en-US" altLang="en-US" sz="2400"/>
              <a:t> Java) do not permit multiple inheritance. </a:t>
            </a:r>
          </a:p>
        </p:txBody>
      </p:sp>
      <p:sp>
        <p:nvSpPr>
          <p:cNvPr id="28678" name="Rectangle 1029"/>
          <p:cNvSpPr>
            <a:spLocks noChangeArrowheads="1"/>
          </p:cNvSpPr>
          <p:nvPr/>
        </p:nvSpPr>
        <p:spPr bwMode="auto">
          <a:xfrm>
            <a:off x="2895600" y="5029200"/>
            <a:ext cx="30480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TeachingAssistant</a:t>
            </a:r>
          </a:p>
        </p:txBody>
      </p:sp>
      <p:sp>
        <p:nvSpPr>
          <p:cNvPr id="28679" name="Line 1030"/>
          <p:cNvSpPr>
            <a:spLocks noChangeShapeType="1"/>
          </p:cNvSpPr>
          <p:nvPr/>
        </p:nvSpPr>
        <p:spPr bwMode="auto">
          <a:xfrm>
            <a:off x="4343400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Freeform 1031"/>
          <p:cNvSpPr>
            <a:spLocks/>
          </p:cNvSpPr>
          <p:nvPr/>
        </p:nvSpPr>
        <p:spPr bwMode="auto">
          <a:xfrm>
            <a:off x="2755900" y="3619500"/>
            <a:ext cx="419100" cy="398463"/>
          </a:xfrm>
          <a:custGeom>
            <a:avLst/>
            <a:gdLst>
              <a:gd name="T0" fmla="*/ 224036391 w 336"/>
              <a:gd name="T1" fmla="*/ 0 h 240"/>
              <a:gd name="T2" fmla="*/ 0 w 336"/>
              <a:gd name="T3" fmla="*/ 661553177 h 240"/>
              <a:gd name="T4" fmla="*/ 522752411 w 336"/>
              <a:gd name="T5" fmla="*/ 661553177 h 240"/>
              <a:gd name="T6" fmla="*/ 224036391 w 33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1032"/>
          <p:cNvSpPr>
            <a:spLocks noChangeArrowheads="1"/>
          </p:cNvSpPr>
          <p:nvPr/>
        </p:nvSpPr>
        <p:spPr bwMode="auto">
          <a:xfrm>
            <a:off x="4724400" y="2895600"/>
            <a:ext cx="2438400" cy="76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28682" name="Freeform 1033"/>
          <p:cNvSpPr>
            <a:spLocks/>
          </p:cNvSpPr>
          <p:nvPr/>
        </p:nvSpPr>
        <p:spPr bwMode="auto">
          <a:xfrm>
            <a:off x="5562600" y="3657600"/>
            <a:ext cx="419100" cy="398463"/>
          </a:xfrm>
          <a:custGeom>
            <a:avLst/>
            <a:gdLst>
              <a:gd name="T0" fmla="*/ 224036391 w 336"/>
              <a:gd name="T1" fmla="*/ 0 h 240"/>
              <a:gd name="T2" fmla="*/ 0 w 336"/>
              <a:gd name="T3" fmla="*/ 661553177 h 240"/>
              <a:gd name="T4" fmla="*/ 522752411 w 336"/>
              <a:gd name="T5" fmla="*/ 661553177 h 240"/>
              <a:gd name="T6" fmla="*/ 224036391 w 33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Freeform 1034"/>
          <p:cNvSpPr>
            <a:spLocks/>
          </p:cNvSpPr>
          <p:nvPr/>
        </p:nvSpPr>
        <p:spPr bwMode="auto">
          <a:xfrm>
            <a:off x="2971800" y="4038600"/>
            <a:ext cx="2819400" cy="457200"/>
          </a:xfrm>
          <a:custGeom>
            <a:avLst/>
            <a:gdLst>
              <a:gd name="T0" fmla="*/ 0 w 1776"/>
              <a:gd name="T1" fmla="*/ 0 h 288"/>
              <a:gd name="T2" fmla="*/ 0 w 1776"/>
              <a:gd name="T3" fmla="*/ 725805000 h 288"/>
              <a:gd name="T4" fmla="*/ 2147483647 w 1776"/>
              <a:gd name="T5" fmla="*/ 725805000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288">
                <a:moveTo>
                  <a:pt x="0" y="0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 Relationships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08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If two classes in a model need to communicate with each other, there must be link between them.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 </a:t>
            </a:r>
            <a:r>
              <a:rPr lang="en-US" altLang="en-US" sz="2400" i="1"/>
              <a:t>association</a:t>
            </a:r>
            <a:r>
              <a:rPr lang="en-US" altLang="en-US" sz="2400"/>
              <a:t> denotes that link. 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Instructor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0912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08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can indicate the </a:t>
            </a:r>
            <a:r>
              <a:rPr lang="en-US" altLang="en-US" sz="2400" i="1"/>
              <a:t>multiplicity</a:t>
            </a:r>
            <a:r>
              <a:rPr lang="en-US" altLang="en-US" sz="2400"/>
              <a:t> of an association by adding </a:t>
            </a:r>
            <a:r>
              <a:rPr lang="en-US" altLang="en-US" sz="2400" i="1"/>
              <a:t>multiplicity adornments</a:t>
            </a:r>
            <a:r>
              <a:rPr lang="en-US" altLang="en-US" sz="2400"/>
              <a:t> to the line denoting the association.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example indicates that a </a:t>
            </a:r>
            <a:r>
              <a:rPr lang="en-US" altLang="en-US" sz="2400" i="1"/>
              <a:t>Student</a:t>
            </a:r>
            <a:r>
              <a:rPr lang="en-US" altLang="en-US" sz="2400"/>
              <a:t> has one or more </a:t>
            </a:r>
            <a:r>
              <a:rPr lang="en-US" altLang="en-US" sz="2400" i="1"/>
              <a:t>Instructors</a:t>
            </a:r>
            <a:r>
              <a:rPr lang="en-US" altLang="en-US" sz="2400"/>
              <a:t>:</a:t>
            </a: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/>
              <a:t>Instructor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56388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16149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0" y="228602"/>
            <a:ext cx="6115050" cy="58975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600200" y="457201"/>
            <a:ext cx="7010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UML Class diagram 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The UML Class diagram is a graphical notation used to construct and visualize object oriented systems.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 A class diagram describes the structure of a system  such as </a:t>
            </a:r>
            <a:r>
              <a:rPr lang="en-US" sz="2400" b="1" dirty="0"/>
              <a:t>Classes </a:t>
            </a:r>
            <a:r>
              <a:rPr lang="en-US" sz="2400" dirty="0"/>
              <a:t> and their </a:t>
            </a:r>
            <a:r>
              <a:rPr lang="en-US" sz="2400" b="1" dirty="0">
                <a:solidFill>
                  <a:srgbClr val="FF0000"/>
                </a:solidFill>
              </a:rPr>
              <a:t>attributes </a:t>
            </a:r>
            <a:r>
              <a:rPr lang="en-US" sz="2400" b="1" dirty="0" smtClean="0">
                <a:solidFill>
                  <a:srgbClr val="FF0000"/>
                </a:solidFill>
              </a:rPr>
              <a:t>, operations </a:t>
            </a:r>
            <a:r>
              <a:rPr lang="en-US" sz="2400" b="1" dirty="0">
                <a:solidFill>
                  <a:srgbClr val="FF0000"/>
                </a:solidFill>
              </a:rPr>
              <a:t>(or methods) </a:t>
            </a:r>
            <a:r>
              <a:rPr lang="en-US" sz="2400" dirty="0">
                <a:solidFill>
                  <a:srgbClr val="FF0000"/>
                </a:solidFill>
              </a:rPr>
              <a:t>and the </a:t>
            </a:r>
            <a:r>
              <a:rPr lang="en-US" sz="2400" b="1" dirty="0">
                <a:solidFill>
                  <a:srgbClr val="FF0000"/>
                </a:solidFill>
              </a:rPr>
              <a:t>relationships among objects</a:t>
            </a:r>
            <a:r>
              <a:rPr lang="en-US" sz="2400" dirty="0"/>
              <a:t>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A class diagram is used to show the existence of classes and their relationships in the logical view of a system.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743" y="4221090"/>
            <a:ext cx="4842464" cy="250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7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10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example indicates that every </a:t>
            </a:r>
            <a:r>
              <a:rPr lang="en-US" altLang="en-US" sz="2400" i="1"/>
              <a:t>Instructor</a:t>
            </a:r>
            <a:r>
              <a:rPr lang="en-US" altLang="en-US" sz="2400"/>
              <a:t> has one or more </a:t>
            </a:r>
            <a:r>
              <a:rPr lang="en-US" altLang="en-US" sz="2400" i="1"/>
              <a:t>Students</a:t>
            </a:r>
            <a:r>
              <a:rPr lang="en-US" altLang="en-US" sz="2400"/>
              <a:t>:</a:t>
            </a: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Instructor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11916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10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can also indicate the behavior of an object in an association (</a:t>
            </a:r>
            <a:r>
              <a:rPr lang="en-US" altLang="en-US" sz="2400" i="1"/>
              <a:t>i.e.,</a:t>
            </a:r>
            <a:r>
              <a:rPr lang="en-US" altLang="en-US" sz="2400"/>
              <a:t> the </a:t>
            </a:r>
            <a:r>
              <a:rPr lang="en-US" altLang="en-US" sz="2400" i="1"/>
              <a:t>role </a:t>
            </a:r>
            <a:r>
              <a:rPr lang="en-US" altLang="en-US" sz="2400"/>
              <a:t>of an object) using </a:t>
            </a:r>
            <a:r>
              <a:rPr lang="en-US" altLang="en-US" sz="2400" i="1"/>
              <a:t>rolenames.</a:t>
            </a:r>
            <a:endParaRPr lang="en-US" altLang="en-US" sz="240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Instructor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724400" y="3581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learns from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2819400" y="3581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teaches</a:t>
            </a:r>
          </a:p>
        </p:txBody>
      </p:sp>
    </p:spTree>
    <p:extLst>
      <p:ext uri="{BB962C8B-B14F-4D97-AF65-F5344CB8AC3E}">
        <p14:creationId xmlns:p14="http://schemas.microsoft.com/office/powerpoint/2010/main" val="3653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524000" y="1295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We can also name the association.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Team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membership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15161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We can specify dual associations.</a:t>
            </a: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Team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149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member of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2743200" y="48768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810000" y="4876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president of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27432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5715000" y="4876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7536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108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can constrain the association relationship by defining the </a:t>
            </a:r>
            <a:r>
              <a:rPr lang="en-US" altLang="en-US" sz="2400" i="1"/>
              <a:t>navigability</a:t>
            </a:r>
            <a:r>
              <a:rPr lang="en-US" altLang="en-US" sz="2400"/>
              <a:t> of the association. Here, a </a:t>
            </a:r>
            <a:r>
              <a:rPr lang="en-US" altLang="en-US" sz="2400" i="1"/>
              <a:t>Router</a:t>
            </a:r>
            <a:r>
              <a:rPr lang="en-US" altLang="en-US" sz="2400"/>
              <a:t> object requests services from a </a:t>
            </a:r>
            <a:r>
              <a:rPr lang="en-US" altLang="en-US" sz="2400" i="1"/>
              <a:t>DNS</a:t>
            </a:r>
            <a:r>
              <a:rPr lang="en-US" altLang="en-US" sz="2400"/>
              <a:t> object by sending messages to (invoking the operations of) the server. The direction of the association indicates that the server has no knowledge of the </a:t>
            </a:r>
            <a:r>
              <a:rPr lang="en-US" altLang="en-US" sz="2400" i="1"/>
              <a:t>Router</a:t>
            </a:r>
            <a:r>
              <a:rPr lang="en-US" altLang="en-US" sz="2400"/>
              <a:t>.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3124200" y="4724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990600" y="4419600"/>
            <a:ext cx="2133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Router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5486400" y="4470400"/>
            <a:ext cx="28194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DomainNameServer</a:t>
            </a:r>
          </a:p>
        </p:txBody>
      </p:sp>
    </p:spTree>
    <p:extLst>
      <p:ext uri="{BB962C8B-B14F-4D97-AF65-F5344CB8AC3E}">
        <p14:creationId xmlns:p14="http://schemas.microsoft.com/office/powerpoint/2010/main" val="325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10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Associations can also be objects themselves, called </a:t>
            </a:r>
            <a:r>
              <a:rPr lang="en-US" altLang="en-US" sz="2400" i="1"/>
              <a:t>link</a:t>
            </a:r>
            <a:r>
              <a:rPr lang="en-US" altLang="en-US" sz="2400"/>
              <a:t> </a:t>
            </a:r>
            <a:r>
              <a:rPr lang="en-US" altLang="en-US" sz="2400" i="1"/>
              <a:t>classes</a:t>
            </a:r>
            <a:r>
              <a:rPr lang="en-US" altLang="en-US" sz="2400"/>
              <a:t> or an </a:t>
            </a:r>
            <a:r>
              <a:rPr lang="en-US" altLang="en-US" sz="2400" i="1"/>
              <a:t>association classes</a:t>
            </a:r>
            <a:r>
              <a:rPr lang="en-US" altLang="en-US" sz="240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5257800"/>
            <a:ext cx="7696200" cy="546100"/>
            <a:chOff x="432" y="3072"/>
            <a:chExt cx="4848" cy="344"/>
          </a:xfrm>
          <a:solidFill>
            <a:srgbClr val="FFFF00"/>
          </a:solidFill>
        </p:grpSpPr>
        <p:sp>
          <p:nvSpPr>
            <p:cNvPr id="36876" name="Line 5"/>
            <p:cNvSpPr>
              <a:spLocks noChangeShapeType="1"/>
            </p:cNvSpPr>
            <p:nvPr/>
          </p:nvSpPr>
          <p:spPr bwMode="auto">
            <a:xfrm>
              <a:off x="1728" y="3248"/>
              <a:ext cx="230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984" y="3080"/>
              <a:ext cx="1296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Warranty</a:t>
              </a:r>
            </a:p>
          </p:txBody>
        </p:sp>
        <p:sp>
          <p:nvSpPr>
            <p:cNvPr id="36878" name="Rectangle 7"/>
            <p:cNvSpPr>
              <a:spLocks noChangeArrowheads="1"/>
            </p:cNvSpPr>
            <p:nvPr/>
          </p:nvSpPr>
          <p:spPr bwMode="auto">
            <a:xfrm>
              <a:off x="432" y="3072"/>
              <a:ext cx="1296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Product</a:t>
              </a:r>
            </a:p>
          </p:txBody>
        </p:sp>
      </p:grp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4495800" y="4343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67100" y="2286000"/>
            <a:ext cx="2057400" cy="1981200"/>
            <a:chOff x="2256" y="1344"/>
            <a:chExt cx="1296" cy="1248"/>
          </a:xfrm>
          <a:solidFill>
            <a:srgbClr val="FFFF00"/>
          </a:solidFill>
        </p:grpSpPr>
        <p:sp>
          <p:nvSpPr>
            <p:cNvPr id="36873" name="Rectangle 10"/>
            <p:cNvSpPr>
              <a:spLocks noChangeArrowheads="1"/>
            </p:cNvSpPr>
            <p:nvPr/>
          </p:nvSpPr>
          <p:spPr bwMode="auto">
            <a:xfrm>
              <a:off x="2256" y="2400"/>
              <a:ext cx="129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6874" name="Rectangle 11"/>
            <p:cNvSpPr>
              <a:spLocks noChangeArrowheads="1"/>
            </p:cNvSpPr>
            <p:nvPr/>
          </p:nvSpPr>
          <p:spPr bwMode="auto">
            <a:xfrm>
              <a:off x="2256" y="1344"/>
              <a:ext cx="1296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Registration</a:t>
              </a:r>
            </a:p>
          </p:txBody>
        </p:sp>
        <p:sp>
          <p:nvSpPr>
            <p:cNvPr id="36875" name="Rectangle 12"/>
            <p:cNvSpPr>
              <a:spLocks noChangeArrowheads="1"/>
            </p:cNvSpPr>
            <p:nvPr/>
          </p:nvSpPr>
          <p:spPr bwMode="auto">
            <a:xfrm>
              <a:off x="2256" y="1680"/>
              <a:ext cx="1296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modelNumber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serialNumber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warrentyCode</a:t>
              </a:r>
            </a:p>
          </p:txBody>
        </p:sp>
      </p:grpSp>
      <p:sp>
        <p:nvSpPr>
          <p:cNvPr id="36872" name="Text Box 13"/>
          <p:cNvSpPr txBox="1">
            <a:spLocks noChangeArrowheads="1"/>
          </p:cNvSpPr>
          <p:nvPr/>
        </p:nvSpPr>
        <p:spPr bwMode="auto">
          <a:xfrm>
            <a:off x="2743200" y="5486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9215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 class can have a </a:t>
            </a:r>
            <a:r>
              <a:rPr lang="en-US" altLang="en-US" sz="2400" i="1"/>
              <a:t>self association</a:t>
            </a:r>
            <a:r>
              <a:rPr lang="en-US" altLang="en-US" sz="240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3581400"/>
            <a:ext cx="3505200" cy="1585913"/>
            <a:chOff x="1680" y="2256"/>
            <a:chExt cx="2208" cy="999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2544" y="2256"/>
              <a:ext cx="1296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895" name="Rectangle 6"/>
            <p:cNvSpPr>
              <a:spLocks noChangeArrowheads="1"/>
            </p:cNvSpPr>
            <p:nvPr/>
          </p:nvSpPr>
          <p:spPr bwMode="auto">
            <a:xfrm>
              <a:off x="1680" y="2784"/>
              <a:ext cx="1536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 err="1"/>
                <a:t>LinkedListNode</a:t>
              </a:r>
              <a:endParaRPr lang="en-US" altLang="en-US" sz="2400" dirty="0"/>
            </a:p>
          </p:txBody>
        </p:sp>
        <p:sp>
          <p:nvSpPr>
            <p:cNvPr id="37896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next</a:t>
              </a:r>
            </a:p>
          </p:txBody>
        </p:sp>
        <p:sp>
          <p:nvSpPr>
            <p:cNvPr id="37897" name="Text Box 8"/>
            <p:cNvSpPr txBox="1">
              <a:spLocks noChangeArrowheads="1"/>
            </p:cNvSpPr>
            <p:nvPr/>
          </p:nvSpPr>
          <p:spPr bwMode="auto">
            <a:xfrm>
              <a:off x="3216" y="302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previous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3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7848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can model objects that contain other objects by way of special associations called </a:t>
            </a:r>
            <a:r>
              <a:rPr lang="en-US" altLang="en-US" sz="2400" i="1"/>
              <a:t>aggregations</a:t>
            </a:r>
            <a:r>
              <a:rPr lang="en-US" altLang="en-US" sz="2400"/>
              <a:t> and </a:t>
            </a:r>
            <a:r>
              <a:rPr lang="en-US" altLang="en-US" sz="2400" i="1"/>
              <a:t>compositions.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 </a:t>
            </a:r>
            <a:r>
              <a:rPr lang="en-US" altLang="en-US" sz="2400" i="1"/>
              <a:t>aggregation</a:t>
            </a:r>
            <a:r>
              <a:rPr lang="en-US" altLang="en-US" sz="2400"/>
              <a:t> specifies a whole-part relationship between an aggregate (a whole) and a constituent part, where the part can exist independently from the aggregate. Aggregations are denoted by a hollow-diamond adornment on the association.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4267200"/>
            <a:ext cx="7086600" cy="1447800"/>
            <a:chOff x="576" y="2496"/>
            <a:chExt cx="4464" cy="912"/>
          </a:xfrm>
          <a:solidFill>
            <a:srgbClr val="FFFF00"/>
          </a:solidFill>
        </p:grpSpPr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576" y="2496"/>
              <a:ext cx="1344" cy="9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Car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920" y="2544"/>
              <a:ext cx="3120" cy="336"/>
              <a:chOff x="1920" y="2544"/>
              <a:chExt cx="3120" cy="336"/>
            </a:xfrm>
            <a:grpFill/>
          </p:grpSpPr>
          <p:sp>
            <p:nvSpPr>
              <p:cNvPr id="38924" name="Rectangle 7"/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1536" cy="33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Engine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920" y="2736"/>
                <a:ext cx="1584" cy="96"/>
                <a:chOff x="2016" y="2640"/>
                <a:chExt cx="1584" cy="96"/>
              </a:xfrm>
              <a:grpFill/>
            </p:grpSpPr>
            <p:sp>
              <p:nvSpPr>
                <p:cNvPr id="38926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208" y="2688"/>
                  <a:ext cx="1392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Freeform 10"/>
                <p:cNvSpPr>
                  <a:spLocks/>
                </p:cNvSpPr>
                <p:nvPr/>
              </p:nvSpPr>
              <p:spPr bwMode="auto">
                <a:xfrm>
                  <a:off x="2016" y="2640"/>
                  <a:ext cx="192" cy="96"/>
                </a:xfrm>
                <a:custGeom>
                  <a:avLst/>
                  <a:gdLst>
                    <a:gd name="T0" fmla="*/ 0 w 192"/>
                    <a:gd name="T1" fmla="*/ 48 h 96"/>
                    <a:gd name="T2" fmla="*/ 96 w 192"/>
                    <a:gd name="T3" fmla="*/ 0 h 96"/>
                    <a:gd name="T4" fmla="*/ 192 w 192"/>
                    <a:gd name="T5" fmla="*/ 48 h 96"/>
                    <a:gd name="T6" fmla="*/ 96 w 192"/>
                    <a:gd name="T7" fmla="*/ 96 h 96"/>
                    <a:gd name="T8" fmla="*/ 0 w 192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2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92" y="48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0" y="2976"/>
              <a:ext cx="3120" cy="336"/>
              <a:chOff x="1920" y="2976"/>
              <a:chExt cx="3120" cy="336"/>
            </a:xfrm>
            <a:grpFill/>
          </p:grpSpPr>
          <p:sp>
            <p:nvSpPr>
              <p:cNvPr id="38921" name="Line 12"/>
              <p:cNvSpPr>
                <a:spLocks noChangeShapeType="1"/>
              </p:cNvSpPr>
              <p:nvPr/>
            </p:nvSpPr>
            <p:spPr bwMode="auto">
              <a:xfrm flipV="1">
                <a:off x="2112" y="3120"/>
                <a:ext cx="139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2" name="Freeform 13"/>
              <p:cNvSpPr>
                <a:spLocks/>
              </p:cNvSpPr>
              <p:nvPr/>
            </p:nvSpPr>
            <p:spPr bwMode="auto">
              <a:xfrm>
                <a:off x="1920" y="3072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3" name="Rectangle 14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1536" cy="33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Transmission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63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 i="1"/>
              <a:t>composition </a:t>
            </a:r>
            <a:r>
              <a:rPr lang="en-US" altLang="en-US" sz="2400"/>
              <a:t>indicates a strong ownership and coincident lifetime of parts by the whole (</a:t>
            </a:r>
            <a:r>
              <a:rPr lang="en-US" altLang="en-US" sz="2400" i="1"/>
              <a:t>i.e.,</a:t>
            </a:r>
            <a:r>
              <a:rPr lang="en-US" altLang="en-US" sz="2400"/>
              <a:t> they live and die as a whole). Compositions are denoted by a filled-diamond adornment on the association.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62000" y="3352800"/>
            <a:ext cx="2133600" cy="2362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Window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95600" y="3352800"/>
            <a:ext cx="5562600" cy="685800"/>
            <a:chOff x="1824" y="2760"/>
            <a:chExt cx="3504" cy="432"/>
          </a:xfrm>
          <a:solidFill>
            <a:srgbClr val="FFFF00"/>
          </a:solidFill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  <a:grpFill/>
          </p:grpSpPr>
          <p:sp>
            <p:nvSpPr>
              <p:cNvPr id="39961" name="Line 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2" name="Freeform 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60" name="Rectangle 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Scrollbar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895600" y="4191000"/>
            <a:ext cx="5562600" cy="685800"/>
            <a:chOff x="1824" y="2760"/>
            <a:chExt cx="3504" cy="432"/>
          </a:xfrm>
          <a:solidFill>
            <a:srgbClr val="FFFF00"/>
          </a:solidFill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  <a:grpFill/>
          </p:grpSpPr>
          <p:sp>
            <p:nvSpPr>
              <p:cNvPr id="39957" name="Line 12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8" name="Freeform 13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56" name="Rectangle 14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Titlebar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895600" y="5029200"/>
            <a:ext cx="5562600" cy="685800"/>
            <a:chOff x="1824" y="2760"/>
            <a:chExt cx="3504" cy="432"/>
          </a:xfrm>
          <a:solidFill>
            <a:srgbClr val="FFFF00"/>
          </a:solidFill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  <a:grpFill/>
          </p:grpSpPr>
          <p:sp>
            <p:nvSpPr>
              <p:cNvPr id="39953" name="Line 1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Freeform 1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grp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52" name="Rectangle 1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Menu</a:t>
              </a:r>
            </a:p>
          </p:txBody>
        </p:sp>
      </p:grpSp>
      <p:sp>
        <p:nvSpPr>
          <p:cNvPr id="39945" name="Text Box 20"/>
          <p:cNvSpPr txBox="1">
            <a:spLocks noChangeArrowheads="1"/>
          </p:cNvSpPr>
          <p:nvPr/>
        </p:nvSpPr>
        <p:spPr bwMode="auto">
          <a:xfrm>
            <a:off x="3200400" y="3733800"/>
            <a:ext cx="3048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39946" name="Text Box 21"/>
          <p:cNvSpPr txBox="1">
            <a:spLocks noChangeArrowheads="1"/>
          </p:cNvSpPr>
          <p:nvPr/>
        </p:nvSpPr>
        <p:spPr bwMode="auto">
          <a:xfrm>
            <a:off x="3200400" y="4572000"/>
            <a:ext cx="3048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39947" name="Text Box 22"/>
          <p:cNvSpPr txBox="1">
            <a:spLocks noChangeArrowheads="1"/>
          </p:cNvSpPr>
          <p:nvPr/>
        </p:nvSpPr>
        <p:spPr bwMode="auto">
          <a:xfrm>
            <a:off x="3200400" y="5410200"/>
            <a:ext cx="5334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39948" name="Text Box 23"/>
          <p:cNvSpPr txBox="1">
            <a:spLocks noChangeArrowheads="1"/>
          </p:cNvSpPr>
          <p:nvPr/>
        </p:nvSpPr>
        <p:spPr bwMode="auto">
          <a:xfrm>
            <a:off x="5334000" y="3733800"/>
            <a:ext cx="3048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39949" name="Text Box 24"/>
          <p:cNvSpPr txBox="1">
            <a:spLocks noChangeArrowheads="1"/>
          </p:cNvSpPr>
          <p:nvPr/>
        </p:nvSpPr>
        <p:spPr bwMode="auto">
          <a:xfrm>
            <a:off x="5334000" y="4572000"/>
            <a:ext cx="3048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39950" name="Text Box 25"/>
          <p:cNvSpPr txBox="1">
            <a:spLocks noChangeArrowheads="1"/>
          </p:cNvSpPr>
          <p:nvPr/>
        </p:nvSpPr>
        <p:spPr bwMode="auto">
          <a:xfrm>
            <a:off x="5029200" y="5410200"/>
            <a:ext cx="7620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 .. *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360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Interfaces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962400" y="1676400"/>
            <a:ext cx="4953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An </a:t>
            </a:r>
            <a:r>
              <a:rPr lang="en-US" altLang="en-US" sz="2400" i="1"/>
              <a:t>interface</a:t>
            </a:r>
            <a:r>
              <a:rPr lang="en-US" altLang="en-US" sz="2400"/>
              <a:t> is a named set of operations that specifies the behavior of objects without showing their inner structure. It can be rendered in the model by a one- or two-compartment rectangle, with the </a:t>
            </a:r>
            <a:r>
              <a:rPr lang="en-US" altLang="en-US" sz="2400" i="1"/>
              <a:t>stereotype</a:t>
            </a:r>
            <a:r>
              <a:rPr lang="en-US" altLang="en-US" sz="2400"/>
              <a:t> &lt;&lt;interface&gt;&gt; above the interface name.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838200" y="2438400"/>
            <a:ext cx="2438400" cy="1066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&lt;&lt;interface&gt;&gt;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ControlPanel</a:t>
            </a:r>
          </a:p>
        </p:txBody>
      </p:sp>
    </p:spTree>
    <p:extLst>
      <p:ext uri="{BB962C8B-B14F-4D97-AF65-F5344CB8AC3E}">
        <p14:creationId xmlns:p14="http://schemas.microsoft.com/office/powerpoint/2010/main" val="42808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3"/>
            <a:ext cx="8077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Basic components of a class diagram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/>
              <a:t>The standard class diagram is composed of three sections: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Upper section: </a:t>
            </a:r>
            <a:r>
              <a:rPr lang="en-US" sz="2400" dirty="0"/>
              <a:t>Contains the name of the class. This section is always required, to know whether it represents the classifier or an object.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Middle section:</a:t>
            </a:r>
            <a:r>
              <a:rPr lang="en-US" sz="2400" b="1" dirty="0"/>
              <a:t> </a:t>
            </a:r>
            <a:r>
              <a:rPr lang="en-US" sz="2400" dirty="0"/>
              <a:t>Contains the attributes of the class. Use this section to describe the qualities of the class. This is only required when describing a specific instance of a class.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Bottom section: </a:t>
            </a:r>
            <a:r>
              <a:rPr lang="en-US" sz="2400" dirty="0"/>
              <a:t>Includes class operations (methods). Displayed in list format, each operation takes up its own line. The operations describe how a class interacts with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6714"/>
            <a:ext cx="6172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Multiplicity </a:t>
            </a:r>
          </a:p>
          <a:p>
            <a:pPr marL="457200" indent="-457200">
              <a:buAutoNum type="arabicPeriod"/>
            </a:pPr>
            <a:r>
              <a:rPr lang="en-US" sz="2400" dirty="0"/>
              <a:t>One-to-one </a:t>
            </a:r>
          </a:p>
          <a:p>
            <a:pPr marL="457200" indent="-457200">
              <a:buAutoNum type="arabicPeriod"/>
            </a:pPr>
            <a:r>
              <a:rPr lang="en-US" sz="2400" dirty="0"/>
              <a:t>2. One-to-many </a:t>
            </a:r>
          </a:p>
          <a:p>
            <a:pPr marL="457200" indent="-457200">
              <a:buAutoNum type="arabicPeriod"/>
            </a:pPr>
            <a:r>
              <a:rPr lang="en-US" sz="2400" dirty="0"/>
              <a:t>3. Many-to-many </a:t>
            </a:r>
          </a:p>
          <a:p>
            <a:pPr marL="457200" indent="-457200"/>
            <a:r>
              <a:rPr lang="en-US" sz="2400" b="1" u="sng" dirty="0">
                <a:solidFill>
                  <a:srgbClr val="FF0000"/>
                </a:solidFill>
              </a:rPr>
              <a:t>One-to-one relationship</a:t>
            </a:r>
          </a:p>
          <a:p>
            <a:pPr marL="457200" indent="-457200"/>
            <a:r>
              <a:rPr lang="en-US" sz="2400" dirty="0"/>
              <a:t>For example, in retail telemarketing operations, we would find</a:t>
            </a:r>
          </a:p>
          <a:p>
            <a:pPr marL="457200" indent="-457200"/>
            <a:r>
              <a:rPr lang="en-US" sz="2400" dirty="0"/>
              <a:t>a one-to-one relationship between the class </a:t>
            </a:r>
            <a:r>
              <a:rPr lang="en-US" sz="2400" dirty="0">
                <a:solidFill>
                  <a:srgbClr val="FF0000"/>
                </a:solidFill>
              </a:rPr>
              <a:t>Sale</a:t>
            </a:r>
            <a:r>
              <a:rPr lang="en-US" sz="2400" dirty="0"/>
              <a:t> and the class</a:t>
            </a:r>
          </a:p>
          <a:p>
            <a:pPr marL="457200" indent="-457200"/>
            <a:r>
              <a:rPr lang="en-US" sz="2400" dirty="0" err="1">
                <a:solidFill>
                  <a:srgbClr val="FF0000"/>
                </a:solidFill>
              </a:rPr>
              <a:t>CreditCardTransaction</a:t>
            </a:r>
            <a:r>
              <a:rPr lang="en-US" sz="2400" dirty="0"/>
              <a:t>. </a:t>
            </a:r>
          </a:p>
          <a:p>
            <a:pPr marL="457200" indent="-457200"/>
            <a:r>
              <a:rPr lang="en-US" sz="2400" b="1" u="sng" dirty="0">
                <a:solidFill>
                  <a:srgbClr val="FF0000"/>
                </a:solidFill>
              </a:rPr>
              <a:t>Many-to-many relationship  </a:t>
            </a:r>
          </a:p>
          <a:p>
            <a:pPr marL="457200" indent="-457200"/>
            <a:r>
              <a:rPr lang="en-US" sz="2400" dirty="0"/>
              <a:t>For example, each instance of the class </a:t>
            </a:r>
            <a:r>
              <a:rPr lang="en-US" sz="2400" b="1" dirty="0">
                <a:solidFill>
                  <a:srgbClr val="FF0000"/>
                </a:solidFill>
              </a:rPr>
              <a:t>Customer</a:t>
            </a:r>
            <a:r>
              <a:rPr lang="en-US" sz="2400" dirty="0"/>
              <a:t> might initiate</a:t>
            </a:r>
          </a:p>
          <a:p>
            <a:pPr marL="457200" indent="-457200"/>
            <a:r>
              <a:rPr lang="en-US" sz="2400" dirty="0"/>
              <a:t>a transaction with several instances of the class </a:t>
            </a:r>
            <a:r>
              <a:rPr lang="en-US" sz="2400" b="1" dirty="0" err="1">
                <a:solidFill>
                  <a:srgbClr val="FF0000"/>
                </a:solidFill>
              </a:rPr>
              <a:t>SalesPerson</a:t>
            </a:r>
            <a:r>
              <a:rPr lang="en-US" sz="2400" dirty="0"/>
              <a:t>,</a:t>
            </a:r>
          </a:p>
          <a:p>
            <a:pPr marL="457200" indent="-457200"/>
            <a:r>
              <a:rPr lang="en-US" sz="24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"/>
            <a:ext cx="8305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RULES TO BE FOLLOWED: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Class name must be unique to its enclosing namespace.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The class name begins in uppercase and the space between multiple words is omitted.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The first letter of the attribute and operation names is lowercase  with subsequent words starting in uppercase and spaces are omitted.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Since the class is the namespace for its attributes and operations an attribute name must be unambiguous in the context of the class.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Attribute specification format: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visibility attributeName : Type [multiplicity] = DefaultValue {property string}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Operation specification format: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visibility operationName (parameterName : Type) : ReturnType {property string}</a:t>
            </a:r>
          </a:p>
          <a:p>
            <a:endParaRPr lang="en-US" sz="2400" dirty="0"/>
          </a:p>
          <a:p>
            <a:r>
              <a:rPr lang="en-US" sz="2400" u="sng" dirty="0">
                <a:solidFill>
                  <a:srgbClr val="0070C0"/>
                </a:solidFill>
              </a:rPr>
              <a:t>VISIBILITY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Public (+) </a:t>
            </a:r>
            <a:r>
              <a:rPr lang="en-US" sz="2400" dirty="0"/>
              <a:t>Visible to any element that can see the class.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Protected (#) </a:t>
            </a:r>
            <a:r>
              <a:rPr lang="en-US" sz="2400" dirty="0"/>
              <a:t>Visible to other elements within the class and to subclasses .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Private (-) </a:t>
            </a:r>
            <a:r>
              <a:rPr lang="en-US" sz="2400" dirty="0"/>
              <a:t>Visible to other elements within the class 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Package (~) </a:t>
            </a:r>
            <a:r>
              <a:rPr lang="en-US" sz="2400" dirty="0"/>
              <a:t>Visible to elements within the same package.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5900" y="609602"/>
            <a:ext cx="60007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Abstract class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An abstract class is one for which no instances may be created.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Because such classes are so important to engineering good class inheritance trees, there is a special way to designate an abstract class.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2895600"/>
            <a:ext cx="37719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ngfind.com-kingpin-png-4152286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04800"/>
            <a:ext cx="8458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To denote that an operation is abstract, we simply italicize the operation name; this means that this operation may be implemented differently by all instances of its subclasses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In the </a:t>
            </a:r>
            <a:r>
              <a:rPr lang="en-US" sz="2400" dirty="0">
                <a:solidFill>
                  <a:srgbClr val="FF0000"/>
                </a:solidFill>
              </a:rPr>
              <a:t>Hydroponics Gardening System</a:t>
            </a:r>
            <a:r>
              <a:rPr lang="en-US" sz="2400" dirty="0"/>
              <a:t>, we have food items that have a specific vitamin content and caloric equivalent, but there is not a type of food called “food item.”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Hence, the </a:t>
            </a:r>
            <a:r>
              <a:rPr lang="en-US" sz="2400" dirty="0">
                <a:solidFill>
                  <a:srgbClr val="FF0000"/>
                </a:solidFill>
              </a:rPr>
              <a:t>FoodItem class is abstract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Above fig also shows the subclass Tomato, which represents a concrete (instantiable) food item grown in the greenhouse.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2"/>
            <a:ext cx="8839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FF0000"/>
                </a:solidFill>
              </a:rPr>
              <a:t>Class Relationships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essential connections among classes include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Association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Generalization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Aggregation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Composition</a:t>
            </a:r>
          </a:p>
          <a:p>
            <a:pPr algn="just">
              <a:lnSpc>
                <a:spcPct val="150000"/>
              </a:lnSpc>
            </a:pPr>
            <a:r>
              <a:rPr lang="en-US" sz="2400" u="sng" dirty="0">
                <a:solidFill>
                  <a:srgbClr val="0070C0"/>
                </a:solidFill>
              </a:rPr>
              <a:t>Association :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The association icon connects two classes and denotes a </a:t>
            </a:r>
            <a:r>
              <a:rPr lang="en-US" sz="2400" dirty="0">
                <a:solidFill>
                  <a:srgbClr val="FF0000"/>
                </a:solidFill>
              </a:rPr>
              <a:t>semantic connection</a:t>
            </a:r>
            <a:r>
              <a:rPr lang="en-US" sz="2400" dirty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Associations are often labeled with </a:t>
            </a:r>
            <a:r>
              <a:rPr lang="en-US" sz="2400" dirty="0">
                <a:solidFill>
                  <a:srgbClr val="FF0000"/>
                </a:solidFill>
              </a:rPr>
              <a:t>noun phrases</a:t>
            </a:r>
            <a:r>
              <a:rPr lang="en-US" sz="2400" dirty="0"/>
              <a:t>, such as Analyzes, denoting the </a:t>
            </a:r>
            <a:r>
              <a:rPr lang="en-US" sz="2400" dirty="0">
                <a:solidFill>
                  <a:srgbClr val="FF0000"/>
                </a:solidFill>
              </a:rPr>
              <a:t>nature of the relationship</a:t>
            </a:r>
            <a:r>
              <a:rPr lang="en-US" sz="2400" dirty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 class may have an association to itself </a:t>
            </a:r>
            <a:r>
              <a:rPr lang="en-US" sz="2400" dirty="0">
                <a:solidFill>
                  <a:srgbClr val="FF0000"/>
                </a:solidFill>
              </a:rPr>
              <a:t>(called a reflexive association)</a:t>
            </a:r>
            <a:r>
              <a:rPr lang="en-US" sz="2400" dirty="0"/>
              <a:t>, such as the collaboration among instances of the </a:t>
            </a:r>
            <a:r>
              <a:rPr lang="en-US" sz="2400" b="1" dirty="0" err="1"/>
              <a:t>PlanAnalyst</a:t>
            </a:r>
            <a:r>
              <a:rPr lang="en-US" sz="2400" dirty="0"/>
              <a:t> class.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1784</Words>
  <Application>Microsoft Office PowerPoint</Application>
  <PresentationFormat>On-screen Show (4:3)</PresentationFormat>
  <Paragraphs>340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18CSC202J - OBJECT ORIENTED DESIGN AND PROGRAMMING  Session 7  Topic : UML Class Diagram, its components, Class Diagram relations and Multiplicity</vt:lpstr>
      <vt:lpstr>Overview of 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Class Names</vt:lpstr>
      <vt:lpstr>Class Attributes</vt:lpstr>
      <vt:lpstr>Class Attributes (Cont’d)</vt:lpstr>
      <vt:lpstr>Class Attributes (Cont’d)</vt:lpstr>
      <vt:lpstr>Class Operations</vt:lpstr>
      <vt:lpstr>Class Operations (Cont’d)</vt:lpstr>
      <vt:lpstr>Depicting Classes</vt:lpstr>
      <vt:lpstr>Class Responsibilities</vt:lpstr>
      <vt:lpstr>Relationships</vt:lpstr>
      <vt:lpstr>Dependency Relationships</vt:lpstr>
      <vt:lpstr>Generalization Relationships</vt:lpstr>
      <vt:lpstr>Generalization Relationships (Cont’d)</vt:lpstr>
      <vt:lpstr>Association Relationships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Interfaces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18CSC202J - OBJECT ORIENTED DESIGN AND PROGRAMMING  Session 7  Topic : UML Class Diagram, its components, Class Diagram relations and Multiplicity</dc:title>
  <dc:creator>Vimal</dc:creator>
  <cp:lastModifiedBy>Admin</cp:lastModifiedBy>
  <cp:revision>6</cp:revision>
  <dcterms:created xsi:type="dcterms:W3CDTF">2020-08-01T03:36:57Z</dcterms:created>
  <dcterms:modified xsi:type="dcterms:W3CDTF">2020-08-06T04:55:55Z</dcterms:modified>
</cp:coreProperties>
</file>