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30" r:id="rId2"/>
    <p:sldId id="331" r:id="rId3"/>
    <p:sldId id="332" r:id="rId4"/>
    <p:sldId id="281" r:id="rId5"/>
    <p:sldId id="293" r:id="rId6"/>
    <p:sldId id="282" r:id="rId7"/>
    <p:sldId id="294" r:id="rId8"/>
    <p:sldId id="295" r:id="rId9"/>
    <p:sldId id="283" r:id="rId10"/>
    <p:sldId id="284" r:id="rId11"/>
    <p:sldId id="296" r:id="rId12"/>
    <p:sldId id="571" r:id="rId13"/>
    <p:sldId id="570" r:id="rId14"/>
    <p:sldId id="333" r:id="rId15"/>
    <p:sldId id="334" r:id="rId16"/>
    <p:sldId id="543" r:id="rId17"/>
    <p:sldId id="544" r:id="rId18"/>
    <p:sldId id="546" r:id="rId19"/>
    <p:sldId id="547" r:id="rId20"/>
    <p:sldId id="548" r:id="rId21"/>
    <p:sldId id="567" r:id="rId22"/>
    <p:sldId id="572" r:id="rId23"/>
    <p:sldId id="5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1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3E23AC-646D-4784-B330-C0CE4EB2C5BF}" type="datetimeFigureOut">
              <a:rPr lang="en-IN" smtClean="0"/>
              <a:t>17-08-2020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694896-11A1-4F01-8463-2275607AB25B}" type="slidenum">
              <a:rPr lang="en-IN" smtClean="0"/>
              <a:t>‹#›</a:t>
            </a:fld>
            <a:endParaRPr lang="en-IN"/>
          </a:p>
        </p:txBody>
      </p:sp>
    </p:spTree>
    <p:extLst>
      <p:ext uri="{BB962C8B-B14F-4D97-AF65-F5344CB8AC3E}">
        <p14:creationId xmlns:p14="http://schemas.microsoft.com/office/powerpoint/2010/main" val="3219650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Multiple function with same name and same number of parameters differ only in data types</a:t>
            </a:r>
          </a:p>
        </p:txBody>
      </p:sp>
      <p:sp>
        <p:nvSpPr>
          <p:cNvPr id="286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19CD63C-1C13-48FE-8316-CDE0096E508F}" type="slidenum">
              <a:rPr lang="en-IN" smtClean="0">
                <a:latin typeface="Arial" pitchFamily="34" charset="0"/>
                <a:cs typeface="Lucida Sans Unicode" pitchFamily="34" charset="0"/>
              </a:rPr>
              <a:pPr fontAlgn="base">
                <a:spcBef>
                  <a:spcPct val="0"/>
                </a:spcBef>
                <a:spcAft>
                  <a:spcPct val="0"/>
                </a:spcAft>
              </a:pPr>
              <a:t>17</a:t>
            </a:fld>
            <a:endParaRPr lang="en-IN">
              <a:latin typeface="Arial" pitchFamily="34" charset="0"/>
              <a:cs typeface="Lucida Sans Unicode"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F6A8-57C8-4394-B263-DA75DAAF0A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66F658-601E-45C6-8947-3C3FF6A73D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C4DF209-70F9-4A0E-B105-76ACD71C7468}"/>
              </a:ext>
            </a:extLst>
          </p:cNvPr>
          <p:cNvSpPr>
            <a:spLocks noGrp="1"/>
          </p:cNvSpPr>
          <p:nvPr>
            <p:ph type="dt" sz="half" idx="10"/>
          </p:nvPr>
        </p:nvSpPr>
        <p:spPr/>
        <p:txBody>
          <a:bodyPr/>
          <a:lstStyle/>
          <a:p>
            <a:fld id="{62033C52-1A4F-4226-9770-0CE60DF0A6DB}" type="datetimeFigureOut">
              <a:rPr lang="en-IN" smtClean="0"/>
              <a:t>17-08-2020</a:t>
            </a:fld>
            <a:endParaRPr lang="en-IN"/>
          </a:p>
        </p:txBody>
      </p:sp>
      <p:sp>
        <p:nvSpPr>
          <p:cNvPr id="5" name="Footer Placeholder 4">
            <a:extLst>
              <a:ext uri="{FF2B5EF4-FFF2-40B4-BE49-F238E27FC236}">
                <a16:creationId xmlns:a16="http://schemas.microsoft.com/office/drawing/2014/main" id="{20C58921-9A25-485B-B08B-3039C73BF6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4A5D08-FFF3-43F5-B330-D560E5FE4492}"/>
              </a:ext>
            </a:extLst>
          </p:cNvPr>
          <p:cNvSpPr>
            <a:spLocks noGrp="1"/>
          </p:cNvSpPr>
          <p:nvPr>
            <p:ph type="sldNum" sz="quarter" idx="12"/>
          </p:nvPr>
        </p:nvSpPr>
        <p:spPr/>
        <p:txBody>
          <a:bodyPr/>
          <a:lstStyle/>
          <a:p>
            <a:fld id="{F5ACCAFC-15F9-40E2-BC71-B0C2978AC74D}" type="slidenum">
              <a:rPr lang="en-IN" smtClean="0"/>
              <a:t>‹#›</a:t>
            </a:fld>
            <a:endParaRPr lang="en-IN"/>
          </a:p>
        </p:txBody>
      </p:sp>
    </p:spTree>
    <p:extLst>
      <p:ext uri="{BB962C8B-B14F-4D97-AF65-F5344CB8AC3E}">
        <p14:creationId xmlns:p14="http://schemas.microsoft.com/office/powerpoint/2010/main" val="452450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A32F2-E9DC-43CA-90F5-7796F236A49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2E2835-4341-4E85-8A2A-BB84BCCDB2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B986B6-A64A-421B-BC5F-DA07E09DFAC8}"/>
              </a:ext>
            </a:extLst>
          </p:cNvPr>
          <p:cNvSpPr>
            <a:spLocks noGrp="1"/>
          </p:cNvSpPr>
          <p:nvPr>
            <p:ph type="dt" sz="half" idx="10"/>
          </p:nvPr>
        </p:nvSpPr>
        <p:spPr/>
        <p:txBody>
          <a:bodyPr/>
          <a:lstStyle/>
          <a:p>
            <a:fld id="{62033C52-1A4F-4226-9770-0CE60DF0A6DB}" type="datetimeFigureOut">
              <a:rPr lang="en-IN" smtClean="0"/>
              <a:t>17-08-2020</a:t>
            </a:fld>
            <a:endParaRPr lang="en-IN"/>
          </a:p>
        </p:txBody>
      </p:sp>
      <p:sp>
        <p:nvSpPr>
          <p:cNvPr id="5" name="Footer Placeholder 4">
            <a:extLst>
              <a:ext uri="{FF2B5EF4-FFF2-40B4-BE49-F238E27FC236}">
                <a16:creationId xmlns:a16="http://schemas.microsoft.com/office/drawing/2014/main" id="{79C4C3CC-AED4-49C8-8DAA-158A1CB2C5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9795A2-17AB-4867-B327-47B7C0799EB1}"/>
              </a:ext>
            </a:extLst>
          </p:cNvPr>
          <p:cNvSpPr>
            <a:spLocks noGrp="1"/>
          </p:cNvSpPr>
          <p:nvPr>
            <p:ph type="sldNum" sz="quarter" idx="12"/>
          </p:nvPr>
        </p:nvSpPr>
        <p:spPr/>
        <p:txBody>
          <a:bodyPr/>
          <a:lstStyle/>
          <a:p>
            <a:fld id="{F5ACCAFC-15F9-40E2-BC71-B0C2978AC74D}" type="slidenum">
              <a:rPr lang="en-IN" smtClean="0"/>
              <a:t>‹#›</a:t>
            </a:fld>
            <a:endParaRPr lang="en-IN"/>
          </a:p>
        </p:txBody>
      </p:sp>
    </p:spTree>
    <p:extLst>
      <p:ext uri="{BB962C8B-B14F-4D97-AF65-F5344CB8AC3E}">
        <p14:creationId xmlns:p14="http://schemas.microsoft.com/office/powerpoint/2010/main" val="1996110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0F36EF-7D1E-43A0-BDA0-2604C1DF3C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817197-7348-4FC6-B30D-B67386F840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D2A8C-B160-4BD9-8B80-511946DB7238}"/>
              </a:ext>
            </a:extLst>
          </p:cNvPr>
          <p:cNvSpPr>
            <a:spLocks noGrp="1"/>
          </p:cNvSpPr>
          <p:nvPr>
            <p:ph type="dt" sz="half" idx="10"/>
          </p:nvPr>
        </p:nvSpPr>
        <p:spPr/>
        <p:txBody>
          <a:bodyPr/>
          <a:lstStyle/>
          <a:p>
            <a:fld id="{62033C52-1A4F-4226-9770-0CE60DF0A6DB}" type="datetimeFigureOut">
              <a:rPr lang="en-IN" smtClean="0"/>
              <a:t>17-08-2020</a:t>
            </a:fld>
            <a:endParaRPr lang="en-IN"/>
          </a:p>
        </p:txBody>
      </p:sp>
      <p:sp>
        <p:nvSpPr>
          <p:cNvPr id="5" name="Footer Placeholder 4">
            <a:extLst>
              <a:ext uri="{FF2B5EF4-FFF2-40B4-BE49-F238E27FC236}">
                <a16:creationId xmlns:a16="http://schemas.microsoft.com/office/drawing/2014/main" id="{0D97E121-0A44-4B23-81CA-317B14FBA2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DCD7F5-FDDA-4EA4-BB52-FC08FF19D929}"/>
              </a:ext>
            </a:extLst>
          </p:cNvPr>
          <p:cNvSpPr>
            <a:spLocks noGrp="1"/>
          </p:cNvSpPr>
          <p:nvPr>
            <p:ph type="sldNum" sz="quarter" idx="12"/>
          </p:nvPr>
        </p:nvSpPr>
        <p:spPr/>
        <p:txBody>
          <a:bodyPr/>
          <a:lstStyle/>
          <a:p>
            <a:fld id="{F5ACCAFC-15F9-40E2-BC71-B0C2978AC74D}" type="slidenum">
              <a:rPr lang="en-IN" smtClean="0"/>
              <a:t>‹#›</a:t>
            </a:fld>
            <a:endParaRPr lang="en-IN"/>
          </a:p>
        </p:txBody>
      </p:sp>
    </p:spTree>
    <p:extLst>
      <p:ext uri="{BB962C8B-B14F-4D97-AF65-F5344CB8AC3E}">
        <p14:creationId xmlns:p14="http://schemas.microsoft.com/office/powerpoint/2010/main" val="3303622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41352-92CF-43F0-AF7A-EBA7699105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65127A-0D0B-4F18-881C-1B2C85D9D8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DD93C5-2636-484A-A384-13496200BE9A}"/>
              </a:ext>
            </a:extLst>
          </p:cNvPr>
          <p:cNvSpPr>
            <a:spLocks noGrp="1"/>
          </p:cNvSpPr>
          <p:nvPr>
            <p:ph type="dt" sz="half" idx="10"/>
          </p:nvPr>
        </p:nvSpPr>
        <p:spPr/>
        <p:txBody>
          <a:bodyPr/>
          <a:lstStyle/>
          <a:p>
            <a:fld id="{62033C52-1A4F-4226-9770-0CE60DF0A6DB}" type="datetimeFigureOut">
              <a:rPr lang="en-IN" smtClean="0"/>
              <a:t>17-08-2020</a:t>
            </a:fld>
            <a:endParaRPr lang="en-IN"/>
          </a:p>
        </p:txBody>
      </p:sp>
      <p:sp>
        <p:nvSpPr>
          <p:cNvPr id="5" name="Footer Placeholder 4">
            <a:extLst>
              <a:ext uri="{FF2B5EF4-FFF2-40B4-BE49-F238E27FC236}">
                <a16:creationId xmlns:a16="http://schemas.microsoft.com/office/drawing/2014/main" id="{6895F8AD-2FB6-4564-BF5F-EF993A2857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F7E1C2-8604-43ED-838D-8AB37986A285}"/>
              </a:ext>
            </a:extLst>
          </p:cNvPr>
          <p:cNvSpPr>
            <a:spLocks noGrp="1"/>
          </p:cNvSpPr>
          <p:nvPr>
            <p:ph type="sldNum" sz="quarter" idx="12"/>
          </p:nvPr>
        </p:nvSpPr>
        <p:spPr/>
        <p:txBody>
          <a:bodyPr/>
          <a:lstStyle/>
          <a:p>
            <a:fld id="{F5ACCAFC-15F9-40E2-BC71-B0C2978AC74D}" type="slidenum">
              <a:rPr lang="en-IN" smtClean="0"/>
              <a:t>‹#›</a:t>
            </a:fld>
            <a:endParaRPr lang="en-IN"/>
          </a:p>
        </p:txBody>
      </p:sp>
    </p:spTree>
    <p:extLst>
      <p:ext uri="{BB962C8B-B14F-4D97-AF65-F5344CB8AC3E}">
        <p14:creationId xmlns:p14="http://schemas.microsoft.com/office/powerpoint/2010/main" val="736866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2DE8F-DD80-4598-AA3F-FC7C457FB5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B33B56B-2669-4694-9105-1460436199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2FAD09-AD80-4912-B91C-AE8AC2A8FE6E}"/>
              </a:ext>
            </a:extLst>
          </p:cNvPr>
          <p:cNvSpPr>
            <a:spLocks noGrp="1"/>
          </p:cNvSpPr>
          <p:nvPr>
            <p:ph type="dt" sz="half" idx="10"/>
          </p:nvPr>
        </p:nvSpPr>
        <p:spPr/>
        <p:txBody>
          <a:bodyPr/>
          <a:lstStyle/>
          <a:p>
            <a:fld id="{62033C52-1A4F-4226-9770-0CE60DF0A6DB}" type="datetimeFigureOut">
              <a:rPr lang="en-IN" smtClean="0"/>
              <a:t>17-08-2020</a:t>
            </a:fld>
            <a:endParaRPr lang="en-IN"/>
          </a:p>
        </p:txBody>
      </p:sp>
      <p:sp>
        <p:nvSpPr>
          <p:cNvPr id="5" name="Footer Placeholder 4">
            <a:extLst>
              <a:ext uri="{FF2B5EF4-FFF2-40B4-BE49-F238E27FC236}">
                <a16:creationId xmlns:a16="http://schemas.microsoft.com/office/drawing/2014/main" id="{35C15CF6-E620-4307-93AA-9AB727C1CB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0FDC21-FCB8-4CE9-B677-6B9133BC68D5}"/>
              </a:ext>
            </a:extLst>
          </p:cNvPr>
          <p:cNvSpPr>
            <a:spLocks noGrp="1"/>
          </p:cNvSpPr>
          <p:nvPr>
            <p:ph type="sldNum" sz="quarter" idx="12"/>
          </p:nvPr>
        </p:nvSpPr>
        <p:spPr/>
        <p:txBody>
          <a:bodyPr/>
          <a:lstStyle/>
          <a:p>
            <a:fld id="{F5ACCAFC-15F9-40E2-BC71-B0C2978AC74D}" type="slidenum">
              <a:rPr lang="en-IN" smtClean="0"/>
              <a:t>‹#›</a:t>
            </a:fld>
            <a:endParaRPr lang="en-IN"/>
          </a:p>
        </p:txBody>
      </p:sp>
    </p:spTree>
    <p:extLst>
      <p:ext uri="{BB962C8B-B14F-4D97-AF65-F5344CB8AC3E}">
        <p14:creationId xmlns:p14="http://schemas.microsoft.com/office/powerpoint/2010/main" val="2352010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DD885-8654-4CC1-A369-07B8AB2FA4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A55F0C-6C61-45D1-AF4D-C603C9A0B3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3033ED5-50BA-4A5F-ADE2-AD3E98E823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A18D69-2E9E-40F6-B727-87D4F5742733}"/>
              </a:ext>
            </a:extLst>
          </p:cNvPr>
          <p:cNvSpPr>
            <a:spLocks noGrp="1"/>
          </p:cNvSpPr>
          <p:nvPr>
            <p:ph type="dt" sz="half" idx="10"/>
          </p:nvPr>
        </p:nvSpPr>
        <p:spPr/>
        <p:txBody>
          <a:bodyPr/>
          <a:lstStyle/>
          <a:p>
            <a:fld id="{62033C52-1A4F-4226-9770-0CE60DF0A6DB}" type="datetimeFigureOut">
              <a:rPr lang="en-IN" smtClean="0"/>
              <a:t>17-08-2020</a:t>
            </a:fld>
            <a:endParaRPr lang="en-IN"/>
          </a:p>
        </p:txBody>
      </p:sp>
      <p:sp>
        <p:nvSpPr>
          <p:cNvPr id="6" name="Footer Placeholder 5">
            <a:extLst>
              <a:ext uri="{FF2B5EF4-FFF2-40B4-BE49-F238E27FC236}">
                <a16:creationId xmlns:a16="http://schemas.microsoft.com/office/drawing/2014/main" id="{D4DEF43D-8908-499E-A084-5B70CD9880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6CB8BF-AF91-467A-9B31-29C0642EA0CE}"/>
              </a:ext>
            </a:extLst>
          </p:cNvPr>
          <p:cNvSpPr>
            <a:spLocks noGrp="1"/>
          </p:cNvSpPr>
          <p:nvPr>
            <p:ph type="sldNum" sz="quarter" idx="12"/>
          </p:nvPr>
        </p:nvSpPr>
        <p:spPr/>
        <p:txBody>
          <a:bodyPr/>
          <a:lstStyle/>
          <a:p>
            <a:fld id="{F5ACCAFC-15F9-40E2-BC71-B0C2978AC74D}" type="slidenum">
              <a:rPr lang="en-IN" smtClean="0"/>
              <a:t>‹#›</a:t>
            </a:fld>
            <a:endParaRPr lang="en-IN"/>
          </a:p>
        </p:txBody>
      </p:sp>
    </p:spTree>
    <p:extLst>
      <p:ext uri="{BB962C8B-B14F-4D97-AF65-F5344CB8AC3E}">
        <p14:creationId xmlns:p14="http://schemas.microsoft.com/office/powerpoint/2010/main" val="1958581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D8C30-F591-496C-A333-C1924E14EC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B7B91B-F742-430D-9D6E-4A84E0B337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C3FA23-67B1-4BCD-9AF1-5A50DEC458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D9F73A-8098-41E0-9B33-4C1659790F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7523A0-33C4-4852-B485-92023E91ED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CD48FA-3A4A-4D60-A03B-D2F1CC8A96E4}"/>
              </a:ext>
            </a:extLst>
          </p:cNvPr>
          <p:cNvSpPr>
            <a:spLocks noGrp="1"/>
          </p:cNvSpPr>
          <p:nvPr>
            <p:ph type="dt" sz="half" idx="10"/>
          </p:nvPr>
        </p:nvSpPr>
        <p:spPr/>
        <p:txBody>
          <a:bodyPr/>
          <a:lstStyle/>
          <a:p>
            <a:fld id="{62033C52-1A4F-4226-9770-0CE60DF0A6DB}" type="datetimeFigureOut">
              <a:rPr lang="en-IN" smtClean="0"/>
              <a:t>17-08-2020</a:t>
            </a:fld>
            <a:endParaRPr lang="en-IN"/>
          </a:p>
        </p:txBody>
      </p:sp>
      <p:sp>
        <p:nvSpPr>
          <p:cNvPr id="8" name="Footer Placeholder 7">
            <a:extLst>
              <a:ext uri="{FF2B5EF4-FFF2-40B4-BE49-F238E27FC236}">
                <a16:creationId xmlns:a16="http://schemas.microsoft.com/office/drawing/2014/main" id="{74AF6C7C-9064-44D0-B153-DC9C557AD17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F2508EF-CA78-4A5A-BB3C-4F58D839A3E0}"/>
              </a:ext>
            </a:extLst>
          </p:cNvPr>
          <p:cNvSpPr>
            <a:spLocks noGrp="1"/>
          </p:cNvSpPr>
          <p:nvPr>
            <p:ph type="sldNum" sz="quarter" idx="12"/>
          </p:nvPr>
        </p:nvSpPr>
        <p:spPr/>
        <p:txBody>
          <a:bodyPr/>
          <a:lstStyle/>
          <a:p>
            <a:fld id="{F5ACCAFC-15F9-40E2-BC71-B0C2978AC74D}" type="slidenum">
              <a:rPr lang="en-IN" smtClean="0"/>
              <a:t>‹#›</a:t>
            </a:fld>
            <a:endParaRPr lang="en-IN"/>
          </a:p>
        </p:txBody>
      </p:sp>
    </p:spTree>
    <p:extLst>
      <p:ext uri="{BB962C8B-B14F-4D97-AF65-F5344CB8AC3E}">
        <p14:creationId xmlns:p14="http://schemas.microsoft.com/office/powerpoint/2010/main" val="3746128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887DD-94CB-4A6A-B8FA-120FF80C7A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61D22F-1BF8-42A2-A62F-E44CFED8C78E}"/>
              </a:ext>
            </a:extLst>
          </p:cNvPr>
          <p:cNvSpPr>
            <a:spLocks noGrp="1"/>
          </p:cNvSpPr>
          <p:nvPr>
            <p:ph type="dt" sz="half" idx="10"/>
          </p:nvPr>
        </p:nvSpPr>
        <p:spPr/>
        <p:txBody>
          <a:bodyPr/>
          <a:lstStyle/>
          <a:p>
            <a:fld id="{62033C52-1A4F-4226-9770-0CE60DF0A6DB}" type="datetimeFigureOut">
              <a:rPr lang="en-IN" smtClean="0"/>
              <a:t>17-08-2020</a:t>
            </a:fld>
            <a:endParaRPr lang="en-IN"/>
          </a:p>
        </p:txBody>
      </p:sp>
      <p:sp>
        <p:nvSpPr>
          <p:cNvPr id="4" name="Footer Placeholder 3">
            <a:extLst>
              <a:ext uri="{FF2B5EF4-FFF2-40B4-BE49-F238E27FC236}">
                <a16:creationId xmlns:a16="http://schemas.microsoft.com/office/drawing/2014/main" id="{6C2AB236-924A-4B73-AB27-6F4AD467D7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4D6606-08DC-463A-B7C3-2E59AFC1D9DE}"/>
              </a:ext>
            </a:extLst>
          </p:cNvPr>
          <p:cNvSpPr>
            <a:spLocks noGrp="1"/>
          </p:cNvSpPr>
          <p:nvPr>
            <p:ph type="sldNum" sz="quarter" idx="12"/>
          </p:nvPr>
        </p:nvSpPr>
        <p:spPr/>
        <p:txBody>
          <a:bodyPr/>
          <a:lstStyle/>
          <a:p>
            <a:fld id="{F5ACCAFC-15F9-40E2-BC71-B0C2978AC74D}" type="slidenum">
              <a:rPr lang="en-IN" smtClean="0"/>
              <a:t>‹#›</a:t>
            </a:fld>
            <a:endParaRPr lang="en-IN"/>
          </a:p>
        </p:txBody>
      </p:sp>
    </p:spTree>
    <p:extLst>
      <p:ext uri="{BB962C8B-B14F-4D97-AF65-F5344CB8AC3E}">
        <p14:creationId xmlns:p14="http://schemas.microsoft.com/office/powerpoint/2010/main" val="2823703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FC536C-B1D5-467D-B6F1-49BFE2286295}"/>
              </a:ext>
            </a:extLst>
          </p:cNvPr>
          <p:cNvSpPr>
            <a:spLocks noGrp="1"/>
          </p:cNvSpPr>
          <p:nvPr>
            <p:ph type="dt" sz="half" idx="10"/>
          </p:nvPr>
        </p:nvSpPr>
        <p:spPr/>
        <p:txBody>
          <a:bodyPr/>
          <a:lstStyle/>
          <a:p>
            <a:fld id="{62033C52-1A4F-4226-9770-0CE60DF0A6DB}" type="datetimeFigureOut">
              <a:rPr lang="en-IN" smtClean="0"/>
              <a:t>17-08-2020</a:t>
            </a:fld>
            <a:endParaRPr lang="en-IN"/>
          </a:p>
        </p:txBody>
      </p:sp>
      <p:sp>
        <p:nvSpPr>
          <p:cNvPr id="3" name="Footer Placeholder 2">
            <a:extLst>
              <a:ext uri="{FF2B5EF4-FFF2-40B4-BE49-F238E27FC236}">
                <a16:creationId xmlns:a16="http://schemas.microsoft.com/office/drawing/2014/main" id="{57FA61D3-D420-4412-88B0-7457B92DEF3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1EB11DE-F408-4EAF-B542-E241DB21956B}"/>
              </a:ext>
            </a:extLst>
          </p:cNvPr>
          <p:cNvSpPr>
            <a:spLocks noGrp="1"/>
          </p:cNvSpPr>
          <p:nvPr>
            <p:ph type="sldNum" sz="quarter" idx="12"/>
          </p:nvPr>
        </p:nvSpPr>
        <p:spPr/>
        <p:txBody>
          <a:bodyPr/>
          <a:lstStyle/>
          <a:p>
            <a:fld id="{F5ACCAFC-15F9-40E2-BC71-B0C2978AC74D}" type="slidenum">
              <a:rPr lang="en-IN" smtClean="0"/>
              <a:t>‹#›</a:t>
            </a:fld>
            <a:endParaRPr lang="en-IN"/>
          </a:p>
        </p:txBody>
      </p:sp>
    </p:spTree>
    <p:extLst>
      <p:ext uri="{BB962C8B-B14F-4D97-AF65-F5344CB8AC3E}">
        <p14:creationId xmlns:p14="http://schemas.microsoft.com/office/powerpoint/2010/main" val="168200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1D200-7578-48E1-B8BB-E8013AB043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F266F8-CBDC-41C8-9B6C-207394811A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123C28C-6D5B-4B54-A13B-549967D619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8E1BE6-A852-47FA-A0B3-DEF6EBD92707}"/>
              </a:ext>
            </a:extLst>
          </p:cNvPr>
          <p:cNvSpPr>
            <a:spLocks noGrp="1"/>
          </p:cNvSpPr>
          <p:nvPr>
            <p:ph type="dt" sz="half" idx="10"/>
          </p:nvPr>
        </p:nvSpPr>
        <p:spPr/>
        <p:txBody>
          <a:bodyPr/>
          <a:lstStyle/>
          <a:p>
            <a:fld id="{62033C52-1A4F-4226-9770-0CE60DF0A6DB}" type="datetimeFigureOut">
              <a:rPr lang="en-IN" smtClean="0"/>
              <a:t>17-08-2020</a:t>
            </a:fld>
            <a:endParaRPr lang="en-IN"/>
          </a:p>
        </p:txBody>
      </p:sp>
      <p:sp>
        <p:nvSpPr>
          <p:cNvPr id="6" name="Footer Placeholder 5">
            <a:extLst>
              <a:ext uri="{FF2B5EF4-FFF2-40B4-BE49-F238E27FC236}">
                <a16:creationId xmlns:a16="http://schemas.microsoft.com/office/drawing/2014/main" id="{79F634D1-A461-4518-A9C1-45A60E6C01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3795D4-5872-4859-A3A2-4C824ED7A111}"/>
              </a:ext>
            </a:extLst>
          </p:cNvPr>
          <p:cNvSpPr>
            <a:spLocks noGrp="1"/>
          </p:cNvSpPr>
          <p:nvPr>
            <p:ph type="sldNum" sz="quarter" idx="12"/>
          </p:nvPr>
        </p:nvSpPr>
        <p:spPr/>
        <p:txBody>
          <a:bodyPr/>
          <a:lstStyle/>
          <a:p>
            <a:fld id="{F5ACCAFC-15F9-40E2-BC71-B0C2978AC74D}" type="slidenum">
              <a:rPr lang="en-IN" smtClean="0"/>
              <a:t>‹#›</a:t>
            </a:fld>
            <a:endParaRPr lang="en-IN"/>
          </a:p>
        </p:txBody>
      </p:sp>
    </p:spTree>
    <p:extLst>
      <p:ext uri="{BB962C8B-B14F-4D97-AF65-F5344CB8AC3E}">
        <p14:creationId xmlns:p14="http://schemas.microsoft.com/office/powerpoint/2010/main" val="1933902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5A85-6114-4F18-A0E0-0FDCA3A668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210D04-07DF-429F-94B1-79865A1A06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BED3C45-7E08-4948-BC36-46B533243A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10C40E-8213-4C1F-BFA9-F84D1EC36303}"/>
              </a:ext>
            </a:extLst>
          </p:cNvPr>
          <p:cNvSpPr>
            <a:spLocks noGrp="1"/>
          </p:cNvSpPr>
          <p:nvPr>
            <p:ph type="dt" sz="half" idx="10"/>
          </p:nvPr>
        </p:nvSpPr>
        <p:spPr/>
        <p:txBody>
          <a:bodyPr/>
          <a:lstStyle/>
          <a:p>
            <a:fld id="{62033C52-1A4F-4226-9770-0CE60DF0A6DB}" type="datetimeFigureOut">
              <a:rPr lang="en-IN" smtClean="0"/>
              <a:t>17-08-2020</a:t>
            </a:fld>
            <a:endParaRPr lang="en-IN"/>
          </a:p>
        </p:txBody>
      </p:sp>
      <p:sp>
        <p:nvSpPr>
          <p:cNvPr id="6" name="Footer Placeholder 5">
            <a:extLst>
              <a:ext uri="{FF2B5EF4-FFF2-40B4-BE49-F238E27FC236}">
                <a16:creationId xmlns:a16="http://schemas.microsoft.com/office/drawing/2014/main" id="{F16DBC43-20BF-4EEC-AD71-DF7CFEB437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BC1C99-022E-4055-A59B-827F1B3BE0BF}"/>
              </a:ext>
            </a:extLst>
          </p:cNvPr>
          <p:cNvSpPr>
            <a:spLocks noGrp="1"/>
          </p:cNvSpPr>
          <p:nvPr>
            <p:ph type="sldNum" sz="quarter" idx="12"/>
          </p:nvPr>
        </p:nvSpPr>
        <p:spPr/>
        <p:txBody>
          <a:bodyPr/>
          <a:lstStyle/>
          <a:p>
            <a:fld id="{F5ACCAFC-15F9-40E2-BC71-B0C2978AC74D}" type="slidenum">
              <a:rPr lang="en-IN" smtClean="0"/>
              <a:t>‹#›</a:t>
            </a:fld>
            <a:endParaRPr lang="en-IN"/>
          </a:p>
        </p:txBody>
      </p:sp>
    </p:spTree>
    <p:extLst>
      <p:ext uri="{BB962C8B-B14F-4D97-AF65-F5344CB8AC3E}">
        <p14:creationId xmlns:p14="http://schemas.microsoft.com/office/powerpoint/2010/main" val="3619447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F5E856-B84A-454D-8E9C-3F242C1589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D60D44-6807-4D2B-9B79-88279016BA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39AFAF-83E0-4264-89FF-DB78A9E227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033C52-1A4F-4226-9770-0CE60DF0A6DB}" type="datetimeFigureOut">
              <a:rPr lang="en-IN" smtClean="0"/>
              <a:t>17-08-2020</a:t>
            </a:fld>
            <a:endParaRPr lang="en-IN"/>
          </a:p>
        </p:txBody>
      </p:sp>
      <p:sp>
        <p:nvSpPr>
          <p:cNvPr id="5" name="Footer Placeholder 4">
            <a:extLst>
              <a:ext uri="{FF2B5EF4-FFF2-40B4-BE49-F238E27FC236}">
                <a16:creationId xmlns:a16="http://schemas.microsoft.com/office/drawing/2014/main" id="{662039A2-4B35-4D27-91E2-43DEF5AF76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ABFE87C-42F9-41F2-8E69-753B4EA7AD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ACCAFC-15F9-40E2-BC71-B0C2978AC74D}" type="slidenum">
              <a:rPr lang="en-IN" smtClean="0"/>
              <a:t>‹#›</a:t>
            </a:fld>
            <a:endParaRPr lang="en-IN"/>
          </a:p>
        </p:txBody>
      </p:sp>
    </p:spTree>
    <p:extLst>
      <p:ext uri="{BB962C8B-B14F-4D97-AF65-F5344CB8AC3E}">
        <p14:creationId xmlns:p14="http://schemas.microsoft.com/office/powerpoint/2010/main" val="1585161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sz="quarter" idx="1"/>
          </p:nvPr>
        </p:nvSpPr>
        <p:spPr>
          <a:xfrm>
            <a:off x="2438400" y="1142999"/>
            <a:ext cx="7772400" cy="4144618"/>
          </a:xfrm>
        </p:spPr>
        <p:txBody>
          <a:bodyPr>
            <a:noAutofit/>
          </a:bodyPr>
          <a:lstStyle/>
          <a:p>
            <a:pPr algn="ctr" eaLnBrk="1" hangingPunct="1">
              <a:buFont typeface="Monotype Sorts"/>
              <a:buNone/>
            </a:pPr>
            <a:endParaRPr lang="en-US" sz="4400" b="1" dirty="0"/>
          </a:p>
          <a:p>
            <a:pPr algn="ctr" eaLnBrk="1" hangingPunct="1">
              <a:buFont typeface="Monotype Sorts"/>
              <a:buNone/>
            </a:pPr>
            <a:endParaRPr lang="en-US" sz="4400" b="1" dirty="0"/>
          </a:p>
          <a:p>
            <a:pPr algn="ctr" eaLnBrk="1" hangingPunct="1">
              <a:buFont typeface="Monotype Sorts"/>
              <a:buNone/>
            </a:pPr>
            <a:r>
              <a:rPr lang="en-US" sz="4400" b="1" dirty="0"/>
              <a:t>OPERATOR OVERLOADING</a:t>
            </a:r>
          </a:p>
          <a:p>
            <a:pPr eaLnBrk="1" hangingPunct="1">
              <a:buFont typeface="Monotype Sorts"/>
              <a:buNone/>
            </a:pPr>
            <a:endParaRPr lang="en-GB" sz="4400" b="1"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ED5D541-94FD-4FC5-B920-82125DF4E462}" type="slidenum">
              <a:rPr lang="en-US"/>
              <a:pPr/>
              <a:t>10</a:t>
            </a:fld>
            <a:endParaRPr lang="en-US"/>
          </a:p>
        </p:txBody>
      </p:sp>
      <p:sp>
        <p:nvSpPr>
          <p:cNvPr id="8196" name="Rectangle 4"/>
          <p:cNvSpPr>
            <a:spLocks noGrp="1" noChangeArrowheads="1"/>
          </p:cNvSpPr>
          <p:nvPr>
            <p:ph type="title"/>
          </p:nvPr>
        </p:nvSpPr>
        <p:spPr>
          <a:xfrm>
            <a:off x="1981200" y="274638"/>
            <a:ext cx="8229600" cy="792162"/>
          </a:xfrm>
        </p:spPr>
        <p:txBody>
          <a:bodyPr/>
          <a:lstStyle/>
          <a:p>
            <a:r>
              <a:rPr lang="en-US" sz="4000" noProof="1"/>
              <a:t>Restrictions on Operator Overloadin</a:t>
            </a:r>
            <a:r>
              <a:rPr lang="en-US" sz="4000" dirty="0"/>
              <a:t>g</a:t>
            </a:r>
          </a:p>
        </p:txBody>
      </p:sp>
      <p:sp>
        <p:nvSpPr>
          <p:cNvPr id="8197" name="Rectangle 5"/>
          <p:cNvSpPr>
            <a:spLocks noGrp="1" noChangeArrowheads="1"/>
          </p:cNvSpPr>
          <p:nvPr>
            <p:ph type="body" idx="1"/>
          </p:nvPr>
        </p:nvSpPr>
        <p:spPr>
          <a:xfrm>
            <a:off x="1152939" y="1676400"/>
            <a:ext cx="9057861" cy="4724400"/>
          </a:xfrm>
        </p:spPr>
        <p:txBody>
          <a:bodyPr/>
          <a:lstStyle/>
          <a:p>
            <a:r>
              <a:rPr lang="en-US" dirty="0"/>
              <a:t>Overloading restrictions</a:t>
            </a:r>
          </a:p>
          <a:p>
            <a:pPr lvl="1"/>
            <a:r>
              <a:rPr lang="en-US" sz="3200" dirty="0"/>
              <a:t>Precedence ,</a:t>
            </a:r>
            <a:r>
              <a:rPr lang="en-US" sz="3200" dirty="0" err="1"/>
              <a:t>associativity</a:t>
            </a:r>
            <a:r>
              <a:rPr lang="en-US" sz="3200" dirty="0"/>
              <a:t>, </a:t>
            </a:r>
            <a:r>
              <a:rPr lang="en-US" sz="3200" dirty="0" err="1"/>
              <a:t>arity</a:t>
            </a:r>
            <a:r>
              <a:rPr lang="en-US" sz="3200" dirty="0"/>
              <a:t> (number of operands) of an operator cannot be changed</a:t>
            </a:r>
          </a:p>
          <a:p>
            <a:r>
              <a:rPr lang="en-US" dirty="0"/>
              <a:t>No new operators can be created</a:t>
            </a:r>
          </a:p>
          <a:p>
            <a:pPr lvl="1"/>
            <a:r>
              <a:rPr lang="en-US" sz="3200" dirty="0"/>
              <a:t>Use only existing operators</a:t>
            </a:r>
          </a:p>
          <a:p>
            <a:r>
              <a:rPr lang="en-US" dirty="0"/>
              <a:t>No overloading operators for built-in types</a:t>
            </a:r>
          </a:p>
          <a:p>
            <a:pPr lvl="1"/>
            <a:r>
              <a:rPr lang="en-US" sz="3200" dirty="0"/>
              <a:t>Cannot change how two integers are added</a:t>
            </a:r>
          </a:p>
        </p:txBody>
      </p:sp>
    </p:spTree>
    <p:extLst>
      <p:ext uri="{BB962C8B-B14F-4D97-AF65-F5344CB8AC3E}">
        <p14:creationId xmlns:p14="http://schemas.microsoft.com/office/powerpoint/2010/main" val="2321314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7C92680-4D03-4C50-A20B-FF664EC6F73D}" type="slidenum">
              <a:rPr lang="en-US"/>
              <a:pPr/>
              <a:t>11</a:t>
            </a:fld>
            <a:endParaRPr lang="en-US"/>
          </a:p>
        </p:txBody>
      </p:sp>
      <p:sp>
        <p:nvSpPr>
          <p:cNvPr id="13318" name="Rectangle 6"/>
          <p:cNvSpPr>
            <a:spLocks noGrp="1" noChangeArrowheads="1"/>
          </p:cNvSpPr>
          <p:nvPr>
            <p:ph type="title"/>
          </p:nvPr>
        </p:nvSpPr>
        <p:spPr>
          <a:xfrm>
            <a:off x="838199" y="274638"/>
            <a:ext cx="10677939" cy="715962"/>
          </a:xfrm>
        </p:spPr>
        <p:txBody>
          <a:bodyPr>
            <a:noAutofit/>
          </a:bodyPr>
          <a:lstStyle/>
          <a:p>
            <a:r>
              <a:rPr lang="en-US" sz="3200" dirty="0"/>
              <a:t>Operator Functions as Class Members vs. as friend Functions </a:t>
            </a:r>
          </a:p>
        </p:txBody>
      </p:sp>
      <p:sp>
        <p:nvSpPr>
          <p:cNvPr id="13319" name="Rectangle 7"/>
          <p:cNvSpPr>
            <a:spLocks noGrp="1" noChangeArrowheads="1"/>
          </p:cNvSpPr>
          <p:nvPr>
            <p:ph type="body" idx="1"/>
          </p:nvPr>
        </p:nvSpPr>
        <p:spPr>
          <a:xfrm>
            <a:off x="728870" y="1232452"/>
            <a:ext cx="10677938" cy="5791200"/>
          </a:xfrm>
        </p:spPr>
        <p:txBody>
          <a:bodyPr/>
          <a:lstStyle/>
          <a:p>
            <a:pPr lvl="1">
              <a:lnSpc>
                <a:spcPct val="90000"/>
              </a:lnSpc>
              <a:buNone/>
            </a:pPr>
            <a:r>
              <a:rPr lang="en-US" sz="3200" dirty="0"/>
              <a:t>In general, operator functions can be member or non-member functions</a:t>
            </a:r>
          </a:p>
          <a:p>
            <a:pPr lvl="1">
              <a:lnSpc>
                <a:spcPct val="90000"/>
              </a:lnSpc>
              <a:buNone/>
            </a:pPr>
            <a:endParaRPr lang="en-US" sz="3200" dirty="0"/>
          </a:p>
          <a:p>
            <a:pPr>
              <a:lnSpc>
                <a:spcPct val="90000"/>
              </a:lnSpc>
            </a:pPr>
            <a:r>
              <a:rPr lang="en-US" dirty="0"/>
              <a:t>Operator functions as member functions</a:t>
            </a:r>
          </a:p>
          <a:p>
            <a:pPr lvl="1">
              <a:lnSpc>
                <a:spcPct val="90000"/>
              </a:lnSpc>
            </a:pPr>
            <a:r>
              <a:rPr lang="en-US" sz="3200" dirty="0"/>
              <a:t>Leftmost operand must be an object (or reference to an object) of the class</a:t>
            </a:r>
          </a:p>
          <a:p>
            <a:pPr>
              <a:lnSpc>
                <a:spcPct val="90000"/>
              </a:lnSpc>
            </a:pPr>
            <a:r>
              <a:rPr lang="en-US" dirty="0"/>
              <a:t>Operator functions as non-member friend functions</a:t>
            </a:r>
          </a:p>
          <a:p>
            <a:pPr lvl="1">
              <a:lnSpc>
                <a:spcPct val="90000"/>
              </a:lnSpc>
            </a:pPr>
            <a:r>
              <a:rPr lang="en-US" sz="3200" dirty="0"/>
              <a:t>Must be </a:t>
            </a:r>
            <a:r>
              <a:rPr lang="en-US" sz="3200" b="1" dirty="0">
                <a:latin typeface="Courier New" pitchFamily="49" charset="0"/>
              </a:rPr>
              <a:t>friend</a:t>
            </a:r>
            <a:r>
              <a:rPr lang="en-US" sz="3200" dirty="0"/>
              <a:t>s if needs to access private or protected members</a:t>
            </a:r>
          </a:p>
        </p:txBody>
      </p:sp>
    </p:spTree>
    <p:extLst>
      <p:ext uri="{BB962C8B-B14F-4D97-AF65-F5344CB8AC3E}">
        <p14:creationId xmlns:p14="http://schemas.microsoft.com/office/powerpoint/2010/main" val="3941552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3A18A08-6B84-42B7-999D-137712917CCF}"/>
              </a:ext>
            </a:extLst>
          </p:cNvPr>
          <p:cNvGraphicFramePr>
            <a:graphicFrameLocks noGrp="1"/>
          </p:cNvGraphicFramePr>
          <p:nvPr>
            <p:ph idx="1"/>
            <p:extLst>
              <p:ext uri="{D42A27DB-BD31-4B8C-83A1-F6EECF244321}">
                <p14:modId xmlns:p14="http://schemas.microsoft.com/office/powerpoint/2010/main" val="1658843639"/>
              </p:ext>
            </p:extLst>
          </p:nvPr>
        </p:nvGraphicFramePr>
        <p:xfrm>
          <a:off x="1801504" y="1241947"/>
          <a:ext cx="7632630" cy="2987040"/>
        </p:xfrm>
        <a:graphic>
          <a:graphicData uri="http://schemas.openxmlformats.org/drawingml/2006/table">
            <a:tbl>
              <a:tblPr/>
              <a:tblGrid>
                <a:gridCol w="1272105">
                  <a:extLst>
                    <a:ext uri="{9D8B030D-6E8A-4147-A177-3AD203B41FA5}">
                      <a16:colId xmlns:a16="http://schemas.microsoft.com/office/drawing/2014/main" val="752174305"/>
                    </a:ext>
                  </a:extLst>
                </a:gridCol>
                <a:gridCol w="1272105">
                  <a:extLst>
                    <a:ext uri="{9D8B030D-6E8A-4147-A177-3AD203B41FA5}">
                      <a16:colId xmlns:a16="http://schemas.microsoft.com/office/drawing/2014/main" val="3346119243"/>
                    </a:ext>
                  </a:extLst>
                </a:gridCol>
                <a:gridCol w="1272105">
                  <a:extLst>
                    <a:ext uri="{9D8B030D-6E8A-4147-A177-3AD203B41FA5}">
                      <a16:colId xmlns:a16="http://schemas.microsoft.com/office/drawing/2014/main" val="3579634542"/>
                    </a:ext>
                  </a:extLst>
                </a:gridCol>
                <a:gridCol w="1272105">
                  <a:extLst>
                    <a:ext uri="{9D8B030D-6E8A-4147-A177-3AD203B41FA5}">
                      <a16:colId xmlns:a16="http://schemas.microsoft.com/office/drawing/2014/main" val="2427170879"/>
                    </a:ext>
                  </a:extLst>
                </a:gridCol>
                <a:gridCol w="1272105">
                  <a:extLst>
                    <a:ext uri="{9D8B030D-6E8A-4147-A177-3AD203B41FA5}">
                      <a16:colId xmlns:a16="http://schemas.microsoft.com/office/drawing/2014/main" val="2858394361"/>
                    </a:ext>
                  </a:extLst>
                </a:gridCol>
                <a:gridCol w="1272105">
                  <a:extLst>
                    <a:ext uri="{9D8B030D-6E8A-4147-A177-3AD203B41FA5}">
                      <a16:colId xmlns:a16="http://schemas.microsoft.com/office/drawing/2014/main" val="923546647"/>
                    </a:ext>
                  </a:extLst>
                </a:gridCol>
              </a:tblGrid>
              <a:tr h="378238">
                <a:tc>
                  <a:txBody>
                    <a:bodyPr/>
                    <a:lstStyle/>
                    <a:p>
                      <a:pPr fontAlgn="t"/>
                      <a:r>
                        <a:rPr lang="en-IN" b="1" dirty="0">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b="1">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b="1">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b="1">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b="1">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b="1">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9732151"/>
                  </a:ext>
                </a:extLst>
              </a:tr>
              <a:tr h="378238">
                <a:tc>
                  <a:txBody>
                    <a:bodyPr/>
                    <a:lstStyle/>
                    <a:p>
                      <a:pPr fontAlgn="t"/>
                      <a:r>
                        <a:rPr lang="en-IN" b="1">
                          <a:effectLst/>
                        </a:rPr>
                        <a:t>&amp;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b="1">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b="1">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b="1">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b="1">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b="1" dirty="0">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75097082"/>
                  </a:ext>
                </a:extLst>
              </a:tr>
              <a:tr h="378238">
                <a:tc>
                  <a:txBody>
                    <a:bodyPr/>
                    <a:lstStyle/>
                    <a:p>
                      <a:pPr fontAlgn="t"/>
                      <a:r>
                        <a:rPr lang="en-IN" b="1">
                          <a:effectLst/>
                        </a:rPr>
                        <a:t>&lt;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b="1">
                          <a:effectLst/>
                        </a:rPr>
                        <a:t>&gt;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b="1">
                          <a:effectLst/>
                        </a:rPr>
                        <a:t>&lt;=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b="1">
                          <a:effectLst/>
                        </a:rPr>
                        <a:t>&gt;=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b="1">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b="1">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33927996"/>
                  </a:ext>
                </a:extLst>
              </a:tr>
              <a:tr h="378238">
                <a:tc>
                  <a:txBody>
                    <a:bodyPr/>
                    <a:lstStyle/>
                    <a:p>
                      <a:pPr fontAlgn="t"/>
                      <a:r>
                        <a:rPr lang="en-IN" b="1">
                          <a:effectLst/>
                        </a:rPr>
                        <a:t>&lt;&lt;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b="1">
                          <a:effectLst/>
                        </a:rPr>
                        <a:t>&gt;&gt;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b="1">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b="1">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b="1">
                          <a:effectLst/>
                        </a:rPr>
                        <a:t>&amp;&amp;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b="1">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84409649"/>
                  </a:ext>
                </a:extLst>
              </a:tr>
              <a:tr h="378238">
                <a:tc>
                  <a:txBody>
                    <a:bodyPr/>
                    <a:lstStyle/>
                    <a:p>
                      <a:pPr fontAlgn="t"/>
                      <a:r>
                        <a:rPr lang="en-IN" b="1">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b="1">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b="1">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b="1">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b="1">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b="1">
                          <a:effectLst/>
                        </a:rPr>
                        <a:t>&amp;=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28186745"/>
                  </a:ext>
                </a:extLst>
              </a:tr>
              <a:tr h="378238">
                <a:tc>
                  <a:txBody>
                    <a:bodyPr/>
                    <a:lstStyle/>
                    <a:p>
                      <a:pPr fontAlgn="t"/>
                      <a:r>
                        <a:rPr lang="en-IN" b="1">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b="1">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b="1">
                          <a:effectLst/>
                        </a:rPr>
                        <a:t>&lt;&lt;=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b="1">
                          <a:effectLst/>
                        </a:rPr>
                        <a:t>&gt;&gt;=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b="1">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b="1">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74094191"/>
                  </a:ext>
                </a:extLst>
              </a:tr>
              <a:tr h="378238">
                <a:tc>
                  <a:txBody>
                    <a:bodyPr/>
                    <a:lstStyle/>
                    <a:p>
                      <a:pPr fontAlgn="t"/>
                      <a:r>
                        <a:rPr lang="en-IN" b="1">
                          <a:effectLst/>
                        </a:rPr>
                        <a:t>-&gt;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b="1">
                          <a:effectLst/>
                        </a:rPr>
                        <a:t>-&gt;*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b="1">
                          <a:effectLst/>
                        </a:rPr>
                        <a:t>new</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b="1">
                          <a:effectLst/>
                        </a:rPr>
                        <a:t>new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b="1">
                          <a:effectLst/>
                        </a:rPr>
                        <a:t>delete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b="1" dirty="0">
                          <a:effectLst/>
                        </a:rPr>
                        <a:t>delete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14390329"/>
                  </a:ext>
                </a:extLst>
              </a:tr>
            </a:tbl>
          </a:graphicData>
        </a:graphic>
      </p:graphicFrame>
      <p:graphicFrame>
        <p:nvGraphicFramePr>
          <p:cNvPr id="5" name="Table 4">
            <a:extLst>
              <a:ext uri="{FF2B5EF4-FFF2-40B4-BE49-F238E27FC236}">
                <a16:creationId xmlns:a16="http://schemas.microsoft.com/office/drawing/2014/main" id="{2D135E06-45F7-43C3-90FD-7400DF562876}"/>
              </a:ext>
            </a:extLst>
          </p:cNvPr>
          <p:cNvGraphicFramePr>
            <a:graphicFrameLocks noGrp="1"/>
          </p:cNvGraphicFramePr>
          <p:nvPr>
            <p:extLst>
              <p:ext uri="{D42A27DB-BD31-4B8C-83A1-F6EECF244321}">
                <p14:modId xmlns:p14="http://schemas.microsoft.com/office/powerpoint/2010/main" val="3259173047"/>
              </p:ext>
            </p:extLst>
          </p:nvPr>
        </p:nvGraphicFramePr>
        <p:xfrm>
          <a:off x="1655905" y="5058274"/>
          <a:ext cx="7632629" cy="557779"/>
        </p:xfrm>
        <a:graphic>
          <a:graphicData uri="http://schemas.openxmlformats.org/drawingml/2006/table">
            <a:tbl>
              <a:tblPr/>
              <a:tblGrid>
                <a:gridCol w="1249580">
                  <a:extLst>
                    <a:ext uri="{9D8B030D-6E8A-4147-A177-3AD203B41FA5}">
                      <a16:colId xmlns:a16="http://schemas.microsoft.com/office/drawing/2014/main" val="4056849160"/>
                    </a:ext>
                  </a:extLst>
                </a:gridCol>
                <a:gridCol w="2127683">
                  <a:extLst>
                    <a:ext uri="{9D8B030D-6E8A-4147-A177-3AD203B41FA5}">
                      <a16:colId xmlns:a16="http://schemas.microsoft.com/office/drawing/2014/main" val="3625225587"/>
                    </a:ext>
                  </a:extLst>
                </a:gridCol>
                <a:gridCol w="2127683">
                  <a:extLst>
                    <a:ext uri="{9D8B030D-6E8A-4147-A177-3AD203B41FA5}">
                      <a16:colId xmlns:a16="http://schemas.microsoft.com/office/drawing/2014/main" val="458643404"/>
                    </a:ext>
                  </a:extLst>
                </a:gridCol>
                <a:gridCol w="2127683">
                  <a:extLst>
                    <a:ext uri="{9D8B030D-6E8A-4147-A177-3AD203B41FA5}">
                      <a16:colId xmlns:a16="http://schemas.microsoft.com/office/drawing/2014/main" val="1686931049"/>
                    </a:ext>
                  </a:extLst>
                </a:gridCol>
              </a:tblGrid>
              <a:tr h="557779">
                <a:tc>
                  <a:txBody>
                    <a:bodyPr/>
                    <a:lstStyle/>
                    <a:p>
                      <a:pPr fontAlgn="t"/>
                      <a:r>
                        <a:rPr lang="en-IN" b="1" dirty="0">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b="1" dirty="0">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b="1">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b="1" dirty="0">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30993784"/>
                  </a:ext>
                </a:extLst>
              </a:tr>
            </a:tbl>
          </a:graphicData>
        </a:graphic>
      </p:graphicFrame>
      <p:sp>
        <p:nvSpPr>
          <p:cNvPr id="8" name="Rectangle 1">
            <a:extLst>
              <a:ext uri="{FF2B5EF4-FFF2-40B4-BE49-F238E27FC236}">
                <a16:creationId xmlns:a16="http://schemas.microsoft.com/office/drawing/2014/main" id="{680B8D6B-3E32-49EB-8257-E974B5467C6C}"/>
              </a:ext>
            </a:extLst>
          </p:cNvPr>
          <p:cNvSpPr>
            <a:spLocks noGrp="1" noChangeArrowheads="1"/>
          </p:cNvSpPr>
          <p:nvPr>
            <p:ph type="title"/>
          </p:nvPr>
        </p:nvSpPr>
        <p:spPr bwMode="auto">
          <a:xfrm>
            <a:off x="838200" y="712435"/>
            <a:ext cx="10515600"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Overloadable</a:t>
            </a:r>
            <a:r>
              <a:rPr lang="en-US" altLang="en-US" sz="1700" b="1" dirty="0">
                <a:cs typeface="Arial" panose="020B0604020202020204" pitchFamily="34" charset="0"/>
              </a:rPr>
              <a:t> </a:t>
            </a:r>
            <a:r>
              <a:rPr kumimoji="0" lang="en-US" altLang="en-US" sz="17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Operators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F73A3C33-F61A-4ED0-A25E-E86EB23A3520}"/>
              </a:ext>
            </a:extLst>
          </p:cNvPr>
          <p:cNvSpPr txBox="1"/>
          <p:nvPr/>
        </p:nvSpPr>
        <p:spPr>
          <a:xfrm>
            <a:off x="940904" y="3247647"/>
            <a:ext cx="8203096" cy="2031325"/>
          </a:xfrm>
          <a:prstGeom prst="rect">
            <a:avLst/>
          </a:prstGeom>
          <a:noFill/>
        </p:spPr>
        <p:txBody>
          <a:bodyPr wrap="square">
            <a:spAutoFit/>
          </a:bodyPr>
          <a:lstStyle/>
          <a:p>
            <a:endPar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endParaRPr lang="en-US" altLang="en-US" b="1" dirty="0">
              <a:latin typeface="Arial" panose="020B0604020202020204" pitchFamily="34" charset="0"/>
              <a:cs typeface="Arial" panose="020B0604020202020204" pitchFamily="34" charset="0"/>
            </a:endParaRPr>
          </a:p>
          <a:p>
            <a:endPar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endParaRPr lang="en-US" altLang="en-US" b="1" dirty="0">
              <a:latin typeface="Arial" panose="020B0604020202020204" pitchFamily="34" charset="0"/>
              <a:cs typeface="Arial" panose="020B0604020202020204" pitchFamily="34" charset="0"/>
            </a:endParaRPr>
          </a:p>
          <a:p>
            <a:pPr algn="ct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Non-overloadable Operators</a:t>
            </a:r>
          </a:p>
          <a:p>
            <a:pPr algn="ctr"/>
            <a:endParaRPr lang="en-US" b="1" dirty="0">
              <a:latin typeface="Arial" panose="020B0604020202020204" pitchFamily="34" charset="0"/>
              <a:cs typeface="Arial" panose="020B0604020202020204" pitchFamily="34" charset="0"/>
            </a:endParaRPr>
          </a:p>
          <a:p>
            <a:pPr algn="ctr"/>
            <a:endParaRPr lang="en-IN" dirty="0"/>
          </a:p>
        </p:txBody>
      </p:sp>
    </p:spTree>
    <p:extLst>
      <p:ext uri="{BB962C8B-B14F-4D97-AF65-F5344CB8AC3E}">
        <p14:creationId xmlns:p14="http://schemas.microsoft.com/office/powerpoint/2010/main" val="1050354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046DE-4493-486F-AD1A-6CCF5277A7A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57D9AD0-1830-45E0-A94B-2A07BD525E37}"/>
              </a:ext>
            </a:extLst>
          </p:cNvPr>
          <p:cNvSpPr>
            <a:spLocks noGrp="1"/>
          </p:cNvSpPr>
          <p:nvPr>
            <p:ph idx="1"/>
          </p:nvPr>
        </p:nvSpPr>
        <p:spPr/>
        <p:txBody>
          <a:bodyPr/>
          <a:lstStyle/>
          <a:p>
            <a:pPr algn="l" fontAlgn="base"/>
            <a:r>
              <a:rPr lang="en-US" b="0" i="0" dirty="0">
                <a:effectLst/>
                <a:latin typeface="Roboto"/>
              </a:rPr>
              <a:t>Operator Overloading can be done by using </a:t>
            </a:r>
            <a:r>
              <a:rPr lang="en-US" b="1" i="0" dirty="0">
                <a:effectLst/>
                <a:latin typeface="Roboto"/>
              </a:rPr>
              <a:t>three approaches</a:t>
            </a:r>
            <a:r>
              <a:rPr lang="en-US" b="0" i="0" dirty="0">
                <a:effectLst/>
                <a:latin typeface="Roboto"/>
              </a:rPr>
              <a:t>, they are</a:t>
            </a:r>
          </a:p>
          <a:p>
            <a:pPr marL="0" indent="0" algn="l" fontAlgn="base">
              <a:buNone/>
            </a:pPr>
            <a:endParaRPr lang="en-US" b="0" i="0" dirty="0">
              <a:effectLst/>
              <a:latin typeface="Roboto"/>
            </a:endParaRPr>
          </a:p>
          <a:p>
            <a:pPr algn="l" fontAlgn="base">
              <a:buFont typeface="+mj-lt"/>
              <a:buAutoNum type="arabicPeriod"/>
            </a:pPr>
            <a:r>
              <a:rPr lang="en-US" b="0" i="0" dirty="0">
                <a:effectLst/>
                <a:latin typeface="Roboto"/>
              </a:rPr>
              <a:t>Overloading unary operator.</a:t>
            </a:r>
          </a:p>
          <a:p>
            <a:pPr algn="l" fontAlgn="base">
              <a:buFont typeface="+mj-lt"/>
              <a:buAutoNum type="arabicPeriod"/>
            </a:pPr>
            <a:r>
              <a:rPr lang="en-US" b="0" i="0" dirty="0">
                <a:effectLst/>
                <a:latin typeface="Roboto"/>
              </a:rPr>
              <a:t>Overloading binary operator.</a:t>
            </a:r>
          </a:p>
          <a:p>
            <a:pPr algn="l" fontAlgn="base">
              <a:buFont typeface="+mj-lt"/>
              <a:buAutoNum type="arabicPeriod"/>
            </a:pPr>
            <a:r>
              <a:rPr lang="en-US" b="0" i="0" dirty="0">
                <a:effectLst/>
                <a:latin typeface="Roboto"/>
              </a:rPr>
              <a:t>Overloading binary operator using a friend function.</a:t>
            </a:r>
          </a:p>
          <a:p>
            <a:pPr marL="0" indent="0">
              <a:buNone/>
            </a:pPr>
            <a:endParaRPr lang="en-IN" dirty="0"/>
          </a:p>
        </p:txBody>
      </p:sp>
    </p:spTree>
    <p:extLst>
      <p:ext uri="{BB962C8B-B14F-4D97-AF65-F5344CB8AC3E}">
        <p14:creationId xmlns:p14="http://schemas.microsoft.com/office/powerpoint/2010/main" val="852481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sz="quarter" idx="1"/>
          </p:nvPr>
        </p:nvSpPr>
        <p:spPr>
          <a:xfrm>
            <a:off x="838200" y="304800"/>
            <a:ext cx="10515600" cy="5872163"/>
          </a:xfrm>
        </p:spPr>
        <p:txBody>
          <a:bodyPr>
            <a:normAutofit/>
          </a:bodyPr>
          <a:lstStyle/>
          <a:p>
            <a:pPr eaLnBrk="1" hangingPunct="1">
              <a:buFont typeface="Monotype Sorts"/>
              <a:buNone/>
            </a:pPr>
            <a:r>
              <a:rPr lang="en-US" sz="3600" b="1" u="sng" dirty="0"/>
              <a:t>Function Overloading </a:t>
            </a:r>
          </a:p>
          <a:p>
            <a:pPr eaLnBrk="1" hangingPunct="1">
              <a:buFont typeface="Monotype Sorts"/>
              <a:buNone/>
            </a:pPr>
            <a:endParaRPr lang="en-US" sz="3600" b="1" u="sng" dirty="0"/>
          </a:p>
          <a:p>
            <a:pPr eaLnBrk="1" hangingPunct="1"/>
            <a:r>
              <a:rPr lang="en-US" dirty="0"/>
              <a:t>Is the process of using the same name for two or more functions</a:t>
            </a:r>
          </a:p>
          <a:p>
            <a:pPr eaLnBrk="1" hangingPunct="1"/>
            <a:r>
              <a:rPr lang="en-US" dirty="0"/>
              <a:t>Requires each redefinition of a function to use a different function signature that is: </a:t>
            </a:r>
          </a:p>
          <a:p>
            <a:pPr lvl="1" eaLnBrk="1" hangingPunct="1"/>
            <a:r>
              <a:rPr lang="en-US" dirty="0"/>
              <a:t>different types of parameters,</a:t>
            </a:r>
          </a:p>
          <a:p>
            <a:pPr lvl="1" eaLnBrk="1" hangingPunct="1"/>
            <a:r>
              <a:rPr lang="en-US" dirty="0"/>
              <a:t>or sequence of parameters, </a:t>
            </a:r>
          </a:p>
          <a:p>
            <a:pPr lvl="1" eaLnBrk="1" hangingPunct="1"/>
            <a:r>
              <a:rPr lang="en-US" dirty="0"/>
              <a:t>or number of parameters </a:t>
            </a:r>
          </a:p>
          <a:p>
            <a:pPr eaLnBrk="1" hangingPunct="1"/>
            <a:r>
              <a:rPr lang="en-US" dirty="0"/>
              <a:t>Is used so that a programmer does not have to remember multiple function names</a:t>
            </a:r>
            <a:endParaRPr lang="en-GB"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p:txBody>
          <a:bodyPr/>
          <a:lstStyle/>
          <a:p>
            <a:pPr algn="ctr" eaLnBrk="1" hangingPunct="1"/>
            <a:r>
              <a:rPr lang="en-US" b="1" dirty="0"/>
              <a:t>Function Overloading</a:t>
            </a:r>
          </a:p>
        </p:txBody>
      </p:sp>
      <p:sp>
        <p:nvSpPr>
          <p:cNvPr id="11267" name="Rectangle 1027"/>
          <p:cNvSpPr>
            <a:spLocks noGrp="1" noChangeArrowheads="1"/>
          </p:cNvSpPr>
          <p:nvPr>
            <p:ph sz="quarter" idx="1"/>
          </p:nvPr>
        </p:nvSpPr>
        <p:spPr/>
        <p:txBody>
          <a:bodyPr/>
          <a:lstStyle/>
          <a:p>
            <a:pPr eaLnBrk="1" hangingPunct="1"/>
            <a:r>
              <a:rPr lang="en-US" dirty="0"/>
              <a:t>Two or more functions can have the same name but different parameters </a:t>
            </a:r>
          </a:p>
          <a:p>
            <a:pPr eaLnBrk="1" hangingPunct="1"/>
            <a:r>
              <a:rPr lang="en-US" dirty="0"/>
              <a:t>Example:</a:t>
            </a:r>
          </a:p>
          <a:p>
            <a:pPr eaLnBrk="1" hangingPunct="1">
              <a:buFontTx/>
              <a:buNone/>
            </a:pPr>
            <a:endParaRPr lang="en-US" dirty="0"/>
          </a:p>
          <a:p>
            <a:pPr eaLnBrk="1" hangingPunct="1">
              <a:buFontTx/>
              <a:buNone/>
            </a:pPr>
            <a:endParaRPr lang="en-US" dirty="0"/>
          </a:p>
        </p:txBody>
      </p:sp>
      <p:sp>
        <p:nvSpPr>
          <p:cNvPr id="11268" name="Rectangle 1028"/>
          <p:cNvSpPr>
            <a:spLocks noChangeArrowheads="1"/>
          </p:cNvSpPr>
          <p:nvPr/>
        </p:nvSpPr>
        <p:spPr bwMode="auto">
          <a:xfrm>
            <a:off x="2133600" y="3276600"/>
            <a:ext cx="3352800" cy="2819400"/>
          </a:xfrm>
          <a:prstGeom prst="rect">
            <a:avLst/>
          </a:prstGeom>
          <a:noFill/>
          <a:ln w="9525">
            <a:solidFill>
              <a:schemeClr val="tx1"/>
            </a:solidFill>
            <a:miter lim="800000"/>
            <a:headEnd/>
            <a:tailEnd/>
          </a:ln>
        </p:spPr>
        <p:txBody>
          <a:bodyPr wrap="none" anchor="ctr"/>
          <a:lstStyle/>
          <a:p>
            <a:pPr algn="just"/>
            <a:r>
              <a:rPr lang="en-US" sz="2400" b="1" dirty="0">
                <a:solidFill>
                  <a:schemeClr val="accent2"/>
                </a:solidFill>
                <a:latin typeface="Book Antiqua" pitchFamily="18" charset="0"/>
              </a:rPr>
              <a:t>int </a:t>
            </a:r>
            <a:r>
              <a:rPr lang="en-US" sz="2400" dirty="0">
                <a:latin typeface="Book Antiqua" pitchFamily="18" charset="0"/>
              </a:rPr>
              <a:t>max</a:t>
            </a:r>
            <a:r>
              <a:rPr lang="en-US" sz="2400" b="1" dirty="0">
                <a:latin typeface="Book Antiqua" pitchFamily="18" charset="0"/>
              </a:rPr>
              <a:t>(</a:t>
            </a:r>
            <a:r>
              <a:rPr lang="en-US" sz="2400" b="1" dirty="0">
                <a:solidFill>
                  <a:schemeClr val="accent2"/>
                </a:solidFill>
                <a:latin typeface="Book Antiqua" pitchFamily="18" charset="0"/>
              </a:rPr>
              <a:t>int</a:t>
            </a:r>
            <a:r>
              <a:rPr lang="en-US" sz="2400" dirty="0">
                <a:latin typeface="Book Antiqua" pitchFamily="18" charset="0"/>
              </a:rPr>
              <a:t> a, </a:t>
            </a:r>
            <a:r>
              <a:rPr lang="en-US" sz="2400" b="1" dirty="0">
                <a:solidFill>
                  <a:schemeClr val="accent2"/>
                </a:solidFill>
                <a:latin typeface="Book Antiqua" pitchFamily="18" charset="0"/>
              </a:rPr>
              <a:t>int</a:t>
            </a:r>
            <a:r>
              <a:rPr lang="en-US" sz="2400" dirty="0">
                <a:latin typeface="Book Antiqua" pitchFamily="18" charset="0"/>
              </a:rPr>
              <a:t> b) </a:t>
            </a:r>
          </a:p>
          <a:p>
            <a:pPr algn="just"/>
            <a:r>
              <a:rPr lang="en-US" sz="2400" dirty="0">
                <a:latin typeface="Book Antiqua" pitchFamily="18" charset="0"/>
              </a:rPr>
              <a:t>{	</a:t>
            </a:r>
          </a:p>
          <a:p>
            <a:pPr lvl="1" algn="just"/>
            <a:r>
              <a:rPr lang="en-US" sz="2400" dirty="0">
                <a:latin typeface="Book Antiqua" pitchFamily="18" charset="0"/>
              </a:rPr>
              <a:t>if (a&gt;= b)</a:t>
            </a:r>
          </a:p>
          <a:p>
            <a:pPr lvl="1" algn="just"/>
            <a:r>
              <a:rPr lang="en-US" sz="2400" dirty="0">
                <a:latin typeface="Book Antiqua" pitchFamily="18" charset="0"/>
              </a:rPr>
              <a:t>	return a;</a:t>
            </a:r>
          </a:p>
          <a:p>
            <a:pPr lvl="1" algn="just"/>
            <a:r>
              <a:rPr lang="en-US" sz="2400" dirty="0">
                <a:latin typeface="Book Antiqua" pitchFamily="18" charset="0"/>
              </a:rPr>
              <a:t>else</a:t>
            </a:r>
          </a:p>
          <a:p>
            <a:pPr lvl="1" algn="just"/>
            <a:r>
              <a:rPr lang="en-US" sz="2400" dirty="0">
                <a:latin typeface="Book Antiqua" pitchFamily="18" charset="0"/>
              </a:rPr>
              <a:t>	return b;</a:t>
            </a:r>
          </a:p>
          <a:p>
            <a:pPr algn="just"/>
            <a:r>
              <a:rPr lang="en-US" sz="2400" dirty="0">
                <a:latin typeface="Book Antiqua" pitchFamily="18" charset="0"/>
              </a:rPr>
              <a:t>}   </a:t>
            </a:r>
          </a:p>
          <a:p>
            <a:pPr algn="just"/>
            <a:endParaRPr lang="en-US" dirty="0">
              <a:latin typeface="Book Antiqua" pitchFamily="18" charset="0"/>
            </a:endParaRPr>
          </a:p>
        </p:txBody>
      </p:sp>
      <p:sp>
        <p:nvSpPr>
          <p:cNvPr id="11269" name="Rectangle 1029"/>
          <p:cNvSpPr>
            <a:spLocks noChangeArrowheads="1"/>
          </p:cNvSpPr>
          <p:nvPr/>
        </p:nvSpPr>
        <p:spPr bwMode="auto">
          <a:xfrm>
            <a:off x="5715000" y="3276600"/>
            <a:ext cx="3581400" cy="2819400"/>
          </a:xfrm>
          <a:prstGeom prst="rect">
            <a:avLst/>
          </a:prstGeom>
          <a:noFill/>
          <a:ln w="9525">
            <a:solidFill>
              <a:schemeClr val="tx1"/>
            </a:solidFill>
            <a:miter lim="800000"/>
            <a:headEnd/>
            <a:tailEnd/>
          </a:ln>
        </p:spPr>
        <p:txBody>
          <a:bodyPr wrap="none" anchor="ctr"/>
          <a:lstStyle/>
          <a:p>
            <a:pPr algn="just"/>
            <a:r>
              <a:rPr lang="en-US" sz="2400" b="1" dirty="0">
                <a:solidFill>
                  <a:schemeClr val="accent2"/>
                </a:solidFill>
                <a:latin typeface="Book Antiqua" pitchFamily="18" charset="0"/>
              </a:rPr>
              <a:t>float </a:t>
            </a:r>
            <a:r>
              <a:rPr lang="en-US" sz="2400" dirty="0">
                <a:latin typeface="Book Antiqua" pitchFamily="18" charset="0"/>
              </a:rPr>
              <a:t>max</a:t>
            </a:r>
            <a:r>
              <a:rPr lang="en-US" sz="2400" b="1" dirty="0">
                <a:latin typeface="Book Antiqua" pitchFamily="18" charset="0"/>
              </a:rPr>
              <a:t>(</a:t>
            </a:r>
            <a:r>
              <a:rPr lang="en-US" sz="2400" b="1" dirty="0">
                <a:solidFill>
                  <a:schemeClr val="accent2"/>
                </a:solidFill>
                <a:latin typeface="Book Antiqua" pitchFamily="18" charset="0"/>
              </a:rPr>
              <a:t>float</a:t>
            </a:r>
            <a:r>
              <a:rPr lang="en-US" sz="2400" dirty="0">
                <a:latin typeface="Book Antiqua" pitchFamily="18" charset="0"/>
              </a:rPr>
              <a:t> a, </a:t>
            </a:r>
            <a:r>
              <a:rPr lang="en-US" sz="2400" b="1" dirty="0">
                <a:solidFill>
                  <a:schemeClr val="accent2"/>
                </a:solidFill>
                <a:latin typeface="Book Antiqua" pitchFamily="18" charset="0"/>
              </a:rPr>
              <a:t>float</a:t>
            </a:r>
            <a:r>
              <a:rPr lang="en-US" sz="2400" dirty="0">
                <a:latin typeface="Book Antiqua" pitchFamily="18" charset="0"/>
              </a:rPr>
              <a:t> b) </a:t>
            </a:r>
          </a:p>
          <a:p>
            <a:pPr algn="just"/>
            <a:r>
              <a:rPr lang="en-US" sz="2400" dirty="0">
                <a:latin typeface="Book Antiqua" pitchFamily="18" charset="0"/>
              </a:rPr>
              <a:t>{</a:t>
            </a:r>
          </a:p>
          <a:p>
            <a:pPr lvl="1" algn="just"/>
            <a:r>
              <a:rPr lang="en-US" sz="2400" dirty="0">
                <a:latin typeface="Book Antiqua" pitchFamily="18" charset="0"/>
              </a:rPr>
              <a:t>if (a&gt;= b)</a:t>
            </a:r>
          </a:p>
          <a:p>
            <a:pPr lvl="1" algn="just"/>
            <a:r>
              <a:rPr lang="en-US" sz="2400" dirty="0">
                <a:latin typeface="Book Antiqua" pitchFamily="18" charset="0"/>
              </a:rPr>
              <a:t>	return a;</a:t>
            </a:r>
          </a:p>
          <a:p>
            <a:pPr lvl="1" algn="just"/>
            <a:r>
              <a:rPr lang="en-US" sz="2400" dirty="0">
                <a:latin typeface="Book Antiqua" pitchFamily="18" charset="0"/>
              </a:rPr>
              <a:t>else</a:t>
            </a:r>
          </a:p>
          <a:p>
            <a:pPr lvl="1" algn="just"/>
            <a:r>
              <a:rPr lang="en-US" sz="2400" dirty="0">
                <a:latin typeface="Book Antiqua" pitchFamily="18" charset="0"/>
              </a:rPr>
              <a:t>	return b;</a:t>
            </a:r>
          </a:p>
          <a:p>
            <a:pPr algn="just"/>
            <a:r>
              <a:rPr lang="en-US" sz="2400" dirty="0">
                <a:latin typeface="Book Antiqua" pitchFamily="18" charset="0"/>
              </a:rPr>
              <a:t>}   </a:t>
            </a:r>
          </a:p>
          <a:p>
            <a:pPr algn="just"/>
            <a:endParaRPr lang="en-US" dirty="0">
              <a:latin typeface="Book Antiqua" pitchFamily="18"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normAutofit/>
          </a:bodyPr>
          <a:lstStyle/>
          <a:p>
            <a:pPr algn="ctr">
              <a:defRPr/>
            </a:pPr>
            <a:r>
              <a:rPr lang="en-US" dirty="0"/>
              <a:t>Overloading Function Call Resolution</a:t>
            </a:r>
          </a:p>
        </p:txBody>
      </p:sp>
      <p:sp>
        <p:nvSpPr>
          <p:cNvPr id="3" name="Content Placeholder 2"/>
          <p:cNvSpPr>
            <a:spLocks noGrp="1"/>
          </p:cNvSpPr>
          <p:nvPr>
            <p:ph sz="quarter" idx="1"/>
          </p:nvPr>
        </p:nvSpPr>
        <p:spPr>
          <a:xfrm>
            <a:off x="838200" y="1825625"/>
            <a:ext cx="11353800" cy="4351338"/>
          </a:xfrm>
        </p:spPr>
        <p:txBody>
          <a:bodyPr>
            <a:normAutofit/>
          </a:bodyPr>
          <a:lstStyle/>
          <a:p>
            <a:pPr marL="548640" indent="-411480">
              <a:spcBef>
                <a:spcPts val="580"/>
              </a:spcBef>
              <a:buClr>
                <a:schemeClr val="tx1">
                  <a:shade val="95000"/>
                </a:schemeClr>
              </a:buClr>
              <a:buFont typeface="Wingdings" pitchFamily="2" charset="2"/>
              <a:buChar char="q"/>
              <a:defRPr/>
            </a:pPr>
            <a:r>
              <a:rPr lang="en-US" dirty="0"/>
              <a:t>Overloaded function call resolution is done by  compiler during compilation</a:t>
            </a:r>
          </a:p>
          <a:p>
            <a:pPr marL="548640" indent="-411480">
              <a:spcBef>
                <a:spcPts val="580"/>
              </a:spcBef>
              <a:buClr>
                <a:schemeClr val="tx1">
                  <a:shade val="95000"/>
                </a:schemeClr>
              </a:buClr>
              <a:buNone/>
              <a:defRPr/>
            </a:pPr>
            <a:r>
              <a:rPr lang="en-US" dirty="0"/>
              <a:t>	– The function signature determines which definition is used</a:t>
            </a:r>
          </a:p>
          <a:p>
            <a:pPr marL="548640" indent="-411480">
              <a:spcBef>
                <a:spcPts val="580"/>
              </a:spcBef>
              <a:buClr>
                <a:schemeClr val="tx1">
                  <a:shade val="95000"/>
                </a:schemeClr>
              </a:buClr>
              <a:buFont typeface="Wingdings" pitchFamily="2" charset="2"/>
              <a:buChar char="q"/>
              <a:defRPr/>
            </a:pPr>
            <a:r>
              <a:rPr lang="en-US" dirty="0"/>
              <a:t>a Function signature consists of:</a:t>
            </a:r>
          </a:p>
          <a:p>
            <a:pPr marL="548640" indent="-411480">
              <a:spcBef>
                <a:spcPts val="580"/>
              </a:spcBef>
              <a:buClr>
                <a:schemeClr val="tx1">
                  <a:shade val="95000"/>
                </a:schemeClr>
              </a:buClr>
              <a:buNone/>
              <a:defRPr/>
            </a:pPr>
            <a:r>
              <a:rPr lang="en-US" dirty="0"/>
              <a:t>	– Parameter types and number of parameters supplied to a function</a:t>
            </a:r>
          </a:p>
          <a:p>
            <a:pPr marL="548640" indent="-411480">
              <a:spcBef>
                <a:spcPts val="580"/>
              </a:spcBef>
              <a:buClr>
                <a:schemeClr val="tx1">
                  <a:shade val="95000"/>
                </a:schemeClr>
              </a:buClr>
              <a:buFont typeface="Wingdings" pitchFamily="2" charset="2"/>
              <a:buChar char="q"/>
              <a:defRPr/>
            </a:pPr>
            <a:r>
              <a:rPr lang="en-US" dirty="0"/>
              <a:t>a Function return type is not part of function signature and is not used in function call resolution</a:t>
            </a:r>
          </a:p>
          <a:p>
            <a:pPr marL="548640" indent="-411480">
              <a:spcBef>
                <a:spcPts val="580"/>
              </a:spcBef>
              <a:buClr>
                <a:schemeClr val="tx1">
                  <a:shade val="95000"/>
                </a:schemeClr>
              </a:buClr>
              <a:buNone/>
              <a:defRPr/>
            </a:pPr>
            <a:endParaRPr 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sz="quarter" idx="1"/>
          </p:nvPr>
        </p:nvSpPr>
        <p:spPr>
          <a:xfrm>
            <a:off x="1981200" y="152401"/>
            <a:ext cx="8229600" cy="6919913"/>
          </a:xfrm>
        </p:spPr>
        <p:txBody>
          <a:bodyPr numCol="2">
            <a:normAutofit lnSpcReduction="10000"/>
          </a:bodyPr>
          <a:lstStyle/>
          <a:p>
            <a:pPr>
              <a:lnSpc>
                <a:spcPct val="100000"/>
              </a:lnSpc>
              <a:spcBef>
                <a:spcPts val="0"/>
              </a:spcBef>
              <a:buNone/>
            </a:pPr>
            <a:r>
              <a:rPr lang="en-US" sz="2000" b="1" dirty="0">
                <a:latin typeface="Times New Roman" pitchFamily="18" charset="0"/>
                <a:cs typeface="Times New Roman" pitchFamily="18" charset="0"/>
              </a:rPr>
              <a:t>Function overloading example:</a:t>
            </a:r>
            <a:endParaRPr lang="en-US" sz="2400" b="1" dirty="0">
              <a:latin typeface="Times New Roman" pitchFamily="18" charset="0"/>
              <a:cs typeface="Times New Roman" pitchFamily="18" charset="0"/>
            </a:endParaRPr>
          </a:p>
          <a:p>
            <a:pPr eaLnBrk="1" hangingPunct="1">
              <a:lnSpc>
                <a:spcPct val="100000"/>
              </a:lnSpc>
              <a:spcBef>
                <a:spcPts val="0"/>
              </a:spcBef>
              <a:buFont typeface="Monotype Sorts"/>
              <a:buNone/>
            </a:pPr>
            <a:r>
              <a:rPr lang="en-US" sz="2400" dirty="0">
                <a:solidFill>
                  <a:srgbClr val="FF0000"/>
                </a:solidFill>
                <a:latin typeface="Times New Roman" pitchFamily="18" charset="0"/>
                <a:cs typeface="Times New Roman" pitchFamily="18" charset="0"/>
              </a:rPr>
              <a:t>void sum(</a:t>
            </a:r>
            <a:r>
              <a:rPr lang="en-US" sz="2400" dirty="0" err="1">
                <a:solidFill>
                  <a:srgbClr val="FF0000"/>
                </a:solidFill>
                <a:latin typeface="Times New Roman" pitchFamily="18" charset="0"/>
                <a:cs typeface="Times New Roman" pitchFamily="18" charset="0"/>
              </a:rPr>
              <a:t>int,int</a:t>
            </a:r>
            <a:r>
              <a:rPr lang="en-US" sz="2400" dirty="0">
                <a:solidFill>
                  <a:srgbClr val="FF0000"/>
                </a:solidFill>
                <a:latin typeface="Times New Roman" pitchFamily="18" charset="0"/>
                <a:cs typeface="Times New Roman" pitchFamily="18" charset="0"/>
              </a:rPr>
              <a:t>);</a:t>
            </a:r>
          </a:p>
          <a:p>
            <a:pPr eaLnBrk="1" hangingPunct="1">
              <a:lnSpc>
                <a:spcPct val="100000"/>
              </a:lnSpc>
              <a:spcBef>
                <a:spcPts val="0"/>
              </a:spcBef>
              <a:buFont typeface="Monotype Sorts"/>
              <a:buNone/>
            </a:pPr>
            <a:r>
              <a:rPr lang="en-US" sz="2400" dirty="0">
                <a:solidFill>
                  <a:srgbClr val="FF0000"/>
                </a:solidFill>
                <a:latin typeface="Times New Roman" pitchFamily="18" charset="0"/>
                <a:cs typeface="Times New Roman" pitchFamily="18" charset="0"/>
              </a:rPr>
              <a:t>void sum(</a:t>
            </a:r>
            <a:r>
              <a:rPr lang="en-US" sz="2400" dirty="0" err="1">
                <a:solidFill>
                  <a:srgbClr val="FF0000"/>
                </a:solidFill>
                <a:latin typeface="Times New Roman" pitchFamily="18" charset="0"/>
                <a:cs typeface="Times New Roman" pitchFamily="18" charset="0"/>
              </a:rPr>
              <a:t>double,double</a:t>
            </a:r>
            <a:r>
              <a:rPr lang="en-US" sz="2400" dirty="0">
                <a:solidFill>
                  <a:srgbClr val="FF0000"/>
                </a:solidFill>
                <a:latin typeface="Times New Roman" pitchFamily="18" charset="0"/>
                <a:cs typeface="Times New Roman" pitchFamily="18" charset="0"/>
              </a:rPr>
              <a:t>);</a:t>
            </a:r>
          </a:p>
          <a:p>
            <a:pPr eaLnBrk="1" hangingPunct="1">
              <a:lnSpc>
                <a:spcPct val="100000"/>
              </a:lnSpc>
              <a:spcBef>
                <a:spcPts val="0"/>
              </a:spcBef>
              <a:buFont typeface="Monotype Sorts"/>
              <a:buNone/>
            </a:pPr>
            <a:r>
              <a:rPr lang="en-US" sz="2400" dirty="0">
                <a:solidFill>
                  <a:srgbClr val="FF0000"/>
                </a:solidFill>
                <a:latin typeface="Times New Roman" pitchFamily="18" charset="0"/>
                <a:cs typeface="Times New Roman" pitchFamily="18" charset="0"/>
              </a:rPr>
              <a:t>void sum(</a:t>
            </a:r>
            <a:r>
              <a:rPr lang="en-US" sz="2400" dirty="0" err="1">
                <a:solidFill>
                  <a:srgbClr val="FF0000"/>
                </a:solidFill>
                <a:latin typeface="Times New Roman" pitchFamily="18" charset="0"/>
                <a:cs typeface="Times New Roman" pitchFamily="18" charset="0"/>
              </a:rPr>
              <a:t>char,char</a:t>
            </a:r>
            <a:r>
              <a:rPr lang="en-US" sz="2400" dirty="0">
                <a:solidFill>
                  <a:srgbClr val="FF0000"/>
                </a:solidFill>
                <a:latin typeface="Times New Roman" pitchFamily="18" charset="0"/>
                <a:cs typeface="Times New Roman" pitchFamily="18" charset="0"/>
              </a:rPr>
              <a:t>);</a:t>
            </a:r>
          </a:p>
          <a:p>
            <a:pPr eaLnBrk="1" hangingPunct="1">
              <a:lnSpc>
                <a:spcPct val="100000"/>
              </a:lnSpc>
              <a:spcBef>
                <a:spcPts val="0"/>
              </a:spcBef>
              <a:buFont typeface="Monotype Sorts"/>
              <a:buNone/>
            </a:pPr>
            <a:r>
              <a:rPr lang="en-US" sz="2400" dirty="0">
                <a:latin typeface="Times New Roman" pitchFamily="18" charset="0"/>
                <a:cs typeface="Times New Roman" pitchFamily="18" charset="0"/>
              </a:rPr>
              <a:t>void main()</a:t>
            </a:r>
          </a:p>
          <a:p>
            <a:pPr eaLnBrk="1" hangingPunct="1">
              <a:lnSpc>
                <a:spcPct val="100000"/>
              </a:lnSpc>
              <a:spcBef>
                <a:spcPts val="0"/>
              </a:spcBef>
              <a:buFont typeface="Monotype Sorts"/>
              <a:buNone/>
            </a:pPr>
            <a:r>
              <a:rPr lang="en-US" sz="2400" dirty="0">
                <a:latin typeface="Times New Roman" pitchFamily="18" charset="0"/>
                <a:cs typeface="Times New Roman" pitchFamily="18" charset="0"/>
              </a:rPr>
              <a:t>{</a:t>
            </a:r>
          </a:p>
          <a:p>
            <a:pPr eaLnBrk="1" hangingPunct="1">
              <a:lnSpc>
                <a:spcPct val="100000"/>
              </a:lnSpc>
              <a:spcBef>
                <a:spcPts val="0"/>
              </a:spcBef>
              <a:buFont typeface="Monotype Sorts"/>
              <a:buNone/>
            </a:pPr>
            <a:r>
              <a:rPr lang="en-US" sz="2400" dirty="0">
                <a:latin typeface="Times New Roman" pitchFamily="18" charset="0"/>
                <a:cs typeface="Times New Roman" pitchFamily="18" charset="0"/>
              </a:rPr>
              <a:t>int a=10,b=20 ;</a:t>
            </a:r>
          </a:p>
          <a:p>
            <a:pPr eaLnBrk="1" hangingPunct="1">
              <a:lnSpc>
                <a:spcPct val="100000"/>
              </a:lnSpc>
              <a:spcBef>
                <a:spcPts val="0"/>
              </a:spcBef>
              <a:buFont typeface="Monotype Sorts"/>
              <a:buNone/>
            </a:pPr>
            <a:r>
              <a:rPr lang="en-US" sz="2400" dirty="0">
                <a:latin typeface="Times New Roman" pitchFamily="18" charset="0"/>
                <a:cs typeface="Times New Roman" pitchFamily="18" charset="0"/>
              </a:rPr>
              <a:t>double c=7.52,d=8.14;</a:t>
            </a:r>
          </a:p>
          <a:p>
            <a:pPr eaLnBrk="1" hangingPunct="1">
              <a:lnSpc>
                <a:spcPct val="100000"/>
              </a:lnSpc>
              <a:spcBef>
                <a:spcPts val="0"/>
              </a:spcBef>
              <a:buFont typeface="Monotype Sorts"/>
              <a:buNone/>
            </a:pPr>
            <a:r>
              <a:rPr lang="en-US" sz="2400" dirty="0">
                <a:latin typeface="Times New Roman" pitchFamily="18" charset="0"/>
                <a:cs typeface="Times New Roman" pitchFamily="18" charset="0"/>
              </a:rPr>
              <a:t>char e=‘a’ , f=‘b’ ; </a:t>
            </a:r>
          </a:p>
          <a:p>
            <a:pPr eaLnBrk="1" hangingPunct="1">
              <a:lnSpc>
                <a:spcPct val="100000"/>
              </a:lnSpc>
              <a:spcBef>
                <a:spcPts val="0"/>
              </a:spcBef>
              <a:buFont typeface="Monotype Sorts"/>
              <a:buNone/>
            </a:pPr>
            <a:r>
              <a:rPr lang="en-US" sz="2400" dirty="0">
                <a:latin typeface="Times New Roman" pitchFamily="18" charset="0"/>
                <a:cs typeface="Times New Roman" pitchFamily="18" charset="0"/>
              </a:rPr>
              <a:t>sum(</a:t>
            </a:r>
            <a:r>
              <a:rPr lang="en-US" sz="2400" dirty="0" err="1">
                <a:latin typeface="Times New Roman" pitchFamily="18" charset="0"/>
                <a:cs typeface="Times New Roman" pitchFamily="18" charset="0"/>
              </a:rPr>
              <a:t>a,b</a:t>
            </a:r>
            <a:r>
              <a:rPr lang="en-US" sz="2400" dirty="0">
                <a:latin typeface="Times New Roman" pitchFamily="18" charset="0"/>
                <a:cs typeface="Times New Roman" pitchFamily="18" charset="0"/>
              </a:rPr>
              <a:t>);                           </a:t>
            </a:r>
          </a:p>
          <a:p>
            <a:pPr eaLnBrk="1" hangingPunct="1">
              <a:lnSpc>
                <a:spcPct val="100000"/>
              </a:lnSpc>
              <a:spcBef>
                <a:spcPts val="0"/>
              </a:spcBef>
              <a:buFont typeface="Monotype Sorts"/>
              <a:buNone/>
            </a:pPr>
            <a:r>
              <a:rPr lang="en-US" sz="2400" dirty="0">
                <a:latin typeface="Times New Roman" pitchFamily="18" charset="0"/>
                <a:cs typeface="Times New Roman" pitchFamily="18" charset="0"/>
              </a:rPr>
              <a:t>//calls sum(int </a:t>
            </a:r>
            <a:r>
              <a:rPr lang="en-US" sz="2400" dirty="0" err="1">
                <a:latin typeface="Times New Roman" pitchFamily="18" charset="0"/>
                <a:cs typeface="Times New Roman" pitchFamily="18" charset="0"/>
              </a:rPr>
              <a:t>x,int</a:t>
            </a:r>
            <a:r>
              <a:rPr lang="en-US" sz="2400" dirty="0">
                <a:latin typeface="Times New Roman" pitchFamily="18" charset="0"/>
                <a:cs typeface="Times New Roman" pitchFamily="18" charset="0"/>
              </a:rPr>
              <a:t> y)</a:t>
            </a:r>
          </a:p>
          <a:p>
            <a:pPr eaLnBrk="1" hangingPunct="1">
              <a:lnSpc>
                <a:spcPct val="100000"/>
              </a:lnSpc>
              <a:spcBef>
                <a:spcPts val="0"/>
              </a:spcBef>
              <a:buFont typeface="Monotype Sorts"/>
              <a:buNone/>
            </a:pPr>
            <a:r>
              <a:rPr lang="en-US" sz="2400" dirty="0">
                <a:latin typeface="Times New Roman" pitchFamily="18" charset="0"/>
                <a:cs typeface="Times New Roman" pitchFamily="18" charset="0"/>
              </a:rPr>
              <a:t>sum(</a:t>
            </a:r>
            <a:r>
              <a:rPr lang="en-US" sz="2400" dirty="0" err="1">
                <a:latin typeface="Times New Roman" pitchFamily="18" charset="0"/>
                <a:cs typeface="Times New Roman" pitchFamily="18" charset="0"/>
              </a:rPr>
              <a:t>c,d</a:t>
            </a:r>
            <a:r>
              <a:rPr lang="en-US" sz="2400" dirty="0">
                <a:latin typeface="Times New Roman" pitchFamily="18" charset="0"/>
                <a:cs typeface="Times New Roman" pitchFamily="18" charset="0"/>
              </a:rPr>
              <a:t>);             </a:t>
            </a:r>
          </a:p>
          <a:p>
            <a:pPr eaLnBrk="1" hangingPunct="1">
              <a:lnSpc>
                <a:spcPct val="100000"/>
              </a:lnSpc>
              <a:spcBef>
                <a:spcPts val="0"/>
              </a:spcBef>
              <a:buFont typeface="Monotype Sorts"/>
              <a:buNone/>
            </a:pPr>
            <a:r>
              <a:rPr lang="en-US" sz="2400" dirty="0" err="1">
                <a:latin typeface="Times New Roman" pitchFamily="18" charset="0"/>
                <a:cs typeface="Times New Roman" pitchFamily="18" charset="0"/>
              </a:rPr>
              <a:t>alls</a:t>
            </a:r>
            <a:r>
              <a:rPr lang="en-US" sz="2400" dirty="0">
                <a:latin typeface="Times New Roman" pitchFamily="18" charset="0"/>
                <a:cs typeface="Times New Roman" pitchFamily="18" charset="0"/>
              </a:rPr>
              <a:t> sum (double </a:t>
            </a:r>
            <a:r>
              <a:rPr lang="en-US" sz="2400" dirty="0" err="1">
                <a:latin typeface="Times New Roman" pitchFamily="18" charset="0"/>
                <a:cs typeface="Times New Roman" pitchFamily="18" charset="0"/>
              </a:rPr>
              <a:t>x,double</a:t>
            </a:r>
            <a:r>
              <a:rPr lang="en-US" sz="2400" dirty="0">
                <a:latin typeface="Times New Roman" pitchFamily="18" charset="0"/>
                <a:cs typeface="Times New Roman" pitchFamily="18" charset="0"/>
              </a:rPr>
              <a:t> y)</a:t>
            </a:r>
          </a:p>
          <a:p>
            <a:pPr eaLnBrk="1" hangingPunct="1">
              <a:lnSpc>
                <a:spcPct val="100000"/>
              </a:lnSpc>
              <a:spcBef>
                <a:spcPts val="0"/>
              </a:spcBef>
              <a:buFont typeface="Monotype Sorts"/>
              <a:buNone/>
            </a:pPr>
            <a:r>
              <a:rPr lang="en-US" sz="2400" dirty="0">
                <a:latin typeface="Times New Roman" pitchFamily="18" charset="0"/>
                <a:cs typeface="Times New Roman" pitchFamily="18" charset="0"/>
              </a:rPr>
              <a:t>sum(</a:t>
            </a:r>
            <a:r>
              <a:rPr lang="en-US" sz="2400" dirty="0" err="1">
                <a:latin typeface="Times New Roman" pitchFamily="18" charset="0"/>
                <a:cs typeface="Times New Roman" pitchFamily="18" charset="0"/>
              </a:rPr>
              <a:t>e,f</a:t>
            </a:r>
            <a:r>
              <a:rPr lang="en-US" sz="2400" dirty="0">
                <a:latin typeface="Times New Roman" pitchFamily="18" charset="0"/>
                <a:cs typeface="Times New Roman" pitchFamily="18" charset="0"/>
              </a:rPr>
              <a:t>);       </a:t>
            </a:r>
          </a:p>
          <a:p>
            <a:pPr eaLnBrk="1" hangingPunct="1">
              <a:lnSpc>
                <a:spcPct val="100000"/>
              </a:lnSpc>
              <a:spcBef>
                <a:spcPts val="0"/>
              </a:spcBef>
              <a:buFont typeface="Monotype Sorts"/>
              <a:buNone/>
            </a:pPr>
            <a:r>
              <a:rPr lang="en-US" sz="2400" dirty="0">
                <a:latin typeface="Times New Roman" pitchFamily="18" charset="0"/>
                <a:cs typeface="Times New Roman" pitchFamily="18" charset="0"/>
              </a:rPr>
              <a:t>// calls sum(char </a:t>
            </a:r>
            <a:r>
              <a:rPr lang="en-US" sz="2400" dirty="0" err="1">
                <a:latin typeface="Times New Roman" pitchFamily="18" charset="0"/>
                <a:cs typeface="Times New Roman" pitchFamily="18" charset="0"/>
              </a:rPr>
              <a:t>x,char</a:t>
            </a:r>
            <a:r>
              <a:rPr lang="en-US" sz="2400" dirty="0">
                <a:latin typeface="Times New Roman" pitchFamily="18" charset="0"/>
                <a:cs typeface="Times New Roman" pitchFamily="18" charset="0"/>
              </a:rPr>
              <a:t> y)</a:t>
            </a:r>
          </a:p>
          <a:p>
            <a:pPr eaLnBrk="1" hangingPunct="1">
              <a:lnSpc>
                <a:spcPct val="100000"/>
              </a:lnSpc>
              <a:spcBef>
                <a:spcPts val="0"/>
              </a:spcBef>
              <a:buFont typeface="Monotype Sorts"/>
              <a:buNone/>
            </a:pPr>
            <a:r>
              <a:rPr lang="en-US" sz="2400" dirty="0">
                <a:latin typeface="Times New Roman" pitchFamily="18" charset="0"/>
                <a:cs typeface="Times New Roman" pitchFamily="18" charset="0"/>
              </a:rPr>
              <a:t>}</a:t>
            </a:r>
          </a:p>
          <a:p>
            <a:pPr eaLnBrk="1" hangingPunct="1">
              <a:lnSpc>
                <a:spcPct val="100000"/>
              </a:lnSpc>
              <a:spcBef>
                <a:spcPts val="0"/>
              </a:spcBef>
              <a:buFont typeface="Monotype Sorts"/>
              <a:buNone/>
            </a:pPr>
            <a:r>
              <a:rPr lang="en-US" sz="2400" dirty="0">
                <a:latin typeface="Times New Roman" pitchFamily="18" charset="0"/>
                <a:cs typeface="Times New Roman" pitchFamily="18" charset="0"/>
              </a:rPr>
              <a:t>void </a:t>
            </a:r>
            <a:r>
              <a:rPr lang="en-US" sz="2400" dirty="0">
                <a:solidFill>
                  <a:srgbClr val="FF0000"/>
                </a:solidFill>
                <a:latin typeface="Times New Roman" pitchFamily="18" charset="0"/>
                <a:cs typeface="Times New Roman" pitchFamily="18" charset="0"/>
              </a:rPr>
              <a:t>sum</a:t>
            </a:r>
            <a:r>
              <a:rPr lang="en-US" sz="2400" dirty="0">
                <a:latin typeface="Times New Roman" pitchFamily="18" charset="0"/>
                <a:cs typeface="Times New Roman" pitchFamily="18" charset="0"/>
              </a:rPr>
              <a:t>(int </a:t>
            </a:r>
            <a:r>
              <a:rPr lang="en-US" sz="2400" dirty="0" err="1">
                <a:latin typeface="Times New Roman" pitchFamily="18" charset="0"/>
                <a:cs typeface="Times New Roman" pitchFamily="18" charset="0"/>
              </a:rPr>
              <a:t>x,int</a:t>
            </a:r>
            <a:r>
              <a:rPr lang="en-US" sz="2400" dirty="0">
                <a:latin typeface="Times New Roman" pitchFamily="18" charset="0"/>
                <a:cs typeface="Times New Roman" pitchFamily="18" charset="0"/>
              </a:rPr>
              <a:t> y)</a:t>
            </a:r>
          </a:p>
          <a:p>
            <a:pPr eaLnBrk="1" hangingPunct="1">
              <a:lnSpc>
                <a:spcPct val="100000"/>
              </a:lnSpc>
              <a:spcBef>
                <a:spcPts val="0"/>
              </a:spcBef>
              <a:buFont typeface="Monotype Sorts"/>
              <a:buNone/>
            </a:pPr>
            <a:r>
              <a:rPr lang="en-US" sz="2400" dirty="0">
                <a:latin typeface="Times New Roman" pitchFamily="18" charset="0"/>
                <a:cs typeface="Times New Roman" pitchFamily="18" charset="0"/>
              </a:rPr>
              <a:t>{</a:t>
            </a:r>
          </a:p>
          <a:p>
            <a:pPr eaLnBrk="1" hangingPunct="1">
              <a:lnSpc>
                <a:spcPct val="100000"/>
              </a:lnSpc>
              <a:spcBef>
                <a:spcPts val="0"/>
              </a:spcBef>
              <a:buFont typeface="Monotype Sorts"/>
              <a:buNone/>
            </a:pPr>
            <a:r>
              <a:rPr lang="en-US" sz="2400" dirty="0" err="1">
                <a:latin typeface="Times New Roman" pitchFamily="18" charset="0"/>
                <a:cs typeface="Times New Roman" pitchFamily="18" charset="0"/>
              </a:rPr>
              <a:t>vout</a:t>
            </a:r>
            <a:r>
              <a:rPr lang="en-US" sz="2400" dirty="0">
                <a:latin typeface="Times New Roman" pitchFamily="18" charset="0"/>
                <a:cs typeface="Times New Roman" pitchFamily="18" charset="0"/>
              </a:rPr>
              <a:t>&lt;&lt;“\n sum of integers are”&lt;&lt;</a:t>
            </a:r>
            <a:r>
              <a:rPr lang="en-US" sz="2400" dirty="0" err="1">
                <a:latin typeface="Times New Roman" pitchFamily="18" charset="0"/>
                <a:cs typeface="Times New Roman" pitchFamily="18" charset="0"/>
              </a:rPr>
              <a:t>x+y</a:t>
            </a:r>
            <a:r>
              <a:rPr lang="en-US" sz="2400" dirty="0">
                <a:latin typeface="Times New Roman" pitchFamily="18" charset="0"/>
                <a:cs typeface="Times New Roman" pitchFamily="18" charset="0"/>
              </a:rPr>
              <a:t>;</a:t>
            </a:r>
          </a:p>
          <a:p>
            <a:pPr eaLnBrk="1" hangingPunct="1">
              <a:lnSpc>
                <a:spcPct val="100000"/>
              </a:lnSpc>
              <a:spcBef>
                <a:spcPts val="0"/>
              </a:spcBef>
              <a:buFont typeface="Monotype Sorts"/>
              <a:buNone/>
            </a:pPr>
            <a:r>
              <a:rPr lang="en-US" sz="2400" dirty="0">
                <a:latin typeface="Times New Roman" pitchFamily="18" charset="0"/>
                <a:cs typeface="Times New Roman" pitchFamily="18" charset="0"/>
              </a:rPr>
              <a:t>}</a:t>
            </a:r>
          </a:p>
          <a:p>
            <a:pPr eaLnBrk="1" hangingPunct="1">
              <a:lnSpc>
                <a:spcPct val="100000"/>
              </a:lnSpc>
              <a:spcBef>
                <a:spcPts val="0"/>
              </a:spcBef>
              <a:buFont typeface="Monotype Sorts"/>
              <a:buNone/>
            </a:pPr>
            <a:r>
              <a:rPr lang="en-US" sz="2400" dirty="0">
                <a:latin typeface="Times New Roman" pitchFamily="18" charset="0"/>
                <a:cs typeface="Times New Roman" pitchFamily="18" charset="0"/>
              </a:rPr>
              <a:t>void </a:t>
            </a:r>
            <a:r>
              <a:rPr lang="en-US" sz="2400" dirty="0">
                <a:solidFill>
                  <a:srgbClr val="FF0000"/>
                </a:solidFill>
                <a:latin typeface="Times New Roman" pitchFamily="18" charset="0"/>
                <a:cs typeface="Times New Roman" pitchFamily="18" charset="0"/>
              </a:rPr>
              <a:t>sum</a:t>
            </a:r>
            <a:r>
              <a:rPr lang="en-US" sz="2400" dirty="0">
                <a:latin typeface="Times New Roman" pitchFamily="18" charset="0"/>
                <a:cs typeface="Times New Roman" pitchFamily="18" charset="0"/>
              </a:rPr>
              <a:t>(double </a:t>
            </a:r>
            <a:r>
              <a:rPr lang="en-US" sz="2400" dirty="0" err="1">
                <a:latin typeface="Times New Roman" pitchFamily="18" charset="0"/>
                <a:cs typeface="Times New Roman" pitchFamily="18" charset="0"/>
              </a:rPr>
              <a:t>x,double</a:t>
            </a:r>
            <a:r>
              <a:rPr lang="en-US" sz="2400" dirty="0">
                <a:latin typeface="Times New Roman" pitchFamily="18" charset="0"/>
                <a:cs typeface="Times New Roman" pitchFamily="18" charset="0"/>
              </a:rPr>
              <a:t> y)</a:t>
            </a:r>
          </a:p>
          <a:p>
            <a:pPr eaLnBrk="1" hangingPunct="1">
              <a:lnSpc>
                <a:spcPct val="100000"/>
              </a:lnSpc>
              <a:spcBef>
                <a:spcPts val="0"/>
              </a:spcBef>
              <a:buFont typeface="Monotype Sorts"/>
              <a:buNone/>
            </a:pPr>
            <a:r>
              <a:rPr lang="en-US" sz="2400" dirty="0">
                <a:latin typeface="Times New Roman" pitchFamily="18" charset="0"/>
                <a:cs typeface="Times New Roman" pitchFamily="18" charset="0"/>
              </a:rPr>
              <a:t>{</a:t>
            </a:r>
          </a:p>
          <a:p>
            <a:pPr eaLnBrk="1" hangingPunct="1">
              <a:lnSpc>
                <a:spcPct val="100000"/>
              </a:lnSpc>
              <a:spcBef>
                <a:spcPts val="0"/>
              </a:spcBef>
              <a:buFont typeface="Monotype Sorts"/>
              <a:buNone/>
            </a:pPr>
            <a:r>
              <a:rPr lang="en-US" sz="2400" dirty="0" err="1">
                <a:latin typeface="Times New Roman" pitchFamily="18" charset="0"/>
                <a:cs typeface="Times New Roman" pitchFamily="18" charset="0"/>
              </a:rPr>
              <a:t>cout</a:t>
            </a:r>
            <a:r>
              <a:rPr lang="en-US" sz="2400" dirty="0">
                <a:latin typeface="Times New Roman" pitchFamily="18" charset="0"/>
                <a:cs typeface="Times New Roman" pitchFamily="18" charset="0"/>
              </a:rPr>
              <a:t>&lt;&lt;“\n sum of two floating no are”&lt;&lt;</a:t>
            </a:r>
            <a:r>
              <a:rPr lang="en-US" sz="2400" dirty="0" err="1">
                <a:latin typeface="Times New Roman" pitchFamily="18" charset="0"/>
                <a:cs typeface="Times New Roman" pitchFamily="18" charset="0"/>
              </a:rPr>
              <a:t>x+y</a:t>
            </a:r>
            <a:r>
              <a:rPr lang="en-US" sz="2400" dirty="0">
                <a:latin typeface="Times New Roman" pitchFamily="18" charset="0"/>
                <a:cs typeface="Times New Roman" pitchFamily="18" charset="0"/>
              </a:rPr>
              <a:t>;</a:t>
            </a:r>
          </a:p>
          <a:p>
            <a:pPr eaLnBrk="1" hangingPunct="1">
              <a:lnSpc>
                <a:spcPct val="100000"/>
              </a:lnSpc>
              <a:spcBef>
                <a:spcPts val="0"/>
              </a:spcBef>
              <a:buFont typeface="Monotype Sorts"/>
              <a:buNone/>
            </a:pPr>
            <a:r>
              <a:rPr lang="en-US" sz="2400" dirty="0">
                <a:latin typeface="Times New Roman" pitchFamily="18" charset="0"/>
                <a:cs typeface="Times New Roman" pitchFamily="18" charset="0"/>
              </a:rPr>
              <a:t>}</a:t>
            </a:r>
          </a:p>
          <a:p>
            <a:pPr eaLnBrk="1" hangingPunct="1">
              <a:lnSpc>
                <a:spcPct val="100000"/>
              </a:lnSpc>
              <a:spcBef>
                <a:spcPts val="0"/>
              </a:spcBef>
              <a:buFont typeface="Monotype Sorts"/>
              <a:buNone/>
            </a:pPr>
            <a:r>
              <a:rPr lang="en-US" sz="2400" dirty="0">
                <a:latin typeface="Times New Roman" pitchFamily="18" charset="0"/>
                <a:cs typeface="Times New Roman" pitchFamily="18" charset="0"/>
              </a:rPr>
              <a:t>void </a:t>
            </a:r>
            <a:r>
              <a:rPr lang="en-US" sz="2400" dirty="0">
                <a:solidFill>
                  <a:srgbClr val="FF0000"/>
                </a:solidFill>
                <a:latin typeface="Times New Roman" pitchFamily="18" charset="0"/>
                <a:cs typeface="Times New Roman" pitchFamily="18" charset="0"/>
              </a:rPr>
              <a:t>sum</a:t>
            </a:r>
            <a:r>
              <a:rPr lang="en-US" sz="2400" dirty="0">
                <a:latin typeface="Times New Roman" pitchFamily="18" charset="0"/>
                <a:cs typeface="Times New Roman" pitchFamily="18" charset="0"/>
              </a:rPr>
              <a:t>(char </a:t>
            </a:r>
            <a:r>
              <a:rPr lang="en-US" sz="2400" dirty="0" err="1">
                <a:latin typeface="Times New Roman" pitchFamily="18" charset="0"/>
                <a:cs typeface="Times New Roman" pitchFamily="18" charset="0"/>
              </a:rPr>
              <a:t>x,char</a:t>
            </a:r>
            <a:r>
              <a:rPr lang="en-US" sz="2400" dirty="0">
                <a:latin typeface="Times New Roman" pitchFamily="18" charset="0"/>
                <a:cs typeface="Times New Roman" pitchFamily="18" charset="0"/>
              </a:rPr>
              <a:t> y)</a:t>
            </a:r>
          </a:p>
          <a:p>
            <a:pPr eaLnBrk="1" hangingPunct="1">
              <a:lnSpc>
                <a:spcPct val="100000"/>
              </a:lnSpc>
              <a:spcBef>
                <a:spcPts val="0"/>
              </a:spcBef>
              <a:buFont typeface="Monotype Sorts"/>
              <a:buNone/>
            </a:pPr>
            <a:r>
              <a:rPr lang="en-US" sz="2400" dirty="0">
                <a:latin typeface="Times New Roman" pitchFamily="18" charset="0"/>
                <a:cs typeface="Times New Roman" pitchFamily="18" charset="0"/>
              </a:rPr>
              <a:t>{</a:t>
            </a:r>
          </a:p>
          <a:p>
            <a:pPr eaLnBrk="1" hangingPunct="1">
              <a:lnSpc>
                <a:spcPct val="100000"/>
              </a:lnSpc>
              <a:spcBef>
                <a:spcPts val="0"/>
              </a:spcBef>
              <a:buFont typeface="Monotype Sorts"/>
              <a:buNone/>
            </a:pPr>
            <a:r>
              <a:rPr lang="en-US" sz="2400" dirty="0" err="1">
                <a:latin typeface="Times New Roman" pitchFamily="18" charset="0"/>
                <a:cs typeface="Times New Roman" pitchFamily="18" charset="0"/>
              </a:rPr>
              <a:t>cout</a:t>
            </a:r>
            <a:r>
              <a:rPr lang="en-US" sz="2400" dirty="0">
                <a:latin typeface="Times New Roman" pitchFamily="18" charset="0"/>
                <a:cs typeface="Times New Roman" pitchFamily="18" charset="0"/>
              </a:rPr>
              <a:t>&lt;&lt;“\n sum of characters are”&lt;&lt;</a:t>
            </a:r>
            <a:r>
              <a:rPr lang="en-US" sz="2400" dirty="0" err="1">
                <a:latin typeface="Times New Roman" pitchFamily="18" charset="0"/>
                <a:cs typeface="Times New Roman" pitchFamily="18" charset="0"/>
              </a:rPr>
              <a:t>x+y</a:t>
            </a:r>
            <a:r>
              <a:rPr lang="en-US" sz="2400" dirty="0">
                <a:latin typeface="Times New Roman" pitchFamily="18" charset="0"/>
                <a:cs typeface="Times New Roman" pitchFamily="18" charset="0"/>
              </a:rPr>
              <a:t>;</a:t>
            </a:r>
          </a:p>
          <a:p>
            <a:pPr eaLnBrk="1" hangingPunct="1">
              <a:lnSpc>
                <a:spcPct val="100000"/>
              </a:lnSpc>
              <a:spcBef>
                <a:spcPts val="0"/>
              </a:spcBef>
              <a:buFont typeface="Monotype Sorts"/>
              <a:buNone/>
            </a:pPr>
            <a:r>
              <a:rPr lang="en-US" sz="2400" dirty="0">
                <a:latin typeface="Times New Roman" pitchFamily="18" charset="0"/>
                <a:cs typeface="Times New Roman" pitchFamily="18" charset="0"/>
              </a:rPr>
              <a:t>}</a:t>
            </a:r>
          </a:p>
          <a:p>
            <a:pPr marL="0" indent="0" eaLnBrk="1" hangingPunct="1">
              <a:buNone/>
            </a:pPr>
            <a:endParaRPr lang="en-US" sz="2400" dirty="0"/>
          </a:p>
          <a:p>
            <a:pPr marL="0" indent="0" eaLnBrk="1" hangingPunct="1">
              <a:buNone/>
            </a:pPr>
            <a:r>
              <a:rPr lang="en-US" sz="2400" dirty="0"/>
              <a:t>Output:</a:t>
            </a:r>
          </a:p>
          <a:p>
            <a:pPr eaLnBrk="1" hangingPunct="1">
              <a:buFont typeface="Monotype Sorts"/>
              <a:buNone/>
            </a:pPr>
            <a:r>
              <a:rPr lang="en-US" sz="2400" dirty="0"/>
              <a:t>Sum of integers 30</a:t>
            </a:r>
          </a:p>
          <a:p>
            <a:pPr eaLnBrk="1" hangingPunct="1">
              <a:buFont typeface="Monotype Sorts"/>
              <a:buNone/>
            </a:pPr>
            <a:r>
              <a:rPr lang="en-US" sz="2400" dirty="0"/>
              <a:t>sum of two floating no are 15.66</a:t>
            </a:r>
          </a:p>
          <a:p>
            <a:pPr eaLnBrk="1" hangingPunct="1">
              <a:buFont typeface="Monotype Sorts"/>
              <a:buNone/>
            </a:pPr>
            <a:r>
              <a:rPr lang="en-US" sz="2400" dirty="0"/>
              <a:t>sum of characters are 195</a:t>
            </a:r>
          </a:p>
          <a:p>
            <a:pPr eaLnBrk="1" hangingPunct="1">
              <a:buFont typeface="Monotype Sorts"/>
              <a:buNone/>
            </a:pPr>
            <a:endParaRPr lang="en-US" sz="2400" dirty="0"/>
          </a:p>
          <a:p>
            <a:pPr eaLnBrk="1" hangingPunct="1">
              <a:lnSpc>
                <a:spcPct val="100000"/>
              </a:lnSpc>
              <a:spcBef>
                <a:spcPts val="0"/>
              </a:spcBef>
              <a:buFont typeface="Monotype Sorts"/>
              <a:buNone/>
            </a:pPr>
            <a:endParaRPr lang="en-US" sz="2400"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sz="quarter" idx="1"/>
          </p:nvPr>
        </p:nvSpPr>
        <p:spPr>
          <a:xfrm>
            <a:off x="2073967" y="259556"/>
            <a:ext cx="8258175" cy="6338888"/>
          </a:xfrm>
        </p:spPr>
        <p:txBody>
          <a:bodyPr>
            <a:noAutofit/>
          </a:bodyPr>
          <a:lstStyle/>
          <a:p>
            <a:pPr algn="just">
              <a:lnSpc>
                <a:spcPct val="100000"/>
              </a:lnSpc>
              <a:spcBef>
                <a:spcPts val="0"/>
              </a:spcBef>
              <a:buNone/>
            </a:pPr>
            <a:r>
              <a:rPr lang="en-US" sz="2000" b="1" dirty="0">
                <a:latin typeface="Times New Roman" pitchFamily="18" charset="0"/>
                <a:cs typeface="Times New Roman" pitchFamily="18" charset="0"/>
              </a:rPr>
              <a:t>Function overloading example:</a:t>
            </a:r>
          </a:p>
          <a:p>
            <a:pPr algn="just">
              <a:lnSpc>
                <a:spcPct val="100000"/>
              </a:lnSpc>
              <a:spcBef>
                <a:spcPts val="0"/>
              </a:spcBef>
              <a:buNone/>
            </a:pPr>
            <a:r>
              <a:rPr lang="en-US" sz="2000" dirty="0">
                <a:latin typeface="Times New Roman" pitchFamily="18" charset="0"/>
                <a:cs typeface="Times New Roman" pitchFamily="18" charset="0"/>
              </a:rPr>
              <a:t>#include&lt;iostream&gt;</a:t>
            </a:r>
          </a:p>
          <a:p>
            <a:pPr algn="just">
              <a:lnSpc>
                <a:spcPct val="100000"/>
              </a:lnSpc>
              <a:spcBef>
                <a:spcPts val="0"/>
              </a:spcBef>
              <a:buNone/>
            </a:pPr>
            <a:r>
              <a:rPr lang="en-US" sz="2000" dirty="0">
                <a:latin typeface="Times New Roman" pitchFamily="18" charset="0"/>
                <a:cs typeface="Times New Roman" pitchFamily="18" charset="0"/>
              </a:rPr>
              <a:t>Using namespace std; </a:t>
            </a:r>
          </a:p>
          <a:p>
            <a:pPr algn="just">
              <a:lnSpc>
                <a:spcPct val="100000"/>
              </a:lnSpc>
              <a:spcBef>
                <a:spcPts val="0"/>
              </a:spcBef>
              <a:buNone/>
            </a:pPr>
            <a:endParaRPr lang="en-US" sz="2000" dirty="0">
              <a:latin typeface="Times New Roman" pitchFamily="18" charset="0"/>
              <a:cs typeface="Times New Roman" pitchFamily="18" charset="0"/>
            </a:endParaRPr>
          </a:p>
          <a:p>
            <a:pPr algn="just">
              <a:lnSpc>
                <a:spcPct val="100000"/>
              </a:lnSpc>
              <a:spcBef>
                <a:spcPts val="0"/>
              </a:spcBef>
              <a:buNone/>
            </a:pPr>
            <a:r>
              <a:rPr lang="en-US" sz="2000" dirty="0">
                <a:latin typeface="Times New Roman" pitchFamily="18" charset="0"/>
                <a:cs typeface="Times New Roman" pitchFamily="18" charset="0"/>
              </a:rPr>
              <a:t>void area(int x)</a:t>
            </a:r>
          </a:p>
          <a:p>
            <a:pPr algn="just">
              <a:lnSpc>
                <a:spcPct val="100000"/>
              </a:lnSpc>
              <a:spcBef>
                <a:spcPts val="0"/>
              </a:spcBef>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cout</a:t>
            </a:r>
            <a:r>
              <a:rPr lang="en-US" sz="2000" dirty="0">
                <a:latin typeface="Times New Roman" pitchFamily="18" charset="0"/>
                <a:cs typeface="Times New Roman" pitchFamily="18" charset="0"/>
              </a:rPr>
              <a:t>&lt;&lt;“area is”&lt;&lt;x*x;</a:t>
            </a:r>
          </a:p>
          <a:p>
            <a:pPr algn="just">
              <a:lnSpc>
                <a:spcPct val="100000"/>
              </a:lnSpc>
              <a:spcBef>
                <a:spcPts val="0"/>
              </a:spcBef>
              <a:buNone/>
            </a:pPr>
            <a:r>
              <a:rPr lang="en-US" sz="2000" dirty="0">
                <a:latin typeface="Times New Roman" pitchFamily="18" charset="0"/>
                <a:cs typeface="Times New Roman" pitchFamily="18" charset="0"/>
              </a:rPr>
              <a:t>}</a:t>
            </a:r>
          </a:p>
          <a:p>
            <a:pPr algn="just">
              <a:lnSpc>
                <a:spcPct val="100000"/>
              </a:lnSpc>
              <a:spcBef>
                <a:spcPts val="0"/>
              </a:spcBef>
              <a:buNone/>
            </a:pPr>
            <a:r>
              <a:rPr lang="en-US" sz="2000" dirty="0">
                <a:latin typeface="Times New Roman" pitchFamily="18" charset="0"/>
                <a:cs typeface="Times New Roman" pitchFamily="18" charset="0"/>
              </a:rPr>
              <a:t>void area(int </a:t>
            </a:r>
            <a:r>
              <a:rPr lang="en-US" sz="2000" dirty="0" err="1">
                <a:latin typeface="Times New Roman" pitchFamily="18" charset="0"/>
                <a:cs typeface="Times New Roman" pitchFamily="18" charset="0"/>
              </a:rPr>
              <a:t>x,int</a:t>
            </a:r>
            <a:r>
              <a:rPr lang="en-US" sz="2000" dirty="0">
                <a:latin typeface="Times New Roman" pitchFamily="18" charset="0"/>
                <a:cs typeface="Times New Roman" pitchFamily="18" charset="0"/>
              </a:rPr>
              <a:t> y)</a:t>
            </a:r>
          </a:p>
          <a:p>
            <a:pPr algn="just">
              <a:lnSpc>
                <a:spcPct val="100000"/>
              </a:lnSpc>
              <a:spcBef>
                <a:spcPts val="0"/>
              </a:spcBef>
              <a:buNone/>
            </a:pP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cout</a:t>
            </a:r>
            <a:r>
              <a:rPr lang="en-US" sz="2000" dirty="0">
                <a:latin typeface="Times New Roman" pitchFamily="18" charset="0"/>
                <a:cs typeface="Times New Roman" pitchFamily="18" charset="0"/>
              </a:rPr>
              <a:t>&lt;&lt;“area of </a:t>
            </a:r>
            <a:r>
              <a:rPr lang="en-US" sz="2000" dirty="0" err="1">
                <a:latin typeface="Times New Roman" pitchFamily="18" charset="0"/>
                <a:cs typeface="Times New Roman" pitchFamily="18" charset="0"/>
              </a:rPr>
              <a:t>rectang;e</a:t>
            </a:r>
            <a:r>
              <a:rPr lang="en-US" sz="2000" dirty="0">
                <a:latin typeface="Times New Roman" pitchFamily="18" charset="0"/>
                <a:cs typeface="Times New Roman" pitchFamily="18" charset="0"/>
              </a:rPr>
              <a:t>”=&lt;&lt;x*y;</a:t>
            </a:r>
          </a:p>
          <a:p>
            <a:pPr algn="just">
              <a:lnSpc>
                <a:spcPct val="100000"/>
              </a:lnSpc>
              <a:spcBef>
                <a:spcPts val="0"/>
              </a:spcBef>
              <a:buNone/>
            </a:pPr>
            <a:r>
              <a:rPr lang="en-US" sz="2000" dirty="0">
                <a:latin typeface="Times New Roman" pitchFamily="18" charset="0"/>
                <a:cs typeface="Times New Roman" pitchFamily="18" charset="0"/>
              </a:rPr>
              <a:t>}</a:t>
            </a:r>
          </a:p>
          <a:p>
            <a:pPr algn="just">
              <a:lnSpc>
                <a:spcPct val="100000"/>
              </a:lnSpc>
              <a:spcBef>
                <a:spcPts val="0"/>
              </a:spcBef>
              <a:buNone/>
            </a:pPr>
            <a:r>
              <a:rPr lang="en-US" sz="2000" dirty="0">
                <a:latin typeface="Times New Roman" pitchFamily="18" charset="0"/>
                <a:cs typeface="Times New Roman" pitchFamily="18" charset="0"/>
              </a:rPr>
              <a:t>void area(int </a:t>
            </a:r>
            <a:r>
              <a:rPr lang="en-US" sz="2000" dirty="0" err="1">
                <a:latin typeface="Times New Roman" pitchFamily="18" charset="0"/>
                <a:cs typeface="Times New Roman" pitchFamily="18" charset="0"/>
              </a:rPr>
              <a:t>x,int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y,int</a:t>
            </a:r>
            <a:r>
              <a:rPr lang="en-US" sz="2000" dirty="0">
                <a:latin typeface="Times New Roman" pitchFamily="18" charset="0"/>
                <a:cs typeface="Times New Roman" pitchFamily="18" charset="0"/>
              </a:rPr>
              <a:t> z)</a:t>
            </a:r>
          </a:p>
          <a:p>
            <a:pPr algn="just">
              <a:lnSpc>
                <a:spcPct val="100000"/>
              </a:lnSpc>
              <a:spcBef>
                <a:spcPts val="0"/>
              </a:spcBef>
              <a:buNone/>
            </a:pP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cout</a:t>
            </a:r>
            <a:r>
              <a:rPr lang="en-US" sz="2000" dirty="0">
                <a:latin typeface="Times New Roman" pitchFamily="18" charset="0"/>
                <a:cs typeface="Times New Roman" pitchFamily="18" charset="0"/>
              </a:rPr>
              <a:t>&lt;&lt;“volume is”&lt;&lt;x*y*z;</a:t>
            </a:r>
          </a:p>
          <a:p>
            <a:pPr algn="just">
              <a:lnSpc>
                <a:spcPct val="100000"/>
              </a:lnSpc>
              <a:spcBef>
                <a:spcPts val="0"/>
              </a:spcBef>
              <a:buNone/>
            </a:pPr>
            <a:r>
              <a:rPr lang="en-US" sz="2000" dirty="0">
                <a:latin typeface="Times New Roman" pitchFamily="18" charset="0"/>
                <a:cs typeface="Times New Roman" pitchFamily="18" charset="0"/>
              </a:rPr>
              <a:t>}</a:t>
            </a:r>
          </a:p>
          <a:p>
            <a:pPr algn="just" eaLnBrk="1" hangingPunct="1">
              <a:lnSpc>
                <a:spcPct val="100000"/>
              </a:lnSpc>
              <a:spcBef>
                <a:spcPts val="0"/>
              </a:spcBef>
              <a:buFont typeface="Wingdings" pitchFamily="2" charset="2"/>
              <a:buNone/>
            </a:pPr>
            <a:r>
              <a:rPr lang="en-US" sz="2000" dirty="0">
                <a:latin typeface="Times New Roman" pitchFamily="18" charset="0"/>
                <a:cs typeface="Times New Roman" pitchFamily="18" charset="0"/>
              </a:rPr>
              <a:t>int main()</a:t>
            </a:r>
          </a:p>
          <a:p>
            <a:pPr algn="just" eaLnBrk="1" hangingPunct="1">
              <a:lnSpc>
                <a:spcPct val="100000"/>
              </a:lnSpc>
              <a:spcBef>
                <a:spcPts val="0"/>
              </a:spcBef>
              <a:buFont typeface="Wingdings" pitchFamily="2" charset="2"/>
              <a:buNone/>
            </a:pPr>
            <a:r>
              <a:rPr lang="en-US" sz="2000" dirty="0">
                <a:latin typeface="Times New Roman" pitchFamily="18" charset="0"/>
                <a:cs typeface="Times New Roman" pitchFamily="18" charset="0"/>
              </a:rPr>
              <a:t>{</a:t>
            </a:r>
          </a:p>
          <a:p>
            <a:pPr algn="just" eaLnBrk="1" hangingPunct="1">
              <a:lnSpc>
                <a:spcPct val="100000"/>
              </a:lnSpc>
              <a:spcBef>
                <a:spcPts val="0"/>
              </a:spcBef>
              <a:buFont typeface="Wingdings" pitchFamily="2" charset="2"/>
              <a:buNone/>
            </a:pPr>
            <a:r>
              <a:rPr lang="en-US" sz="2000" dirty="0">
                <a:latin typeface="Times New Roman" pitchFamily="18" charset="0"/>
                <a:cs typeface="Times New Roman" pitchFamily="18" charset="0"/>
              </a:rPr>
              <a:t>int side=10,le=5,br=6,a=4,b=5,c=6;</a:t>
            </a:r>
          </a:p>
          <a:p>
            <a:pPr algn="just" eaLnBrk="1" hangingPunct="1">
              <a:lnSpc>
                <a:spcPct val="100000"/>
              </a:lnSpc>
              <a:spcBef>
                <a:spcPts val="0"/>
              </a:spcBef>
              <a:buFont typeface="Wingdings" pitchFamily="2" charset="2"/>
              <a:buNone/>
            </a:pPr>
            <a:r>
              <a:rPr lang="en-US" sz="2000" dirty="0">
                <a:latin typeface="Times New Roman" pitchFamily="18" charset="0"/>
                <a:cs typeface="Times New Roman" pitchFamily="18" charset="0"/>
              </a:rPr>
              <a:t>area(side);</a:t>
            </a:r>
          </a:p>
          <a:p>
            <a:pPr algn="just" eaLnBrk="1" hangingPunct="1">
              <a:lnSpc>
                <a:spcPct val="100000"/>
              </a:lnSpc>
              <a:spcBef>
                <a:spcPts val="0"/>
              </a:spcBef>
              <a:buFont typeface="Wingdings" pitchFamily="2" charset="2"/>
              <a:buNone/>
            </a:pPr>
            <a:r>
              <a:rPr lang="en-US" sz="2000" dirty="0">
                <a:latin typeface="Times New Roman" pitchFamily="18" charset="0"/>
                <a:cs typeface="Times New Roman" pitchFamily="18" charset="0"/>
              </a:rPr>
              <a:t>area(</a:t>
            </a:r>
            <a:r>
              <a:rPr lang="en-US" sz="2000" dirty="0" err="1">
                <a:latin typeface="Times New Roman" pitchFamily="18" charset="0"/>
                <a:cs typeface="Times New Roman" pitchFamily="18" charset="0"/>
              </a:rPr>
              <a:t>le,br</a:t>
            </a:r>
            <a:r>
              <a:rPr lang="en-US" sz="2000" dirty="0">
                <a:latin typeface="Times New Roman" pitchFamily="18" charset="0"/>
                <a:cs typeface="Times New Roman" pitchFamily="18" charset="0"/>
              </a:rPr>
              <a:t>);</a:t>
            </a:r>
          </a:p>
          <a:p>
            <a:pPr algn="just" eaLnBrk="1" hangingPunct="1">
              <a:lnSpc>
                <a:spcPct val="100000"/>
              </a:lnSpc>
              <a:spcBef>
                <a:spcPts val="0"/>
              </a:spcBef>
              <a:buFont typeface="Wingdings" pitchFamily="2" charset="2"/>
              <a:buNone/>
            </a:pPr>
            <a:r>
              <a:rPr lang="en-US" sz="2000" dirty="0">
                <a:latin typeface="Times New Roman" pitchFamily="18" charset="0"/>
                <a:cs typeface="Times New Roman" pitchFamily="18" charset="0"/>
              </a:rPr>
              <a:t>area(</a:t>
            </a:r>
            <a:r>
              <a:rPr lang="en-US" sz="2000" dirty="0" err="1">
                <a:latin typeface="Times New Roman" pitchFamily="18" charset="0"/>
                <a:cs typeface="Times New Roman" pitchFamily="18" charset="0"/>
              </a:rPr>
              <a:t>a,b,c</a:t>
            </a:r>
            <a:r>
              <a:rPr lang="en-US" sz="2000" dirty="0">
                <a:latin typeface="Times New Roman" pitchFamily="18" charset="0"/>
                <a:cs typeface="Times New Roman" pitchFamily="18" charset="0"/>
              </a:rPr>
              <a:t>);</a:t>
            </a:r>
          </a:p>
          <a:p>
            <a:pPr algn="just" eaLnBrk="1" hangingPunct="1">
              <a:lnSpc>
                <a:spcPct val="100000"/>
              </a:lnSpc>
              <a:spcBef>
                <a:spcPts val="0"/>
              </a:spcBef>
              <a:buFont typeface="Wingdings" pitchFamily="2" charset="2"/>
              <a:buNone/>
            </a:pPr>
            <a:r>
              <a:rPr lang="en-US" sz="2000" dirty="0">
                <a:latin typeface="Times New Roman" pitchFamily="18" charset="0"/>
                <a:cs typeface="Times New Roman" pitchFamily="18" charset="0"/>
              </a:rPr>
              <a:t>return 0;</a:t>
            </a:r>
          </a:p>
          <a:p>
            <a:pPr algn="just" eaLnBrk="1" hangingPunct="1">
              <a:lnSpc>
                <a:spcPct val="100000"/>
              </a:lnSpc>
              <a:spcBef>
                <a:spcPts val="0"/>
              </a:spcBef>
              <a:buFont typeface="Wingdings" pitchFamily="2" charset="2"/>
              <a:buNone/>
            </a:pPr>
            <a:r>
              <a:rPr lang="en-US" sz="2000" dirty="0">
                <a:latin typeface="Times New Roman" pitchFamily="18" charset="0"/>
                <a:cs typeface="Times New Roman" pitchFamily="18" charset="0"/>
              </a:rPr>
              <a:t>}</a:t>
            </a:r>
          </a:p>
          <a:p>
            <a:pPr eaLnBrk="1" hangingPunct="1">
              <a:lnSpc>
                <a:spcPct val="100000"/>
              </a:lnSpc>
              <a:spcBef>
                <a:spcPts val="0"/>
              </a:spcBef>
              <a:buFont typeface="Wingdings" pitchFamily="2" charset="2"/>
              <a:buNone/>
            </a:pPr>
            <a:endParaRPr lang="en-US" sz="2000"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normAutofit/>
          </a:bodyPr>
          <a:lstStyle/>
          <a:p>
            <a:pPr algn="ctr">
              <a:defRPr/>
            </a:pPr>
            <a:r>
              <a:rPr lang="en-US" dirty="0"/>
              <a:t>Function Selection Involves following Steps.</a:t>
            </a:r>
          </a:p>
        </p:txBody>
      </p:sp>
      <p:sp>
        <p:nvSpPr>
          <p:cNvPr id="16387" name="Content Placeholder 2"/>
          <p:cNvSpPr>
            <a:spLocks noGrp="1"/>
          </p:cNvSpPr>
          <p:nvPr>
            <p:ph sz="quarter" idx="1"/>
          </p:nvPr>
        </p:nvSpPr>
        <p:spPr/>
        <p:txBody>
          <a:bodyPr>
            <a:normAutofit/>
          </a:bodyPr>
          <a:lstStyle/>
          <a:p>
            <a:pPr eaLnBrk="1" hangingPunct="1"/>
            <a:r>
              <a:rPr lang="en-US" dirty="0"/>
              <a:t>Compiler first tries to find the Exact match in which the type of argument are the </a:t>
            </a:r>
            <a:r>
              <a:rPr lang="en-US" dirty="0" err="1"/>
              <a:t>same,and</a:t>
            </a:r>
            <a:r>
              <a:rPr lang="en-US" dirty="0"/>
              <a:t> uses that </a:t>
            </a:r>
            <a:r>
              <a:rPr lang="en-US" dirty="0" err="1"/>
              <a:t>func</a:t>
            </a:r>
            <a:r>
              <a:rPr lang="en-US" dirty="0"/>
              <a:t>.</a:t>
            </a:r>
          </a:p>
          <a:p>
            <a:pPr eaLnBrk="1" hangingPunct="1"/>
            <a:r>
              <a:rPr lang="en-US" dirty="0"/>
              <a:t>If an exact match is not </a:t>
            </a:r>
            <a:r>
              <a:rPr lang="en-US" dirty="0" err="1"/>
              <a:t>found,the</a:t>
            </a:r>
            <a:r>
              <a:rPr lang="en-US" dirty="0"/>
              <a:t> compiler user the integral promotions to the actual argument such </a:t>
            </a:r>
            <a:r>
              <a:rPr lang="en-US" dirty="0" err="1"/>
              <a:t>as,char</a:t>
            </a:r>
            <a:r>
              <a:rPr lang="en-US" dirty="0"/>
              <a:t> to </a:t>
            </a:r>
            <a:r>
              <a:rPr lang="en-US" dirty="0" err="1"/>
              <a:t>int</a:t>
            </a:r>
            <a:r>
              <a:rPr lang="en-US" dirty="0"/>
              <a:t>, float to double.</a:t>
            </a:r>
          </a:p>
          <a:p>
            <a:pPr eaLnBrk="1" hangingPunct="1"/>
            <a:r>
              <a:rPr lang="en-US" dirty="0"/>
              <a:t>When either of them fails ,build in conversions are used(implicit conversion) to the actual arguments and then uses the function whose match is unique. But if there are multiple matches, then compiler will generate an error message.</a:t>
            </a:r>
          </a:p>
          <a:p>
            <a:pPr eaLnBrk="1" hangingPunct="1"/>
            <a:endParaRPr lang="en-US" dirty="0"/>
          </a:p>
          <a:p>
            <a:pPr eaLnBrk="1" hangingPunct="1">
              <a:buFont typeface="Times New Roman" pitchFamily="18" charset="0"/>
              <a:buNone/>
            </a:pPr>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286000" y="0"/>
            <a:ext cx="7772400" cy="1143000"/>
          </a:xfrm>
        </p:spPr>
        <p:txBody>
          <a:bodyPr>
            <a:normAutofit fontScale="90000"/>
          </a:bodyPr>
          <a:lstStyle/>
          <a:p>
            <a:pPr algn="ctr" eaLnBrk="1" hangingPunct="1"/>
            <a:br>
              <a:rPr lang="en-US" b="1" dirty="0"/>
            </a:br>
            <a:br>
              <a:rPr lang="en-US" b="1" dirty="0"/>
            </a:br>
            <a:r>
              <a:rPr lang="en-US" b="1" dirty="0"/>
              <a:t>Overloading in C++</a:t>
            </a:r>
          </a:p>
        </p:txBody>
      </p:sp>
      <p:sp>
        <p:nvSpPr>
          <p:cNvPr id="8195" name="Content Placeholder 2"/>
          <p:cNvSpPr>
            <a:spLocks noGrp="1"/>
          </p:cNvSpPr>
          <p:nvPr>
            <p:ph sz="quarter" idx="1"/>
          </p:nvPr>
        </p:nvSpPr>
        <p:spPr/>
        <p:txBody>
          <a:bodyPr>
            <a:normAutofit/>
          </a:bodyPr>
          <a:lstStyle/>
          <a:p>
            <a:pPr eaLnBrk="1" hangingPunct="1">
              <a:buFont typeface="Wingdings" panose="05000000000000000000" pitchFamily="2" charset="2"/>
              <a:buChar char="ü"/>
            </a:pPr>
            <a:r>
              <a:rPr lang="en-US" dirty="0"/>
              <a:t>What is overloading?</a:t>
            </a:r>
          </a:p>
          <a:p>
            <a:pPr eaLnBrk="1" hangingPunct="1">
              <a:buFont typeface="Wingdings 2" pitchFamily="18" charset="2"/>
              <a:buNone/>
            </a:pPr>
            <a:r>
              <a:rPr lang="en-US" dirty="0"/>
              <a:t>	– Overloading means assigning multiple meanings to a function name or operator symbol</a:t>
            </a:r>
          </a:p>
          <a:p>
            <a:pPr eaLnBrk="1" hangingPunct="1">
              <a:buFont typeface="Wingdings 2" pitchFamily="18" charset="2"/>
              <a:buNone/>
            </a:pPr>
            <a:r>
              <a:rPr lang="en-US" dirty="0"/>
              <a:t>	– It allows multiple definitions of a function with the same name, but different signatures.</a:t>
            </a:r>
          </a:p>
          <a:p>
            <a:pPr>
              <a:buFont typeface="Wingdings" panose="05000000000000000000" pitchFamily="2" charset="2"/>
              <a:buChar char="ü"/>
            </a:pPr>
            <a:r>
              <a:rPr lang="en-US" dirty="0"/>
              <a:t>C++ supports</a:t>
            </a:r>
          </a:p>
          <a:p>
            <a:pPr eaLnBrk="1" hangingPunct="1">
              <a:buFont typeface="Wingdings 2" pitchFamily="18" charset="2"/>
              <a:buNone/>
            </a:pPr>
            <a:r>
              <a:rPr lang="en-US" dirty="0"/>
              <a:t>	– Function overloading</a:t>
            </a:r>
          </a:p>
          <a:p>
            <a:pPr eaLnBrk="1" hangingPunct="1">
              <a:buFont typeface="Wingdings 2" pitchFamily="18" charset="2"/>
              <a:buNone/>
            </a:pPr>
            <a:r>
              <a:rPr lang="en-US" dirty="0"/>
              <a:t>	– Operator overloading</a:t>
            </a:r>
          </a:p>
          <a:p>
            <a:pPr eaLnBrk="1" hangingPunct="1"/>
            <a:endParaRPr 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sz="quarter" idx="1"/>
          </p:nvPr>
        </p:nvSpPr>
        <p:spPr>
          <a:xfrm>
            <a:off x="715617" y="1066800"/>
            <a:ext cx="9371359" cy="4941888"/>
          </a:xfrm>
        </p:spPr>
        <p:txBody>
          <a:bodyPr/>
          <a:lstStyle/>
          <a:p>
            <a:pPr eaLnBrk="1" hangingPunct="1"/>
            <a:r>
              <a:rPr lang="en-US" dirty="0"/>
              <a:t>For ex:	long square(long n)</a:t>
            </a:r>
          </a:p>
          <a:p>
            <a:pPr lvl="4" eaLnBrk="1" hangingPunct="1">
              <a:buFont typeface="Times New Roman" pitchFamily="18" charset="0"/>
              <a:buNone/>
            </a:pPr>
            <a:r>
              <a:rPr lang="en-US" sz="2800" dirty="0"/>
              <a:t>long square(double x)</a:t>
            </a:r>
          </a:p>
          <a:p>
            <a:pPr lvl="4" eaLnBrk="1" hangingPunct="1">
              <a:buFont typeface="Times New Roman" pitchFamily="18" charset="0"/>
              <a:buNone/>
            </a:pPr>
            <a:endParaRPr lang="en-US" sz="2800" dirty="0"/>
          </a:p>
          <a:p>
            <a:pPr lvl="4"/>
            <a:r>
              <a:rPr lang="en-US" sz="2800" dirty="0"/>
              <a:t>  Now a </a:t>
            </a:r>
            <a:r>
              <a:rPr lang="en-US" sz="2800" dirty="0" err="1"/>
              <a:t>func</a:t>
            </a:r>
            <a:r>
              <a:rPr lang="en-US" sz="2800" dirty="0"/>
              <a:t>. call such as </a:t>
            </a:r>
            <a:r>
              <a:rPr lang="en-US" sz="2800" dirty="0">
                <a:solidFill>
                  <a:srgbClr val="FF0000"/>
                </a:solidFill>
              </a:rPr>
              <a:t>square(10)</a:t>
            </a:r>
            <a:r>
              <a:rPr lang="en-US" sz="2800" dirty="0"/>
              <a:t> will cause an error  because int argument can be converted into long also and double also.so it will show ambiguity.</a:t>
            </a:r>
          </a:p>
          <a:p>
            <a:pPr lvl="4" eaLnBrk="1" hangingPunct="1">
              <a:buFont typeface="Times New Roman" pitchFamily="18" charset="0"/>
              <a:buNone/>
            </a:pPr>
            <a:endParaRPr lang="en-US" sz="2800" dirty="0"/>
          </a:p>
          <a:p>
            <a:pPr lvl="4"/>
            <a:r>
              <a:rPr lang="en-US" sz="2800" dirty="0"/>
              <a:t>User defined conversion are followed if all the conversion are failed.</a:t>
            </a:r>
          </a:p>
          <a:p>
            <a:pPr lvl="4" eaLnBrk="1" hangingPunct="1">
              <a:buFont typeface="Times New Roman" pitchFamily="18" charset="0"/>
              <a:buNone/>
            </a:pPr>
            <a:endParaRPr lang="en-US" sz="2800"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 Member function</a:t>
            </a:r>
          </a:p>
        </p:txBody>
      </p:sp>
      <p:pic>
        <p:nvPicPr>
          <p:cNvPr id="1026" name="Picture 2"/>
          <p:cNvPicPr>
            <a:picLocks noGrp="1" noChangeAspect="1" noChangeArrowheads="1"/>
          </p:cNvPicPr>
          <p:nvPr>
            <p:ph sz="quarter" idx="1"/>
          </p:nvPr>
        </p:nvPicPr>
        <p:blipFill>
          <a:blip r:embed="rId2"/>
          <a:srcRect/>
          <a:stretch>
            <a:fillRect/>
          </a:stretch>
        </p:blipFill>
        <p:spPr bwMode="auto">
          <a:xfrm>
            <a:off x="1290638" y="1464906"/>
            <a:ext cx="2771775" cy="36195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648325" y="1207294"/>
            <a:ext cx="4095750" cy="3619500"/>
          </a:xfrm>
          <a:prstGeom prst="rect">
            <a:avLst/>
          </a:prstGeom>
          <a:noFill/>
          <a:ln w="9525">
            <a:noFill/>
            <a:miter lim="800000"/>
            <a:headEnd/>
            <a:tailEnd/>
          </a:ln>
          <a:effectLst/>
        </p:spPr>
      </p:pic>
      <p:sp>
        <p:nvSpPr>
          <p:cNvPr id="10" name="TextBox 9"/>
          <p:cNvSpPr txBox="1"/>
          <p:nvPr/>
        </p:nvSpPr>
        <p:spPr>
          <a:xfrm>
            <a:off x="5648325" y="5193506"/>
            <a:ext cx="4038600" cy="1200329"/>
          </a:xfrm>
          <a:prstGeom prst="rect">
            <a:avLst/>
          </a:prstGeom>
          <a:noFill/>
        </p:spPr>
        <p:txBody>
          <a:bodyPr wrap="square" rtlCol="0">
            <a:spAutoFit/>
          </a:bodyPr>
          <a:lstStyle/>
          <a:p>
            <a:r>
              <a:rPr lang="en-US" dirty="0"/>
              <a:t>Takes sample property as member function.</a:t>
            </a:r>
          </a:p>
          <a:p>
            <a:r>
              <a:rPr lang="en-US" dirty="0"/>
              <a:t>Note : Need to be explained with all function overloading concept.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3417-FA35-4C77-8084-08618755FAF7}"/>
              </a:ext>
            </a:extLst>
          </p:cNvPr>
          <p:cNvSpPr>
            <a:spLocks noGrp="1"/>
          </p:cNvSpPr>
          <p:nvPr>
            <p:ph type="title"/>
          </p:nvPr>
        </p:nvSpPr>
        <p:spPr/>
        <p:txBody>
          <a:bodyPr>
            <a:noAutofit/>
          </a:bodyPr>
          <a:lstStyle/>
          <a:p>
            <a:pPr algn="ctr"/>
            <a:r>
              <a:rPr lang="en-IN" sz="3600" i="0" dirty="0">
                <a:solidFill>
                  <a:srgbClr val="000000"/>
                </a:solidFill>
                <a:effectLst/>
                <a:latin typeface="verdana" panose="020B0604030504040204" pitchFamily="34" charset="0"/>
              </a:rPr>
              <a:t>Overloading the assignment operator</a:t>
            </a:r>
            <a:br>
              <a:rPr lang="en-IN" sz="3600" i="0" dirty="0">
                <a:solidFill>
                  <a:srgbClr val="000000"/>
                </a:solidFill>
                <a:effectLst/>
                <a:latin typeface="verdana" panose="020B0604030504040204" pitchFamily="34" charset="0"/>
              </a:rPr>
            </a:br>
            <a:endParaRPr lang="en-IN" sz="3600" dirty="0"/>
          </a:p>
        </p:txBody>
      </p:sp>
      <p:sp>
        <p:nvSpPr>
          <p:cNvPr id="3" name="Content Placeholder 2">
            <a:extLst>
              <a:ext uri="{FF2B5EF4-FFF2-40B4-BE49-F238E27FC236}">
                <a16:creationId xmlns:a16="http://schemas.microsoft.com/office/drawing/2014/main" id="{FCD16D8B-A8A3-4B8D-80DA-015CE4DD43BB}"/>
              </a:ext>
            </a:extLst>
          </p:cNvPr>
          <p:cNvSpPr>
            <a:spLocks noGrp="1"/>
          </p:cNvSpPr>
          <p:nvPr>
            <p:ph idx="1"/>
          </p:nvPr>
        </p:nvSpPr>
        <p:spPr/>
        <p:txBody>
          <a:bodyPr>
            <a:normAutofit fontScale="92500" lnSpcReduction="20000"/>
          </a:bodyPr>
          <a:lstStyle/>
          <a:p>
            <a:pPr algn="l"/>
            <a:r>
              <a:rPr lang="en-US" sz="2000" b="1" i="0" dirty="0">
                <a:solidFill>
                  <a:srgbClr val="000000"/>
                </a:solidFill>
                <a:effectLst/>
                <a:latin typeface="Calibri Light" panose="020F0302020204030204" pitchFamily="34" charset="0"/>
                <a:cs typeface="Calibri Light" panose="020F0302020204030204" pitchFamily="34" charset="0"/>
              </a:rPr>
              <a:t>The assignment operator (operator=) is used to copy values from one object to another </a:t>
            </a:r>
            <a:r>
              <a:rPr lang="en-US" sz="2000" b="1" i="1" dirty="0">
                <a:solidFill>
                  <a:srgbClr val="000000"/>
                </a:solidFill>
                <a:effectLst/>
                <a:latin typeface="Calibri Light" panose="020F0302020204030204" pitchFamily="34" charset="0"/>
                <a:cs typeface="Calibri Light" panose="020F0302020204030204" pitchFamily="34" charset="0"/>
              </a:rPr>
              <a:t>already existing object</a:t>
            </a:r>
            <a:r>
              <a:rPr lang="en-US" sz="2000" b="1" i="0" dirty="0">
                <a:solidFill>
                  <a:srgbClr val="000000"/>
                </a:solidFill>
                <a:effectLst/>
                <a:latin typeface="Calibri Light" panose="020F0302020204030204" pitchFamily="34" charset="0"/>
                <a:cs typeface="Calibri Light" panose="020F0302020204030204" pitchFamily="34" charset="0"/>
              </a:rPr>
              <a:t>.</a:t>
            </a:r>
          </a:p>
          <a:p>
            <a:pPr marL="0" indent="0" algn="l">
              <a:buNone/>
            </a:pPr>
            <a:r>
              <a:rPr lang="en-IN" sz="2000" b="1" i="0" dirty="0">
                <a:solidFill>
                  <a:srgbClr val="000000"/>
                </a:solidFill>
                <a:effectLst/>
                <a:latin typeface="Calibri Light" panose="020F0302020204030204" pitchFamily="34" charset="0"/>
                <a:cs typeface="Calibri Light" panose="020F0302020204030204" pitchFamily="34" charset="0"/>
              </a:rPr>
              <a:t>Assignment vs Copy constructor</a:t>
            </a:r>
          </a:p>
          <a:p>
            <a:r>
              <a:rPr lang="en-US" sz="2000" b="1" dirty="0">
                <a:latin typeface="Calibri Light" panose="020F0302020204030204" pitchFamily="34" charset="0"/>
                <a:cs typeface="Calibri Light" panose="020F0302020204030204" pitchFamily="34" charset="0"/>
              </a:rPr>
              <a:t>The purpose of the copy constructor and the assignment operator are almost equivalent -- both copy one object to another. However, the copy constructor initializes new objects, whereas the assignment operator replaces the contents of existing objects.</a:t>
            </a:r>
          </a:p>
          <a:p>
            <a:endParaRPr lang="en-US" sz="2000" b="1" dirty="0">
              <a:latin typeface="Calibri Light" panose="020F0302020204030204" pitchFamily="34" charset="0"/>
              <a:cs typeface="Calibri Light" panose="020F0302020204030204" pitchFamily="34" charset="0"/>
            </a:endParaRPr>
          </a:p>
          <a:p>
            <a:r>
              <a:rPr lang="en-US" sz="2000" b="1" dirty="0">
                <a:latin typeface="Calibri Light" panose="020F0302020204030204" pitchFamily="34" charset="0"/>
                <a:cs typeface="Calibri Light" panose="020F0302020204030204" pitchFamily="34" charset="0"/>
              </a:rPr>
              <a:t>The difference between the copy constructor and the assignment operator causes a lot of confusion for new programmers, but it’s really not all that difficult. Summarizing:</a:t>
            </a:r>
          </a:p>
          <a:p>
            <a:endParaRPr lang="en-US" sz="2000" b="1" dirty="0">
              <a:latin typeface="Calibri Light" panose="020F0302020204030204" pitchFamily="34" charset="0"/>
              <a:cs typeface="Calibri Light" panose="020F0302020204030204" pitchFamily="34" charset="0"/>
            </a:endParaRPr>
          </a:p>
          <a:p>
            <a:r>
              <a:rPr lang="en-US" sz="2000" b="1" dirty="0">
                <a:latin typeface="Calibri Light" panose="020F0302020204030204" pitchFamily="34" charset="0"/>
                <a:cs typeface="Calibri Light" panose="020F0302020204030204" pitchFamily="34" charset="0"/>
              </a:rPr>
              <a:t>If a new object has to be created before the copying can occur, the copy constructor is used (note: this includes passing or returning objects by value).</a:t>
            </a:r>
          </a:p>
          <a:p>
            <a:r>
              <a:rPr lang="en-US" sz="2000" b="1" dirty="0">
                <a:latin typeface="Calibri Light" panose="020F0302020204030204" pitchFamily="34" charset="0"/>
                <a:cs typeface="Calibri Light" panose="020F0302020204030204" pitchFamily="34" charset="0"/>
              </a:rPr>
              <a:t>If a new object does not have to be created before the copying can occur, the assignment operator is used.</a:t>
            </a:r>
            <a:br>
              <a:rPr lang="en-IN" sz="2000" b="1" dirty="0">
                <a:latin typeface="Calibri Light" panose="020F0302020204030204" pitchFamily="34" charset="0"/>
                <a:cs typeface="Calibri Light" panose="020F0302020204030204" pitchFamily="34" charset="0"/>
              </a:rPr>
            </a:br>
            <a:endParaRPr lang="en-IN" sz="2000" b="1"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0075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97D77288-0EC8-44B7-B171-5689FDBDB797}"/>
              </a:ext>
            </a:extLst>
          </p:cNvPr>
          <p:cNvSpPr>
            <a:spLocks noGrp="1" noChangeArrowheads="1"/>
          </p:cNvSpPr>
          <p:nvPr>
            <p:ph idx="1"/>
          </p:nvPr>
        </p:nvSpPr>
        <p:spPr bwMode="auto">
          <a:xfrm>
            <a:off x="1394791" y="289817"/>
            <a:ext cx="8027504" cy="7449489"/>
          </a:xfrm>
          <a:prstGeom prst="rect">
            <a:avLst/>
          </a:prstGeom>
          <a:solidFill>
            <a:schemeClr val="bg1"/>
          </a:solidFill>
          <a:ln>
            <a:noFill/>
          </a:ln>
          <a:effectLst/>
        </p:spPr>
        <p:txBody>
          <a:bodyPr vert="horz" wrap="square" lIns="91440" tIns="-44436"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#include</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&lt;iostream&gt;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using</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namespace</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std</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a:solidFill>
                  <a:srgbClr val="000000"/>
                </a:solidFill>
                <a:latin typeface="Courier New" panose="02070309020205020404" pitchFamily="49" charset="0"/>
                <a:cs typeface="Courier New" panose="02070309020205020404" pitchFamily="49" charset="0"/>
              </a:rPr>
              <a:t>c</a:t>
            </a:r>
            <a:r>
              <a:rPr kumimoji="0" lang="en-US" altLang="en-US" sz="1400" b="1" i="0" u="none" strike="noStrike" cap="none" normalizeH="0" baseline="0">
                <a:ln>
                  <a:noFill/>
                </a:ln>
                <a:solidFill>
                  <a:srgbClr val="000088"/>
                </a:solidFill>
                <a:effectLst/>
                <a:latin typeface="Courier New" panose="02070309020205020404" pitchFamily="49" charset="0"/>
                <a:cs typeface="Courier New" panose="02070309020205020404" pitchFamily="49" charset="0"/>
              </a:rPr>
              <a:t>lass</a:t>
            </a:r>
            <a:r>
              <a:rPr kumimoji="0" lang="en-US" altLang="en-US" sz="1400" b="1"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Distance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private</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int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feet</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 0 to infinite</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int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inches</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 0 to 12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public</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 required constructors</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Distance</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feet </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0</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inches </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0</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Distance</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int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int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feet </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inches </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void</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operator</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const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Distance</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&amp;</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 </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feet </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
            </a:r>
            <a:r>
              <a:rPr kumimoji="0" lang="en-US" altLang="en-US" sz="1400" b="1"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feet</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inches </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
            </a:r>
            <a:r>
              <a:rPr kumimoji="0" lang="en-US" altLang="en-US" sz="1400" b="1"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inches</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 method to display distance</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void</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displayDistance</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&lt;&lt;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"F: "</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&lt;&lt;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feet </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&lt;&lt;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 I:“</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&lt;&lt;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inches </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&lt;&lt;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endl</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int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main</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Distance</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D1</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11</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10</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D2</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5</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11</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&lt;&lt;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"First Distance : "</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D1</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displayDistance</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&lt;&lt;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"Second Distance :"</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D2</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displayDistance</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 use assignment operator</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D1 </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D2</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&lt;&lt;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"First Distance :"</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D1</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displayDistance</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return</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0</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rgbClr val="000000"/>
                </a:solidFill>
                <a:cs typeface="Arial" panose="020B0604020202020204" pitchFamily="34" charset="0"/>
              </a:rPr>
              <a:t>Output:</a:t>
            </a:r>
            <a:r>
              <a:rPr kumimoji="0" lang="en-US" altLang="en-US" sz="1600" b="1" i="0" u="none" strike="noStrike" cap="none" normalizeH="0" baseline="0" dirty="0">
                <a:ln>
                  <a:noFill/>
                </a:ln>
                <a:solidFill>
                  <a:srgbClr val="000000"/>
                </a:solidFill>
                <a:effectLst/>
                <a:cs typeface="Arial" panose="020B0604020202020204" pitchFamily="34" charset="0"/>
              </a:rPr>
              <a:t> </a:t>
            </a:r>
            <a:endParaRPr kumimoji="0" lang="en-US" altLang="en-US" sz="14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First Distance : F: 11 I:10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Second Distance :F: 5 I:11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First Distance :F: 5 I:11 </a:t>
            </a:r>
            <a:endParaRPr kumimoji="0" lang="en-US" altLang="en-US"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1" i="0" u="none" strike="noStrike" cap="none" normalizeH="0" baseline="0" dirty="0">
                <a:ln>
                  <a:noFill/>
                </a:ln>
                <a:solidFill>
                  <a:schemeClr val="tx1"/>
                </a:solidFill>
                <a:effectLst/>
              </a:rPr>
            </a:br>
            <a:endParaRPr kumimoji="0" lang="en-US" altLang="en-US" sz="2400" b="1"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299761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algn="ctr" eaLnBrk="1" hangingPunct="1"/>
            <a:r>
              <a:rPr lang="en-US" b="1" dirty="0"/>
              <a:t>Why is Overloading Useful?</a:t>
            </a:r>
          </a:p>
        </p:txBody>
      </p:sp>
      <p:sp>
        <p:nvSpPr>
          <p:cNvPr id="9219" name="Content Placeholder 2"/>
          <p:cNvSpPr>
            <a:spLocks noGrp="1"/>
          </p:cNvSpPr>
          <p:nvPr>
            <p:ph sz="quarter" idx="1"/>
          </p:nvPr>
        </p:nvSpPr>
        <p:spPr>
          <a:xfrm>
            <a:off x="715617" y="1600200"/>
            <a:ext cx="9495183" cy="4876800"/>
          </a:xfrm>
        </p:spPr>
        <p:txBody>
          <a:bodyPr/>
          <a:lstStyle/>
          <a:p>
            <a:r>
              <a:rPr lang="en-US" dirty="0"/>
              <a:t>Function overloading allows functions that   conceptually perform the same task on objects of different types to be given the same name.</a:t>
            </a:r>
          </a:p>
          <a:p>
            <a:pPr eaLnBrk="1" hangingPunct="1">
              <a:buFont typeface="Wingdings 2" pitchFamily="18" charset="2"/>
              <a:buNone/>
            </a:pPr>
            <a:endParaRPr lang="en-US" dirty="0"/>
          </a:p>
          <a:p>
            <a:r>
              <a:rPr lang="en-US" dirty="0"/>
              <a:t>Operator overloading provides a convenient notation for manipulating user-defined  objects with conventional operators.</a:t>
            </a:r>
          </a:p>
          <a:p>
            <a:pPr eaLnBrk="1" hangingPunct="1">
              <a:buFont typeface="Wingdings 2" pitchFamily="18" charset="2"/>
              <a:buNone/>
            </a:pPr>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609942E-E6E3-471D-B1C7-49A7D4CCEBB7}" type="slidenum">
              <a:rPr lang="en-US"/>
              <a:pPr/>
              <a:t>4</a:t>
            </a:fld>
            <a:endParaRPr lang="en-US"/>
          </a:p>
        </p:txBody>
      </p:sp>
      <p:sp>
        <p:nvSpPr>
          <p:cNvPr id="6148" name="Rectangle 4"/>
          <p:cNvSpPr>
            <a:spLocks noGrp="1" noChangeArrowheads="1"/>
          </p:cNvSpPr>
          <p:nvPr>
            <p:ph type="title"/>
          </p:nvPr>
        </p:nvSpPr>
        <p:spPr/>
        <p:txBody>
          <a:bodyPr>
            <a:normAutofit fontScale="90000"/>
          </a:bodyPr>
          <a:lstStyle/>
          <a:p>
            <a:pPr algn="ctr"/>
            <a:r>
              <a:rPr lang="en-US" sz="4800" dirty="0"/>
              <a:t>Operator Overloading</a:t>
            </a:r>
            <a:br>
              <a:rPr lang="en-US" sz="4800" dirty="0"/>
            </a:br>
            <a:endParaRPr lang="en-US" sz="4800" dirty="0"/>
          </a:p>
        </p:txBody>
      </p:sp>
      <p:sp>
        <p:nvSpPr>
          <p:cNvPr id="6149" name="Rectangle 5"/>
          <p:cNvSpPr>
            <a:spLocks noGrp="1" noChangeArrowheads="1"/>
          </p:cNvSpPr>
          <p:nvPr>
            <p:ph type="body" idx="1"/>
          </p:nvPr>
        </p:nvSpPr>
        <p:spPr>
          <a:xfrm>
            <a:off x="838200" y="1600200"/>
            <a:ext cx="9448800" cy="4800600"/>
          </a:xfrm>
        </p:spPr>
        <p:txBody>
          <a:bodyPr/>
          <a:lstStyle/>
          <a:p>
            <a:pPr marL="533400" indent="-533400"/>
            <a:r>
              <a:rPr lang="en-US" sz="3600" dirty="0"/>
              <a:t>O</a:t>
            </a:r>
            <a:r>
              <a:rPr lang="en-US" sz="3600" noProof="1"/>
              <a:t>perator overloading</a:t>
            </a:r>
            <a:endParaRPr lang="en-US" sz="3600" dirty="0"/>
          </a:p>
          <a:p>
            <a:pPr marL="876300" lvl="1" indent="-419100"/>
            <a:r>
              <a:rPr lang="en-US" sz="3600" dirty="0"/>
              <a:t>Enabling C++’s operators to work with class objects</a:t>
            </a:r>
          </a:p>
          <a:p>
            <a:pPr marL="876300" lvl="1" indent="-419100"/>
            <a:r>
              <a:rPr lang="en-US" sz="3600" dirty="0"/>
              <a:t>Using traditional operators with user-defined objects</a:t>
            </a:r>
          </a:p>
          <a:p>
            <a:pPr marL="876300" lvl="1" indent="-419100"/>
            <a:r>
              <a:rPr lang="en-US" sz="3600" dirty="0"/>
              <a:t>R</a:t>
            </a:r>
            <a:r>
              <a:rPr lang="en-US" sz="3600" noProof="1"/>
              <a:t>equires great care</a:t>
            </a:r>
            <a:r>
              <a:rPr lang="en-US" sz="3600" dirty="0"/>
              <a:t>; </a:t>
            </a:r>
            <a:r>
              <a:rPr lang="en-US" sz="3600" noProof="1"/>
              <a:t>when overloading </a:t>
            </a:r>
            <a:r>
              <a:rPr lang="en-US" sz="3600" dirty="0"/>
              <a:t>is </a:t>
            </a:r>
            <a:r>
              <a:rPr lang="en-US" sz="3600" noProof="1"/>
              <a:t>misused, program difficult to understand</a:t>
            </a:r>
            <a:endParaRPr lang="en-US" sz="3600" dirty="0"/>
          </a:p>
        </p:txBody>
      </p:sp>
    </p:spTree>
    <p:extLst>
      <p:ext uri="{BB962C8B-B14F-4D97-AF65-F5344CB8AC3E}">
        <p14:creationId xmlns:p14="http://schemas.microsoft.com/office/powerpoint/2010/main" val="3511476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a:t>Operator Overloading</a:t>
            </a:r>
          </a:p>
        </p:txBody>
      </p:sp>
      <p:sp>
        <p:nvSpPr>
          <p:cNvPr id="3" name="Content Placeholder 2"/>
          <p:cNvSpPr>
            <a:spLocks noGrp="1"/>
          </p:cNvSpPr>
          <p:nvPr>
            <p:ph idx="1"/>
          </p:nvPr>
        </p:nvSpPr>
        <p:spPr>
          <a:xfrm>
            <a:off x="152400" y="1600200"/>
            <a:ext cx="10515600" cy="5943600"/>
          </a:xfrm>
        </p:spPr>
        <p:txBody>
          <a:bodyPr/>
          <a:lstStyle/>
          <a:p>
            <a:pPr marL="876300" lvl="1" indent="-419100"/>
            <a:r>
              <a:rPr lang="en-US" sz="3400" dirty="0"/>
              <a:t>Examples of already overloaded operators</a:t>
            </a:r>
          </a:p>
          <a:p>
            <a:pPr marL="1295400" lvl="2" indent="-381000"/>
            <a:r>
              <a:rPr lang="en-US" sz="3400" dirty="0"/>
              <a:t>Operator </a:t>
            </a:r>
            <a:r>
              <a:rPr lang="en-US" sz="3400" b="1" dirty="0">
                <a:latin typeface="Courier New" pitchFamily="49" charset="0"/>
              </a:rPr>
              <a:t>&lt;&lt;</a:t>
            </a:r>
            <a:r>
              <a:rPr lang="en-US" sz="3400" dirty="0"/>
              <a:t> is both the stream-insertion operator and the bitwise left-shift operator</a:t>
            </a:r>
          </a:p>
          <a:p>
            <a:pPr marL="1295400" lvl="2" indent="-381000"/>
            <a:r>
              <a:rPr lang="en-US" sz="3400" b="1" dirty="0">
                <a:latin typeface="Courier New" pitchFamily="49" charset="0"/>
              </a:rPr>
              <a:t>+</a:t>
            </a:r>
            <a:r>
              <a:rPr lang="en-US" sz="3400" dirty="0"/>
              <a:t> and </a:t>
            </a:r>
            <a:r>
              <a:rPr lang="en-US" sz="3400" b="1" dirty="0">
                <a:latin typeface="Courier New" pitchFamily="49" charset="0"/>
              </a:rPr>
              <a:t>-</a:t>
            </a:r>
            <a:r>
              <a:rPr lang="en-US" sz="3400" dirty="0"/>
              <a:t>, perform arithmetic on multiple types</a:t>
            </a:r>
          </a:p>
          <a:p>
            <a:pPr marL="876300" lvl="1" indent="-419100"/>
            <a:r>
              <a:rPr lang="en-US" sz="3400" dirty="0"/>
              <a:t>Compiler generates the appropriate code based on the manner in which the operator is used</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17FCD95-F6D1-449E-8774-C935E0CFCE9C}" type="slidenum">
              <a:rPr lang="en-US"/>
              <a:pPr/>
              <a:t>6</a:t>
            </a:fld>
            <a:endParaRPr lang="en-US"/>
          </a:p>
        </p:txBody>
      </p:sp>
      <p:sp>
        <p:nvSpPr>
          <p:cNvPr id="11269" name="Rectangle 5"/>
          <p:cNvSpPr>
            <a:spLocks noGrp="1" noChangeArrowheads="1"/>
          </p:cNvSpPr>
          <p:nvPr>
            <p:ph type="body" idx="1"/>
          </p:nvPr>
        </p:nvSpPr>
        <p:spPr>
          <a:xfrm>
            <a:off x="838200" y="1752600"/>
            <a:ext cx="9296400" cy="5029200"/>
          </a:xfrm>
        </p:spPr>
        <p:txBody>
          <a:bodyPr/>
          <a:lstStyle/>
          <a:p>
            <a:r>
              <a:rPr lang="en-US" dirty="0"/>
              <a:t>Overloading an operator - Write function definition as normal</a:t>
            </a:r>
          </a:p>
          <a:p>
            <a:pPr>
              <a:buNone/>
            </a:pPr>
            <a:r>
              <a:rPr lang="en-US" dirty="0"/>
              <a:t>Syntax: </a:t>
            </a:r>
          </a:p>
          <a:p>
            <a:pPr>
              <a:buNone/>
            </a:pPr>
            <a:r>
              <a:rPr lang="en-US" dirty="0" err="1"/>
              <a:t>returnType</a:t>
            </a:r>
            <a:r>
              <a:rPr lang="en-US" dirty="0"/>
              <a:t> </a:t>
            </a:r>
            <a:r>
              <a:rPr lang="en-US" dirty="0" err="1"/>
              <a:t>classname</a:t>
            </a:r>
            <a:r>
              <a:rPr lang="en-US" dirty="0"/>
              <a:t>::</a:t>
            </a:r>
            <a:r>
              <a:rPr lang="en-US" b="1" dirty="0"/>
              <a:t>operator op(arguments</a:t>
            </a:r>
            <a:r>
              <a:rPr lang="en-US" dirty="0"/>
              <a:t>) </a:t>
            </a:r>
          </a:p>
          <a:p>
            <a:pPr>
              <a:buNone/>
            </a:pPr>
            <a:r>
              <a:rPr lang="en-US" dirty="0"/>
              <a:t>{ </a:t>
            </a:r>
          </a:p>
          <a:p>
            <a:pPr>
              <a:buNone/>
            </a:pPr>
            <a:r>
              <a:rPr lang="en-US" dirty="0"/>
              <a:t>Function body; </a:t>
            </a:r>
          </a:p>
          <a:p>
            <a:pPr>
              <a:buNone/>
            </a:pPr>
            <a:r>
              <a:rPr lang="en-US" dirty="0"/>
              <a:t>} Function name is keyword </a:t>
            </a:r>
            <a:r>
              <a:rPr lang="en-US" b="1" dirty="0">
                <a:latin typeface="Courier New" pitchFamily="49" charset="0"/>
              </a:rPr>
              <a:t>operator</a:t>
            </a:r>
            <a:r>
              <a:rPr lang="en-US" dirty="0"/>
              <a:t> followed by the symbol for the operator being overloaded</a:t>
            </a:r>
          </a:p>
        </p:txBody>
      </p:sp>
      <p:sp>
        <p:nvSpPr>
          <p:cNvPr id="5" name="Title 1"/>
          <p:cNvSpPr>
            <a:spLocks noGrp="1"/>
          </p:cNvSpPr>
          <p:nvPr>
            <p:ph type="title"/>
          </p:nvPr>
        </p:nvSpPr>
        <p:spPr>
          <a:xfrm>
            <a:off x="689113" y="274638"/>
            <a:ext cx="9521687" cy="1143000"/>
          </a:xfrm>
        </p:spPr>
        <p:txBody>
          <a:bodyPr>
            <a:normAutofit fontScale="90000"/>
          </a:bodyPr>
          <a:lstStyle/>
          <a:p>
            <a:r>
              <a:rPr lang="en-US" sz="4800" dirty="0"/>
              <a:t>General Rules for Operator Overloading</a:t>
            </a:r>
          </a:p>
        </p:txBody>
      </p:sp>
    </p:spTree>
    <p:extLst>
      <p:ext uri="{BB962C8B-B14F-4D97-AF65-F5344CB8AC3E}">
        <p14:creationId xmlns:p14="http://schemas.microsoft.com/office/powerpoint/2010/main" val="3686081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Using operators</a:t>
            </a:r>
          </a:p>
          <a:p>
            <a:pPr lvl="1"/>
            <a:r>
              <a:rPr lang="en-US" sz="3200" dirty="0"/>
              <a:t>To use an operator on a class object it must be overloaded unless the assignment operator</a:t>
            </a:r>
            <a:r>
              <a:rPr lang="en-US" sz="3200" b="1" dirty="0">
                <a:latin typeface="Courier New" pitchFamily="49" charset="0"/>
              </a:rPr>
              <a:t>(=)</a:t>
            </a:r>
            <a:r>
              <a:rPr lang="en-US" sz="3200" dirty="0"/>
              <a:t>or the address operator</a:t>
            </a:r>
            <a:r>
              <a:rPr lang="en-US" sz="3200" b="1" dirty="0">
                <a:latin typeface="Courier New" pitchFamily="49" charset="0"/>
              </a:rPr>
              <a:t>(&amp;)</a:t>
            </a:r>
          </a:p>
          <a:p>
            <a:pPr lvl="2"/>
            <a:r>
              <a:rPr lang="en-US" sz="3200" dirty="0">
                <a:cs typeface="Times New Roman" pitchFamily="18" charset="0"/>
              </a:rPr>
              <a:t>Assignment operator by default performs </a:t>
            </a:r>
            <a:r>
              <a:rPr lang="en-US" sz="3200" dirty="0" err="1">
                <a:cs typeface="Times New Roman" pitchFamily="18" charset="0"/>
              </a:rPr>
              <a:t>memberwise</a:t>
            </a:r>
            <a:r>
              <a:rPr lang="en-US" sz="3200" dirty="0">
                <a:cs typeface="Times New Roman" pitchFamily="18" charset="0"/>
              </a:rPr>
              <a:t> assignment </a:t>
            </a:r>
          </a:p>
          <a:p>
            <a:pPr lvl="2"/>
            <a:r>
              <a:rPr lang="en-US" sz="3200" dirty="0">
                <a:cs typeface="Times New Roman" pitchFamily="18" charset="0"/>
              </a:rPr>
              <a:t>Address operator (&amp;) by default returns the address of an object </a:t>
            </a:r>
            <a:endParaRPr lang="en-US" sz="3200" dirty="0"/>
          </a:p>
          <a:p>
            <a:endParaRPr lang="en-US" dirty="0"/>
          </a:p>
        </p:txBody>
      </p:sp>
      <p:sp>
        <p:nvSpPr>
          <p:cNvPr id="4" name="Title 1"/>
          <p:cNvSpPr>
            <a:spLocks noGrp="1"/>
          </p:cNvSpPr>
          <p:nvPr>
            <p:ph type="title"/>
          </p:nvPr>
        </p:nvSpPr>
        <p:spPr/>
        <p:txBody>
          <a:bodyPr/>
          <a:lstStyle/>
          <a:p>
            <a:r>
              <a:rPr lang="en-US" sz="4800" dirty="0"/>
              <a:t>General Rules for Operator Overloading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Steps </a:t>
            </a:r>
          </a:p>
        </p:txBody>
      </p:sp>
      <p:sp>
        <p:nvSpPr>
          <p:cNvPr id="3" name="Content Placeholder 2"/>
          <p:cNvSpPr>
            <a:spLocks noGrp="1"/>
          </p:cNvSpPr>
          <p:nvPr>
            <p:ph idx="1"/>
          </p:nvPr>
        </p:nvSpPr>
        <p:spPr/>
        <p:txBody>
          <a:bodyPr/>
          <a:lstStyle/>
          <a:p>
            <a:pPr>
              <a:buNone/>
            </a:pPr>
            <a:r>
              <a:rPr lang="en-US" dirty="0"/>
              <a:t>1. Create a class that is to be used </a:t>
            </a:r>
          </a:p>
          <a:p>
            <a:pPr>
              <a:buNone/>
            </a:pPr>
            <a:r>
              <a:rPr lang="en-US" dirty="0"/>
              <a:t>2.Declare the operator function in the public part of the class. It may be either member function or friend function. </a:t>
            </a:r>
          </a:p>
          <a:p>
            <a:pPr>
              <a:buNone/>
            </a:pPr>
            <a:r>
              <a:rPr lang="en-US" dirty="0"/>
              <a:t>3.Define operator function to implement the operation required </a:t>
            </a:r>
          </a:p>
          <a:p>
            <a:pPr>
              <a:buNone/>
            </a:pPr>
            <a:r>
              <a:rPr lang="en-US" dirty="0"/>
              <a:t>4.Overloaded can be invoked using the syntax such as:       </a:t>
            </a:r>
            <a:r>
              <a:rPr lang="en-US" b="1" dirty="0"/>
              <a:t>op x;</a:t>
            </a:r>
            <a:r>
              <a:rPr lang="en-US"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82402D95-CC5E-4EFA-B509-1E5F91971987}" type="slidenum">
              <a:rPr lang="en-US"/>
              <a:pPr/>
              <a:t>9</a:t>
            </a:fld>
            <a:endParaRPr lang="en-US"/>
          </a:p>
        </p:txBody>
      </p:sp>
      <p:sp>
        <p:nvSpPr>
          <p:cNvPr id="7273" name="Rectangle 105"/>
          <p:cNvSpPr>
            <a:spLocks noGrp="1" noChangeArrowheads="1"/>
          </p:cNvSpPr>
          <p:nvPr>
            <p:ph type="title"/>
          </p:nvPr>
        </p:nvSpPr>
        <p:spPr>
          <a:xfrm>
            <a:off x="2057400" y="304800"/>
            <a:ext cx="8229600" cy="990600"/>
          </a:xfrm>
        </p:spPr>
        <p:txBody>
          <a:bodyPr>
            <a:normAutofit fontScale="90000"/>
          </a:bodyPr>
          <a:lstStyle/>
          <a:p>
            <a:r>
              <a:rPr lang="en-US" sz="4000" noProof="1"/>
              <a:t>Restrictions on Operator Overloading </a:t>
            </a:r>
            <a:br>
              <a:rPr lang="en-US" sz="4000" noProof="1"/>
            </a:br>
            <a:endParaRPr lang="en-US" sz="4000" dirty="0"/>
          </a:p>
        </p:txBody>
      </p:sp>
      <p:sp>
        <p:nvSpPr>
          <p:cNvPr id="8" name="Rectangle 7"/>
          <p:cNvSpPr/>
          <p:nvPr/>
        </p:nvSpPr>
        <p:spPr>
          <a:xfrm>
            <a:off x="940904" y="1371600"/>
            <a:ext cx="9269896" cy="2862322"/>
          </a:xfrm>
          <a:prstGeom prst="rect">
            <a:avLst/>
          </a:prstGeom>
        </p:spPr>
        <p:txBody>
          <a:bodyPr wrap="square">
            <a:spAutoFit/>
          </a:bodyPr>
          <a:lstStyle/>
          <a:p>
            <a:r>
              <a:rPr lang="en-US" sz="3600" dirty="0"/>
              <a:t>Following C++ Operator can’t be overloaded </a:t>
            </a:r>
          </a:p>
          <a:p>
            <a:pPr lvl="1">
              <a:buFont typeface="Arial" pitchFamily="34" charset="0"/>
              <a:buChar char="•"/>
            </a:pPr>
            <a:r>
              <a:rPr lang="en-US" sz="3600" dirty="0"/>
              <a:t>Class member access operators(. &amp; .*) </a:t>
            </a:r>
          </a:p>
          <a:p>
            <a:pPr lvl="1">
              <a:buFont typeface="Arial" pitchFamily="34" charset="0"/>
              <a:buChar char="•"/>
            </a:pPr>
            <a:r>
              <a:rPr lang="en-US" sz="3600" dirty="0"/>
              <a:t>Scope Resolution Operator(::) </a:t>
            </a:r>
          </a:p>
          <a:p>
            <a:pPr lvl="1">
              <a:buFont typeface="Arial" pitchFamily="34" charset="0"/>
              <a:buChar char="•"/>
            </a:pPr>
            <a:r>
              <a:rPr lang="en-US" sz="3600" dirty="0" err="1"/>
              <a:t>Sizeof</a:t>
            </a:r>
            <a:r>
              <a:rPr lang="en-US" sz="3600" dirty="0"/>
              <a:t> Operator(</a:t>
            </a:r>
            <a:r>
              <a:rPr lang="en-US" sz="3600" dirty="0" err="1"/>
              <a:t>sizeof</a:t>
            </a:r>
            <a:r>
              <a:rPr lang="en-US" sz="3600" dirty="0"/>
              <a:t>()) </a:t>
            </a:r>
          </a:p>
          <a:p>
            <a:pPr lvl="1">
              <a:buFont typeface="Arial" pitchFamily="34" charset="0"/>
              <a:buChar char="•"/>
            </a:pPr>
            <a:r>
              <a:rPr lang="en-US" sz="3600" dirty="0"/>
              <a:t>Conditional Operator(? :) </a:t>
            </a:r>
          </a:p>
        </p:txBody>
      </p:sp>
    </p:spTree>
    <p:extLst>
      <p:ext uri="{BB962C8B-B14F-4D97-AF65-F5344CB8AC3E}">
        <p14:creationId xmlns:p14="http://schemas.microsoft.com/office/powerpoint/2010/main" val="23432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1409</TotalTime>
  <Words>1618</Words>
  <Application>Microsoft Office PowerPoint</Application>
  <PresentationFormat>Widescreen</PresentationFormat>
  <Paragraphs>264</Paragraphs>
  <Slides>23</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Arial</vt:lpstr>
      <vt:lpstr>Book Antiqua</vt:lpstr>
      <vt:lpstr>Calibri</vt:lpstr>
      <vt:lpstr>Calibri Light</vt:lpstr>
      <vt:lpstr>Courier New</vt:lpstr>
      <vt:lpstr>Monotype Sorts</vt:lpstr>
      <vt:lpstr>Roboto</vt:lpstr>
      <vt:lpstr>Times New Roman</vt:lpstr>
      <vt:lpstr>Verdana</vt:lpstr>
      <vt:lpstr>Wingdings</vt:lpstr>
      <vt:lpstr>Wingdings 2</vt:lpstr>
      <vt:lpstr>Office Theme</vt:lpstr>
      <vt:lpstr>PowerPoint Presentation</vt:lpstr>
      <vt:lpstr>  Overloading in C++</vt:lpstr>
      <vt:lpstr>Why is Overloading Useful?</vt:lpstr>
      <vt:lpstr>Operator Overloading </vt:lpstr>
      <vt:lpstr>Operator Overloading</vt:lpstr>
      <vt:lpstr>General Rules for Operator Overloading</vt:lpstr>
      <vt:lpstr>General Rules for Operator Overloading</vt:lpstr>
      <vt:lpstr> Steps </vt:lpstr>
      <vt:lpstr>Restrictions on Operator Overloading  </vt:lpstr>
      <vt:lpstr>Restrictions on Operator Overloading</vt:lpstr>
      <vt:lpstr>Operator Functions as Class Members vs. as friend Functions </vt:lpstr>
      <vt:lpstr>Overloadable Operators </vt:lpstr>
      <vt:lpstr>PowerPoint Presentation</vt:lpstr>
      <vt:lpstr>PowerPoint Presentation</vt:lpstr>
      <vt:lpstr>Function Overloading</vt:lpstr>
      <vt:lpstr>Overloading Function Call Resolution</vt:lpstr>
      <vt:lpstr>PowerPoint Presentation</vt:lpstr>
      <vt:lpstr>PowerPoint Presentation</vt:lpstr>
      <vt:lpstr>Function Selection Involves following Steps.</vt:lpstr>
      <vt:lpstr>PowerPoint Presentation</vt:lpstr>
      <vt:lpstr>Overload Member function</vt:lpstr>
      <vt:lpstr>Overloading the assignment operator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 S</dc:creator>
  <cp:lastModifiedBy>justm</cp:lastModifiedBy>
  <cp:revision>17</cp:revision>
  <dcterms:created xsi:type="dcterms:W3CDTF">2019-07-09T07:45:36Z</dcterms:created>
  <dcterms:modified xsi:type="dcterms:W3CDTF">2020-08-17T18:17:51Z</dcterms:modified>
</cp:coreProperties>
</file>