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78" r:id="rId10"/>
    <p:sldId id="279" r:id="rId11"/>
    <p:sldId id="280" r:id="rId12"/>
    <p:sldId id="263" r:id="rId13"/>
    <p:sldId id="264" r:id="rId14"/>
    <p:sldId id="265" r:id="rId15"/>
    <p:sldId id="267" r:id="rId16"/>
    <p:sldId id="273" r:id="rId17"/>
    <p:sldId id="274" r:id="rId18"/>
    <p:sldId id="275" r:id="rId19"/>
    <p:sldId id="276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097" y="5944780"/>
            <a:ext cx="4898390" cy="913765"/>
          </a:xfrm>
          <a:custGeom>
            <a:avLst/>
            <a:gdLst/>
            <a:ahLst/>
            <a:cxnLst/>
            <a:rect l="l" t="t" r="r" b="b"/>
            <a:pathLst>
              <a:path w="4898390" h="913765">
                <a:moveTo>
                  <a:pt x="85724" y="21360"/>
                </a:moveTo>
                <a:lnTo>
                  <a:pt x="3637423" y="913215"/>
                </a:lnTo>
                <a:lnTo>
                  <a:pt x="4898230" y="913215"/>
                </a:lnTo>
                <a:lnTo>
                  <a:pt x="85724" y="21360"/>
                </a:lnTo>
                <a:close/>
              </a:path>
              <a:path w="4898390" h="913765">
                <a:moveTo>
                  <a:pt x="660" y="0"/>
                </a:moveTo>
                <a:lnTo>
                  <a:pt x="0" y="5473"/>
                </a:lnTo>
                <a:lnTo>
                  <a:pt x="85724" y="2136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5775" y="5939091"/>
            <a:ext cx="3650615" cy="919480"/>
          </a:xfrm>
          <a:custGeom>
            <a:avLst/>
            <a:gdLst/>
            <a:ahLst/>
            <a:cxnLst/>
            <a:rect l="l" t="t" r="r" b="b"/>
            <a:pathLst>
              <a:path w="3650615" h="919479">
                <a:moveTo>
                  <a:pt x="0" y="0"/>
                </a:moveTo>
                <a:lnTo>
                  <a:pt x="7912" y="6350"/>
                </a:lnTo>
                <a:lnTo>
                  <a:pt x="2867803" y="918906"/>
                </a:lnTo>
                <a:lnTo>
                  <a:pt x="3650497" y="9189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784670"/>
            <a:ext cx="3370852" cy="10733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5668" y="1474977"/>
            <a:ext cx="2104390" cy="33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668" y="1804161"/>
            <a:ext cx="7963534" cy="4497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9144000" cy="1905000"/>
            <a:chOff x="0" y="4953000"/>
            <a:chExt cx="9144000" cy="1905000"/>
          </a:xfrm>
        </p:grpSpPr>
        <p:sp>
          <p:nvSpPr>
            <p:cNvPr id="3" name="object 3"/>
            <p:cNvSpPr/>
            <p:nvPr/>
          </p:nvSpPr>
          <p:spPr>
            <a:xfrm>
              <a:off x="1687067" y="4953000"/>
              <a:ext cx="7457440" cy="487680"/>
            </a:xfrm>
            <a:custGeom>
              <a:avLst/>
              <a:gdLst/>
              <a:ahLst/>
              <a:cxnLst/>
              <a:rect l="l" t="t" r="r" b="b"/>
              <a:pathLst>
                <a:path w="7457440" h="487679">
                  <a:moveTo>
                    <a:pt x="7456932" y="0"/>
                  </a:moveTo>
                  <a:lnTo>
                    <a:pt x="0" y="289687"/>
                  </a:lnTo>
                  <a:lnTo>
                    <a:pt x="7456932" y="487680"/>
                  </a:lnTo>
                  <a:lnTo>
                    <a:pt x="7456932" y="0"/>
                  </a:lnTo>
                  <a:close/>
                </a:path>
              </a:pathLst>
            </a:custGeom>
            <a:solidFill>
              <a:srgbClr val="9FCA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471" y="5236463"/>
              <a:ext cx="9031605" cy="789940"/>
            </a:xfrm>
            <a:custGeom>
              <a:avLst/>
              <a:gdLst/>
              <a:ahLst/>
              <a:cxnLst/>
              <a:rect l="l" t="t" r="r" b="b"/>
              <a:pathLst>
                <a:path w="9031605" h="789939">
                  <a:moveTo>
                    <a:pt x="9031528" y="0"/>
                  </a:moveTo>
                  <a:lnTo>
                    <a:pt x="0" y="0"/>
                  </a:lnTo>
                  <a:lnTo>
                    <a:pt x="9031528" y="789432"/>
                  </a:lnTo>
                  <a:lnTo>
                    <a:pt x="9031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98718"/>
              <a:ext cx="9144000" cy="1859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91317"/>
              <a:ext cx="9143999" cy="8019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213478" y="1479803"/>
            <a:ext cx="6691509" cy="1248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72" y="914400"/>
            <a:ext cx="7963534" cy="861774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Using a Friend Function to Overload a Unary Operator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668" y="1804161"/>
            <a:ext cx="7963534" cy="29546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The function will take one operand as an argument.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This operand will be an object of the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The function will use the private members of the class only with the object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The function may take the object by using value or by reference.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The function may or may not return any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The friend function does not have access to the this pointer.</a:t>
            </a:r>
          </a:p>
        </p:txBody>
      </p:sp>
    </p:spTree>
    <p:extLst>
      <p:ext uri="{BB962C8B-B14F-4D97-AF65-F5344CB8AC3E}">
        <p14:creationId xmlns:p14="http://schemas.microsoft.com/office/powerpoint/2010/main" val="494639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668" y="152400"/>
            <a:ext cx="7963534" cy="738664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Example:- Use of friend function to overload a unary operator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836" y="914400"/>
            <a:ext cx="7761134" cy="2718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632907"/>
            <a:ext cx="7771370" cy="260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1506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75" dirty="0"/>
              <a:t> </a:t>
            </a:r>
            <a:r>
              <a:rPr spc="-5" dirty="0"/>
              <a:t>Program: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68605" marR="5080">
              <a:lnSpc>
                <a:spcPts val="1939"/>
              </a:lnSpc>
              <a:spcBef>
                <a:spcPts val="345"/>
              </a:spcBef>
            </a:pPr>
            <a:r>
              <a:rPr spc="-10" dirty="0"/>
              <a:t>Write </a:t>
            </a:r>
            <a:r>
              <a:rPr dirty="0"/>
              <a:t>a </a:t>
            </a:r>
            <a:r>
              <a:rPr spc="-10" dirty="0"/>
              <a:t>program </a:t>
            </a:r>
            <a:r>
              <a:rPr dirty="0"/>
              <a:t>which will </a:t>
            </a:r>
            <a:r>
              <a:rPr spc="-5" dirty="0"/>
              <a:t>convert an positive values in an </a:t>
            </a:r>
            <a:r>
              <a:rPr dirty="0"/>
              <a:t>object to </a:t>
            </a:r>
            <a:r>
              <a:rPr spc="-5" dirty="0"/>
              <a:t>negative  </a:t>
            </a:r>
            <a:r>
              <a:rPr dirty="0"/>
              <a:t>value.</a:t>
            </a: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u="heavy" spc="-5" dirty="0">
                <a:uFill>
                  <a:solidFill>
                    <a:srgbClr val="000000"/>
                  </a:solidFill>
                </a:uFill>
              </a:rPr>
              <a:t>Code:</a:t>
            </a: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b="0" dirty="0">
                <a:latin typeface="Times New Roman"/>
                <a:cs typeface="Times New Roman"/>
              </a:rPr>
              <a:t>#include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&lt;iostream&gt;</a:t>
            </a: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b="0" dirty="0">
                <a:latin typeface="Times New Roman"/>
                <a:cs typeface="Times New Roman"/>
              </a:rPr>
              <a:t>class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demo</a:t>
            </a: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b="0" dirty="0">
                <a:latin typeface="Times New Roman"/>
                <a:cs typeface="Times New Roman"/>
              </a:rPr>
              <a:t>{</a:t>
            </a:r>
          </a:p>
          <a:p>
            <a:pPr marL="12700" marR="7145655">
              <a:lnSpc>
                <a:spcPct val="108300"/>
              </a:lnSpc>
            </a:pPr>
            <a:r>
              <a:rPr b="0" dirty="0">
                <a:latin typeface="Times New Roman"/>
                <a:cs typeface="Times New Roman"/>
              </a:rPr>
              <a:t>int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Times New Roman"/>
                <a:cs typeface="Times New Roman"/>
              </a:rPr>
              <a:t>x,y,z;  </a:t>
            </a:r>
            <a:r>
              <a:rPr b="0" dirty="0">
                <a:latin typeface="Times New Roman"/>
                <a:cs typeface="Times New Roman"/>
              </a:rPr>
              <a:t>public: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b="0" dirty="0">
                <a:latin typeface="Times New Roman"/>
                <a:cs typeface="Times New Roman"/>
              </a:rPr>
              <a:t>void getdata (int a, int b,int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c)</a:t>
            </a: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b="0" dirty="0">
                <a:latin typeface="Times New Roman"/>
                <a:cs typeface="Times New Roman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b="0" dirty="0">
                <a:latin typeface="Times New Roman"/>
                <a:cs typeface="Times New Roman"/>
              </a:rPr>
              <a:t>x=a;</a:t>
            </a:r>
          </a:p>
          <a:p>
            <a:pPr marL="12700" marR="7518400">
              <a:lnSpc>
                <a:spcPct val="108300"/>
              </a:lnSpc>
              <a:spcBef>
                <a:spcPts val="10"/>
              </a:spcBef>
            </a:pPr>
            <a:r>
              <a:rPr b="0" spc="20" dirty="0">
                <a:latin typeface="Times New Roman"/>
                <a:cs typeface="Times New Roman"/>
              </a:rPr>
              <a:t>y</a:t>
            </a:r>
            <a:r>
              <a:rPr b="0" dirty="0">
                <a:latin typeface="Times New Roman"/>
                <a:cs typeface="Times New Roman"/>
              </a:rPr>
              <a:t>=b;  z=c;</a:t>
            </a: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b="0" dirty="0">
                <a:latin typeface="Times New Roman"/>
                <a:cs typeface="Times New Roman"/>
              </a:rPr>
              <a:t>}</a:t>
            </a:r>
          </a:p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</a:t>
            </a:r>
            <a:r>
              <a:rPr sz="2400" spc="-10" dirty="0"/>
              <a:t>o</a:t>
            </a:r>
            <a:r>
              <a:rPr sz="2400" dirty="0"/>
              <a:t>ntd...,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566927" y="609600"/>
            <a:ext cx="7658100" cy="392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260070"/>
            <a:ext cx="7962900" cy="648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149975">
              <a:lnSpc>
                <a:spcPct val="1165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void display();  void operator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–();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000" spc="-5" dirty="0">
                <a:latin typeface="Times New Roman"/>
                <a:cs typeface="Times New Roman"/>
              </a:rPr>
              <a:t>};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latin typeface="Times New Roman"/>
                <a:cs typeface="Times New Roman"/>
              </a:rPr>
              <a:t>void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demo::display()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imes New Roman"/>
                <a:cs typeface="Times New Roman"/>
              </a:rPr>
              <a:t>cout&lt;&lt;“x=“&lt;&lt;x&lt;&lt;“\ny=“&lt;&lt;y&lt;&lt;“\nz=“&lt;&lt;z&lt;&lt;endl;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latin typeface="Times New Roman"/>
                <a:cs typeface="Times New Roman"/>
              </a:rPr>
              <a:t>void demo::operator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–()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latin typeface="Times New Roman"/>
                <a:cs typeface="Times New Roman"/>
              </a:rPr>
              <a:t>x=-x;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Times New Roman"/>
                <a:cs typeface="Times New Roman"/>
              </a:rPr>
              <a:t>y=-y;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000" spc="-5" dirty="0">
                <a:latin typeface="Times New Roman"/>
                <a:cs typeface="Times New Roman"/>
              </a:rPr>
              <a:t>z=-z;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latin typeface="Times New Roman"/>
                <a:cs typeface="Times New Roman"/>
              </a:rPr>
              <a:t>int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main()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spc="-5" dirty="0">
                <a:latin typeface="Times New Roman"/>
                <a:cs typeface="Times New Roman"/>
              </a:rPr>
              <a:t>demo </a:t>
            </a:r>
            <a:r>
              <a:rPr sz="2000" dirty="0">
                <a:latin typeface="Times New Roman"/>
                <a:cs typeface="Times New Roman"/>
              </a:rPr>
              <a:t>obj1;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CON</a:t>
            </a:r>
            <a:r>
              <a:rPr sz="2400" b="1" spc="-15" dirty="0">
                <a:latin typeface="Times New Roman"/>
                <a:cs typeface="Times New Roman"/>
              </a:rPr>
              <a:t>T</a:t>
            </a:r>
            <a:r>
              <a:rPr sz="2400" b="1" spc="-5" dirty="0">
                <a:latin typeface="Times New Roman"/>
                <a:cs typeface="Times New Roman"/>
              </a:rPr>
              <a:t>D...,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403072"/>
            <a:ext cx="2402840" cy="500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obj1.getdata(10,20,30);  obj1.display();</a:t>
            </a:r>
            <a:endParaRPr sz="2000">
              <a:latin typeface="Times New Roman"/>
              <a:cs typeface="Times New Roman"/>
            </a:endParaRPr>
          </a:p>
          <a:p>
            <a:pPr marL="12700" marR="892175">
              <a:lnSpc>
                <a:spcPct val="116500"/>
              </a:lnSpc>
              <a:spcBef>
                <a:spcPts val="10"/>
              </a:spcBef>
            </a:pPr>
            <a:r>
              <a:rPr sz="2000" dirty="0">
                <a:latin typeface="Times New Roman"/>
                <a:cs typeface="Times New Roman"/>
              </a:rPr>
              <a:t>-obj1;  o</a:t>
            </a:r>
            <a:r>
              <a:rPr sz="2000" spc="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j1.di</a:t>
            </a:r>
            <a:r>
              <a:rPr sz="2000" spc="-2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();  return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b="1" dirty="0">
                <a:latin typeface="Times New Roman"/>
                <a:cs typeface="Times New Roman"/>
              </a:rPr>
              <a:t>Output: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latin typeface="Times New Roman"/>
                <a:cs typeface="Times New Roman"/>
              </a:rPr>
              <a:t>x=10</a:t>
            </a:r>
            <a:endParaRPr sz="2000">
              <a:latin typeface="Times New Roman"/>
              <a:cs typeface="Times New Roman"/>
            </a:endParaRPr>
          </a:p>
          <a:p>
            <a:pPr marL="12700" marR="1858010">
              <a:lnSpc>
                <a:spcPct val="116500"/>
              </a:lnSpc>
              <a:spcBef>
                <a:spcPts val="15"/>
              </a:spcBef>
            </a:pP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-10" dirty="0">
                <a:latin typeface="Times New Roman"/>
                <a:cs typeface="Times New Roman"/>
              </a:rPr>
              <a:t>=</a:t>
            </a:r>
            <a:r>
              <a:rPr sz="2000" dirty="0">
                <a:latin typeface="Times New Roman"/>
                <a:cs typeface="Times New Roman"/>
              </a:rPr>
              <a:t>20  z=30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1769110" algn="just">
              <a:lnSpc>
                <a:spcPct val="116500"/>
              </a:lnSpc>
              <a:spcBef>
                <a:spcPts val="5"/>
              </a:spcBef>
            </a:pPr>
            <a:r>
              <a:rPr sz="2000" spc="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5" dirty="0">
                <a:latin typeface="Times New Roman"/>
                <a:cs typeface="Times New Roman"/>
              </a:rPr>
              <a:t>-10  </a:t>
            </a:r>
            <a:r>
              <a:rPr sz="2000" spc="-10" dirty="0">
                <a:latin typeface="Times New Roman"/>
                <a:cs typeface="Times New Roman"/>
              </a:rPr>
              <a:t>y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5" dirty="0">
                <a:latin typeface="Times New Roman"/>
                <a:cs typeface="Times New Roman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20  z=-30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9144000" cy="1905000"/>
            <a:chOff x="0" y="4953000"/>
            <a:chExt cx="9144000" cy="1905000"/>
          </a:xfrm>
        </p:grpSpPr>
        <p:sp>
          <p:nvSpPr>
            <p:cNvPr id="3" name="object 3"/>
            <p:cNvSpPr/>
            <p:nvPr/>
          </p:nvSpPr>
          <p:spPr>
            <a:xfrm>
              <a:off x="1687067" y="4953000"/>
              <a:ext cx="7457440" cy="487680"/>
            </a:xfrm>
            <a:custGeom>
              <a:avLst/>
              <a:gdLst/>
              <a:ahLst/>
              <a:cxnLst/>
              <a:rect l="l" t="t" r="r" b="b"/>
              <a:pathLst>
                <a:path w="7457440" h="487679">
                  <a:moveTo>
                    <a:pt x="7456932" y="0"/>
                  </a:moveTo>
                  <a:lnTo>
                    <a:pt x="0" y="289687"/>
                  </a:lnTo>
                  <a:lnTo>
                    <a:pt x="7456932" y="487680"/>
                  </a:lnTo>
                  <a:lnTo>
                    <a:pt x="7456932" y="0"/>
                  </a:lnTo>
                  <a:close/>
                </a:path>
              </a:pathLst>
            </a:custGeom>
            <a:solidFill>
              <a:srgbClr val="9FCA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471" y="5236463"/>
              <a:ext cx="9031605" cy="789940"/>
            </a:xfrm>
            <a:custGeom>
              <a:avLst/>
              <a:gdLst/>
              <a:ahLst/>
              <a:cxnLst/>
              <a:rect l="l" t="t" r="r" b="b"/>
              <a:pathLst>
                <a:path w="9031605" h="789939">
                  <a:moveTo>
                    <a:pt x="9031528" y="0"/>
                  </a:moveTo>
                  <a:lnTo>
                    <a:pt x="0" y="0"/>
                  </a:lnTo>
                  <a:lnTo>
                    <a:pt x="9031528" y="789432"/>
                  </a:lnTo>
                  <a:lnTo>
                    <a:pt x="9031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98718"/>
              <a:ext cx="9144000" cy="1859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91317"/>
              <a:ext cx="9143999" cy="8019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213478" y="1479803"/>
            <a:ext cx="6691509" cy="1248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5346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502410"/>
            <a:ext cx="2863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</a:t>
            </a:r>
            <a:r>
              <a:rPr spc="-15" dirty="0"/>
              <a:t>O</a:t>
            </a:r>
            <a:r>
              <a:rPr spc="-5" dirty="0"/>
              <a:t>DUC</a:t>
            </a:r>
            <a:r>
              <a:rPr spc="-20" dirty="0"/>
              <a:t>T</a:t>
            </a:r>
            <a:r>
              <a:rPr spc="-5" dirty="0"/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1980946"/>
            <a:ext cx="7686040" cy="1174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400" dirty="0">
                <a:latin typeface="Times New Roman"/>
                <a:cs typeface="Times New Roman"/>
              </a:rPr>
              <a:t>In Binary operator overloading function, there </a:t>
            </a:r>
            <a:r>
              <a:rPr sz="2400" spc="-5" dirty="0">
                <a:latin typeface="Times New Roman"/>
                <a:cs typeface="Times New Roman"/>
              </a:rPr>
              <a:t>should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  </a:t>
            </a:r>
            <a:r>
              <a:rPr sz="2400" spc="-10" dirty="0">
                <a:latin typeface="Times New Roman"/>
                <a:cs typeface="Times New Roman"/>
              </a:rPr>
              <a:t>argument </a:t>
            </a:r>
            <a:r>
              <a:rPr sz="2400" dirty="0">
                <a:latin typeface="Times New Roman"/>
                <a:cs typeface="Times New Roman"/>
              </a:rPr>
              <a:t>to be passed.</a:t>
            </a:r>
            <a:endParaRPr sz="24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0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400" dirty="0">
                <a:latin typeface="Times New Roman"/>
                <a:cs typeface="Times New Roman"/>
              </a:rPr>
              <a:t>It is overloading of an operator operating on two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operands.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2553" y="583691"/>
            <a:ext cx="4726676" cy="435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8909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54556"/>
            <a:ext cx="2651125" cy="3551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4335">
              <a:lnSpc>
                <a:spcPct val="105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#incl</a:t>
            </a:r>
            <a:r>
              <a:rPr sz="2200" dirty="0">
                <a:latin typeface="Times New Roman"/>
                <a:cs typeface="Times New Roman"/>
              </a:rPr>
              <a:t>u</a:t>
            </a:r>
            <a:r>
              <a:rPr sz="2200" spc="-5" dirty="0">
                <a:latin typeface="Times New Roman"/>
                <a:cs typeface="Times New Roman"/>
              </a:rPr>
              <a:t>de</a:t>
            </a:r>
            <a:r>
              <a:rPr sz="2200" dirty="0">
                <a:latin typeface="Times New Roman"/>
                <a:cs typeface="Times New Roman"/>
              </a:rPr>
              <a:t>&lt;</a:t>
            </a:r>
            <a:r>
              <a:rPr sz="2200" spc="-5" dirty="0">
                <a:latin typeface="Times New Roman"/>
                <a:cs typeface="Times New Roman"/>
              </a:rPr>
              <a:t>iostrea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&gt;  class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multiply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200" spc="-5" dirty="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spc="-5" dirty="0">
                <a:latin typeface="Times New Roman"/>
                <a:cs typeface="Times New Roman"/>
              </a:rPr>
              <a:t>int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first,second;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dirty="0">
                <a:latin typeface="Times New Roman"/>
                <a:cs typeface="Times New Roman"/>
              </a:rPr>
              <a:t>public: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200" spc="-5" dirty="0">
                <a:latin typeface="Times New Roman"/>
                <a:cs typeface="Times New Roman"/>
              </a:rPr>
              <a:t>void getdata(int a,int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spc="-5" dirty="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12700" marR="1480820">
              <a:lnSpc>
                <a:spcPts val="2780"/>
              </a:lnSpc>
              <a:spcBef>
                <a:spcPts val="110"/>
              </a:spcBef>
            </a:pPr>
            <a:r>
              <a:rPr sz="2200" spc="-5" dirty="0">
                <a:latin typeface="Times New Roman"/>
                <a:cs typeface="Times New Roman"/>
              </a:rPr>
              <a:t>first=a;  se</a:t>
            </a:r>
            <a:r>
              <a:rPr sz="2200" spc="-15" dirty="0">
                <a:latin typeface="Times New Roman"/>
                <a:cs typeface="Times New Roman"/>
              </a:rPr>
              <a:t>c</a:t>
            </a:r>
            <a:r>
              <a:rPr sz="2200" spc="-5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d=</a:t>
            </a:r>
            <a:r>
              <a:rPr sz="2200" dirty="0">
                <a:latin typeface="Times New Roman"/>
                <a:cs typeface="Times New Roman"/>
              </a:rPr>
              <a:t>b</a:t>
            </a:r>
            <a:r>
              <a:rPr sz="2200" spc="-5" dirty="0">
                <a:latin typeface="Times New Roman"/>
                <a:cs typeface="Times New Roman"/>
              </a:rPr>
              <a:t>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200" spc="-5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7714" y="5351170"/>
            <a:ext cx="98869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Contd...,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9976" y="609600"/>
            <a:ext cx="7734300" cy="392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7378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329970"/>
            <a:ext cx="7961630" cy="531495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sz="2200" spc="-5" dirty="0">
                <a:latin typeface="Times New Roman"/>
                <a:cs typeface="Times New Roman"/>
              </a:rPr>
              <a:t>void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display()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spc="-5" dirty="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200" spc="-5" dirty="0">
                <a:latin typeface="Times New Roman"/>
                <a:cs typeface="Times New Roman"/>
              </a:rPr>
              <a:t>cout&lt;&lt;“first=“&lt;&lt;first&lt;&lt;“second=“&lt;&lt;secon&lt;&lt;endl;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-5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spc="-5" dirty="0">
                <a:latin typeface="Times New Roman"/>
                <a:cs typeface="Times New Roman"/>
              </a:rPr>
              <a:t>multiply operator *(multiply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c);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200" spc="-5" dirty="0">
                <a:latin typeface="Times New Roman"/>
                <a:cs typeface="Times New Roman"/>
              </a:rPr>
              <a:t>};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-5" dirty="0">
                <a:latin typeface="Times New Roman"/>
                <a:cs typeface="Times New Roman"/>
              </a:rPr>
              <a:t>void multiply::operator *(multiply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spc="-5" dirty="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12700" marR="4418330">
              <a:lnSpc>
                <a:spcPct val="105200"/>
              </a:lnSpc>
              <a:spcBef>
                <a:spcPts val="10"/>
              </a:spcBef>
            </a:pPr>
            <a:r>
              <a:rPr sz="2200" spc="-5" dirty="0">
                <a:latin typeface="Times New Roman"/>
                <a:cs typeface="Times New Roman"/>
              </a:rPr>
              <a:t>multiply </a:t>
            </a:r>
            <a:r>
              <a:rPr sz="2200" spc="-10" dirty="0">
                <a:latin typeface="Times New Roman"/>
                <a:cs typeface="Times New Roman"/>
              </a:rPr>
              <a:t>temp;  </a:t>
            </a:r>
            <a:r>
              <a:rPr sz="2200" spc="-5" dirty="0">
                <a:latin typeface="Times New Roman"/>
                <a:cs typeface="Times New Roman"/>
              </a:rPr>
              <a:t>temp.first=first*c.first;  temp.second=second*c.second;  return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temp;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spc="-5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200" b="1" spc="-5" dirty="0">
                <a:latin typeface="Times New Roman"/>
                <a:cs typeface="Times New Roman"/>
              </a:rPr>
              <a:t>Contd..,</a:t>
            </a:r>
            <a:endParaRPr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1116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986154"/>
            <a:ext cx="2995295" cy="4572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899"/>
              </a:lnSpc>
              <a:spcBef>
                <a:spcPts val="10"/>
              </a:spcBef>
            </a:pPr>
            <a:r>
              <a:rPr sz="2400" spc="-5" dirty="0">
                <a:latin typeface="Times New Roman"/>
                <a:cs typeface="Times New Roman"/>
              </a:rPr>
              <a:t>multiply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obj1,obj2,obj3;  obj1.getdata(15,20);  obj2.getdata(3,45);  obj3=obj1*obj2;  obj3.display();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dirty="0">
                <a:latin typeface="Times New Roman"/>
                <a:cs typeface="Times New Roman"/>
              </a:rPr>
              <a:t>return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latin typeface="Times New Roman"/>
                <a:cs typeface="Times New Roman"/>
              </a:rPr>
              <a:t>Output: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dirty="0">
                <a:latin typeface="Times New Roman"/>
                <a:cs typeface="Times New Roman"/>
              </a:rPr>
              <a:t>45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Times New Roman"/>
                <a:cs typeface="Times New Roman"/>
              </a:rPr>
              <a:t>900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919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582566" y="583691"/>
            <a:ext cx="3921978" cy="435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582566" y="1447800"/>
            <a:ext cx="74946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utility of operators such as +, =, *, /, &gt;, &lt;, and so on is predefined in any programming language.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Programmers can use them directly on built-in data types to write their programs.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However, these operators do not work for user-defined types such as objects.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Therefore, C++ allows programmers to redefine the meaning of operators when they operate on class objects.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This feature is called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operator overloading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5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53642"/>
            <a:ext cx="7964170" cy="35712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95"/>
              </a:spcBef>
            </a:pPr>
            <a:r>
              <a:rPr sz="2400" b="1" dirty="0">
                <a:latin typeface="Times New Roman"/>
                <a:cs typeface="Times New Roman"/>
              </a:rPr>
              <a:t>Operator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Overloading:</a:t>
            </a:r>
            <a:endParaRPr sz="2400" dirty="0">
              <a:latin typeface="Times New Roman"/>
              <a:cs typeface="Times New Roman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9240" algn="l"/>
              </a:tabLst>
            </a:pPr>
            <a:r>
              <a:rPr sz="2400" b="1" dirty="0">
                <a:latin typeface="Times New Roman"/>
                <a:cs typeface="Times New Roman"/>
              </a:rPr>
              <a:t>Operator </a:t>
            </a:r>
            <a:r>
              <a:rPr sz="2400" dirty="0">
                <a:latin typeface="Times New Roman"/>
                <a:cs typeface="Times New Roman"/>
              </a:rPr>
              <a:t>– It is a </a:t>
            </a:r>
            <a:r>
              <a:rPr sz="2400" spc="-5" dirty="0">
                <a:latin typeface="Times New Roman"/>
                <a:cs typeface="Times New Roman"/>
              </a:rPr>
              <a:t>symbol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indicates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35" dirty="0">
                <a:latin typeface="Times New Roman"/>
                <a:cs typeface="Times New Roman"/>
              </a:rPr>
              <a:t>operation.  </a:t>
            </a:r>
            <a:r>
              <a:rPr sz="2400" spc="-5" dirty="0">
                <a:latin typeface="Times New Roman"/>
                <a:cs typeface="Times New Roman"/>
              </a:rPr>
              <a:t>Arithmetic operators </a:t>
            </a:r>
            <a:r>
              <a:rPr sz="2400" dirty="0">
                <a:latin typeface="Times New Roman"/>
                <a:cs typeface="Times New Roman"/>
              </a:rPr>
              <a:t>are + (add </a:t>
            </a:r>
            <a:r>
              <a:rPr sz="2400" spc="-5" dirty="0">
                <a:latin typeface="Times New Roman"/>
                <a:cs typeface="Times New Roman"/>
              </a:rPr>
              <a:t>two numbers), </a:t>
            </a:r>
            <a:r>
              <a:rPr sz="2400" dirty="0">
                <a:latin typeface="Times New Roman"/>
                <a:cs typeface="Times New Roman"/>
              </a:rPr>
              <a:t>- </a:t>
            </a:r>
            <a:r>
              <a:rPr sz="2400" spc="-5" dirty="0">
                <a:latin typeface="Times New Roman"/>
                <a:cs typeface="Times New Roman"/>
              </a:rPr>
              <a:t>(subtract </a:t>
            </a:r>
            <a:r>
              <a:rPr sz="2400" spc="-10" dirty="0">
                <a:latin typeface="Times New Roman"/>
                <a:cs typeface="Times New Roman"/>
              </a:rPr>
              <a:t>two  </a:t>
            </a:r>
            <a:r>
              <a:rPr sz="2400" spc="-5" dirty="0">
                <a:latin typeface="Times New Roman"/>
                <a:cs typeface="Times New Roman"/>
              </a:rPr>
              <a:t>numbers), </a:t>
            </a:r>
            <a:r>
              <a:rPr sz="2400" dirty="0">
                <a:latin typeface="Times New Roman"/>
                <a:cs typeface="Times New Roman"/>
              </a:rPr>
              <a:t>* ( </a:t>
            </a:r>
            <a:r>
              <a:rPr sz="2400" spc="-5" dirty="0">
                <a:latin typeface="Times New Roman"/>
                <a:cs typeface="Times New Roman"/>
              </a:rPr>
              <a:t>Multiply two numbers), </a:t>
            </a:r>
            <a:r>
              <a:rPr sz="2400" dirty="0">
                <a:latin typeface="Times New Roman"/>
                <a:cs typeface="Times New Roman"/>
              </a:rPr>
              <a:t>/ ( </a:t>
            </a:r>
            <a:r>
              <a:rPr sz="2400" spc="-5" dirty="0">
                <a:latin typeface="Times New Roman"/>
                <a:cs typeface="Times New Roman"/>
              </a:rPr>
              <a:t>Divide </a:t>
            </a:r>
            <a:r>
              <a:rPr sz="2400" dirty="0">
                <a:latin typeface="Times New Roman"/>
                <a:cs typeface="Times New Roman"/>
              </a:rPr>
              <a:t>between two  </a:t>
            </a:r>
            <a:r>
              <a:rPr sz="2400" spc="-5" dirty="0">
                <a:latin typeface="Times New Roman"/>
                <a:cs typeface="Times New Roman"/>
              </a:rPr>
              <a:t>numbers).</a:t>
            </a:r>
            <a:endParaRPr sz="2400" dirty="0">
              <a:latin typeface="Times New Roman"/>
              <a:cs typeface="Times New Roman"/>
            </a:endParaRPr>
          </a:p>
          <a:p>
            <a:pPr marL="268605" marR="194310" indent="-256540" algn="just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405130" algn="l"/>
              </a:tabLst>
            </a:pPr>
            <a:r>
              <a:rPr dirty="0"/>
              <a:t>	</a:t>
            </a:r>
            <a:r>
              <a:rPr sz="2400" spc="-5" dirty="0">
                <a:latin typeface="Times New Roman"/>
                <a:cs typeface="Times New Roman"/>
              </a:rPr>
              <a:t>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now,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take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Addition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‘+’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 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‘+’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sign 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endParaRPr sz="2400" dirty="0">
              <a:latin typeface="Times New Roman"/>
              <a:cs typeface="Times New Roman"/>
            </a:endParaRPr>
          </a:p>
          <a:p>
            <a:pPr marR="5040630" algn="r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Times New Roman"/>
                <a:cs typeface="Times New Roman"/>
              </a:rPr>
              <a:t>5+5=10</a:t>
            </a:r>
          </a:p>
          <a:p>
            <a:pPr marR="4965700" algn="r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latin typeface="Times New Roman"/>
                <a:cs typeface="Times New Roman"/>
              </a:rPr>
              <a:t>2.5+2.5=5</a:t>
            </a:r>
          </a:p>
        </p:txBody>
      </p:sp>
      <p:sp>
        <p:nvSpPr>
          <p:cNvPr id="3" name="object 3"/>
          <p:cNvSpPr/>
          <p:nvPr/>
        </p:nvSpPr>
        <p:spPr>
          <a:xfrm>
            <a:off x="582566" y="583691"/>
            <a:ext cx="3921978" cy="435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867661"/>
            <a:ext cx="7964170" cy="268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Wingdings"/>
              <a:buChar char=""/>
              <a:tabLst>
                <a:tab pos="269240" algn="l"/>
              </a:tabLst>
            </a:pPr>
            <a:r>
              <a:rPr sz="2400" b="1" dirty="0">
                <a:latin typeface="Times New Roman"/>
                <a:cs typeface="Times New Roman"/>
              </a:rPr>
              <a:t>Operator </a:t>
            </a:r>
            <a:r>
              <a:rPr sz="2400" b="1" spc="-5" dirty="0">
                <a:latin typeface="Times New Roman"/>
                <a:cs typeface="Times New Roman"/>
              </a:rPr>
              <a:t>Overloading </a:t>
            </a:r>
            <a:r>
              <a:rPr sz="2400" spc="-5" dirty="0">
                <a:latin typeface="Times New Roman"/>
                <a:cs typeface="Times New Roman"/>
              </a:rPr>
              <a:t>means multiple functions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multiple  </a:t>
            </a:r>
            <a:r>
              <a:rPr sz="2400" dirty="0">
                <a:latin typeface="Times New Roman"/>
                <a:cs typeface="Times New Roman"/>
              </a:rPr>
              <a:t>jobs. In </a:t>
            </a:r>
            <a:r>
              <a:rPr sz="2400" spc="-5" dirty="0">
                <a:latin typeface="Times New Roman"/>
                <a:cs typeface="Times New Roman"/>
              </a:rPr>
              <a:t>operator overloading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‘+’ </a:t>
            </a:r>
            <a:r>
              <a:rPr sz="2400" dirty="0">
                <a:latin typeface="Times New Roman"/>
                <a:cs typeface="Times New Roman"/>
              </a:rPr>
              <a:t>sign </a:t>
            </a: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of add the </a:t>
            </a:r>
            <a:r>
              <a:rPr sz="2400" spc="-5" dirty="0">
                <a:latin typeface="Times New Roman"/>
                <a:cs typeface="Times New Roman"/>
              </a:rPr>
              <a:t>two  </a:t>
            </a:r>
            <a:r>
              <a:rPr sz="2400" dirty="0">
                <a:latin typeface="Times New Roman"/>
                <a:cs typeface="Times New Roman"/>
              </a:rPr>
              <a:t>objects.</a:t>
            </a:r>
            <a:endParaRPr sz="2400">
              <a:latin typeface="Times New Roman"/>
              <a:cs typeface="Times New Roman"/>
            </a:endParaRPr>
          </a:p>
          <a:p>
            <a:pPr marL="268605" marR="6985" indent="-256540" algn="just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Font typeface="Wingdings"/>
              <a:buChar char=""/>
              <a:tabLst>
                <a:tab pos="269240" algn="l"/>
              </a:tabLst>
            </a:pPr>
            <a:r>
              <a:rPr sz="2400" spc="-5" dirty="0">
                <a:latin typeface="Times New Roman"/>
                <a:cs typeface="Times New Roman"/>
              </a:rPr>
              <a:t>One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25" dirty="0">
                <a:latin typeface="Times New Roman"/>
                <a:cs typeface="Times New Roman"/>
              </a:rPr>
              <a:t>C++’s </a:t>
            </a:r>
            <a:r>
              <a:rPr sz="2400" spc="-5" dirty="0">
                <a:latin typeface="Times New Roman"/>
                <a:cs typeface="Times New Roman"/>
              </a:rPr>
              <a:t>great features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its </a:t>
            </a:r>
            <a:r>
              <a:rPr sz="2400" spc="-15" dirty="0">
                <a:latin typeface="Times New Roman"/>
                <a:cs typeface="Times New Roman"/>
              </a:rPr>
              <a:t>extensibility, </a:t>
            </a:r>
            <a:r>
              <a:rPr sz="2400" spc="-5" dirty="0">
                <a:latin typeface="Times New Roman"/>
                <a:cs typeface="Times New Roman"/>
              </a:rPr>
              <a:t>Operator  </a:t>
            </a:r>
            <a:r>
              <a:rPr sz="2400" dirty="0">
                <a:latin typeface="Times New Roman"/>
                <a:cs typeface="Times New Roman"/>
              </a:rPr>
              <a:t>Overloading is </a:t>
            </a:r>
            <a:r>
              <a:rPr sz="2400" spc="-5" dirty="0">
                <a:latin typeface="Times New Roman"/>
                <a:cs typeface="Times New Roman"/>
              </a:rPr>
              <a:t>major </a:t>
            </a:r>
            <a:r>
              <a:rPr sz="2400" dirty="0">
                <a:latin typeface="Times New Roman"/>
                <a:cs typeface="Times New Roman"/>
              </a:rPr>
              <a:t>functionality related to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extensibility.</a:t>
            </a:r>
            <a:endParaRPr sz="2400">
              <a:latin typeface="Times New Roman"/>
              <a:cs typeface="Times New Roman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Wingdings"/>
              <a:buChar char=""/>
              <a:tabLst>
                <a:tab pos="269240" algn="l"/>
              </a:tabLst>
            </a:pPr>
            <a:r>
              <a:rPr sz="2400" dirty="0">
                <a:latin typeface="Times New Roman"/>
                <a:cs typeface="Times New Roman"/>
              </a:rPr>
              <a:t>In C++, </a:t>
            </a:r>
            <a:r>
              <a:rPr sz="2400" spc="-10" dirty="0">
                <a:latin typeface="Times New Roman"/>
                <a:cs typeface="Times New Roman"/>
              </a:rPr>
              <a:t>most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operators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1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overloaded so </a:t>
            </a:r>
            <a:r>
              <a:rPr sz="2400" dirty="0">
                <a:latin typeface="Times New Roman"/>
                <a:cs typeface="Times New Roman"/>
              </a:rPr>
              <a:t>that they </a:t>
            </a:r>
            <a:r>
              <a:rPr sz="2400" spc="-5" dirty="0">
                <a:latin typeface="Times New Roman"/>
                <a:cs typeface="Times New Roman"/>
              </a:rPr>
              <a:t>can  </a:t>
            </a:r>
            <a:r>
              <a:rPr sz="2400" dirty="0">
                <a:latin typeface="Times New Roman"/>
                <a:cs typeface="Times New Roman"/>
              </a:rPr>
              <a:t>perform special operations relative to the classes </a:t>
            </a:r>
            <a:r>
              <a:rPr sz="2400" spc="-5" dirty="0">
                <a:latin typeface="Times New Roman"/>
                <a:cs typeface="Times New Roman"/>
              </a:rPr>
              <a:t>you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2566" y="483108"/>
            <a:ext cx="3921978" cy="433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919985"/>
            <a:ext cx="7964170" cy="268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Wingdings"/>
              <a:buChar char=""/>
              <a:tabLst>
                <a:tab pos="269240" algn="l"/>
              </a:tabLst>
            </a:pPr>
            <a:r>
              <a:rPr sz="2400" b="1" dirty="0">
                <a:latin typeface="Times New Roman"/>
                <a:cs typeface="Times New Roman"/>
              </a:rPr>
              <a:t>For Example, </a:t>
            </a:r>
            <a:r>
              <a:rPr sz="2400" dirty="0">
                <a:latin typeface="Times New Roman"/>
                <a:cs typeface="Times New Roman"/>
              </a:rPr>
              <a:t>‘+’ </a:t>
            </a:r>
            <a:r>
              <a:rPr sz="2400" spc="-5" dirty="0">
                <a:latin typeface="Times New Roman"/>
                <a:cs typeface="Times New Roman"/>
              </a:rPr>
              <a:t>operator </a:t>
            </a:r>
            <a:r>
              <a:rPr sz="2400" dirty="0">
                <a:latin typeface="Times New Roman"/>
                <a:cs typeface="Times New Roman"/>
              </a:rPr>
              <a:t>can be </a:t>
            </a:r>
            <a:r>
              <a:rPr sz="2400" spc="-5" dirty="0">
                <a:latin typeface="Times New Roman"/>
                <a:cs typeface="Times New Roman"/>
              </a:rPr>
              <a:t>overloaded </a:t>
            </a:r>
            <a:r>
              <a:rPr sz="2400" dirty="0">
                <a:latin typeface="Times New Roman"/>
                <a:cs typeface="Times New Roman"/>
              </a:rPr>
              <a:t>to perform an  operation of string </a:t>
            </a:r>
            <a:r>
              <a:rPr sz="2400" spc="-5" dirty="0">
                <a:latin typeface="Times New Roman"/>
                <a:cs typeface="Times New Roman"/>
              </a:rPr>
              <a:t>concatenation along </a:t>
            </a:r>
            <a:r>
              <a:rPr sz="2400" dirty="0">
                <a:latin typeface="Times New Roman"/>
                <a:cs typeface="Times New Roman"/>
              </a:rPr>
              <a:t>with </a:t>
            </a:r>
            <a:r>
              <a:rPr sz="2400" spc="-10" dirty="0">
                <a:latin typeface="Times New Roman"/>
                <a:cs typeface="Times New Roman"/>
              </a:rPr>
              <a:t>its </a:t>
            </a:r>
            <a:r>
              <a:rPr sz="2400" spc="-5" dirty="0">
                <a:latin typeface="Times New Roman"/>
                <a:cs typeface="Times New Roman"/>
              </a:rPr>
              <a:t>pre-defined  </a:t>
            </a:r>
            <a:r>
              <a:rPr sz="2400" dirty="0">
                <a:latin typeface="Times New Roman"/>
                <a:cs typeface="Times New Roman"/>
              </a:rPr>
              <a:t>job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adding two </a:t>
            </a:r>
            <a:r>
              <a:rPr sz="2400" spc="-5" dirty="0">
                <a:latin typeface="Times New Roman"/>
                <a:cs typeface="Times New Roman"/>
              </a:rPr>
              <a:t>numeric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Font typeface="Wingdings"/>
              <a:buChar char=""/>
              <a:tabLst>
                <a:tab pos="269240" algn="l"/>
              </a:tabLst>
            </a:pPr>
            <a:r>
              <a:rPr sz="2400" spc="-5" dirty="0">
                <a:latin typeface="Times New Roman"/>
                <a:cs typeface="Times New Roman"/>
              </a:rPr>
              <a:t>When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operator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overloaded, </a:t>
            </a:r>
            <a:r>
              <a:rPr sz="2400" dirty="0">
                <a:latin typeface="Times New Roman"/>
                <a:cs typeface="Times New Roman"/>
              </a:rPr>
              <a:t>none of its </a:t>
            </a:r>
            <a:r>
              <a:rPr sz="2400" spc="-5" dirty="0">
                <a:latin typeface="Times New Roman"/>
                <a:cs typeface="Times New Roman"/>
              </a:rPr>
              <a:t>original </a:t>
            </a:r>
            <a:r>
              <a:rPr sz="2400" spc="-10" dirty="0">
                <a:latin typeface="Times New Roman"/>
                <a:cs typeface="Times New Roman"/>
              </a:rPr>
              <a:t>meaning  </a:t>
            </a:r>
            <a:r>
              <a:rPr sz="2400" spc="-5" dirty="0">
                <a:latin typeface="Times New Roman"/>
                <a:cs typeface="Times New Roman"/>
              </a:rPr>
              <a:t>will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lost.</a:t>
            </a:r>
            <a:endParaRPr sz="2400">
              <a:latin typeface="Times New Roman"/>
              <a:cs typeface="Times New Roman"/>
            </a:endParaRPr>
          </a:p>
          <a:p>
            <a:pPr marL="268605" marR="5715" indent="-256540" algn="just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Wingdings"/>
              <a:buChar char=""/>
              <a:tabLst>
                <a:tab pos="269240" algn="l"/>
              </a:tabLst>
            </a:pPr>
            <a:r>
              <a:rPr sz="2400" spc="-5" dirty="0">
                <a:latin typeface="Times New Roman"/>
                <a:cs typeface="Times New Roman"/>
              </a:rPr>
              <a:t>After overloading the appropriate operators, </a:t>
            </a:r>
            <a:r>
              <a:rPr sz="2400" dirty="0">
                <a:latin typeface="Times New Roman"/>
                <a:cs typeface="Times New Roman"/>
              </a:rPr>
              <a:t>you </a:t>
            </a:r>
            <a:r>
              <a:rPr sz="2400" spc="-5" dirty="0">
                <a:latin typeface="Times New Roman"/>
                <a:cs typeface="Times New Roman"/>
              </a:rPr>
              <a:t>can use  </a:t>
            </a:r>
            <a:r>
              <a:rPr sz="2400" spc="-25" dirty="0">
                <a:latin typeface="Times New Roman"/>
                <a:cs typeface="Times New Roman"/>
              </a:rPr>
              <a:t>C++’s </a:t>
            </a:r>
            <a:r>
              <a:rPr sz="2400" dirty="0">
                <a:latin typeface="Times New Roman"/>
                <a:cs typeface="Times New Roman"/>
              </a:rPr>
              <a:t>built in data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2566" y="583691"/>
            <a:ext cx="3921978" cy="435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53642"/>
            <a:ext cx="5836285" cy="252539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9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Unary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Operator</a:t>
            </a:r>
            <a:endParaRPr sz="2400">
              <a:latin typeface="Times New Roman"/>
              <a:cs typeface="Times New Roman"/>
            </a:endParaRPr>
          </a:p>
          <a:p>
            <a:pPr marL="268605" marR="5080" indent="624840">
              <a:lnSpc>
                <a:spcPts val="3290"/>
              </a:lnSpc>
              <a:spcBef>
                <a:spcPts val="165"/>
              </a:spcBef>
            </a:pPr>
            <a:r>
              <a:rPr sz="2400" dirty="0">
                <a:latin typeface="Times New Roman"/>
                <a:cs typeface="Times New Roman"/>
              </a:rPr>
              <a:t>- Operators attached to a single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operand.  (-a, +a, --a, ++a, a--,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a++)</a:t>
            </a:r>
            <a:endParaRPr sz="24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21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400" b="1" dirty="0">
                <a:latin typeface="Times New Roman"/>
                <a:cs typeface="Times New Roman"/>
              </a:rPr>
              <a:t>Binary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Operator</a:t>
            </a:r>
            <a:endParaRPr sz="2400">
              <a:latin typeface="Times New Roman"/>
              <a:cs typeface="Times New Roman"/>
            </a:endParaRPr>
          </a:p>
          <a:p>
            <a:pPr marL="534035" marR="616585" indent="227965">
              <a:lnSpc>
                <a:spcPts val="3290"/>
              </a:lnSpc>
              <a:spcBef>
                <a:spcPts val="165"/>
              </a:spcBef>
            </a:pPr>
            <a:r>
              <a:rPr sz="2400" dirty="0">
                <a:latin typeface="Times New Roman"/>
                <a:cs typeface="Times New Roman"/>
              </a:rPr>
              <a:t>- Operators attached to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operand.  (a-b, a+b, a*b, a/b, a%b, a&gt;b, a&lt;b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891" y="583691"/>
            <a:ext cx="5275297" cy="435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53642"/>
            <a:ext cx="7963534" cy="445516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latin typeface="Times New Roman"/>
                <a:cs typeface="Times New Roman"/>
              </a:rPr>
              <a:t>return-type </a:t>
            </a:r>
            <a:r>
              <a:rPr sz="2400" spc="-5" dirty="0">
                <a:latin typeface="Times New Roman"/>
                <a:cs typeface="Times New Roman"/>
              </a:rPr>
              <a:t>class-name:: </a:t>
            </a:r>
            <a:r>
              <a:rPr sz="2400" dirty="0">
                <a:latin typeface="Times New Roman"/>
                <a:cs typeface="Times New Roman"/>
              </a:rPr>
              <a:t>operator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op(arg-list)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body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400" b="1" spc="-20" dirty="0">
                <a:latin typeface="Times New Roman"/>
                <a:cs typeface="Times New Roman"/>
              </a:rPr>
              <a:t>EXPLANATION</a:t>
            </a:r>
            <a:endParaRPr sz="2400">
              <a:latin typeface="Times New Roman"/>
              <a:cs typeface="Times New Roman"/>
            </a:endParaRPr>
          </a:p>
          <a:p>
            <a:pPr marL="268605" marR="6350" indent="-256540">
              <a:lnSpc>
                <a:spcPct val="100000"/>
              </a:lnSpc>
              <a:spcBef>
                <a:spcPts val="405"/>
              </a:spcBef>
              <a:buClr>
                <a:srgbClr val="2CA1BE"/>
              </a:buClr>
              <a:buSzPct val="66666"/>
              <a:buFont typeface="Wingdings"/>
              <a:buChar char=""/>
              <a:tabLst>
                <a:tab pos="269240" algn="l"/>
              </a:tabLst>
            </a:pPr>
            <a:r>
              <a:rPr sz="2400" dirty="0">
                <a:latin typeface="Times New Roman"/>
                <a:cs typeface="Times New Roman"/>
              </a:rPr>
              <a:t>return </a:t>
            </a:r>
            <a:r>
              <a:rPr sz="2400" spc="-5" dirty="0">
                <a:latin typeface="Times New Roman"/>
                <a:cs typeface="Times New Roman"/>
              </a:rPr>
              <a:t>type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It </a:t>
            </a:r>
            <a:r>
              <a:rPr sz="2400" dirty="0">
                <a:latin typeface="Times New Roman"/>
                <a:cs typeface="Times New Roman"/>
              </a:rPr>
              <a:t>is the </a:t>
            </a:r>
            <a:r>
              <a:rPr sz="2400" spc="-5" dirty="0">
                <a:latin typeface="Times New Roman"/>
                <a:cs typeface="Times New Roman"/>
              </a:rPr>
              <a:t>type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value returned </a:t>
            </a:r>
            <a:r>
              <a:rPr sz="2400" spc="-10" dirty="0">
                <a:latin typeface="Times New Roman"/>
                <a:cs typeface="Times New Roman"/>
              </a:rPr>
              <a:t>by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specified  </a:t>
            </a:r>
            <a:r>
              <a:rPr sz="2400" dirty="0">
                <a:latin typeface="Times New Roman"/>
                <a:cs typeface="Times New Roman"/>
              </a:rPr>
              <a:t>operation.</a:t>
            </a:r>
            <a:endParaRPr sz="24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Wingdings"/>
              <a:buChar char=""/>
              <a:tabLst>
                <a:tab pos="269240" algn="l"/>
              </a:tabLst>
            </a:pPr>
            <a:r>
              <a:rPr sz="2400" dirty="0">
                <a:latin typeface="Times New Roman"/>
                <a:cs typeface="Times New Roman"/>
              </a:rPr>
              <a:t>op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operator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being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overloaded.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may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unary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binary </a:t>
            </a:r>
            <a:r>
              <a:rPr sz="2400" spc="-15" dirty="0">
                <a:latin typeface="Times New Roman"/>
                <a:cs typeface="Times New Roman"/>
              </a:rPr>
              <a:t>operator. </a:t>
            </a:r>
            <a:r>
              <a:rPr sz="2400" dirty="0">
                <a:latin typeface="Times New Roman"/>
                <a:cs typeface="Times New Roman"/>
              </a:rPr>
              <a:t>It is preceded by the keyword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operator.</a:t>
            </a:r>
            <a:endParaRPr sz="24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Wingdings"/>
              <a:buChar char=""/>
              <a:tabLst>
                <a:tab pos="269240" algn="l"/>
                <a:tab pos="1428115" algn="l"/>
                <a:tab pos="1876425" algn="l"/>
                <a:tab pos="2121535" algn="l"/>
                <a:tab pos="2451100" algn="l"/>
                <a:tab pos="2799080" algn="l"/>
                <a:tab pos="3315335" algn="l"/>
                <a:tab pos="4475480" algn="l"/>
                <a:tab pos="5353050" algn="l"/>
                <a:tab pos="6308725" algn="l"/>
                <a:tab pos="7467600" algn="l"/>
                <a:tab pos="7814945" algn="l"/>
              </a:tabLst>
            </a:pPr>
            <a:r>
              <a:rPr sz="2400" dirty="0">
                <a:latin typeface="Times New Roman"/>
                <a:cs typeface="Times New Roman"/>
              </a:rPr>
              <a:t>op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rator	op	-	It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the	func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ion	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e,	</a:t>
            </a:r>
            <a:r>
              <a:rPr sz="2400" spc="-2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here	operat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r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a  keyword.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9641" y="583691"/>
            <a:ext cx="16681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500886"/>
            <a:ext cx="22339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Int</a:t>
            </a:r>
            <a:r>
              <a:rPr sz="3200" spc="-60" dirty="0"/>
              <a:t>r</a:t>
            </a:r>
            <a:r>
              <a:rPr sz="3200" dirty="0"/>
              <a:t>oduction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45668" y="1991613"/>
            <a:ext cx="6843395" cy="32099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9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spc="-5" dirty="0">
                <a:latin typeface="Times New Roman"/>
                <a:cs typeface="Times New Roman"/>
              </a:rPr>
              <a:t>One </a:t>
            </a:r>
            <a:r>
              <a:rPr sz="2700" dirty="0">
                <a:latin typeface="Times New Roman"/>
                <a:cs typeface="Times New Roman"/>
              </a:rPr>
              <a:t>of the exciting </a:t>
            </a:r>
            <a:r>
              <a:rPr sz="2700" spc="-5" dirty="0">
                <a:latin typeface="Times New Roman"/>
                <a:cs typeface="Times New Roman"/>
              </a:rPr>
              <a:t>features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C++</a:t>
            </a:r>
            <a:endParaRPr sz="27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spc="-45" dirty="0">
                <a:latin typeface="Times New Roman"/>
                <a:cs typeface="Times New Roman"/>
              </a:rPr>
              <a:t>Works </a:t>
            </a:r>
            <a:r>
              <a:rPr sz="2700" dirty="0">
                <a:latin typeface="Times New Roman"/>
                <a:cs typeface="Times New Roman"/>
              </a:rPr>
              <a:t>only on the single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variable</a:t>
            </a:r>
            <a:endParaRPr sz="27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dirty="0">
                <a:latin typeface="Times New Roman"/>
                <a:cs typeface="Times New Roman"/>
              </a:rPr>
              <a:t>It can be overloaded </a:t>
            </a:r>
            <a:r>
              <a:rPr sz="2700" spc="-5" dirty="0">
                <a:latin typeface="Times New Roman"/>
                <a:cs typeface="Times New Roman"/>
              </a:rPr>
              <a:t>two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ways</a:t>
            </a:r>
            <a:endParaRPr sz="2700">
              <a:latin typeface="Times New Roman"/>
              <a:cs typeface="Times New Roman"/>
            </a:endParaRPr>
          </a:p>
          <a:p>
            <a:pPr marL="2074545" lvl="1" indent="-343535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2075180" algn="l"/>
              </a:tabLst>
            </a:pPr>
            <a:r>
              <a:rPr sz="2700" dirty="0">
                <a:latin typeface="Times New Roman"/>
                <a:cs typeface="Times New Roman"/>
              </a:rPr>
              <a:t>Static </a:t>
            </a:r>
            <a:r>
              <a:rPr sz="2700" spc="-5" dirty="0">
                <a:latin typeface="Times New Roman"/>
                <a:cs typeface="Times New Roman"/>
              </a:rPr>
              <a:t>member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function</a:t>
            </a:r>
            <a:endParaRPr sz="2700">
              <a:latin typeface="Times New Roman"/>
              <a:cs typeface="Times New Roman"/>
            </a:endParaRPr>
          </a:p>
          <a:p>
            <a:pPr marL="2074545" lvl="1" indent="-343535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2075180" algn="l"/>
              </a:tabLst>
            </a:pPr>
            <a:r>
              <a:rPr sz="2700" dirty="0">
                <a:latin typeface="Times New Roman"/>
                <a:cs typeface="Times New Roman"/>
              </a:rPr>
              <a:t>Friend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function</a:t>
            </a:r>
            <a:endParaRPr sz="27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spc="-5" dirty="0">
                <a:latin typeface="Times New Roman"/>
                <a:cs typeface="Times New Roman"/>
              </a:rPr>
              <a:t>-,+,++,-- </a:t>
            </a:r>
            <a:r>
              <a:rPr sz="2700" dirty="0">
                <a:latin typeface="Times New Roman"/>
                <a:cs typeface="Times New Roman"/>
              </a:rPr>
              <a:t>those are unary operator which we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can  overloaded.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927" y="609600"/>
            <a:ext cx="7658100" cy="392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75802" cy="861774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Using a member function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Overload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Unary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Operator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8075802" cy="560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587939"/>
            <a:ext cx="807580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095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740</Words>
  <Application>Microsoft Office PowerPoint</Application>
  <PresentationFormat>On-screen Show (4:3)</PresentationFormat>
  <Paragraphs>115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</vt:lpstr>
      <vt:lpstr>Using a member function to Overload Unary Operator</vt:lpstr>
      <vt:lpstr>Using a Friend Function to Overload a Unary Operator</vt:lpstr>
      <vt:lpstr>Example:- Use of friend function to overload a unary operator</vt:lpstr>
      <vt:lpstr>Example Program:</vt:lpstr>
      <vt:lpstr>PowerPoint Presentation</vt:lpstr>
      <vt:lpstr>PowerPoint Presentation</vt:lpstr>
      <vt:lpstr>PowerPoint Presentation</vt:lpstr>
      <vt:lpstr>INTRODUCTION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Manickam</dc:creator>
  <cp:lastModifiedBy>Admin</cp:lastModifiedBy>
  <cp:revision>7</cp:revision>
  <dcterms:created xsi:type="dcterms:W3CDTF">2020-08-17T17:01:31Z</dcterms:created>
  <dcterms:modified xsi:type="dcterms:W3CDTF">2020-08-26T04:14:21Z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2020-08-17T00:00:00Z</vt:filetime>
  </property>
</Properties>
</file>