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30" r:id="rId2"/>
    <p:sldId id="431" r:id="rId3"/>
    <p:sldId id="432" r:id="rId4"/>
    <p:sldId id="433" r:id="rId5"/>
    <p:sldId id="439" r:id="rId6"/>
    <p:sldId id="440" r:id="rId7"/>
    <p:sldId id="441" r:id="rId8"/>
    <p:sldId id="434" r:id="rId9"/>
    <p:sldId id="435" r:id="rId10"/>
    <p:sldId id="442" r:id="rId11"/>
    <p:sldId id="443" r:id="rId12"/>
    <p:sldId id="444" r:id="rId13"/>
    <p:sldId id="445" r:id="rId14"/>
    <p:sldId id="422" r:id="rId15"/>
    <p:sldId id="427" r:id="rId16"/>
    <p:sldId id="428" r:id="rId17"/>
    <p:sldId id="429" r:id="rId18"/>
    <p:sldId id="438" r:id="rId19"/>
    <p:sldId id="423" r:id="rId20"/>
    <p:sldId id="371" r:id="rId21"/>
    <p:sldId id="372" r:id="rId22"/>
    <p:sldId id="424" r:id="rId23"/>
    <p:sldId id="436" r:id="rId24"/>
    <p:sldId id="437" r:id="rId25"/>
    <p:sldId id="447" r:id="rId26"/>
    <p:sldId id="448" r:id="rId27"/>
    <p:sldId id="449" r:id="rId28"/>
    <p:sldId id="425" r:id="rId29"/>
    <p:sldId id="42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41" autoAdjust="0"/>
    <p:restoredTop sz="94291" autoAdjust="0"/>
  </p:normalViewPr>
  <p:slideViewPr>
    <p:cSldViewPr snapToGrid="0">
      <p:cViewPr varScale="1">
        <p:scale>
          <a:sx n="69" d="100"/>
          <a:sy n="69" d="100"/>
        </p:scale>
        <p:origin x="-544"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4C49D-EB88-4F15-8555-2DA21488A833}" type="datetimeFigureOut">
              <a:rPr lang="en-IN" smtClean="0"/>
              <a:pPr/>
              <a:t>17-11-2021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C46FD-3035-405F-8A4E-DEB95F4E64F1}" type="slidenum">
              <a:rPr lang="en-IN" smtClean="0"/>
              <a:pPr/>
              <a:t>‹#›</a:t>
            </a:fld>
            <a:endParaRPr lang="en-IN"/>
          </a:p>
        </p:txBody>
      </p:sp>
    </p:spTree>
    <p:extLst>
      <p:ext uri="{BB962C8B-B14F-4D97-AF65-F5344CB8AC3E}">
        <p14:creationId xmlns:p14="http://schemas.microsoft.com/office/powerpoint/2010/main" xmlns="" val="233694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5</a:t>
            </a:fld>
            <a:endParaRPr lang="en-IN"/>
          </a:p>
        </p:txBody>
      </p:sp>
    </p:spTree>
    <p:extLst>
      <p:ext uri="{BB962C8B-B14F-4D97-AF65-F5344CB8AC3E}">
        <p14:creationId xmlns:p14="http://schemas.microsoft.com/office/powerpoint/2010/main" xmlns="" val="386220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25</a:t>
            </a:fld>
            <a:endParaRPr lang="en-IN"/>
          </a:p>
        </p:txBody>
      </p:sp>
    </p:spTree>
    <p:extLst>
      <p:ext uri="{BB962C8B-B14F-4D97-AF65-F5344CB8AC3E}">
        <p14:creationId xmlns:p14="http://schemas.microsoft.com/office/powerpoint/2010/main" xmlns="" val="2217911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26</a:t>
            </a:fld>
            <a:endParaRPr lang="en-IN"/>
          </a:p>
        </p:txBody>
      </p:sp>
    </p:spTree>
    <p:extLst>
      <p:ext uri="{BB962C8B-B14F-4D97-AF65-F5344CB8AC3E}">
        <p14:creationId xmlns:p14="http://schemas.microsoft.com/office/powerpoint/2010/main" xmlns="" val="352119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27</a:t>
            </a:fld>
            <a:endParaRPr lang="en-IN"/>
          </a:p>
        </p:txBody>
      </p:sp>
    </p:spTree>
    <p:extLst>
      <p:ext uri="{BB962C8B-B14F-4D97-AF65-F5344CB8AC3E}">
        <p14:creationId xmlns:p14="http://schemas.microsoft.com/office/powerpoint/2010/main" xmlns="" val="2645624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29</a:t>
            </a:fld>
            <a:endParaRPr lang="en-IN"/>
          </a:p>
        </p:txBody>
      </p:sp>
    </p:spTree>
    <p:extLst>
      <p:ext uri="{BB962C8B-B14F-4D97-AF65-F5344CB8AC3E}">
        <p14:creationId xmlns:p14="http://schemas.microsoft.com/office/powerpoint/2010/main" xmlns="" val="215997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6</a:t>
            </a:fld>
            <a:endParaRPr lang="en-IN"/>
          </a:p>
        </p:txBody>
      </p:sp>
    </p:spTree>
    <p:extLst>
      <p:ext uri="{BB962C8B-B14F-4D97-AF65-F5344CB8AC3E}">
        <p14:creationId xmlns:p14="http://schemas.microsoft.com/office/powerpoint/2010/main" xmlns="" val="73824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7</a:t>
            </a:fld>
            <a:endParaRPr lang="en-IN"/>
          </a:p>
        </p:txBody>
      </p:sp>
    </p:spTree>
    <p:extLst>
      <p:ext uri="{BB962C8B-B14F-4D97-AF65-F5344CB8AC3E}">
        <p14:creationId xmlns:p14="http://schemas.microsoft.com/office/powerpoint/2010/main" xmlns="" val="381888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18</a:t>
            </a:fld>
            <a:endParaRPr lang="en-IN"/>
          </a:p>
        </p:txBody>
      </p:sp>
    </p:spTree>
    <p:extLst>
      <p:ext uri="{BB962C8B-B14F-4D97-AF65-F5344CB8AC3E}">
        <p14:creationId xmlns:p14="http://schemas.microsoft.com/office/powerpoint/2010/main" xmlns="" val="268919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19</a:t>
            </a:fld>
            <a:endParaRPr lang="en-IN"/>
          </a:p>
        </p:txBody>
      </p:sp>
    </p:spTree>
    <p:extLst>
      <p:ext uri="{BB962C8B-B14F-4D97-AF65-F5344CB8AC3E}">
        <p14:creationId xmlns:p14="http://schemas.microsoft.com/office/powerpoint/2010/main" xmlns="" val="125004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20</a:t>
            </a:fld>
            <a:endParaRPr lang="en-IN"/>
          </a:p>
        </p:txBody>
      </p:sp>
    </p:spTree>
    <p:extLst>
      <p:ext uri="{BB962C8B-B14F-4D97-AF65-F5344CB8AC3E}">
        <p14:creationId xmlns:p14="http://schemas.microsoft.com/office/powerpoint/2010/main" xmlns="" val="314051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21</a:t>
            </a:fld>
            <a:endParaRPr lang="en-IN"/>
          </a:p>
        </p:txBody>
      </p:sp>
    </p:spTree>
    <p:extLst>
      <p:ext uri="{BB962C8B-B14F-4D97-AF65-F5344CB8AC3E}">
        <p14:creationId xmlns:p14="http://schemas.microsoft.com/office/powerpoint/2010/main" xmlns="" val="13948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23</a:t>
            </a:fld>
            <a:endParaRPr lang="en-IN"/>
          </a:p>
        </p:txBody>
      </p:sp>
    </p:spTree>
    <p:extLst>
      <p:ext uri="{BB962C8B-B14F-4D97-AF65-F5344CB8AC3E}">
        <p14:creationId xmlns:p14="http://schemas.microsoft.com/office/powerpoint/2010/main" xmlns="" val="1645415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pPr/>
              <a:t>24</a:t>
            </a:fld>
            <a:endParaRPr lang="en-IN"/>
          </a:p>
        </p:txBody>
      </p:sp>
    </p:spTree>
    <p:extLst>
      <p:ext uri="{BB962C8B-B14F-4D97-AF65-F5344CB8AC3E}">
        <p14:creationId xmlns:p14="http://schemas.microsoft.com/office/powerpoint/2010/main" xmlns="" val="3526178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43A409-6797-4AD6-97AA-2BBF52772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2308894-3EF4-43E8-978D-C36DF777D5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509BEA6-46F4-4549-8CEB-1FB9E257430D}"/>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5" name="Footer Placeholder 4">
            <a:extLst>
              <a:ext uri="{FF2B5EF4-FFF2-40B4-BE49-F238E27FC236}">
                <a16:creationId xmlns:a16="http://schemas.microsoft.com/office/drawing/2014/main" xmlns="" id="{A2068D59-8C42-409C-BA1B-D96C299165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248778-8B9C-46F4-86DE-43D171498523}"/>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251545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EFC9B8-BCC2-4BFC-BAE5-5ECF8BF951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6F2E827-0752-4CCF-BE8D-CF2760F4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34DC29F-A0D3-4A65-9F79-89D34BF835F5}"/>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5" name="Footer Placeholder 4">
            <a:extLst>
              <a:ext uri="{FF2B5EF4-FFF2-40B4-BE49-F238E27FC236}">
                <a16:creationId xmlns:a16="http://schemas.microsoft.com/office/drawing/2014/main" xmlns="" id="{AB628426-BCFB-46FC-A9E2-1463232B70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330D888-B8D0-4C44-80FF-8AC414AAE76A}"/>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371646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C18E34C-F920-49E4-9F05-4C65413B7A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90DB2AA-499E-451C-A5C5-78D4F9C261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2F0308A-482D-450D-927A-BCFC6E760D99}"/>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5" name="Footer Placeholder 4">
            <a:extLst>
              <a:ext uri="{FF2B5EF4-FFF2-40B4-BE49-F238E27FC236}">
                <a16:creationId xmlns:a16="http://schemas.microsoft.com/office/drawing/2014/main" xmlns="" id="{5E29E57C-DD51-4FFD-A2E4-8B12D5399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569924E-4763-436F-B6C5-D652DE0CDEAA}"/>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863391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377995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86A694-CA12-4CF9-8168-4561833E0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410BBE-11E8-4494-BB1F-C06F011DCC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DE97EE6-470D-4436-B958-5E9DECF80DF2}"/>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5" name="Footer Placeholder 4">
            <a:extLst>
              <a:ext uri="{FF2B5EF4-FFF2-40B4-BE49-F238E27FC236}">
                <a16:creationId xmlns:a16="http://schemas.microsoft.com/office/drawing/2014/main" xmlns="" id="{2162B3B9-5D77-4D0A-A820-176146BEC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8EA8C62-884A-43D5-8E75-088310668585}"/>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136213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EE78C-DC60-4BFD-9483-5F7C34E0EB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F77A2ED-B161-4B10-A3EE-A43E1B407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31EC3E-596B-49D7-848F-DE1E7D3A9D60}"/>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5" name="Footer Placeholder 4">
            <a:extLst>
              <a:ext uri="{FF2B5EF4-FFF2-40B4-BE49-F238E27FC236}">
                <a16:creationId xmlns:a16="http://schemas.microsoft.com/office/drawing/2014/main" xmlns="" id="{E229BE68-185F-4F92-B4C1-8A3322DBC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D9F925-BA95-43B5-B9FF-760780FB7AC8}"/>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82951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4A5E15-643A-4848-90FC-153A200CD4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7039BC-5D9F-4FEB-BDE9-AE2971C64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F3D491D-5C0A-447A-9729-0F184FF01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9FE2267-04FD-4590-B4E5-5018136D32B1}"/>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6" name="Footer Placeholder 5">
            <a:extLst>
              <a:ext uri="{FF2B5EF4-FFF2-40B4-BE49-F238E27FC236}">
                <a16:creationId xmlns:a16="http://schemas.microsoft.com/office/drawing/2014/main" xmlns="" id="{978B221D-F7E2-476B-9C79-DFC5553730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B1882CF-7F20-4A28-862C-2AECE086EB89}"/>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337628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9DB4C-DE02-416C-AFC2-E84259533F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485E416-6BD9-4326-A7E3-3D469980E3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2530BC4-D61C-4D39-AFF3-586F94B7D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8CC887E-35F8-4712-9DD4-EDE32CDAB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3A82B99-450A-4002-96AB-412D4976C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929F844-6CD1-4DA0-B47E-0A83B322D6B1}"/>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8" name="Footer Placeholder 7">
            <a:extLst>
              <a:ext uri="{FF2B5EF4-FFF2-40B4-BE49-F238E27FC236}">
                <a16:creationId xmlns:a16="http://schemas.microsoft.com/office/drawing/2014/main" xmlns="" id="{30E5DD94-9305-453D-9D18-51311E53AB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0CC6C5B-8C82-44CA-80F9-73B0E7B00899}"/>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204467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5CA28-73AB-4742-93FA-4439399C6B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A885DD8-8D0A-4704-9190-900F068A5B27}"/>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4" name="Footer Placeholder 3">
            <a:extLst>
              <a:ext uri="{FF2B5EF4-FFF2-40B4-BE49-F238E27FC236}">
                <a16:creationId xmlns:a16="http://schemas.microsoft.com/office/drawing/2014/main" xmlns="" id="{B0427358-BD8D-4BD4-A67E-6BA6AC9A88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ACC127C-AADA-47D3-9906-2C63355CD7E3}"/>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274071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993A30-E937-43C3-881D-0C40C3450CAD}"/>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3" name="Footer Placeholder 2">
            <a:extLst>
              <a:ext uri="{FF2B5EF4-FFF2-40B4-BE49-F238E27FC236}">
                <a16:creationId xmlns:a16="http://schemas.microsoft.com/office/drawing/2014/main" xmlns="" id="{BA3D64C2-5712-494A-996C-4AE366147A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EA05027-1114-46FC-A349-4A4B55D7A5B7}"/>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218243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D3CA7-B7E1-41D6-A273-4B1473233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77255BE-52DB-41FA-86BE-333BA7E6C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AA8D26D-F53E-407E-AFD6-810FCA9EF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46B5423-E514-439A-954B-3872DF74D277}"/>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6" name="Footer Placeholder 5">
            <a:extLst>
              <a:ext uri="{FF2B5EF4-FFF2-40B4-BE49-F238E27FC236}">
                <a16:creationId xmlns:a16="http://schemas.microsoft.com/office/drawing/2014/main" xmlns="" id="{60E3D33D-EA91-4471-9221-75159E7645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F67C04C-A633-4C77-BE10-E76E6E7DC88A}"/>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209210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D5DBB-DA9D-4F43-B16A-B9B1CD322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4C344FC-F88D-4316-B536-685EA15608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3F2F023-C178-4467-A61E-BA5E943BC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E3871C-FD68-470E-A746-456AB6768C92}"/>
              </a:ext>
            </a:extLst>
          </p:cNvPr>
          <p:cNvSpPr>
            <a:spLocks noGrp="1"/>
          </p:cNvSpPr>
          <p:nvPr>
            <p:ph type="dt" sz="half" idx="10"/>
          </p:nvPr>
        </p:nvSpPr>
        <p:spPr/>
        <p:txBody>
          <a:bodyPr/>
          <a:lstStyle/>
          <a:p>
            <a:fld id="{FE7ABF69-45D4-4E3F-81D3-8D53E809C194}" type="datetimeFigureOut">
              <a:rPr lang="en-IN" smtClean="0"/>
              <a:pPr/>
              <a:t>17-11-2021</a:t>
            </a:fld>
            <a:endParaRPr lang="en-IN"/>
          </a:p>
        </p:txBody>
      </p:sp>
      <p:sp>
        <p:nvSpPr>
          <p:cNvPr id="6" name="Footer Placeholder 5">
            <a:extLst>
              <a:ext uri="{FF2B5EF4-FFF2-40B4-BE49-F238E27FC236}">
                <a16:creationId xmlns:a16="http://schemas.microsoft.com/office/drawing/2014/main" xmlns="" id="{896B3FD0-5CD1-4E40-A8EA-936350F72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47EBC48-AA09-4530-857E-364B43481081}"/>
              </a:ext>
            </a:extLst>
          </p:cNvPr>
          <p:cNvSpPr>
            <a:spLocks noGrp="1"/>
          </p:cNvSpPr>
          <p:nvPr>
            <p:ph type="sldNum" sz="quarter" idx="12"/>
          </p:nvPr>
        </p:nvSpPr>
        <p:spPr/>
        <p:txBody>
          <a:body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213088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B81600-C823-4010-B14D-D30C9DFDA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E47E56-01C7-49B5-8136-48E6D6DBA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F25374-DED8-4150-A9DC-2C7F2560C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ABF69-45D4-4E3F-81D3-8D53E809C194}" type="datetimeFigureOut">
              <a:rPr lang="en-IN" smtClean="0"/>
              <a:pPr/>
              <a:t>17-11-2021</a:t>
            </a:fld>
            <a:endParaRPr lang="en-IN"/>
          </a:p>
        </p:txBody>
      </p:sp>
      <p:sp>
        <p:nvSpPr>
          <p:cNvPr id="5" name="Footer Placeholder 4">
            <a:extLst>
              <a:ext uri="{FF2B5EF4-FFF2-40B4-BE49-F238E27FC236}">
                <a16:creationId xmlns:a16="http://schemas.microsoft.com/office/drawing/2014/main" xmlns="" id="{8053E3BB-1B0C-48FD-A003-22CB60E1F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B0D197C-D8ED-4ECD-96FC-9DED19DA0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778BD-398A-4329-BA78-BD0582999890}" type="slidenum">
              <a:rPr lang="en-IN" smtClean="0"/>
              <a:pPr/>
              <a:t>‹#›</a:t>
            </a:fld>
            <a:endParaRPr lang="en-IN"/>
          </a:p>
        </p:txBody>
      </p:sp>
    </p:spTree>
    <p:extLst>
      <p:ext uri="{BB962C8B-B14F-4D97-AF65-F5344CB8AC3E}">
        <p14:creationId xmlns:p14="http://schemas.microsoft.com/office/powerpoint/2010/main" xmlns="" val="2987114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Friend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7" y="836625"/>
            <a:ext cx="12191999" cy="5324535"/>
          </a:xfrm>
          <a:prstGeom prst="rect">
            <a:avLst/>
          </a:prstGeom>
          <a:noFill/>
        </p:spPr>
        <p:txBody>
          <a:bodyPr wrap="square" rtlCol="0">
            <a:spAutoFit/>
          </a:bodyPr>
          <a:lstStyle/>
          <a:p>
            <a:pPr algn="just">
              <a:spcBef>
                <a:spcPct val="50000"/>
              </a:spcBef>
            </a:pPr>
            <a:r>
              <a:rPr lang="en-US" altLang="en-US" sz="2000" b="1" dirty="0">
                <a:solidFill>
                  <a:schemeClr val="accent4">
                    <a:lumMod val="60000"/>
                    <a:lumOff val="40000"/>
                  </a:schemeClr>
                </a:solidFill>
              </a:rPr>
              <a:t>1. The main concepts of the object oriented programming paradigm are data hiding and data encapsulation.</a:t>
            </a:r>
          </a:p>
          <a:p>
            <a:pPr algn="just">
              <a:spcBef>
                <a:spcPct val="50000"/>
              </a:spcBef>
            </a:pPr>
            <a:r>
              <a:rPr lang="en-US" altLang="en-US" sz="2000" b="1" dirty="0">
                <a:solidFill>
                  <a:schemeClr val="accent4">
                    <a:lumMod val="60000"/>
                    <a:lumOff val="40000"/>
                  </a:schemeClr>
                </a:solidFill>
              </a:rPr>
              <a:t>2. Whenever data variables are declared in a private category of a class, these members are restricted from accessing by non – member functions. </a:t>
            </a:r>
          </a:p>
          <a:p>
            <a:pPr algn="just">
              <a:spcBef>
                <a:spcPct val="50000"/>
              </a:spcBef>
            </a:pPr>
            <a:r>
              <a:rPr lang="en-US" altLang="en-US" sz="2000" b="1" dirty="0">
                <a:solidFill>
                  <a:schemeClr val="accent4">
                    <a:lumMod val="60000"/>
                    <a:lumOff val="40000"/>
                  </a:schemeClr>
                </a:solidFill>
              </a:rPr>
              <a:t>3. The private data values can be neither read nor written by non – member functions.</a:t>
            </a:r>
          </a:p>
          <a:p>
            <a:pPr algn="just">
              <a:spcBef>
                <a:spcPct val="50000"/>
              </a:spcBef>
            </a:pPr>
            <a:r>
              <a:rPr lang="en-US" altLang="en-US" sz="2000" b="1" dirty="0">
                <a:solidFill>
                  <a:schemeClr val="accent4">
                    <a:lumMod val="60000"/>
                    <a:lumOff val="40000"/>
                  </a:schemeClr>
                </a:solidFill>
              </a:rPr>
              <a:t>4. If any attempt is made directly to access these members, the compiler will display an error message as “inaccessible data type”. </a:t>
            </a:r>
          </a:p>
          <a:p>
            <a:pPr algn="just">
              <a:spcBef>
                <a:spcPct val="50000"/>
              </a:spcBef>
            </a:pPr>
            <a:r>
              <a:rPr lang="en-US" altLang="en-US" sz="2000" b="1" dirty="0">
                <a:solidFill>
                  <a:schemeClr val="accent4">
                    <a:lumMod val="60000"/>
                    <a:lumOff val="40000"/>
                  </a:schemeClr>
                </a:solidFill>
              </a:rPr>
              <a:t>5. The best way to access a private data member by a non – member function is to change a private data member to a public group.</a:t>
            </a:r>
          </a:p>
          <a:p>
            <a:pPr algn="just">
              <a:spcBef>
                <a:spcPct val="50000"/>
              </a:spcBef>
            </a:pPr>
            <a:r>
              <a:rPr lang="en-US" altLang="en-US" sz="2000" b="1" dirty="0">
                <a:solidFill>
                  <a:schemeClr val="accent4">
                    <a:lumMod val="60000"/>
                    <a:lumOff val="40000"/>
                  </a:schemeClr>
                </a:solidFill>
              </a:rPr>
              <a:t>6. When the private or protected data member is changed to a public category, it violates the whole concept or data hiding  and data encapsulation. </a:t>
            </a:r>
          </a:p>
          <a:p>
            <a:pPr algn="just">
              <a:spcBef>
                <a:spcPct val="50000"/>
              </a:spcBef>
            </a:pPr>
            <a:r>
              <a:rPr lang="en-US" altLang="en-US" sz="2000" b="1" dirty="0">
                <a:solidFill>
                  <a:schemeClr val="accent4">
                    <a:lumMod val="60000"/>
                    <a:lumOff val="40000"/>
                  </a:schemeClr>
                </a:solidFill>
              </a:rPr>
              <a:t>7. To solve this problem, a friend function can be declared to have access to these data members.</a:t>
            </a:r>
          </a:p>
          <a:p>
            <a:pPr algn="just">
              <a:spcBef>
                <a:spcPct val="50000"/>
              </a:spcBef>
            </a:pPr>
            <a:r>
              <a:rPr lang="en-US" altLang="en-US" sz="2000" b="1" dirty="0">
                <a:solidFill>
                  <a:schemeClr val="accent4">
                    <a:lumMod val="60000"/>
                    <a:lumOff val="40000"/>
                  </a:schemeClr>
                </a:solidFill>
              </a:rPr>
              <a:t>8. Friend is a special mechanism for letting non – member functions access private data.</a:t>
            </a:r>
          </a:p>
          <a:p>
            <a:pPr algn="just">
              <a:spcBef>
                <a:spcPct val="50000"/>
              </a:spcBef>
            </a:pPr>
            <a:r>
              <a:rPr lang="en-US" altLang="en-US" sz="2000" b="1" dirty="0">
                <a:solidFill>
                  <a:schemeClr val="accent4">
                    <a:lumMod val="60000"/>
                    <a:lumOff val="40000"/>
                  </a:schemeClr>
                </a:solidFill>
              </a:rPr>
              <a:t>9. The keyword friend inform the compiler that it is not a member function of the class.</a:t>
            </a:r>
          </a:p>
        </p:txBody>
      </p:sp>
    </p:spTree>
    <p:extLst>
      <p:ext uri="{BB962C8B-B14F-4D97-AF65-F5344CB8AC3E}">
        <p14:creationId xmlns:p14="http://schemas.microsoft.com/office/powerpoint/2010/main" xmlns="" val="29868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noAutofit/>
          </a:bodyPr>
          <a:lstStyle/>
          <a:p>
            <a:r>
              <a:rPr lang="en-US" sz="2400" dirty="0">
                <a:solidFill>
                  <a:schemeClr val="tx1"/>
                </a:solidFill>
              </a:rPr>
              <a:t>Compiler may not perform inlining in such circumstances like:</a:t>
            </a:r>
          </a:p>
        </p:txBody>
      </p:sp>
      <p:sp>
        <p:nvSpPr>
          <p:cNvPr id="4" name="Rectangle 3"/>
          <p:cNvSpPr/>
          <p:nvPr/>
        </p:nvSpPr>
        <p:spPr>
          <a:xfrm>
            <a:off x="1419367" y="1624084"/>
            <a:ext cx="8625385" cy="3170099"/>
          </a:xfrm>
          <a:prstGeom prst="rect">
            <a:avLst/>
          </a:prstGeom>
        </p:spPr>
        <p:txBody>
          <a:bodyPr wrap="square">
            <a:spAutoFit/>
          </a:bodyPr>
          <a:lstStyle/>
          <a:p>
            <a:pPr marL="273050" indent="-273050">
              <a:buFont typeface="+mj-lt"/>
              <a:buAutoNum type="arabicParenR"/>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a function contains a loop. (for, while, do-while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If a function contains static variables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If a function is recursive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If a function return type is other than void, and the return statement doesn’t exist in function body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5) If a function contains switch or </a:t>
            </a:r>
            <a:r>
              <a:rPr lang="en-US" sz="2000" dirty="0" err="1">
                <a:latin typeface="Times New Roman" panose="02020603050405020304" pitchFamily="18" charset="0"/>
                <a:cs typeface="Times New Roman" panose="02020603050405020304" pitchFamily="18" charset="0"/>
              </a:rPr>
              <a:t>goto</a:t>
            </a:r>
            <a:r>
              <a:rPr lang="en-US" sz="2000" dirty="0">
                <a:latin typeface="Times New Roman" panose="02020603050405020304" pitchFamily="18" charset="0"/>
                <a:cs typeface="Times New Roman" panose="02020603050405020304" pitchFamily="18" charset="0"/>
              </a:rPr>
              <a:t> statement.</a:t>
            </a:r>
          </a:p>
        </p:txBody>
      </p:sp>
    </p:spTree>
    <p:extLst>
      <p:ext uri="{BB962C8B-B14F-4D97-AF65-F5344CB8AC3E}">
        <p14:creationId xmlns:p14="http://schemas.microsoft.com/office/powerpoint/2010/main" xmlns="" val="118158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209392"/>
            <a:ext cx="12192000" cy="384043"/>
          </a:xfrm>
        </p:spPr>
        <p:txBody>
          <a:bodyPr/>
          <a:lstStyle/>
          <a:p>
            <a:r>
              <a:rPr lang="en-US" b="1" dirty="0" smtClean="0">
                <a:solidFill>
                  <a:schemeClr val="tx1"/>
                </a:solidFill>
              </a:rPr>
              <a:t>Example</a:t>
            </a:r>
            <a:endParaRPr lang="en-US" b="1" dirty="0">
              <a:solidFill>
                <a:schemeClr val="tx1"/>
              </a:solidFill>
            </a:endParaRPr>
          </a:p>
        </p:txBody>
      </p:sp>
      <p:sp>
        <p:nvSpPr>
          <p:cNvPr id="6" name="Rectangle 5"/>
          <p:cNvSpPr/>
          <p:nvPr/>
        </p:nvSpPr>
        <p:spPr>
          <a:xfrm>
            <a:off x="1446663" y="900752"/>
            <a:ext cx="7697337" cy="4708981"/>
          </a:xfrm>
          <a:prstGeom prst="rect">
            <a:avLst/>
          </a:prstGeom>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 </a:t>
            </a:r>
          </a:p>
          <a:p>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inline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cube(</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s)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return s*s*s; </a:t>
            </a:r>
          </a:p>
          <a:p>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"The cube of 3 is: " &lt;&lt; cube(3) &lt;&lt; "\n"; </a:t>
            </a:r>
          </a:p>
          <a:p>
            <a:r>
              <a:rPr lang="en-US" sz="2000" dirty="0">
                <a:latin typeface="Times New Roman" panose="02020603050405020304" pitchFamily="18" charset="0"/>
                <a:cs typeface="Times New Roman" panose="02020603050405020304" pitchFamily="18" charset="0"/>
              </a:rPr>
              <a:t>    return 0; </a:t>
            </a:r>
          </a:p>
          <a:p>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Output: The cube of 3 is: 27 </a:t>
            </a:r>
          </a:p>
        </p:txBody>
      </p:sp>
    </p:spTree>
    <p:extLst>
      <p:ext uri="{BB962C8B-B14F-4D97-AF65-F5344CB8AC3E}">
        <p14:creationId xmlns:p14="http://schemas.microsoft.com/office/powerpoint/2010/main" xmlns="" val="1847470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386812"/>
            <a:ext cx="12192000" cy="384043"/>
          </a:xfrm>
        </p:spPr>
        <p:txBody>
          <a:bodyPr>
            <a:noAutofit/>
          </a:bodyPr>
          <a:lstStyle/>
          <a:p>
            <a:r>
              <a:rPr lang="en-US" sz="2800" b="1" dirty="0"/>
              <a:t>Inline function and </a:t>
            </a:r>
            <a:r>
              <a:rPr lang="en-US" sz="2800" b="1" dirty="0" smtClean="0"/>
              <a:t>classes</a:t>
            </a:r>
            <a:endParaRPr lang="en-US" sz="2800" dirty="0"/>
          </a:p>
        </p:txBody>
      </p:sp>
      <p:sp>
        <p:nvSpPr>
          <p:cNvPr id="4" name="Rectangle 3"/>
          <p:cNvSpPr/>
          <p:nvPr/>
        </p:nvSpPr>
        <p:spPr>
          <a:xfrm>
            <a:off x="1146412" y="914400"/>
            <a:ext cx="10194878" cy="3477875"/>
          </a:xfrm>
          <a:prstGeom prst="rect">
            <a:avLst/>
          </a:prstGeom>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is also possible to define the inline function inside the class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 the functions defined inside the class are implicitly inline. Thus, all the restrictions of inline functions are also applied here</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you need to explicitly declare inline function in the class then just declare the function inside the class and define it outside the class using inline keyword</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5890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5955332"/>
            <a:ext cx="1104501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Output: </a:t>
            </a:r>
            <a:endPar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Unicode MS" pitchFamily="34" charset="-128"/>
                <a:cs typeface="Arial" pitchFamily="34" charset="0"/>
              </a:rPr>
              <a:t>Enter first value: 45 Enter second value: 15 Addition of two numbers: 60 Difference of two numbers: 30 Product of two numbers: 675 Division of two numbers: 3</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177421" y="159244"/>
            <a:ext cx="5295331" cy="5909310"/>
          </a:xfrm>
          <a:prstGeom prst="rect">
            <a:avLst/>
          </a:prstGeom>
        </p:spPr>
        <p:txBody>
          <a:bodyPr wrap="square" numCol="2">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operation </a:t>
            </a:r>
          </a:p>
          <a:p>
            <a:r>
              <a:rPr lang="en-US" dirty="0"/>
              <a:t>{ </a:t>
            </a:r>
          </a:p>
          <a:p>
            <a:r>
              <a:rPr lang="en-US" dirty="0"/>
              <a:t>    </a:t>
            </a:r>
            <a:r>
              <a:rPr lang="en-US" dirty="0" err="1"/>
              <a:t>int</a:t>
            </a:r>
            <a:r>
              <a:rPr lang="en-US" dirty="0"/>
              <a:t> </a:t>
            </a:r>
            <a:r>
              <a:rPr lang="en-US" dirty="0" err="1"/>
              <a:t>a,b,add</a:t>
            </a:r>
            <a:r>
              <a:rPr lang="en-US" dirty="0"/>
              <a:t>; </a:t>
            </a:r>
          </a:p>
          <a:p>
            <a:r>
              <a:rPr lang="en-US" dirty="0"/>
              <a:t>     </a:t>
            </a:r>
          </a:p>
          <a:p>
            <a:r>
              <a:rPr lang="en-US" dirty="0"/>
              <a:t>public: </a:t>
            </a:r>
          </a:p>
          <a:p>
            <a:r>
              <a:rPr lang="en-US" dirty="0"/>
              <a:t>    void get(); </a:t>
            </a:r>
          </a:p>
          <a:p>
            <a:r>
              <a:rPr lang="en-US" dirty="0"/>
              <a:t>    void sum(); </a:t>
            </a:r>
          </a:p>
          <a:p>
            <a:r>
              <a:rPr lang="en-US" dirty="0"/>
              <a:t>    }; </a:t>
            </a:r>
          </a:p>
          <a:p>
            <a:r>
              <a:rPr lang="en-US" dirty="0"/>
              <a:t>inline void operation :: get() </a:t>
            </a:r>
          </a:p>
          <a:p>
            <a:r>
              <a:rPr lang="en-US" dirty="0"/>
              <a:t>{ </a:t>
            </a:r>
          </a:p>
          <a:p>
            <a:r>
              <a:rPr lang="en-US" dirty="0"/>
              <a:t>    </a:t>
            </a:r>
            <a:r>
              <a:rPr lang="en-US" dirty="0" err="1"/>
              <a:t>cout</a:t>
            </a:r>
            <a:r>
              <a:rPr lang="en-US" dirty="0"/>
              <a:t> &lt;&lt; "Enter first value:"; </a:t>
            </a:r>
          </a:p>
          <a:p>
            <a:r>
              <a:rPr lang="en-US" dirty="0"/>
              <a:t>    </a:t>
            </a:r>
            <a:r>
              <a:rPr lang="en-US" dirty="0" err="1"/>
              <a:t>cin</a:t>
            </a:r>
            <a:r>
              <a:rPr lang="en-US" dirty="0"/>
              <a:t> &gt;&gt; a; </a:t>
            </a:r>
          </a:p>
          <a:p>
            <a:r>
              <a:rPr lang="en-US" dirty="0"/>
              <a:t>    </a:t>
            </a:r>
            <a:r>
              <a:rPr lang="en-US" dirty="0" err="1"/>
              <a:t>cout</a:t>
            </a:r>
            <a:r>
              <a:rPr lang="en-US" dirty="0"/>
              <a:t> &lt;&lt; "Enter second value:"; </a:t>
            </a:r>
          </a:p>
          <a:p>
            <a:r>
              <a:rPr lang="en-US" dirty="0"/>
              <a:t>    </a:t>
            </a:r>
            <a:r>
              <a:rPr lang="en-US" dirty="0" err="1"/>
              <a:t>cin</a:t>
            </a:r>
            <a:r>
              <a:rPr lang="en-US" dirty="0"/>
              <a:t> &gt;&gt; b; </a:t>
            </a:r>
          </a:p>
          <a:p>
            <a:r>
              <a:rPr lang="en-US" dirty="0"/>
              <a:t>} </a:t>
            </a:r>
          </a:p>
          <a:p>
            <a:r>
              <a:rPr lang="en-US" dirty="0"/>
              <a:t>  </a:t>
            </a:r>
          </a:p>
        </p:txBody>
      </p:sp>
      <p:sp>
        <p:nvSpPr>
          <p:cNvPr id="8" name="Rectangle 7"/>
          <p:cNvSpPr/>
          <p:nvPr/>
        </p:nvSpPr>
        <p:spPr>
          <a:xfrm>
            <a:off x="5709313" y="618910"/>
            <a:ext cx="6096000" cy="3970318"/>
          </a:xfrm>
          <a:prstGeom prst="rect">
            <a:avLst/>
          </a:prstGeom>
        </p:spPr>
        <p:txBody>
          <a:bodyPr>
            <a:spAutoFit/>
          </a:bodyPr>
          <a:lstStyle/>
          <a:p>
            <a:r>
              <a:rPr lang="en-US" dirty="0"/>
              <a:t>inline void operation :: sum() </a:t>
            </a:r>
          </a:p>
          <a:p>
            <a:r>
              <a:rPr lang="en-US" dirty="0"/>
              <a:t>{ </a:t>
            </a:r>
          </a:p>
          <a:p>
            <a:r>
              <a:rPr lang="en-US" dirty="0"/>
              <a:t>    add = </a:t>
            </a:r>
            <a:r>
              <a:rPr lang="en-US" dirty="0" err="1"/>
              <a:t>a+b</a:t>
            </a:r>
            <a:r>
              <a:rPr lang="en-US" dirty="0"/>
              <a:t>; </a:t>
            </a:r>
          </a:p>
          <a:p>
            <a:r>
              <a:rPr lang="en-US" dirty="0"/>
              <a:t>    </a:t>
            </a:r>
            <a:r>
              <a:rPr lang="en-US" dirty="0" err="1"/>
              <a:t>cout</a:t>
            </a:r>
            <a:r>
              <a:rPr lang="en-US" dirty="0"/>
              <a:t> &lt;&lt; "Addition of two numbers: " &lt;&lt; </a:t>
            </a:r>
            <a:r>
              <a:rPr lang="en-US" dirty="0" err="1"/>
              <a:t>a+b</a:t>
            </a:r>
            <a:r>
              <a:rPr lang="en-US" dirty="0"/>
              <a:t> &lt;&lt; "\n"; </a:t>
            </a:r>
          </a:p>
          <a:p>
            <a:r>
              <a:rPr lang="en-US" dirty="0"/>
              <a:t>} </a:t>
            </a:r>
          </a:p>
          <a:p>
            <a:r>
              <a:rPr lang="en-US" dirty="0"/>
              <a:t>  </a:t>
            </a:r>
          </a:p>
          <a:p>
            <a:r>
              <a:rPr lang="en-US" dirty="0" err="1"/>
              <a:t>int</a:t>
            </a:r>
            <a:r>
              <a:rPr lang="en-US" dirty="0"/>
              <a:t> main() </a:t>
            </a:r>
          </a:p>
          <a:p>
            <a:r>
              <a:rPr lang="en-US" dirty="0"/>
              <a:t>{ </a:t>
            </a:r>
          </a:p>
          <a:p>
            <a:r>
              <a:rPr lang="en-US" dirty="0"/>
              <a:t>    </a:t>
            </a:r>
            <a:r>
              <a:rPr lang="en-US" dirty="0" err="1"/>
              <a:t>cout</a:t>
            </a:r>
            <a:r>
              <a:rPr lang="en-US" dirty="0"/>
              <a:t> &lt;&lt; "Program using inline function\n"; </a:t>
            </a:r>
          </a:p>
          <a:p>
            <a:r>
              <a:rPr lang="en-US" dirty="0"/>
              <a:t>    operation s; </a:t>
            </a:r>
          </a:p>
          <a:p>
            <a:r>
              <a:rPr lang="en-US" dirty="0"/>
              <a:t>    </a:t>
            </a:r>
            <a:r>
              <a:rPr lang="en-US" dirty="0" err="1"/>
              <a:t>s.get</a:t>
            </a:r>
            <a:r>
              <a:rPr lang="en-US" dirty="0"/>
              <a:t>(); </a:t>
            </a:r>
          </a:p>
          <a:p>
            <a:r>
              <a:rPr lang="en-US" dirty="0"/>
              <a:t>    </a:t>
            </a:r>
            <a:r>
              <a:rPr lang="en-US" dirty="0" err="1"/>
              <a:t>s.sum</a:t>
            </a:r>
            <a:r>
              <a:rPr lang="en-US" dirty="0"/>
              <a:t>(); </a:t>
            </a:r>
          </a:p>
          <a:p>
            <a:r>
              <a:rPr lang="en-US" dirty="0"/>
              <a:t>       return 0; </a:t>
            </a:r>
          </a:p>
          <a:p>
            <a:r>
              <a:rPr lang="en-US" dirty="0"/>
              <a:t>}</a:t>
            </a:r>
          </a:p>
        </p:txBody>
      </p:sp>
    </p:spTree>
    <p:extLst>
      <p:ext uri="{BB962C8B-B14F-4D97-AF65-F5344CB8AC3E}">
        <p14:creationId xmlns:p14="http://schemas.microsoft.com/office/powerpoint/2010/main" xmlns="" val="3507443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Virtual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5" y="836625"/>
            <a:ext cx="6405638" cy="4708981"/>
          </a:xfrm>
          <a:prstGeom prst="rect">
            <a:avLst/>
          </a:prstGeom>
          <a:noFill/>
        </p:spPr>
        <p:txBody>
          <a:bodyPr wrap="square" rtlCol="0">
            <a:spAutoFit/>
          </a:bodyPr>
          <a:lstStyle/>
          <a:p>
            <a:pPr marL="342900" indent="-342900" algn="just">
              <a:spcBef>
                <a:spcPct val="50000"/>
              </a:spcBef>
              <a:buFont typeface="Arial" panose="020B0604020202020204" pitchFamily="34" charset="0"/>
              <a:buChar char="•"/>
            </a:pPr>
            <a:r>
              <a:rPr lang="en-US" sz="2000" b="1" dirty="0">
                <a:solidFill>
                  <a:schemeClr val="accent4">
                    <a:lumMod val="60000"/>
                    <a:lumOff val="40000"/>
                  </a:schemeClr>
                </a:solidFill>
              </a:rPr>
              <a:t>Virtual Function is a function in base class, which is overridden in the derived class, and which tells the compiler to perform Late Binding on this function.</a:t>
            </a:r>
          </a:p>
          <a:p>
            <a:pPr marL="342900" indent="-342900" algn="just">
              <a:spcBef>
                <a:spcPct val="50000"/>
              </a:spcBef>
              <a:buFont typeface="Arial" panose="020B0604020202020204" pitchFamily="34" charset="0"/>
              <a:buChar char="•"/>
            </a:pPr>
            <a:r>
              <a:rPr lang="en-US" sz="2000" b="1" dirty="0">
                <a:solidFill>
                  <a:schemeClr val="accent4">
                    <a:lumMod val="60000"/>
                    <a:lumOff val="40000"/>
                  </a:schemeClr>
                </a:solidFill>
              </a:rPr>
              <a:t>Virtual Keyword is used to make a member function of the base class Virtual. Virtual functions allow the most specific version of a member function in an inheritance hierarchy to be selected for execution. Virtual functions make polymorphism possible. </a:t>
            </a:r>
          </a:p>
          <a:p>
            <a:pPr algn="just">
              <a:spcBef>
                <a:spcPct val="50000"/>
              </a:spcBef>
            </a:pPr>
            <a:r>
              <a:rPr lang="en-US" sz="2000" b="1" dirty="0">
                <a:solidFill>
                  <a:schemeClr val="accent4">
                    <a:lumMod val="60000"/>
                    <a:lumOff val="40000"/>
                  </a:schemeClr>
                </a:solidFill>
              </a:rPr>
              <a:t>Key:</a:t>
            </a:r>
          </a:p>
          <a:p>
            <a:pPr marL="342900" indent="-342900" algn="just">
              <a:spcBef>
                <a:spcPct val="50000"/>
              </a:spcBef>
              <a:buFont typeface="Arial" panose="020B0604020202020204" pitchFamily="34" charset="0"/>
              <a:buChar char="•"/>
            </a:pPr>
            <a:r>
              <a:rPr lang="en-US" sz="2000" b="1" dirty="0">
                <a:solidFill>
                  <a:schemeClr val="accent4">
                    <a:lumMod val="60000"/>
                    <a:lumOff val="40000"/>
                  </a:schemeClr>
                </a:solidFill>
              </a:rPr>
              <a:t>Only the Base class Method's declaration needs the Virtual Keyword, not the definition.</a:t>
            </a:r>
          </a:p>
          <a:p>
            <a:pPr marL="342900" indent="-342900" algn="just">
              <a:spcBef>
                <a:spcPct val="50000"/>
              </a:spcBef>
              <a:buFont typeface="Arial" panose="020B0604020202020204" pitchFamily="34" charset="0"/>
              <a:buChar char="•"/>
            </a:pPr>
            <a:r>
              <a:rPr lang="en-US" sz="2000" b="1" dirty="0">
                <a:solidFill>
                  <a:schemeClr val="accent4">
                    <a:lumMod val="60000"/>
                    <a:lumOff val="40000"/>
                  </a:schemeClr>
                </a:solidFill>
              </a:rPr>
              <a:t>If a function is declared as virtual in the base class, it will be virtual in all its derived classes.</a:t>
            </a:r>
          </a:p>
        </p:txBody>
      </p:sp>
      <p:grpSp>
        <p:nvGrpSpPr>
          <p:cNvPr id="23" name="Group 22"/>
          <p:cNvGrpSpPr/>
          <p:nvPr/>
        </p:nvGrpSpPr>
        <p:grpSpPr>
          <a:xfrm>
            <a:off x="7474872" y="1169168"/>
            <a:ext cx="4612174" cy="777840"/>
            <a:chOff x="803640" y="3362835"/>
            <a:chExt cx="2059657" cy="583380"/>
          </a:xfrm>
        </p:grpSpPr>
        <p:sp>
          <p:nvSpPr>
            <p:cNvPr id="24" name="TextBox 23"/>
            <p:cNvSpPr txBox="1"/>
            <p:nvPr/>
          </p:nvSpPr>
          <p:spPr>
            <a:xfrm>
              <a:off x="803640" y="3646132"/>
              <a:ext cx="2059657" cy="300083"/>
            </a:xfrm>
            <a:prstGeom prst="rect">
              <a:avLst/>
            </a:prstGeom>
            <a:noFill/>
          </p:spPr>
          <p:txBody>
            <a:bodyPr wrap="square" rtlCol="0">
              <a:spAutoFit/>
            </a:bodyPr>
            <a:lstStyle/>
            <a:p>
              <a:r>
                <a:rPr lang="en-US" sz="2000" b="1" dirty="0">
                  <a:solidFill>
                    <a:schemeClr val="bg1"/>
                  </a:solidFill>
                </a:rPr>
                <a:t>virtual </a:t>
              </a:r>
              <a:r>
                <a:rPr lang="en-US" sz="2000" b="1" dirty="0" err="1">
                  <a:solidFill>
                    <a:schemeClr val="bg1"/>
                  </a:solidFill>
                </a:rPr>
                <a:t>return_type</a:t>
              </a:r>
              <a:r>
                <a:rPr lang="en-US" sz="2000" b="1" dirty="0">
                  <a:solidFill>
                    <a:schemeClr val="bg1"/>
                  </a:solidFill>
                </a:rPr>
                <a:t> function_name (</a:t>
              </a:r>
              <a:r>
                <a:rPr lang="en-US" sz="2000" b="1" dirty="0" err="1">
                  <a:solidFill>
                    <a:schemeClr val="bg1"/>
                  </a:solidFill>
                </a:rPr>
                <a:t>arg</a:t>
              </a:r>
              <a:r>
                <a:rPr lang="en-US" sz="2000" b="1" dirty="0">
                  <a:solidFill>
                    <a:schemeClr val="bg1"/>
                  </a:solidFill>
                </a:rPr>
                <a:t>);</a:t>
              </a:r>
              <a:endParaRPr lang="ko-KR" altLang="en-US" sz="2000" dirty="0">
                <a:solidFill>
                  <a:schemeClr val="bg1"/>
                </a:solidFill>
                <a:cs typeface="Arial" pitchFamily="34" charset="0"/>
              </a:endParaRPr>
            </a:p>
          </p:txBody>
        </p:sp>
        <p:sp>
          <p:nvSpPr>
            <p:cNvPr id="25" name="TextBox 24"/>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Syntax</a:t>
              </a:r>
              <a:endParaRPr lang="ko-KR" altLang="en-US" sz="1867" b="1" dirty="0">
                <a:cs typeface="Arial" pitchFamily="34" charset="0"/>
              </a:endParaRPr>
            </a:p>
          </p:txBody>
        </p:sp>
      </p:grpSp>
      <p:grpSp>
        <p:nvGrpSpPr>
          <p:cNvPr id="26" name="Group 25"/>
          <p:cNvGrpSpPr/>
          <p:nvPr/>
        </p:nvGrpSpPr>
        <p:grpSpPr>
          <a:xfrm>
            <a:off x="7649902" y="2208502"/>
            <a:ext cx="4306237" cy="1701168"/>
            <a:chOff x="803640" y="3362835"/>
            <a:chExt cx="2059657" cy="1275876"/>
          </a:xfrm>
        </p:grpSpPr>
        <p:sp>
          <p:nvSpPr>
            <p:cNvPr id="27" name="TextBox 26"/>
            <p:cNvSpPr txBox="1"/>
            <p:nvPr/>
          </p:nvSpPr>
          <p:spPr>
            <a:xfrm>
              <a:off x="803640" y="3646132"/>
              <a:ext cx="2059657" cy="992579"/>
            </a:xfrm>
            <a:prstGeom prst="rect">
              <a:avLst/>
            </a:prstGeom>
            <a:noFill/>
          </p:spPr>
          <p:txBody>
            <a:bodyPr wrap="square" rtlCol="0">
              <a:spAutoFit/>
            </a:bodyPr>
            <a:lstStyle/>
            <a:p>
              <a:r>
                <a:rPr lang="en-US" sz="2000" dirty="0">
                  <a:solidFill>
                    <a:schemeClr val="bg1"/>
                  </a:solidFill>
                </a:rPr>
                <a:t>virtual void show()</a:t>
              </a:r>
            </a:p>
            <a:p>
              <a:r>
                <a:rPr lang="en-US" sz="2000" dirty="0">
                  <a:solidFill>
                    <a:schemeClr val="bg1"/>
                  </a:solidFill>
                </a:rPr>
                <a:t>    {</a:t>
              </a:r>
            </a:p>
            <a:p>
              <a:r>
                <a:rPr lang="en-US" sz="2000" dirty="0">
                  <a:solidFill>
                    <a:schemeClr val="bg1"/>
                  </a:solidFill>
                </a:rPr>
                <a:t>        </a:t>
              </a:r>
              <a:r>
                <a:rPr lang="en-US" sz="2000" dirty="0" err="1">
                  <a:solidFill>
                    <a:schemeClr val="bg1"/>
                  </a:solidFill>
                </a:rPr>
                <a:t>cout</a:t>
              </a:r>
              <a:r>
                <a:rPr lang="en-US" sz="2000" dirty="0">
                  <a:solidFill>
                    <a:schemeClr val="bg1"/>
                  </a:solidFill>
                </a:rPr>
                <a:t> &lt;&lt; "Base class\n";</a:t>
              </a:r>
            </a:p>
            <a:p>
              <a:r>
                <a:rPr lang="en-US" sz="2000" dirty="0">
                  <a:solidFill>
                    <a:schemeClr val="bg1"/>
                  </a:solidFill>
                </a:rPr>
                <a:t>    }</a:t>
              </a:r>
              <a:endParaRPr lang="ko-KR" altLang="en-US" sz="2000" dirty="0">
                <a:solidFill>
                  <a:schemeClr val="bg1"/>
                </a:solidFill>
                <a:cs typeface="Arial" pitchFamily="34" charset="0"/>
              </a:endParaRPr>
            </a:p>
          </p:txBody>
        </p:sp>
        <p:sp>
          <p:nvSpPr>
            <p:cNvPr id="28" name="TextBox 27"/>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Example</a:t>
              </a:r>
              <a:endParaRPr lang="ko-KR" altLang="en-US" sz="1867" b="1" dirty="0">
                <a:cs typeface="Arial" pitchFamily="34" charset="0"/>
              </a:endParaRPr>
            </a:p>
          </p:txBody>
        </p:sp>
      </p:grpSp>
      <p:grpSp>
        <p:nvGrpSpPr>
          <p:cNvPr id="29" name="Group 28"/>
          <p:cNvGrpSpPr/>
          <p:nvPr/>
        </p:nvGrpSpPr>
        <p:grpSpPr>
          <a:xfrm>
            <a:off x="7538357" y="4098534"/>
            <a:ext cx="4619648" cy="2409054"/>
            <a:chOff x="803640" y="3362835"/>
            <a:chExt cx="2059657" cy="1806791"/>
          </a:xfrm>
        </p:grpSpPr>
        <p:sp>
          <p:nvSpPr>
            <p:cNvPr id="30" name="TextBox 29"/>
            <p:cNvSpPr txBox="1"/>
            <p:nvPr/>
          </p:nvSpPr>
          <p:spPr>
            <a:xfrm>
              <a:off x="803640" y="3646132"/>
              <a:ext cx="2059657" cy="1523494"/>
            </a:xfrm>
            <a:prstGeom prst="rect">
              <a:avLst/>
            </a:prstGeom>
            <a:noFill/>
          </p:spPr>
          <p:txBody>
            <a:bodyPr wrap="square" rtlCol="0">
              <a:spAutoFit/>
            </a:bodyPr>
            <a:lstStyle/>
            <a:p>
              <a:pPr algn="just" fontAlgn="base"/>
              <a:r>
                <a:rPr lang="en-US" dirty="0">
                  <a:solidFill>
                    <a:schemeClr val="bg1"/>
                  </a:solidFill>
                </a:rPr>
                <a:t> We can call private function of derived class from the base class pointer with the help of virtual keyword. Compiler checks for access </a:t>
              </a:r>
              <a:r>
                <a:rPr lang="en-US" dirty="0" err="1">
                  <a:solidFill>
                    <a:schemeClr val="bg1"/>
                  </a:solidFill>
                </a:rPr>
                <a:t>specifier</a:t>
              </a:r>
              <a:r>
                <a:rPr lang="en-US" dirty="0">
                  <a:solidFill>
                    <a:schemeClr val="bg1"/>
                  </a:solidFill>
                </a:rPr>
                <a:t> only at compile time. So at run time when late binding occurs it does not check whether we are calling the private function or public function.</a:t>
              </a:r>
            </a:p>
          </p:txBody>
        </p:sp>
        <p:sp>
          <p:nvSpPr>
            <p:cNvPr id="31" name="TextBox 30"/>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Note: </a:t>
              </a:r>
              <a:endParaRPr lang="ko-KR" altLang="en-US" sz="1867" b="1" dirty="0">
                <a:cs typeface="Arial" pitchFamily="34" charset="0"/>
              </a:endParaRPr>
            </a:p>
          </p:txBody>
        </p:sp>
      </p:grpSp>
      <p:sp>
        <p:nvSpPr>
          <p:cNvPr id="8" name="Rectangle 7"/>
          <p:cNvSpPr/>
          <p:nvPr/>
        </p:nvSpPr>
        <p:spPr>
          <a:xfrm>
            <a:off x="6474505" y="1733110"/>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1" name="Oval 40"/>
          <p:cNvSpPr/>
          <p:nvPr/>
        </p:nvSpPr>
        <p:spPr>
          <a:xfrm>
            <a:off x="6638436" y="4866695"/>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nvGrpSpPr>
          <p:cNvPr id="4" name="Group 3"/>
          <p:cNvGrpSpPr/>
          <p:nvPr/>
        </p:nvGrpSpPr>
        <p:grpSpPr>
          <a:xfrm>
            <a:off x="6593896" y="2702569"/>
            <a:ext cx="857163" cy="768085"/>
            <a:chOff x="6611245" y="3522546"/>
            <a:chExt cx="857163" cy="768085"/>
          </a:xfrm>
        </p:grpSpPr>
        <p:sp>
          <p:nvSpPr>
            <p:cNvPr id="40" name="Oval 39"/>
            <p:cNvSpPr/>
            <p:nvPr/>
          </p:nvSpPr>
          <p:spPr>
            <a:xfrm>
              <a:off x="6662248" y="352254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4" name="TextBox 33"/>
            <p:cNvSpPr txBox="1"/>
            <p:nvPr/>
          </p:nvSpPr>
          <p:spPr>
            <a:xfrm>
              <a:off x="6611245" y="3522546"/>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02</a:t>
              </a:r>
              <a:endParaRPr lang="ko-KR" altLang="en-US" sz="3200" b="1" dirty="0">
                <a:solidFill>
                  <a:schemeClr val="accent1"/>
                </a:solidFill>
                <a:cs typeface="Arial" pitchFamily="34" charset="0"/>
              </a:endParaRPr>
            </a:p>
          </p:txBody>
        </p:sp>
      </p:grpSp>
      <p:grpSp>
        <p:nvGrpSpPr>
          <p:cNvPr id="3" name="Group 2"/>
          <p:cNvGrpSpPr/>
          <p:nvPr/>
        </p:nvGrpSpPr>
        <p:grpSpPr>
          <a:xfrm>
            <a:off x="6581582" y="1370301"/>
            <a:ext cx="857163" cy="768085"/>
            <a:chOff x="6656397" y="2178396"/>
            <a:chExt cx="857163" cy="768085"/>
          </a:xfrm>
        </p:grpSpPr>
        <p:sp>
          <p:nvSpPr>
            <p:cNvPr id="39" name="Oval 38"/>
            <p:cNvSpPr/>
            <p:nvPr/>
          </p:nvSpPr>
          <p:spPr>
            <a:xfrm>
              <a:off x="6686060" y="217839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TextBox 32"/>
            <p:cNvSpPr txBox="1"/>
            <p:nvPr/>
          </p:nvSpPr>
          <p:spPr>
            <a:xfrm>
              <a:off x="6656397" y="2242170"/>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grpSp>
      <p:sp>
        <p:nvSpPr>
          <p:cNvPr id="35" name="TextBox 34"/>
          <p:cNvSpPr txBox="1"/>
          <p:nvPr/>
        </p:nvSpPr>
        <p:spPr>
          <a:xfrm>
            <a:off x="6562564" y="4930468"/>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03</a:t>
            </a:r>
            <a:endParaRPr lang="ko-KR" altLang="en-US" sz="3200" b="1" dirty="0">
              <a:solidFill>
                <a:schemeClr val="accent1"/>
              </a:solidFill>
              <a:cs typeface="Arial" pitchFamily="34" charset="0"/>
            </a:endParaRPr>
          </a:p>
        </p:txBody>
      </p:sp>
    </p:spTree>
    <p:extLst>
      <p:ext uri="{BB962C8B-B14F-4D97-AF65-F5344CB8AC3E}">
        <p14:creationId xmlns:p14="http://schemas.microsoft.com/office/powerpoint/2010/main" xmlns="" val="250297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057" y="648548"/>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Virtual function features</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5" y="836625"/>
            <a:ext cx="5603062" cy="5016758"/>
          </a:xfrm>
          <a:prstGeom prst="rect">
            <a:avLst/>
          </a:prstGeom>
          <a:noFill/>
        </p:spPr>
        <p:txBody>
          <a:bodyPr wrap="square" rtlCol="0">
            <a:spAutoFit/>
          </a:bodyPr>
          <a:lstStyle/>
          <a:p>
            <a:r>
              <a:rPr lang="en-US" altLang="en-US" sz="2000" b="1" dirty="0">
                <a:solidFill>
                  <a:schemeClr val="accent4">
                    <a:lumMod val="60000"/>
                    <a:lumOff val="40000"/>
                  </a:schemeClr>
                </a:solidFill>
              </a:rPr>
              <a:t>Case 1:</a:t>
            </a:r>
          </a:p>
          <a:p>
            <a:endParaRPr lang="en-US" altLang="en-US" sz="2000" b="1" dirty="0">
              <a:solidFill>
                <a:schemeClr val="accent4">
                  <a:lumMod val="60000"/>
                  <a:lumOff val="40000"/>
                </a:schemeClr>
              </a:solidFill>
            </a:endParaRPr>
          </a:p>
          <a:p>
            <a:r>
              <a:rPr lang="en-US" altLang="en-US" sz="2000" b="1" dirty="0">
                <a:solidFill>
                  <a:schemeClr val="accent4">
                    <a:lumMod val="60000"/>
                    <a:lumOff val="40000"/>
                  </a:schemeClr>
                </a:solidFill>
              </a:rPr>
              <a:t>class sample</a:t>
            </a:r>
          </a:p>
          <a:p>
            <a:r>
              <a:rPr lang="en-US" altLang="en-US" sz="2000" b="1" dirty="0">
                <a:solidFill>
                  <a:schemeClr val="accent4">
                    <a:lumMod val="60000"/>
                    <a:lumOff val="40000"/>
                  </a:schemeClr>
                </a:solidFill>
              </a:rPr>
              <a:t>{</a:t>
            </a:r>
          </a:p>
          <a:p>
            <a:r>
              <a:rPr lang="en-US" altLang="en-US" sz="2000" b="1" dirty="0">
                <a:solidFill>
                  <a:schemeClr val="accent4">
                    <a:lumMod val="60000"/>
                    <a:lumOff val="40000"/>
                  </a:schemeClr>
                </a:solidFill>
              </a:rPr>
              <a:t>	private:</a:t>
            </a:r>
          </a:p>
          <a:p>
            <a:r>
              <a:rPr lang="en-US" altLang="en-US" sz="2000" b="1" dirty="0">
                <a:solidFill>
                  <a:schemeClr val="accent4">
                    <a:lumMod val="60000"/>
                    <a:lumOff val="40000"/>
                  </a:schemeClr>
                </a:solidFill>
              </a:rPr>
              <a:t>		int x;</a:t>
            </a:r>
          </a:p>
          <a:p>
            <a:r>
              <a:rPr lang="en-US" altLang="en-US" sz="2000" b="1" dirty="0">
                <a:solidFill>
                  <a:schemeClr val="accent4">
                    <a:lumMod val="60000"/>
                    <a:lumOff val="40000"/>
                  </a:schemeClr>
                </a:solidFill>
              </a:rPr>
              <a:t>		float y;</a:t>
            </a:r>
          </a:p>
          <a:p>
            <a:r>
              <a:rPr lang="en-US" altLang="en-US" sz="2000" b="1" dirty="0">
                <a:solidFill>
                  <a:schemeClr val="accent4">
                    <a:lumMod val="60000"/>
                    <a:lumOff val="40000"/>
                  </a:schemeClr>
                </a:solidFill>
              </a:rPr>
              <a:t>	public:</a:t>
            </a:r>
          </a:p>
          <a:p>
            <a:r>
              <a:rPr lang="en-US" altLang="en-US" sz="2000" b="1" dirty="0">
                <a:solidFill>
                  <a:schemeClr val="accent4">
                    <a:lumMod val="60000"/>
                    <a:lumOff val="40000"/>
                  </a:schemeClr>
                </a:solidFill>
              </a:rPr>
              <a:t>		virtual void display();</a:t>
            </a:r>
          </a:p>
          <a:p>
            <a:r>
              <a:rPr lang="en-US" altLang="en-US" sz="2000" b="1" dirty="0">
                <a:solidFill>
                  <a:schemeClr val="accent4">
                    <a:lumMod val="60000"/>
                    <a:lumOff val="40000"/>
                  </a:schemeClr>
                </a:solidFill>
              </a:rPr>
              <a:t>		virtual int sum();</a:t>
            </a:r>
          </a:p>
          <a:p>
            <a:r>
              <a:rPr lang="en-US" altLang="en-US" sz="2000" b="1" dirty="0">
                <a:solidFill>
                  <a:schemeClr val="accent4">
                    <a:lumMod val="60000"/>
                    <a:lumOff val="40000"/>
                  </a:schemeClr>
                </a:solidFill>
              </a:rPr>
              <a:t>}</a:t>
            </a:r>
          </a:p>
          <a:p>
            <a:r>
              <a:rPr lang="en-US" altLang="en-US" sz="2000" b="1" dirty="0">
                <a:solidFill>
                  <a:schemeClr val="accent4">
                    <a:lumMod val="60000"/>
                    <a:lumOff val="40000"/>
                  </a:schemeClr>
                </a:solidFill>
              </a:rPr>
              <a:t>virtual void sample::display()	</a:t>
            </a:r>
            <a:endParaRPr lang="en-US" altLang="en-US" sz="2000" b="1" dirty="0" smtClean="0">
              <a:solidFill>
                <a:schemeClr val="accent4">
                  <a:lumMod val="60000"/>
                  <a:lumOff val="40000"/>
                </a:schemeClr>
              </a:solidFill>
            </a:endParaRPr>
          </a:p>
          <a:p>
            <a:r>
              <a:rPr lang="en-US" altLang="en-US" sz="2000" b="1" dirty="0" smtClean="0">
                <a:solidFill>
                  <a:schemeClr val="accent4">
                    <a:lumMod val="60000"/>
                    <a:lumOff val="40000"/>
                  </a:schemeClr>
                </a:solidFill>
              </a:rPr>
              <a:t>//Error – don’t give virtual function again as virtual</a:t>
            </a:r>
          </a:p>
          <a:p>
            <a:endParaRPr lang="en-US" altLang="en-US" sz="2000" b="1" dirty="0">
              <a:solidFill>
                <a:schemeClr val="accent4">
                  <a:lumMod val="60000"/>
                  <a:lumOff val="40000"/>
                </a:schemeClr>
              </a:solidFill>
            </a:endParaRPr>
          </a:p>
          <a:p>
            <a:r>
              <a:rPr lang="en-US" altLang="en-US" sz="2000" b="1" dirty="0">
                <a:solidFill>
                  <a:schemeClr val="accent4">
                    <a:lumMod val="60000"/>
                    <a:lumOff val="40000"/>
                  </a:schemeClr>
                </a:solidFill>
              </a:rPr>
              <a:t>{ }</a:t>
            </a:r>
            <a:endParaRPr lang="en-US" altLang="en-US" sz="2800" b="1" dirty="0">
              <a:solidFill>
                <a:schemeClr val="accent4">
                  <a:lumMod val="60000"/>
                  <a:lumOff val="40000"/>
                </a:schemeClr>
              </a:solidFill>
            </a:endParaRPr>
          </a:p>
          <a:p>
            <a:pPr algn="just"/>
            <a:endParaRPr lang="en-US" sz="2000" b="1" dirty="0">
              <a:solidFill>
                <a:schemeClr val="accent4">
                  <a:lumMod val="60000"/>
                  <a:lumOff val="40000"/>
                </a:schemeClr>
              </a:solidFill>
            </a:endParaRPr>
          </a:p>
        </p:txBody>
      </p:sp>
      <p:sp>
        <p:nvSpPr>
          <p:cNvPr id="8" name="Rectangle 7"/>
          <p:cNvSpPr/>
          <p:nvPr/>
        </p:nvSpPr>
        <p:spPr>
          <a:xfrm>
            <a:off x="5629437" y="925308"/>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6" name="TextBox 35">
            <a:extLst>
              <a:ext uri="{FF2B5EF4-FFF2-40B4-BE49-F238E27FC236}">
                <a16:creationId xmlns:a16="http://schemas.microsoft.com/office/drawing/2014/main" xmlns="" id="{593B1F9E-3127-4C63-B410-7551AB30E263}"/>
              </a:ext>
            </a:extLst>
          </p:cNvPr>
          <p:cNvSpPr txBox="1"/>
          <p:nvPr/>
        </p:nvSpPr>
        <p:spPr>
          <a:xfrm>
            <a:off x="6071327" y="936136"/>
            <a:ext cx="5603062" cy="4401205"/>
          </a:xfrm>
          <a:prstGeom prst="rect">
            <a:avLst/>
          </a:prstGeom>
          <a:noFill/>
        </p:spPr>
        <p:txBody>
          <a:bodyPr wrap="square" rtlCol="0">
            <a:spAutoFit/>
          </a:bodyPr>
          <a:lstStyle/>
          <a:p>
            <a:r>
              <a:rPr lang="en-US" altLang="en-US" sz="2000" b="1" dirty="0">
                <a:solidFill>
                  <a:schemeClr val="accent4">
                    <a:lumMod val="60000"/>
                    <a:lumOff val="40000"/>
                  </a:schemeClr>
                </a:solidFill>
              </a:rPr>
              <a:t>Case 2:</a:t>
            </a:r>
          </a:p>
          <a:p>
            <a:endParaRPr lang="en-US" altLang="en-US" sz="2000" b="1" dirty="0">
              <a:solidFill>
                <a:schemeClr val="accent4">
                  <a:lumMod val="60000"/>
                  <a:lumOff val="40000"/>
                </a:schemeClr>
              </a:solidFill>
            </a:endParaRPr>
          </a:p>
          <a:p>
            <a:r>
              <a:rPr lang="en-US" altLang="en-US" sz="2000" b="1" dirty="0">
                <a:solidFill>
                  <a:schemeClr val="accent4">
                    <a:lumMod val="60000"/>
                    <a:lumOff val="40000"/>
                  </a:schemeClr>
                </a:solidFill>
              </a:rPr>
              <a:t>class sample</a:t>
            </a:r>
          </a:p>
          <a:p>
            <a:r>
              <a:rPr lang="en-US" altLang="en-US" sz="2000" b="1" dirty="0">
                <a:solidFill>
                  <a:schemeClr val="accent4">
                    <a:lumMod val="60000"/>
                    <a:lumOff val="40000"/>
                  </a:schemeClr>
                </a:solidFill>
              </a:rPr>
              <a:t>{</a:t>
            </a:r>
          </a:p>
          <a:p>
            <a:r>
              <a:rPr lang="en-US" altLang="en-US" sz="2000" b="1" dirty="0">
                <a:solidFill>
                  <a:schemeClr val="accent4">
                    <a:lumMod val="60000"/>
                    <a:lumOff val="40000"/>
                  </a:schemeClr>
                </a:solidFill>
              </a:rPr>
              <a:t>	private:</a:t>
            </a:r>
          </a:p>
          <a:p>
            <a:r>
              <a:rPr lang="en-US" altLang="en-US" sz="2000" b="1" dirty="0">
                <a:solidFill>
                  <a:schemeClr val="accent4">
                    <a:lumMod val="60000"/>
                    <a:lumOff val="40000"/>
                  </a:schemeClr>
                </a:solidFill>
              </a:rPr>
              <a:t>		int x;</a:t>
            </a:r>
          </a:p>
          <a:p>
            <a:r>
              <a:rPr lang="en-US" altLang="en-US" sz="2000" b="1" dirty="0">
                <a:solidFill>
                  <a:schemeClr val="accent4">
                    <a:lumMod val="60000"/>
                    <a:lumOff val="40000"/>
                  </a:schemeClr>
                </a:solidFill>
              </a:rPr>
              <a:t>		float y;</a:t>
            </a:r>
          </a:p>
          <a:p>
            <a:r>
              <a:rPr lang="en-US" altLang="en-US" sz="2000" b="1" dirty="0">
                <a:solidFill>
                  <a:schemeClr val="accent4">
                    <a:lumMod val="60000"/>
                    <a:lumOff val="40000"/>
                  </a:schemeClr>
                </a:solidFill>
              </a:rPr>
              <a:t>	public:</a:t>
            </a:r>
          </a:p>
          <a:p>
            <a:r>
              <a:rPr lang="en-US" altLang="en-US" sz="2000" b="1" dirty="0">
                <a:solidFill>
                  <a:schemeClr val="accent4">
                    <a:lumMod val="60000"/>
                    <a:lumOff val="40000"/>
                  </a:schemeClr>
                </a:solidFill>
              </a:rPr>
              <a:t>		virtual void display();</a:t>
            </a:r>
          </a:p>
          <a:p>
            <a:r>
              <a:rPr lang="en-US" altLang="en-US" sz="2000" b="1" dirty="0">
                <a:solidFill>
                  <a:schemeClr val="accent4">
                    <a:lumMod val="60000"/>
                    <a:lumOff val="40000"/>
                  </a:schemeClr>
                </a:solidFill>
              </a:rPr>
              <a:t>		virtual static int sum();	</a:t>
            </a:r>
            <a:endParaRPr lang="en-US" altLang="en-US" sz="2000" b="1" dirty="0" smtClean="0">
              <a:solidFill>
                <a:schemeClr val="accent4">
                  <a:lumMod val="60000"/>
                  <a:lumOff val="40000"/>
                </a:schemeClr>
              </a:solidFill>
            </a:endParaRPr>
          </a:p>
          <a:p>
            <a:r>
              <a:rPr lang="en-US" altLang="en-US" sz="2000" b="1" dirty="0" smtClean="0">
                <a:solidFill>
                  <a:schemeClr val="accent4">
                    <a:lumMod val="60000"/>
                    <a:lumOff val="40000"/>
                  </a:schemeClr>
                </a:solidFill>
              </a:rPr>
              <a:t>//error – virtual won’t be static</a:t>
            </a:r>
            <a:endParaRPr lang="en-US" altLang="en-US" sz="2000" b="1" dirty="0">
              <a:solidFill>
                <a:schemeClr val="accent4">
                  <a:lumMod val="60000"/>
                  <a:lumOff val="40000"/>
                </a:schemeClr>
              </a:solidFill>
            </a:endParaRPr>
          </a:p>
          <a:p>
            <a:r>
              <a:rPr lang="en-US" altLang="en-US" sz="2000" b="1" dirty="0">
                <a:solidFill>
                  <a:schemeClr val="accent4">
                    <a:lumMod val="60000"/>
                    <a:lumOff val="40000"/>
                  </a:schemeClr>
                </a:solidFill>
              </a:rPr>
              <a:t>}</a:t>
            </a:r>
          </a:p>
          <a:p>
            <a:r>
              <a:rPr lang="en-US" altLang="en-US" sz="2000" b="1" dirty="0">
                <a:solidFill>
                  <a:schemeClr val="accent4">
                    <a:lumMod val="60000"/>
                    <a:lumOff val="40000"/>
                  </a:schemeClr>
                </a:solidFill>
              </a:rPr>
              <a:t>int sample::sum()	 </a:t>
            </a:r>
          </a:p>
          <a:p>
            <a:r>
              <a:rPr lang="en-US" altLang="en-US" sz="2000" b="1" dirty="0">
                <a:solidFill>
                  <a:schemeClr val="accent4">
                    <a:lumMod val="60000"/>
                    <a:lumOff val="40000"/>
                  </a:schemeClr>
                </a:solidFill>
              </a:rPr>
              <a:t>{ }</a:t>
            </a:r>
            <a:endParaRPr lang="en-US" altLang="en-US" sz="2800" b="1" dirty="0">
              <a:solidFill>
                <a:schemeClr val="accent4">
                  <a:lumMod val="60000"/>
                  <a:lumOff val="40000"/>
                </a:schemeClr>
              </a:solidFill>
            </a:endParaRPr>
          </a:p>
        </p:txBody>
      </p:sp>
    </p:spTree>
    <p:extLst>
      <p:ext uri="{BB962C8B-B14F-4D97-AF65-F5344CB8AC3E}">
        <p14:creationId xmlns:p14="http://schemas.microsoft.com/office/powerpoint/2010/main" xmlns="" val="468087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057" y="648548"/>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Virtual function features</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5" y="836625"/>
            <a:ext cx="5603062" cy="4401205"/>
          </a:xfrm>
          <a:prstGeom prst="rect">
            <a:avLst/>
          </a:prstGeom>
          <a:noFill/>
        </p:spPr>
        <p:txBody>
          <a:bodyPr wrap="square" rtlCol="0">
            <a:spAutoFit/>
          </a:bodyPr>
          <a:lstStyle/>
          <a:p>
            <a:r>
              <a:rPr lang="en-IN" altLang="en-US" sz="2000" b="1" dirty="0">
                <a:solidFill>
                  <a:schemeClr val="accent4">
                    <a:lumMod val="60000"/>
                    <a:lumOff val="40000"/>
                  </a:schemeClr>
                </a:solidFill>
              </a:rPr>
              <a:t>Case 3:</a:t>
            </a:r>
          </a:p>
          <a:p>
            <a:endParaRPr lang="en-IN" altLang="en-US" sz="2000" b="1" dirty="0">
              <a:solidFill>
                <a:schemeClr val="accent4">
                  <a:lumMod val="60000"/>
                  <a:lumOff val="40000"/>
                </a:schemeClr>
              </a:solidFill>
            </a:endParaRPr>
          </a:p>
          <a:p>
            <a:r>
              <a:rPr lang="en-IN" altLang="en-US" sz="2000" b="1" dirty="0">
                <a:solidFill>
                  <a:schemeClr val="accent4">
                    <a:lumMod val="60000"/>
                    <a:lumOff val="40000"/>
                  </a:schemeClr>
                </a:solidFill>
              </a:rPr>
              <a:t>class sample</a:t>
            </a:r>
          </a:p>
          <a:p>
            <a:r>
              <a:rPr lang="en-IN" altLang="en-US" sz="2000" b="1" dirty="0">
                <a:solidFill>
                  <a:schemeClr val="accent4">
                    <a:lumMod val="60000"/>
                    <a:lumOff val="40000"/>
                  </a:schemeClr>
                </a:solidFill>
              </a:rPr>
              <a:t>{</a:t>
            </a:r>
          </a:p>
          <a:p>
            <a:r>
              <a:rPr lang="en-IN" altLang="en-US" sz="2000" b="1" dirty="0">
                <a:solidFill>
                  <a:schemeClr val="accent4">
                    <a:lumMod val="60000"/>
                    <a:lumOff val="40000"/>
                  </a:schemeClr>
                </a:solidFill>
              </a:rPr>
              <a:t>	private:</a:t>
            </a:r>
          </a:p>
          <a:p>
            <a:r>
              <a:rPr lang="en-IN" altLang="en-US" sz="2000" b="1" dirty="0">
                <a:solidFill>
                  <a:schemeClr val="accent4">
                    <a:lumMod val="60000"/>
                    <a:lumOff val="40000"/>
                  </a:schemeClr>
                </a:solidFill>
              </a:rPr>
              <a:t>		int x;</a:t>
            </a:r>
          </a:p>
          <a:p>
            <a:r>
              <a:rPr lang="en-IN" altLang="en-US" sz="2000" b="1" dirty="0">
                <a:solidFill>
                  <a:schemeClr val="accent4">
                    <a:lumMod val="60000"/>
                    <a:lumOff val="40000"/>
                  </a:schemeClr>
                </a:solidFill>
              </a:rPr>
              <a:t>		float y;</a:t>
            </a:r>
          </a:p>
          <a:p>
            <a:r>
              <a:rPr lang="en-IN" altLang="en-US" sz="2000" b="1" dirty="0">
                <a:solidFill>
                  <a:schemeClr val="accent4">
                    <a:lumMod val="60000"/>
                    <a:lumOff val="40000"/>
                  </a:schemeClr>
                </a:solidFill>
              </a:rPr>
              <a:t>	public:</a:t>
            </a:r>
          </a:p>
          <a:p>
            <a:r>
              <a:rPr lang="en-IN" altLang="en-US" sz="2000" b="1" dirty="0">
                <a:solidFill>
                  <a:schemeClr val="accent4">
                    <a:lumMod val="60000"/>
                    <a:lumOff val="40000"/>
                  </a:schemeClr>
                </a:solidFill>
              </a:rPr>
              <a:t>		virtual sample(int </a:t>
            </a:r>
            <a:r>
              <a:rPr lang="en-IN" altLang="en-US" sz="2000" b="1" dirty="0" err="1">
                <a:solidFill>
                  <a:schemeClr val="accent4">
                    <a:lumMod val="60000"/>
                    <a:lumOff val="40000"/>
                  </a:schemeClr>
                </a:solidFill>
              </a:rPr>
              <a:t>x,float</a:t>
            </a:r>
            <a:r>
              <a:rPr lang="en-IN" altLang="en-US" sz="2000" b="1" dirty="0">
                <a:solidFill>
                  <a:schemeClr val="accent4">
                    <a:lumMod val="60000"/>
                    <a:lumOff val="40000"/>
                  </a:schemeClr>
                </a:solidFill>
              </a:rPr>
              <a:t> y);	</a:t>
            </a:r>
            <a:r>
              <a:rPr lang="en-IN" altLang="en-US" sz="2000" b="1" dirty="0" smtClean="0">
                <a:solidFill>
                  <a:schemeClr val="accent4">
                    <a:lumMod val="60000"/>
                    <a:lumOff val="40000"/>
                  </a:schemeClr>
                </a:solidFill>
              </a:rPr>
              <a:t>//virtual  constructor not available so error</a:t>
            </a:r>
            <a:endParaRPr lang="en-IN" altLang="en-US" sz="2000" b="1" dirty="0">
              <a:solidFill>
                <a:schemeClr val="accent4">
                  <a:lumMod val="60000"/>
                  <a:lumOff val="40000"/>
                </a:schemeClr>
              </a:solidFill>
            </a:endParaRPr>
          </a:p>
          <a:p>
            <a:r>
              <a:rPr lang="en-IN" altLang="en-US" sz="2000" b="1" dirty="0">
                <a:solidFill>
                  <a:schemeClr val="accent4">
                    <a:lumMod val="60000"/>
                    <a:lumOff val="40000"/>
                  </a:schemeClr>
                </a:solidFill>
              </a:rPr>
              <a:t>		void display();</a:t>
            </a:r>
          </a:p>
          <a:p>
            <a:r>
              <a:rPr lang="en-IN" altLang="en-US" sz="2000" b="1" dirty="0">
                <a:solidFill>
                  <a:schemeClr val="accent4">
                    <a:lumMod val="60000"/>
                    <a:lumOff val="40000"/>
                  </a:schemeClr>
                </a:solidFill>
              </a:rPr>
              <a:t>		int sum();</a:t>
            </a:r>
          </a:p>
          <a:p>
            <a:r>
              <a:rPr lang="en-IN" altLang="en-US" sz="2000" b="1" dirty="0">
                <a:solidFill>
                  <a:schemeClr val="accent4">
                    <a:lumMod val="60000"/>
                    <a:lumOff val="40000"/>
                  </a:schemeClr>
                </a:solidFill>
              </a:rPr>
              <a:t>}</a:t>
            </a:r>
          </a:p>
        </p:txBody>
      </p:sp>
      <p:sp>
        <p:nvSpPr>
          <p:cNvPr id="8" name="Rectangle 7"/>
          <p:cNvSpPr/>
          <p:nvPr/>
        </p:nvSpPr>
        <p:spPr>
          <a:xfrm>
            <a:off x="5629437" y="925308"/>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6" name="TextBox 35">
            <a:extLst>
              <a:ext uri="{FF2B5EF4-FFF2-40B4-BE49-F238E27FC236}">
                <a16:creationId xmlns:a16="http://schemas.microsoft.com/office/drawing/2014/main" xmlns="" id="{593B1F9E-3127-4C63-B410-7551AB30E263}"/>
              </a:ext>
            </a:extLst>
          </p:cNvPr>
          <p:cNvSpPr txBox="1"/>
          <p:nvPr/>
        </p:nvSpPr>
        <p:spPr>
          <a:xfrm>
            <a:off x="6071327" y="936136"/>
            <a:ext cx="5603062" cy="4093428"/>
          </a:xfrm>
          <a:prstGeom prst="rect">
            <a:avLst/>
          </a:prstGeom>
          <a:noFill/>
        </p:spPr>
        <p:txBody>
          <a:bodyPr wrap="square" rtlCol="0">
            <a:spAutoFit/>
          </a:bodyPr>
          <a:lstStyle/>
          <a:p>
            <a:r>
              <a:rPr lang="en-US" altLang="en-US" sz="2000" b="1" dirty="0">
                <a:solidFill>
                  <a:schemeClr val="accent4">
                    <a:lumMod val="60000"/>
                    <a:lumOff val="40000"/>
                  </a:schemeClr>
                </a:solidFill>
              </a:rPr>
              <a:t>Case 4:</a:t>
            </a:r>
          </a:p>
          <a:p>
            <a:endParaRPr lang="en-US" altLang="en-US" sz="2000" b="1" dirty="0">
              <a:solidFill>
                <a:schemeClr val="accent4">
                  <a:lumMod val="60000"/>
                  <a:lumOff val="40000"/>
                </a:schemeClr>
              </a:solidFill>
            </a:endParaRPr>
          </a:p>
          <a:p>
            <a:r>
              <a:rPr lang="en-US" altLang="en-US" sz="2000" b="1" dirty="0">
                <a:solidFill>
                  <a:schemeClr val="accent4">
                    <a:lumMod val="60000"/>
                    <a:lumOff val="40000"/>
                  </a:schemeClr>
                </a:solidFill>
              </a:rPr>
              <a:t>class sample</a:t>
            </a:r>
          </a:p>
          <a:p>
            <a:r>
              <a:rPr lang="en-US" altLang="en-US" sz="2000" b="1" dirty="0">
                <a:solidFill>
                  <a:schemeClr val="accent4">
                    <a:lumMod val="60000"/>
                    <a:lumOff val="40000"/>
                  </a:schemeClr>
                </a:solidFill>
              </a:rPr>
              <a:t>{</a:t>
            </a:r>
          </a:p>
          <a:p>
            <a:r>
              <a:rPr lang="en-US" altLang="en-US" sz="2000" b="1" dirty="0">
                <a:solidFill>
                  <a:schemeClr val="accent4">
                    <a:lumMod val="60000"/>
                    <a:lumOff val="40000"/>
                  </a:schemeClr>
                </a:solidFill>
              </a:rPr>
              <a:t>	private:</a:t>
            </a:r>
          </a:p>
          <a:p>
            <a:r>
              <a:rPr lang="en-US" altLang="en-US" sz="2000" b="1" dirty="0">
                <a:solidFill>
                  <a:schemeClr val="accent4">
                    <a:lumMod val="60000"/>
                    <a:lumOff val="40000"/>
                  </a:schemeClr>
                </a:solidFill>
              </a:rPr>
              <a:t>		int x;</a:t>
            </a:r>
          </a:p>
          <a:p>
            <a:r>
              <a:rPr lang="en-US" altLang="en-US" sz="2000" b="1" dirty="0">
                <a:solidFill>
                  <a:schemeClr val="accent4">
                    <a:lumMod val="60000"/>
                    <a:lumOff val="40000"/>
                  </a:schemeClr>
                </a:solidFill>
              </a:rPr>
              <a:t>		float y;</a:t>
            </a:r>
          </a:p>
          <a:p>
            <a:r>
              <a:rPr lang="en-US" altLang="en-US" sz="2000" b="1" dirty="0">
                <a:solidFill>
                  <a:schemeClr val="accent4">
                    <a:lumMod val="60000"/>
                    <a:lumOff val="40000"/>
                  </a:schemeClr>
                </a:solidFill>
              </a:rPr>
              <a:t>	public:</a:t>
            </a:r>
          </a:p>
          <a:p>
            <a:r>
              <a:rPr lang="en-US" altLang="en-US" sz="2000" b="1" dirty="0">
                <a:solidFill>
                  <a:schemeClr val="accent4">
                    <a:lumMod val="60000"/>
                    <a:lumOff val="40000"/>
                  </a:schemeClr>
                </a:solidFill>
              </a:rPr>
              <a:t>		virtual ~sample(int </a:t>
            </a:r>
            <a:r>
              <a:rPr lang="en-US" altLang="en-US" sz="2000" b="1" dirty="0" err="1">
                <a:solidFill>
                  <a:schemeClr val="accent4">
                    <a:lumMod val="60000"/>
                    <a:lumOff val="40000"/>
                  </a:schemeClr>
                </a:solidFill>
              </a:rPr>
              <a:t>x,float</a:t>
            </a:r>
            <a:r>
              <a:rPr lang="en-US" altLang="en-US" sz="2000" b="1" dirty="0">
                <a:solidFill>
                  <a:schemeClr val="accent4">
                    <a:lumMod val="60000"/>
                    <a:lumOff val="40000"/>
                  </a:schemeClr>
                </a:solidFill>
              </a:rPr>
              <a:t> y);	//invalid</a:t>
            </a:r>
          </a:p>
          <a:p>
            <a:r>
              <a:rPr lang="en-US" altLang="en-US" sz="2000" b="1" dirty="0">
                <a:solidFill>
                  <a:schemeClr val="accent4">
                    <a:lumMod val="60000"/>
                    <a:lumOff val="40000"/>
                  </a:schemeClr>
                </a:solidFill>
              </a:rPr>
              <a:t>		void display();</a:t>
            </a:r>
          </a:p>
          <a:p>
            <a:r>
              <a:rPr lang="en-US" altLang="en-US" sz="2000" b="1" dirty="0">
                <a:solidFill>
                  <a:schemeClr val="accent4">
                    <a:lumMod val="60000"/>
                    <a:lumOff val="40000"/>
                  </a:schemeClr>
                </a:solidFill>
              </a:rPr>
              <a:t>		int sum();</a:t>
            </a:r>
          </a:p>
          <a:p>
            <a:r>
              <a:rPr lang="en-US" altLang="en-US" sz="2000" b="1" dirty="0">
                <a:solidFill>
                  <a:schemeClr val="accent4">
                    <a:lumMod val="60000"/>
                    <a:lumOff val="40000"/>
                  </a:schemeClr>
                </a:solidFill>
              </a:rPr>
              <a:t>}</a:t>
            </a:r>
          </a:p>
        </p:txBody>
      </p:sp>
    </p:spTree>
    <p:extLst>
      <p:ext uri="{BB962C8B-B14F-4D97-AF65-F5344CB8AC3E}">
        <p14:creationId xmlns:p14="http://schemas.microsoft.com/office/powerpoint/2010/main" xmlns="" val="2690456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057" y="648548"/>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Virtual function features</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6" y="836625"/>
            <a:ext cx="6095469" cy="5632311"/>
          </a:xfrm>
          <a:prstGeom prst="rect">
            <a:avLst/>
          </a:prstGeom>
          <a:noFill/>
        </p:spPr>
        <p:txBody>
          <a:bodyPr wrap="square" rtlCol="0">
            <a:spAutoFit/>
          </a:bodyPr>
          <a:lstStyle/>
          <a:p>
            <a:r>
              <a:rPr lang="en-IN" altLang="en-US" sz="2000" b="1" dirty="0">
                <a:solidFill>
                  <a:schemeClr val="accent4">
                    <a:lumMod val="60000"/>
                    <a:lumOff val="40000"/>
                  </a:schemeClr>
                </a:solidFill>
              </a:rPr>
              <a:t>Case 5:</a:t>
            </a:r>
          </a:p>
          <a:p>
            <a:endParaRPr lang="en-IN" altLang="en-US" sz="2000" b="1" dirty="0">
              <a:solidFill>
                <a:schemeClr val="accent4">
                  <a:lumMod val="60000"/>
                  <a:lumOff val="40000"/>
                </a:schemeClr>
              </a:solidFill>
            </a:endParaRPr>
          </a:p>
          <a:p>
            <a:r>
              <a:rPr lang="en-IN" altLang="en-US" sz="2000" b="1" dirty="0">
                <a:solidFill>
                  <a:schemeClr val="accent4">
                    <a:lumMod val="60000"/>
                    <a:lumOff val="40000"/>
                  </a:schemeClr>
                </a:solidFill>
              </a:rPr>
              <a:t>class sample_1</a:t>
            </a:r>
          </a:p>
          <a:p>
            <a:r>
              <a:rPr lang="en-IN" altLang="en-US" sz="2000" b="1" dirty="0">
                <a:solidFill>
                  <a:schemeClr val="accent4">
                    <a:lumMod val="60000"/>
                    <a:lumOff val="40000"/>
                  </a:schemeClr>
                </a:solidFill>
              </a:rPr>
              <a:t>{</a:t>
            </a:r>
          </a:p>
          <a:p>
            <a:r>
              <a:rPr lang="en-IN" altLang="en-US" sz="2000" b="1" dirty="0">
                <a:solidFill>
                  <a:schemeClr val="accent4">
                    <a:lumMod val="60000"/>
                    <a:lumOff val="40000"/>
                  </a:schemeClr>
                </a:solidFill>
              </a:rPr>
              <a:t>	private:</a:t>
            </a:r>
          </a:p>
          <a:p>
            <a:r>
              <a:rPr lang="en-IN" altLang="en-US" sz="2000" b="1" dirty="0">
                <a:solidFill>
                  <a:schemeClr val="accent4">
                    <a:lumMod val="60000"/>
                    <a:lumOff val="40000"/>
                  </a:schemeClr>
                </a:solidFill>
              </a:rPr>
              <a:t>		int x;</a:t>
            </a:r>
          </a:p>
          <a:p>
            <a:r>
              <a:rPr lang="en-IN" altLang="en-US" sz="2000" b="1" dirty="0">
                <a:solidFill>
                  <a:schemeClr val="accent4">
                    <a:lumMod val="60000"/>
                    <a:lumOff val="40000"/>
                  </a:schemeClr>
                </a:solidFill>
              </a:rPr>
              <a:t>		float y;</a:t>
            </a:r>
          </a:p>
          <a:p>
            <a:r>
              <a:rPr lang="en-IN" altLang="en-US" sz="2000" b="1" dirty="0">
                <a:solidFill>
                  <a:schemeClr val="accent4">
                    <a:lumMod val="60000"/>
                    <a:lumOff val="40000"/>
                  </a:schemeClr>
                </a:solidFill>
              </a:rPr>
              <a:t>	public:</a:t>
            </a:r>
          </a:p>
          <a:p>
            <a:r>
              <a:rPr lang="en-IN" altLang="en-US" sz="2000" b="1" dirty="0">
                <a:solidFill>
                  <a:schemeClr val="accent4">
                    <a:lumMod val="60000"/>
                    <a:lumOff val="40000"/>
                  </a:schemeClr>
                </a:solidFill>
              </a:rPr>
              <a:t>		virtual int sum(int </a:t>
            </a:r>
            <a:r>
              <a:rPr lang="en-IN" altLang="en-US" sz="2000" b="1" dirty="0" err="1">
                <a:solidFill>
                  <a:schemeClr val="accent4">
                    <a:lumMod val="60000"/>
                    <a:lumOff val="40000"/>
                  </a:schemeClr>
                </a:solidFill>
              </a:rPr>
              <a:t>x,float</a:t>
            </a:r>
            <a:r>
              <a:rPr lang="en-IN" altLang="en-US" sz="2000" b="1" dirty="0">
                <a:solidFill>
                  <a:schemeClr val="accent4">
                    <a:lumMod val="60000"/>
                    <a:lumOff val="40000"/>
                  </a:schemeClr>
                </a:solidFill>
              </a:rPr>
              <a:t> y);      </a:t>
            </a:r>
          </a:p>
          <a:p>
            <a:r>
              <a:rPr lang="en-IN" altLang="en-US" sz="2000" b="1" dirty="0">
                <a:solidFill>
                  <a:schemeClr val="accent4">
                    <a:lumMod val="60000"/>
                    <a:lumOff val="40000"/>
                  </a:schemeClr>
                </a:solidFill>
              </a:rPr>
              <a:t>};</a:t>
            </a:r>
          </a:p>
          <a:p>
            <a:r>
              <a:rPr lang="en-IN" altLang="en-US" sz="2000" b="1" dirty="0">
                <a:solidFill>
                  <a:schemeClr val="accent4">
                    <a:lumMod val="60000"/>
                    <a:lumOff val="40000"/>
                  </a:schemeClr>
                </a:solidFill>
              </a:rPr>
              <a:t>class sample_2:public sample_1</a:t>
            </a:r>
          </a:p>
          <a:p>
            <a:r>
              <a:rPr lang="en-IN" altLang="en-US" sz="2000" b="1" dirty="0">
                <a:solidFill>
                  <a:schemeClr val="accent4">
                    <a:lumMod val="60000"/>
                    <a:lumOff val="40000"/>
                  </a:schemeClr>
                </a:solidFill>
              </a:rPr>
              <a:t>{</a:t>
            </a:r>
          </a:p>
          <a:p>
            <a:r>
              <a:rPr lang="en-IN" altLang="en-US" sz="2000" b="1" dirty="0">
                <a:solidFill>
                  <a:schemeClr val="accent4">
                    <a:lumMod val="60000"/>
                    <a:lumOff val="40000"/>
                  </a:schemeClr>
                </a:solidFill>
              </a:rPr>
              <a:t>	private:</a:t>
            </a:r>
          </a:p>
          <a:p>
            <a:r>
              <a:rPr lang="en-IN" altLang="en-US" sz="2000" b="1" dirty="0">
                <a:solidFill>
                  <a:schemeClr val="accent4">
                    <a:lumMod val="60000"/>
                    <a:lumOff val="40000"/>
                  </a:schemeClr>
                </a:solidFill>
              </a:rPr>
              <a:t>		int z;</a:t>
            </a:r>
          </a:p>
          <a:p>
            <a:r>
              <a:rPr lang="en-IN" altLang="en-US" sz="2000" b="1" dirty="0">
                <a:solidFill>
                  <a:schemeClr val="accent4">
                    <a:lumMod val="60000"/>
                    <a:lumOff val="40000"/>
                  </a:schemeClr>
                </a:solidFill>
              </a:rPr>
              <a:t>	public:</a:t>
            </a:r>
          </a:p>
          <a:p>
            <a:r>
              <a:rPr lang="en-IN" altLang="en-US" sz="2000" b="1" dirty="0">
                <a:solidFill>
                  <a:schemeClr val="accent4">
                    <a:lumMod val="60000"/>
                    <a:lumOff val="40000"/>
                  </a:schemeClr>
                </a:solidFill>
              </a:rPr>
              <a:t>		virtual float sum(int </a:t>
            </a:r>
            <a:r>
              <a:rPr lang="en-IN" altLang="en-US" sz="2000" b="1" dirty="0" err="1">
                <a:solidFill>
                  <a:schemeClr val="accent4">
                    <a:lumMod val="60000"/>
                    <a:lumOff val="40000"/>
                  </a:schemeClr>
                </a:solidFill>
              </a:rPr>
              <a:t>xx,float</a:t>
            </a:r>
            <a:r>
              <a:rPr lang="en-IN" altLang="en-US" sz="2000" b="1" dirty="0">
                <a:solidFill>
                  <a:schemeClr val="accent4">
                    <a:lumMod val="60000"/>
                    <a:lumOff val="40000"/>
                  </a:schemeClr>
                </a:solidFill>
              </a:rPr>
              <a:t> </a:t>
            </a:r>
            <a:r>
              <a:rPr lang="en-IN" altLang="en-US" sz="2000" b="1" dirty="0" err="1">
                <a:solidFill>
                  <a:schemeClr val="accent4">
                    <a:lumMod val="60000"/>
                    <a:lumOff val="40000"/>
                  </a:schemeClr>
                </a:solidFill>
              </a:rPr>
              <a:t>yy</a:t>
            </a:r>
            <a:r>
              <a:rPr lang="en-IN" altLang="en-US" sz="2000" b="1" dirty="0">
                <a:solidFill>
                  <a:schemeClr val="accent4">
                    <a:lumMod val="60000"/>
                    <a:lumOff val="40000"/>
                  </a:schemeClr>
                </a:solidFill>
              </a:rPr>
              <a:t>); //error</a:t>
            </a:r>
          </a:p>
          <a:p>
            <a:r>
              <a:rPr lang="en-IN" altLang="en-US" sz="2000" b="1" dirty="0">
                <a:solidFill>
                  <a:schemeClr val="accent4">
                    <a:lumMod val="60000"/>
                    <a:lumOff val="40000"/>
                  </a:schemeClr>
                </a:solidFill>
              </a:rPr>
              <a:t>};</a:t>
            </a:r>
          </a:p>
        </p:txBody>
      </p:sp>
      <p:sp>
        <p:nvSpPr>
          <p:cNvPr id="8" name="Rectangle 7"/>
          <p:cNvSpPr/>
          <p:nvPr/>
        </p:nvSpPr>
        <p:spPr>
          <a:xfrm>
            <a:off x="6095471" y="925308"/>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6" name="TextBox 35">
            <a:extLst>
              <a:ext uri="{FF2B5EF4-FFF2-40B4-BE49-F238E27FC236}">
                <a16:creationId xmlns:a16="http://schemas.microsoft.com/office/drawing/2014/main" xmlns="" id="{593B1F9E-3127-4C63-B410-7551AB30E263}"/>
              </a:ext>
            </a:extLst>
          </p:cNvPr>
          <p:cNvSpPr txBox="1"/>
          <p:nvPr/>
        </p:nvSpPr>
        <p:spPr>
          <a:xfrm>
            <a:off x="6638285" y="922645"/>
            <a:ext cx="5603062" cy="2554545"/>
          </a:xfrm>
          <a:prstGeom prst="rect">
            <a:avLst/>
          </a:prstGeom>
          <a:noFill/>
        </p:spPr>
        <p:txBody>
          <a:bodyPr wrap="square" rtlCol="0">
            <a:spAutoFit/>
          </a:bodyPr>
          <a:lstStyle/>
          <a:p>
            <a:r>
              <a:rPr lang="en-IN" altLang="en-US" sz="2000" b="1" dirty="0">
                <a:solidFill>
                  <a:schemeClr val="accent4">
                    <a:lumMod val="60000"/>
                    <a:lumOff val="40000"/>
                  </a:schemeClr>
                </a:solidFill>
              </a:rPr>
              <a:t>Case 6:</a:t>
            </a:r>
          </a:p>
          <a:p>
            <a:endParaRPr lang="en-IN" altLang="en-US" sz="2000" b="1" dirty="0">
              <a:solidFill>
                <a:schemeClr val="accent4">
                  <a:lumMod val="60000"/>
                  <a:lumOff val="40000"/>
                </a:schemeClr>
              </a:solidFill>
            </a:endParaRPr>
          </a:p>
          <a:p>
            <a:r>
              <a:rPr lang="en-IN" altLang="en-US" sz="2000" b="1" dirty="0">
                <a:solidFill>
                  <a:schemeClr val="accent4">
                    <a:lumMod val="60000"/>
                    <a:lumOff val="40000"/>
                  </a:schemeClr>
                </a:solidFill>
              </a:rPr>
              <a:t>virtual void display()	</a:t>
            </a:r>
            <a:endParaRPr lang="en-IN" altLang="en-US" sz="2000" b="1" dirty="0" smtClean="0">
              <a:solidFill>
                <a:schemeClr val="accent4">
                  <a:lumMod val="60000"/>
                  <a:lumOff val="40000"/>
                </a:schemeClr>
              </a:solidFill>
            </a:endParaRPr>
          </a:p>
          <a:p>
            <a:r>
              <a:rPr lang="en-IN" altLang="en-US" sz="2000" b="1" dirty="0" smtClean="0">
                <a:solidFill>
                  <a:schemeClr val="accent4">
                    <a:lumMod val="60000"/>
                    <a:lumOff val="40000"/>
                  </a:schemeClr>
                </a:solidFill>
              </a:rPr>
              <a:t>//</a:t>
            </a:r>
            <a:r>
              <a:rPr lang="en-IN" altLang="en-US" sz="2000" b="1" dirty="0">
                <a:solidFill>
                  <a:schemeClr val="accent4">
                    <a:lumMod val="60000"/>
                    <a:lumOff val="40000"/>
                  </a:schemeClr>
                </a:solidFill>
              </a:rPr>
              <a:t>Error, non member function</a:t>
            </a:r>
          </a:p>
          <a:p>
            <a:r>
              <a:rPr lang="en-IN" altLang="en-US" sz="2000" b="1" dirty="0">
                <a:solidFill>
                  <a:schemeClr val="accent4">
                    <a:lumMod val="60000"/>
                    <a:lumOff val="40000"/>
                  </a:schemeClr>
                </a:solidFill>
              </a:rPr>
              <a:t>{</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a:t>
            </a:r>
          </a:p>
        </p:txBody>
      </p:sp>
    </p:spTree>
    <p:extLst>
      <p:ext uri="{BB962C8B-B14F-4D97-AF65-F5344CB8AC3E}">
        <p14:creationId xmlns:p14="http://schemas.microsoft.com/office/powerpoint/2010/main" xmlns="" val="3211820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Virtual Function Example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5"/>
            <a:ext cx="12170810" cy="5896303"/>
            <a:chOff x="803640" y="3362835"/>
            <a:chExt cx="2153425" cy="15323906"/>
          </a:xfrm>
        </p:grpSpPr>
        <p:sp>
          <p:nvSpPr>
            <p:cNvPr id="24" name="TextBox 23"/>
            <p:cNvSpPr txBox="1"/>
            <p:nvPr/>
          </p:nvSpPr>
          <p:spPr>
            <a:xfrm>
              <a:off x="803640" y="3469024"/>
              <a:ext cx="2153425" cy="15217717"/>
            </a:xfrm>
            <a:prstGeom prst="rect">
              <a:avLst/>
            </a:prstGeom>
            <a:noFill/>
          </p:spPr>
          <p:txBody>
            <a:bodyPr wrap="square" numCol="2" rtlCol="0">
              <a:spAutoFit/>
            </a:bodyPr>
            <a:lstStyle/>
            <a:p>
              <a:pPr algn="just"/>
              <a:r>
                <a:rPr lang="en-US" sz="1400" b="1" dirty="0">
                  <a:solidFill>
                    <a:srgbClr val="FFFF00"/>
                  </a:solidFill>
                </a:rPr>
                <a:t>class Point</a:t>
              </a:r>
            </a:p>
            <a:p>
              <a:pPr algn="just"/>
              <a:r>
                <a:rPr lang="en-US" sz="1400" b="1" dirty="0">
                  <a:solidFill>
                    <a:srgbClr val="FFFF00"/>
                  </a:solidFill>
                </a:rPr>
                <a:t>{</a:t>
              </a:r>
            </a:p>
            <a:p>
              <a:pPr algn="just"/>
              <a:r>
                <a:rPr lang="en-US" sz="1400" b="1" dirty="0">
                  <a:solidFill>
                    <a:srgbClr val="FFFF00"/>
                  </a:solidFill>
                </a:rPr>
                <a:t>protected:</a:t>
              </a:r>
            </a:p>
            <a:p>
              <a:pPr algn="just"/>
              <a:r>
                <a:rPr lang="en-US" sz="1400" b="1" dirty="0">
                  <a:solidFill>
                    <a:srgbClr val="FFFF00"/>
                  </a:solidFill>
                </a:rPr>
                <a:t>	float </a:t>
              </a:r>
              <a:r>
                <a:rPr lang="en-US" sz="1400" b="1" dirty="0" err="1">
                  <a:solidFill>
                    <a:srgbClr val="FFFF00"/>
                  </a:solidFill>
                </a:rPr>
                <a:t>length,breath,side,radius,area,height</a:t>
              </a:r>
              <a:r>
                <a:rPr lang="en-US" sz="1400" b="1" dirty="0">
                  <a:solidFill>
                    <a:srgbClr val="FFFF00"/>
                  </a:solidFill>
                </a:rPr>
                <a:t>;</a:t>
              </a:r>
            </a:p>
            <a:p>
              <a:pPr algn="just"/>
              <a:r>
                <a:rPr lang="en-US" sz="1400" b="1" dirty="0">
                  <a:solidFill>
                    <a:srgbClr val="FFFF00"/>
                  </a:solidFill>
                </a:rPr>
                <a:t>};</a:t>
              </a:r>
            </a:p>
            <a:p>
              <a:pPr algn="just"/>
              <a:r>
                <a:rPr lang="en-US" sz="1400" b="1" dirty="0">
                  <a:solidFill>
                    <a:srgbClr val="FFFF00"/>
                  </a:solidFill>
                </a:rPr>
                <a:t>class Shape: public Point</a:t>
              </a:r>
            </a:p>
            <a:p>
              <a:pPr algn="just"/>
              <a:r>
                <a:rPr lang="en-US" sz="1400" b="1" dirty="0">
                  <a:solidFill>
                    <a:srgbClr val="FFFF00"/>
                  </a:solidFill>
                </a:rPr>
                <a:t>{</a:t>
              </a:r>
            </a:p>
            <a:p>
              <a:pPr algn="just"/>
              <a:r>
                <a:rPr lang="en-US" sz="1400" b="1" dirty="0">
                  <a:solidFill>
                    <a:srgbClr val="FFFF00"/>
                  </a:solidFill>
                </a:rPr>
                <a:t>	public:</a:t>
              </a:r>
            </a:p>
            <a:p>
              <a:pPr algn="just"/>
              <a:r>
                <a:rPr lang="en-US" sz="1400" b="1" dirty="0">
                  <a:solidFill>
                    <a:srgbClr val="FFFF00"/>
                  </a:solidFill>
                </a:rPr>
                <a:t>		virtual void </a:t>
              </a:r>
              <a:r>
                <a:rPr lang="en-US" sz="1400" b="1" dirty="0" err="1">
                  <a:solidFill>
                    <a:srgbClr val="FFFF00"/>
                  </a:solidFill>
                </a:rPr>
                <a:t>getdata</a:t>
              </a:r>
              <a:r>
                <a:rPr lang="en-US" sz="1400" b="1" dirty="0">
                  <a:solidFill>
                    <a:srgbClr val="FFFF00"/>
                  </a:solidFill>
                </a:rPr>
                <a:t>()=0;</a:t>
              </a:r>
            </a:p>
            <a:p>
              <a:pPr algn="just"/>
              <a:r>
                <a:rPr lang="en-US" sz="1400" b="1" dirty="0">
                  <a:solidFill>
                    <a:srgbClr val="FFFF00"/>
                  </a:solidFill>
                </a:rPr>
                <a:t>		virtual void display()=0;</a:t>
              </a:r>
            </a:p>
            <a:p>
              <a:pPr algn="just"/>
              <a:r>
                <a:rPr lang="en-US" sz="1400" b="1" dirty="0">
                  <a:solidFill>
                    <a:srgbClr val="FFFF00"/>
                  </a:solidFill>
                </a:rPr>
                <a:t>};</a:t>
              </a:r>
            </a:p>
            <a:p>
              <a:pPr algn="just"/>
              <a:r>
                <a:rPr lang="en-US" sz="1400" b="1" dirty="0">
                  <a:solidFill>
                    <a:srgbClr val="FFFF00"/>
                  </a:solidFill>
                </a:rPr>
                <a:t>class </a:t>
              </a:r>
              <a:r>
                <a:rPr lang="en-US" sz="1400" b="1" dirty="0" err="1">
                  <a:solidFill>
                    <a:srgbClr val="FFFF00"/>
                  </a:solidFill>
                </a:rPr>
                <a:t>Rectangle:public</a:t>
              </a:r>
              <a:r>
                <a:rPr lang="en-US" sz="1400" b="1" dirty="0">
                  <a:solidFill>
                    <a:srgbClr val="FFFF00"/>
                  </a:solidFill>
                </a:rPr>
                <a:t> Shape</a:t>
              </a:r>
            </a:p>
            <a:p>
              <a:pPr algn="just"/>
              <a:r>
                <a:rPr lang="en-US" sz="1400" b="1" dirty="0">
                  <a:solidFill>
                    <a:srgbClr val="FFFF00"/>
                  </a:solidFill>
                </a:rPr>
                <a:t>{</a:t>
              </a:r>
            </a:p>
            <a:p>
              <a:pPr algn="just"/>
              <a:r>
                <a:rPr lang="en-US" sz="1400" b="1" dirty="0">
                  <a:solidFill>
                    <a:srgbClr val="FFFF00"/>
                  </a:solidFill>
                </a:rPr>
                <a:t>public:</a:t>
              </a:r>
            </a:p>
            <a:p>
              <a:pPr algn="just"/>
              <a:r>
                <a:rPr lang="en-US" sz="1400" b="1" dirty="0">
                  <a:solidFill>
                    <a:srgbClr val="FFFF00"/>
                  </a:solidFill>
                </a:rPr>
                <a:t>	void </a:t>
              </a:r>
              <a:r>
                <a:rPr lang="en-US" sz="1400" b="1" dirty="0" err="1">
                  <a:solidFill>
                    <a:srgbClr val="FFFF00"/>
                  </a:solidFill>
                </a:rPr>
                <a:t>getdata</a:t>
              </a:r>
              <a:r>
                <a:rPr lang="en-US" sz="1400" b="1" dirty="0">
                  <a:solidFill>
                    <a:srgbClr val="FFFF00"/>
                  </a:solidFill>
                </a:rPr>
                <a:t>()</a:t>
              </a:r>
            </a:p>
            <a:p>
              <a:pPr algn="just"/>
              <a:r>
                <a:rPr lang="en-US" sz="1400" b="1" dirty="0">
                  <a:solidFill>
                    <a:srgbClr val="FFFF00"/>
                  </a:solidFill>
                </a:rPr>
                <a:t>	{</a:t>
              </a:r>
            </a:p>
            <a:p>
              <a:pPr algn="just"/>
              <a:r>
                <a:rPr lang="en-US" sz="1400" b="1" dirty="0">
                  <a:solidFill>
                    <a:srgbClr val="FFFF00"/>
                  </a:solidFill>
                </a:rPr>
                <a:t>		</a:t>
              </a:r>
              <a:r>
                <a:rPr lang="en-US" sz="1400" b="1" dirty="0" err="1">
                  <a:solidFill>
                    <a:srgbClr val="FFFF00"/>
                  </a:solidFill>
                </a:rPr>
                <a:t>cout</a:t>
              </a:r>
              <a:r>
                <a:rPr lang="en-US" sz="1400" b="1" dirty="0">
                  <a:solidFill>
                    <a:srgbClr val="FFFF00"/>
                  </a:solidFill>
                </a:rPr>
                <a:t>&lt;&lt;"Enter the Breadth Value:"&lt;&lt;</a:t>
              </a:r>
              <a:r>
                <a:rPr lang="en-US" sz="1400" b="1" dirty="0" err="1">
                  <a:solidFill>
                    <a:srgbClr val="FFFF00"/>
                  </a:solidFill>
                </a:rPr>
                <a:t>endl</a:t>
              </a:r>
              <a:r>
                <a:rPr lang="en-US" sz="1400" b="1" dirty="0">
                  <a:solidFill>
                    <a:srgbClr val="FFFF00"/>
                  </a:solidFill>
                </a:rPr>
                <a:t>;</a:t>
              </a:r>
            </a:p>
            <a:p>
              <a:pPr algn="just"/>
              <a:r>
                <a:rPr lang="en-US" sz="1400" b="1" dirty="0">
                  <a:solidFill>
                    <a:srgbClr val="FFFF00"/>
                  </a:solidFill>
                </a:rPr>
                <a:t>		</a:t>
              </a:r>
              <a:r>
                <a:rPr lang="en-US" sz="1400" b="1" dirty="0" err="1">
                  <a:solidFill>
                    <a:srgbClr val="FFFF00"/>
                  </a:solidFill>
                </a:rPr>
                <a:t>cin</a:t>
              </a:r>
              <a:r>
                <a:rPr lang="en-US" sz="1400" b="1" dirty="0">
                  <a:solidFill>
                    <a:srgbClr val="FFFF00"/>
                  </a:solidFill>
                </a:rPr>
                <a:t>&gt;&gt;breath;</a:t>
              </a:r>
            </a:p>
            <a:p>
              <a:pPr algn="just"/>
              <a:r>
                <a:rPr lang="en-US" sz="1400" b="1" dirty="0">
                  <a:solidFill>
                    <a:srgbClr val="FFFF00"/>
                  </a:solidFill>
                </a:rPr>
                <a:t>		</a:t>
              </a:r>
              <a:r>
                <a:rPr lang="en-US" sz="1400" b="1" dirty="0" err="1">
                  <a:solidFill>
                    <a:srgbClr val="FFFF00"/>
                  </a:solidFill>
                </a:rPr>
                <a:t>cout</a:t>
              </a:r>
              <a:r>
                <a:rPr lang="en-US" sz="1400" b="1" dirty="0">
                  <a:solidFill>
                    <a:srgbClr val="FFFF00"/>
                  </a:solidFill>
                </a:rPr>
                <a:t>&lt;&lt;"Enter the Length Value:"&lt;&lt;</a:t>
              </a:r>
              <a:r>
                <a:rPr lang="en-US" sz="1400" b="1" dirty="0" err="1">
                  <a:solidFill>
                    <a:srgbClr val="FFFF00"/>
                  </a:solidFill>
                </a:rPr>
                <a:t>endl</a:t>
              </a:r>
              <a:r>
                <a:rPr lang="en-US" sz="1400" b="1" dirty="0">
                  <a:solidFill>
                    <a:srgbClr val="FFFF00"/>
                  </a:solidFill>
                </a:rPr>
                <a:t>;</a:t>
              </a:r>
            </a:p>
            <a:p>
              <a:pPr algn="just"/>
              <a:r>
                <a:rPr lang="en-US" sz="1400" b="1" dirty="0">
                  <a:solidFill>
                    <a:srgbClr val="FFFF00"/>
                  </a:solidFill>
                </a:rPr>
                <a:t>		</a:t>
              </a:r>
              <a:r>
                <a:rPr lang="en-US" sz="1400" b="1" dirty="0" err="1">
                  <a:solidFill>
                    <a:srgbClr val="FFFF00"/>
                  </a:solidFill>
                </a:rPr>
                <a:t>cin</a:t>
              </a:r>
              <a:r>
                <a:rPr lang="en-US" sz="1400" b="1" dirty="0">
                  <a:solidFill>
                    <a:srgbClr val="FFFF00"/>
                  </a:solidFill>
                </a:rPr>
                <a:t>&gt;&gt;length;</a:t>
              </a:r>
            </a:p>
            <a:p>
              <a:pPr algn="just"/>
              <a:r>
                <a:rPr lang="en-US" sz="1400" b="1" dirty="0">
                  <a:solidFill>
                    <a:srgbClr val="FFFF00"/>
                  </a:solidFill>
                </a:rPr>
                <a:t>	}</a:t>
              </a:r>
            </a:p>
            <a:p>
              <a:pPr algn="just"/>
              <a:r>
                <a:rPr lang="en-US" sz="1400" b="1" dirty="0">
                  <a:solidFill>
                    <a:srgbClr val="FFFF00"/>
                  </a:solidFill>
                </a:rPr>
                <a:t>	void display()</a:t>
              </a:r>
            </a:p>
            <a:p>
              <a:pPr algn="just"/>
              <a:r>
                <a:rPr lang="en-US" sz="1400" b="1" dirty="0">
                  <a:solidFill>
                    <a:srgbClr val="FFFF00"/>
                  </a:solidFill>
                </a:rPr>
                <a:t>	{</a:t>
              </a:r>
            </a:p>
            <a:p>
              <a:pPr algn="just"/>
              <a:r>
                <a:rPr lang="en-US" sz="1400" b="1" dirty="0">
                  <a:solidFill>
                    <a:srgbClr val="FFFF00"/>
                  </a:solidFill>
                </a:rPr>
                <a:t>		area = length * breath;</a:t>
              </a:r>
            </a:p>
            <a:p>
              <a:pPr algn="just"/>
              <a:r>
                <a:rPr lang="en-US" sz="1400" b="1" dirty="0">
                  <a:solidFill>
                    <a:srgbClr val="FFFF00"/>
                  </a:solidFill>
                </a:rPr>
                <a:t>		</a:t>
              </a:r>
              <a:r>
                <a:rPr lang="en-US" sz="1400" b="1" dirty="0" err="1">
                  <a:solidFill>
                    <a:srgbClr val="FFFF00"/>
                  </a:solidFill>
                </a:rPr>
                <a:t>cout</a:t>
              </a:r>
              <a:r>
                <a:rPr lang="en-US" sz="1400" b="1" dirty="0">
                  <a:solidFill>
                    <a:srgbClr val="FFFF00"/>
                  </a:solidFill>
                </a:rPr>
                <a:t>&lt;&lt;"The Area of the Rectangle is:"&lt;&lt;area&lt;&lt;</a:t>
              </a:r>
              <a:r>
                <a:rPr lang="en-US" sz="1400" b="1" dirty="0" err="1">
                  <a:solidFill>
                    <a:srgbClr val="FFFF00"/>
                  </a:solidFill>
                </a:rPr>
                <a:t>endl</a:t>
              </a:r>
              <a:r>
                <a:rPr lang="en-US" sz="1400" b="1" dirty="0">
                  <a:solidFill>
                    <a:srgbClr val="FFFF00"/>
                  </a:solidFill>
                </a:rPr>
                <a:t>;</a:t>
              </a:r>
            </a:p>
            <a:p>
              <a:pPr algn="just"/>
              <a:r>
                <a:rPr lang="en-US" sz="1400" b="1" dirty="0">
                  <a:solidFill>
                    <a:srgbClr val="FFFF00"/>
                  </a:solidFill>
                </a:rPr>
                <a:t>	}</a:t>
              </a:r>
            </a:p>
            <a:p>
              <a:pPr algn="just"/>
              <a:r>
                <a:rPr lang="en-US" sz="1400" b="1" dirty="0">
                  <a:solidFill>
                    <a:srgbClr val="FFFF00"/>
                  </a:solidFill>
                </a:rPr>
                <a:t>};</a:t>
              </a:r>
            </a:p>
            <a:p>
              <a:pPr algn="just"/>
              <a:r>
                <a:rPr lang="en-US" sz="1400" b="1" dirty="0">
                  <a:solidFill>
                    <a:srgbClr val="FFFF00"/>
                  </a:solidFill>
                </a:rPr>
                <a:t> class </a:t>
              </a:r>
              <a:r>
                <a:rPr lang="en-US" sz="1400" b="1" dirty="0" err="1">
                  <a:solidFill>
                    <a:srgbClr val="FFFF00"/>
                  </a:solidFill>
                </a:rPr>
                <a:t>Square:public</a:t>
              </a:r>
              <a:r>
                <a:rPr lang="en-US" sz="1400" b="1" dirty="0">
                  <a:solidFill>
                    <a:srgbClr val="FFFF00"/>
                  </a:solidFill>
                </a:rPr>
                <a:t> Shape</a:t>
              </a:r>
            </a:p>
            <a:p>
              <a:pPr algn="just"/>
              <a:r>
                <a:rPr lang="en-US" sz="1400" b="1" dirty="0">
                  <a:solidFill>
                    <a:srgbClr val="FFFF00"/>
                  </a:solidFill>
                </a:rPr>
                <a:t>{</a:t>
              </a:r>
            </a:p>
            <a:p>
              <a:pPr algn="just"/>
              <a:r>
                <a:rPr lang="en-US" sz="1400" b="1" dirty="0">
                  <a:solidFill>
                    <a:srgbClr val="FFFF00"/>
                  </a:solidFill>
                </a:rPr>
                <a:t>public:</a:t>
              </a:r>
            </a:p>
            <a:p>
              <a:pPr algn="just"/>
              <a:r>
                <a:rPr lang="en-US" sz="1400" b="1" dirty="0">
                  <a:solidFill>
                    <a:srgbClr val="FFFF00"/>
                  </a:solidFill>
                </a:rPr>
                <a:t>void </a:t>
              </a:r>
              <a:r>
                <a:rPr lang="en-US" sz="1400" b="1" dirty="0" err="1">
                  <a:solidFill>
                    <a:srgbClr val="FFFF00"/>
                  </a:solidFill>
                </a:rPr>
                <a:t>getdata</a:t>
              </a:r>
              <a:r>
                <a:rPr lang="en-US" sz="1400" b="1" dirty="0">
                  <a:solidFill>
                    <a:srgbClr val="FFFF00"/>
                  </a:solidFill>
                </a:rPr>
                <a:t>()</a:t>
              </a:r>
            </a:p>
            <a:p>
              <a:pPr algn="just"/>
              <a:r>
                <a:rPr lang="en-US" sz="1400" b="1" dirty="0">
                  <a:solidFill>
                    <a:srgbClr val="FFFF00"/>
                  </a:solidFill>
                </a:rPr>
                <a:t>{</a:t>
              </a:r>
            </a:p>
            <a:p>
              <a:pPr algn="just"/>
              <a:r>
                <a:rPr lang="en-US" sz="1400" b="1" dirty="0">
                  <a:solidFill>
                    <a:srgbClr val="FFFF00"/>
                  </a:solidFill>
                </a:rPr>
                <a:t>	</a:t>
              </a:r>
              <a:r>
                <a:rPr lang="en-US" sz="1400" b="1" dirty="0" err="1">
                  <a:solidFill>
                    <a:srgbClr val="FFFF00"/>
                  </a:solidFill>
                </a:rPr>
                <a:t>cout</a:t>
              </a:r>
              <a:r>
                <a:rPr lang="en-US" sz="1400" b="1" dirty="0">
                  <a:solidFill>
                    <a:srgbClr val="FFFF00"/>
                  </a:solidFill>
                </a:rPr>
                <a:t>&lt;&lt;"Enter the Value of the Side of the Box:"&lt;&lt;</a:t>
              </a:r>
              <a:r>
                <a:rPr lang="en-US" sz="1400" b="1" dirty="0" err="1">
                  <a:solidFill>
                    <a:srgbClr val="FFFF00"/>
                  </a:solidFill>
                </a:rPr>
                <a:t>endl</a:t>
              </a:r>
              <a:r>
                <a:rPr lang="en-US" sz="1400" b="1" dirty="0">
                  <a:solidFill>
                    <a:srgbClr val="FFFF00"/>
                  </a:solidFill>
                </a:rPr>
                <a:t>;</a:t>
              </a:r>
            </a:p>
            <a:p>
              <a:pPr algn="just"/>
              <a:r>
                <a:rPr lang="en-US" sz="1400" b="1" dirty="0">
                  <a:solidFill>
                    <a:srgbClr val="FFFF00"/>
                  </a:solidFill>
                </a:rPr>
                <a:t>	</a:t>
              </a:r>
              <a:r>
                <a:rPr lang="en-US" sz="1400" b="1" dirty="0" err="1">
                  <a:solidFill>
                    <a:srgbClr val="FFFF00"/>
                  </a:solidFill>
                </a:rPr>
                <a:t>cin</a:t>
              </a:r>
              <a:r>
                <a:rPr lang="en-US" sz="1400" b="1" dirty="0">
                  <a:solidFill>
                    <a:srgbClr val="FFFF00"/>
                  </a:solidFill>
                </a:rPr>
                <a:t>&gt;&gt;side;</a:t>
              </a:r>
            </a:p>
            <a:p>
              <a:pPr algn="just"/>
              <a:r>
                <a:rPr lang="en-US" sz="1400" b="1" dirty="0">
                  <a:solidFill>
                    <a:srgbClr val="FFFF00"/>
                  </a:solidFill>
                </a:rPr>
                <a:t>}</a:t>
              </a:r>
            </a:p>
            <a:p>
              <a:pPr algn="just"/>
              <a:r>
                <a:rPr lang="en-US" sz="1400" b="1" dirty="0">
                  <a:solidFill>
                    <a:srgbClr val="FFFF00"/>
                  </a:solidFill>
                </a:rPr>
                <a:t>void display()</a:t>
              </a:r>
            </a:p>
            <a:p>
              <a:pPr algn="just"/>
              <a:r>
                <a:rPr lang="en-US" sz="1400" b="1" dirty="0">
                  <a:solidFill>
                    <a:srgbClr val="FFFF00"/>
                  </a:solidFill>
                </a:rPr>
                <a:t>{</a:t>
              </a:r>
            </a:p>
            <a:p>
              <a:pPr algn="just"/>
              <a:r>
                <a:rPr lang="en-US" sz="1400" b="1" dirty="0">
                  <a:solidFill>
                    <a:srgbClr val="FFFF00"/>
                  </a:solidFill>
                </a:rPr>
                <a:t>	area = pow(side,4);</a:t>
              </a:r>
            </a:p>
            <a:p>
              <a:pPr algn="just"/>
              <a:r>
                <a:rPr lang="en-US" sz="1400" b="1" dirty="0">
                  <a:solidFill>
                    <a:srgbClr val="FFFF00"/>
                  </a:solidFill>
                </a:rPr>
                <a:t>	</a:t>
              </a:r>
              <a:r>
                <a:rPr lang="en-US" sz="1400" b="1" dirty="0" err="1">
                  <a:solidFill>
                    <a:srgbClr val="FFFF00"/>
                  </a:solidFill>
                </a:rPr>
                <a:t>cout</a:t>
              </a:r>
              <a:r>
                <a:rPr lang="en-US" sz="1400" b="1" dirty="0">
                  <a:solidFill>
                    <a:srgbClr val="FFFF00"/>
                  </a:solidFill>
                </a:rPr>
                <a:t>&lt;&lt;"The Area of the Square is:"&lt;&lt;area&lt;&lt;</a:t>
              </a:r>
              <a:r>
                <a:rPr lang="en-US" sz="1400" b="1" dirty="0" err="1">
                  <a:solidFill>
                    <a:srgbClr val="FFFF00"/>
                  </a:solidFill>
                </a:rPr>
                <a:t>endl</a:t>
              </a:r>
              <a:r>
                <a:rPr lang="en-US" sz="1400" b="1" dirty="0">
                  <a:solidFill>
                    <a:srgbClr val="FFFF00"/>
                  </a:solidFill>
                </a:rPr>
                <a:t>;</a:t>
              </a:r>
            </a:p>
            <a:p>
              <a:pPr algn="just"/>
              <a:r>
                <a:rPr lang="en-US" sz="1400" b="1" dirty="0">
                  <a:solidFill>
                    <a:srgbClr val="FFFF00"/>
                  </a:solidFill>
                </a:rPr>
                <a:t>	}</a:t>
              </a:r>
            </a:p>
            <a:p>
              <a:pPr algn="just"/>
              <a:r>
                <a:rPr lang="en-US" sz="1400" b="1" dirty="0">
                  <a:solidFill>
                    <a:srgbClr val="FFFF00"/>
                  </a:solidFill>
                </a:rPr>
                <a:t>};</a:t>
              </a:r>
            </a:p>
            <a:p>
              <a:pPr algn="just"/>
              <a:r>
                <a:rPr lang="en-US" sz="1400" b="1" dirty="0">
                  <a:solidFill>
                    <a:srgbClr val="FFFF00"/>
                  </a:solidFill>
                </a:rPr>
                <a:t>void main()</a:t>
              </a:r>
            </a:p>
            <a:p>
              <a:pPr algn="just"/>
              <a:r>
                <a:rPr lang="en-US" sz="1400" b="1" dirty="0">
                  <a:solidFill>
                    <a:srgbClr val="FFFF00"/>
                  </a:solidFill>
                </a:rPr>
                <a:t>{</a:t>
              </a:r>
            </a:p>
            <a:p>
              <a:pPr algn="just"/>
              <a:r>
                <a:rPr lang="en-US" sz="1400" b="1" dirty="0">
                  <a:solidFill>
                    <a:srgbClr val="FFFF00"/>
                  </a:solidFill>
                </a:rPr>
                <a:t>	Shape *s;</a:t>
              </a:r>
            </a:p>
            <a:p>
              <a:pPr algn="just"/>
              <a:r>
                <a:rPr lang="en-US" sz="1400" b="1" dirty="0">
                  <a:solidFill>
                    <a:srgbClr val="FFFF00"/>
                  </a:solidFill>
                </a:rPr>
                <a:t>	Rectangle r;</a:t>
              </a:r>
            </a:p>
            <a:p>
              <a:pPr algn="just"/>
              <a:r>
                <a:rPr lang="en-US" sz="1400" b="1" dirty="0">
                  <a:solidFill>
                    <a:srgbClr val="FFFF00"/>
                  </a:solidFill>
                </a:rPr>
                <a:t>	</a:t>
              </a:r>
              <a:r>
                <a:rPr lang="en-US" sz="1400" b="1" dirty="0" smtClean="0">
                  <a:solidFill>
                    <a:srgbClr val="FFFF00"/>
                  </a:solidFill>
                </a:rPr>
                <a:t>Square </a:t>
              </a:r>
              <a:r>
                <a:rPr lang="en-US" sz="1400" b="1" dirty="0">
                  <a:solidFill>
                    <a:srgbClr val="FFFF00"/>
                  </a:solidFill>
                </a:rPr>
                <a:t>t;</a:t>
              </a:r>
            </a:p>
            <a:p>
              <a:pPr algn="just"/>
              <a:r>
                <a:rPr lang="en-US" sz="1400" b="1" dirty="0">
                  <a:solidFill>
                    <a:srgbClr val="FFFF00"/>
                  </a:solidFill>
                </a:rPr>
                <a:t>	s = &amp;r;</a:t>
              </a:r>
            </a:p>
            <a:p>
              <a:pPr algn="just"/>
              <a:r>
                <a:rPr lang="en-US" sz="1400" b="1" dirty="0">
                  <a:solidFill>
                    <a:srgbClr val="FFFF00"/>
                  </a:solidFill>
                </a:rPr>
                <a:t>	s-&gt;</a:t>
              </a:r>
              <a:r>
                <a:rPr lang="en-US" sz="1400" b="1" dirty="0" err="1">
                  <a:solidFill>
                    <a:srgbClr val="FFFF00"/>
                  </a:solidFill>
                </a:rPr>
                <a:t>getdata</a:t>
              </a:r>
              <a:r>
                <a:rPr lang="en-US" sz="1400" b="1" smtClean="0">
                  <a:solidFill>
                    <a:srgbClr val="FFFF00"/>
                  </a:solidFill>
                </a:rPr>
                <a:t>(); </a:t>
              </a:r>
              <a:endParaRPr lang="en-US" sz="1400" b="1" dirty="0">
                <a:solidFill>
                  <a:srgbClr val="FFFF00"/>
                </a:solidFill>
              </a:endParaRPr>
            </a:p>
            <a:p>
              <a:pPr algn="just"/>
              <a:r>
                <a:rPr lang="en-US" sz="1400" b="1" dirty="0">
                  <a:solidFill>
                    <a:srgbClr val="FFFF00"/>
                  </a:solidFill>
                </a:rPr>
                <a:t>	s-&gt;display();</a:t>
              </a:r>
            </a:p>
            <a:p>
              <a:pPr algn="just"/>
              <a:r>
                <a:rPr lang="en-US" sz="1400" b="1" dirty="0">
                  <a:solidFill>
                    <a:srgbClr val="FFFF00"/>
                  </a:solidFill>
                </a:rPr>
                <a:t>	s = &amp;t;</a:t>
              </a:r>
            </a:p>
            <a:p>
              <a:pPr algn="just"/>
              <a:r>
                <a:rPr lang="en-US" sz="1400" b="1" dirty="0">
                  <a:solidFill>
                    <a:srgbClr val="FFFF00"/>
                  </a:solidFill>
                </a:rPr>
                <a:t>	s-&gt;</a:t>
              </a:r>
              <a:r>
                <a:rPr lang="en-US" sz="1400" b="1" dirty="0" err="1">
                  <a:solidFill>
                    <a:srgbClr val="FFFF00"/>
                  </a:solidFill>
                </a:rPr>
                <a:t>getdata</a:t>
              </a:r>
              <a:r>
                <a:rPr lang="en-US" sz="1400" b="1" dirty="0">
                  <a:solidFill>
                    <a:srgbClr val="FFFF00"/>
                  </a:solidFill>
                </a:rPr>
                <a:t>();</a:t>
              </a:r>
            </a:p>
            <a:p>
              <a:pPr algn="just"/>
              <a:r>
                <a:rPr lang="en-US" sz="1400" b="1" dirty="0">
                  <a:solidFill>
                    <a:srgbClr val="FFFF00"/>
                  </a:solidFill>
                </a:rPr>
                <a:t>	s-&gt;display();</a:t>
              </a:r>
            </a:p>
            <a:p>
              <a:pPr algn="just"/>
              <a:r>
                <a:rPr lang="en-US" sz="1400" b="1" dirty="0">
                  <a:solidFill>
                    <a:srgbClr val="FFFF00"/>
                  </a:solidFill>
                </a:rPr>
                <a:t>}</a:t>
              </a:r>
            </a:p>
            <a:p>
              <a:pPr algn="just"/>
              <a:endParaRPr lang="en-US" sz="1400" b="1" dirty="0">
                <a:solidFill>
                  <a:srgbClr val="FFFF00"/>
                </a:solidFill>
              </a:endParaRP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xmlns="" val="2549878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fontScale="92500"/>
          </a:bodyPr>
          <a:lstStyle/>
          <a:p>
            <a:r>
              <a:rPr lang="en-US" altLang="ko-KR" sz="3600" b="1" dirty="0">
                <a:latin typeface="Segoe UI" panose="020B0502040204020203" pitchFamily="34" charset="0"/>
                <a:cs typeface="Segoe UI" panose="020B0502040204020203" pitchFamily="34" charset="0"/>
              </a:rPr>
              <a:t>Difference in invocation for virtual and non virtual function</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4"/>
            <a:ext cx="12170810" cy="6323020"/>
            <a:chOff x="803640" y="3362835"/>
            <a:chExt cx="2153425" cy="8933923"/>
          </a:xfrm>
        </p:grpSpPr>
        <p:sp>
          <p:nvSpPr>
            <p:cNvPr id="24" name="TextBox 23"/>
            <p:cNvSpPr txBox="1"/>
            <p:nvPr/>
          </p:nvSpPr>
          <p:spPr>
            <a:xfrm>
              <a:off x="803640" y="3469024"/>
              <a:ext cx="2153425" cy="8827734"/>
            </a:xfrm>
            <a:prstGeom prst="rect">
              <a:avLst/>
            </a:prstGeom>
            <a:noFill/>
          </p:spPr>
          <p:txBody>
            <a:bodyPr wrap="square" numCol="2" rtlCol="0">
              <a:spAutoFit/>
            </a:bodyPr>
            <a:lstStyle/>
            <a:p>
              <a:pPr algn="just"/>
              <a:r>
                <a:rPr lang="en-US" b="1" dirty="0">
                  <a:solidFill>
                    <a:srgbClr val="FFFF00"/>
                  </a:solidFill>
                </a:rPr>
                <a:t>class Base</a:t>
              </a:r>
            </a:p>
            <a:p>
              <a:pPr algn="just"/>
              <a:r>
                <a:rPr lang="en-US" b="1" dirty="0">
                  <a:solidFill>
                    <a:srgbClr val="FFFF00"/>
                  </a:solidFill>
                </a:rPr>
                <a:t>{     public:</a:t>
              </a:r>
            </a:p>
            <a:p>
              <a:pPr algn="just"/>
              <a:r>
                <a:rPr lang="en-US" b="1" dirty="0">
                  <a:solidFill>
                    <a:srgbClr val="FFFF00"/>
                  </a:solidFill>
                </a:rPr>
                <a:t>    void show()</a:t>
              </a:r>
            </a:p>
            <a:p>
              <a:pPr algn="just"/>
              <a:r>
                <a:rPr lang="en-US" b="1" dirty="0">
                  <a:solidFill>
                    <a:srgbClr val="FFFF00"/>
                  </a:solidFill>
                </a:rPr>
                <a:t>    {</a:t>
              </a:r>
            </a:p>
            <a:p>
              <a:pPr algn="just"/>
              <a:r>
                <a:rPr lang="en-US" b="1" dirty="0">
                  <a:solidFill>
                    <a:srgbClr val="FFFF00"/>
                  </a:solidFill>
                </a:rPr>
                <a:t>        </a:t>
              </a:r>
              <a:r>
                <a:rPr lang="en-US" b="1" dirty="0" err="1">
                  <a:solidFill>
                    <a:srgbClr val="FFFF00"/>
                  </a:solidFill>
                </a:rPr>
                <a:t>cout</a:t>
              </a:r>
              <a:r>
                <a:rPr lang="en-US" b="1" dirty="0">
                  <a:solidFill>
                    <a:srgbClr val="FFFF00"/>
                  </a:solidFill>
                </a:rPr>
                <a:t> &lt;&lt; "Base class";</a:t>
              </a:r>
            </a:p>
            <a:p>
              <a:pPr algn="just"/>
              <a:r>
                <a:rPr lang="en-US" b="1" dirty="0">
                  <a:solidFill>
                    <a:srgbClr val="FFFF00"/>
                  </a:solidFill>
                </a:rPr>
                <a:t>    }</a:t>
              </a:r>
            </a:p>
            <a:p>
              <a:pPr algn="just"/>
              <a:r>
                <a:rPr lang="en-US" b="1" dirty="0">
                  <a:solidFill>
                    <a:srgbClr val="FFFF00"/>
                  </a:solidFill>
                </a:rPr>
                <a:t>};</a:t>
              </a:r>
            </a:p>
            <a:p>
              <a:pPr algn="just"/>
              <a:r>
                <a:rPr lang="en-US" b="1" dirty="0">
                  <a:solidFill>
                    <a:srgbClr val="FFFF00"/>
                  </a:solidFill>
                </a:rPr>
                <a:t>class </a:t>
              </a:r>
              <a:r>
                <a:rPr lang="en-US" b="1" dirty="0" err="1">
                  <a:solidFill>
                    <a:srgbClr val="FFFF00"/>
                  </a:solidFill>
                </a:rPr>
                <a:t>Derived:public</a:t>
              </a:r>
              <a:r>
                <a:rPr lang="en-US" b="1" dirty="0">
                  <a:solidFill>
                    <a:srgbClr val="FFFF00"/>
                  </a:solidFill>
                </a:rPr>
                <a:t> Base</a:t>
              </a:r>
            </a:p>
            <a:p>
              <a:pPr algn="just"/>
              <a:r>
                <a:rPr lang="en-US" b="1" dirty="0">
                  <a:solidFill>
                    <a:srgbClr val="FFFF00"/>
                  </a:solidFill>
                </a:rPr>
                <a:t>{     public:</a:t>
              </a:r>
            </a:p>
            <a:p>
              <a:pPr algn="just"/>
              <a:r>
                <a:rPr lang="en-US" b="1" dirty="0">
                  <a:solidFill>
                    <a:srgbClr val="FFFF00"/>
                  </a:solidFill>
                </a:rPr>
                <a:t>    void show()</a:t>
              </a:r>
            </a:p>
            <a:p>
              <a:pPr algn="just"/>
              <a:r>
                <a:rPr lang="en-US" b="1" dirty="0">
                  <a:solidFill>
                    <a:srgbClr val="FFFF00"/>
                  </a:solidFill>
                </a:rPr>
                <a:t>    {</a:t>
              </a:r>
            </a:p>
            <a:p>
              <a:pPr algn="just"/>
              <a:r>
                <a:rPr lang="en-US" b="1" dirty="0">
                  <a:solidFill>
                    <a:srgbClr val="FFFF00"/>
                  </a:solidFill>
                </a:rPr>
                <a:t>        </a:t>
              </a:r>
              <a:r>
                <a:rPr lang="en-US" b="1" dirty="0" err="1">
                  <a:solidFill>
                    <a:srgbClr val="FFFF00"/>
                  </a:solidFill>
                </a:rPr>
                <a:t>cout</a:t>
              </a:r>
              <a:r>
                <a:rPr lang="en-US" b="1" dirty="0">
                  <a:solidFill>
                    <a:srgbClr val="FFFF00"/>
                  </a:solidFill>
                </a:rPr>
                <a:t> &lt;&lt; "Derived Class";</a:t>
              </a:r>
            </a:p>
            <a:p>
              <a:pPr algn="just"/>
              <a:r>
                <a:rPr lang="en-US" b="1" dirty="0">
                  <a:solidFill>
                    <a:srgbClr val="FFFF00"/>
                  </a:solidFill>
                </a:rPr>
                <a:t>    }</a:t>
              </a:r>
            </a:p>
            <a:p>
              <a:pPr algn="just"/>
              <a:r>
                <a:rPr lang="en-US" b="1" dirty="0">
                  <a:solidFill>
                    <a:srgbClr val="FFFF00"/>
                  </a:solidFill>
                </a:rPr>
                <a:t>}</a:t>
              </a:r>
            </a:p>
            <a:p>
              <a:pPr algn="just"/>
              <a:r>
                <a:rPr lang="en-US" b="1" dirty="0" err="1">
                  <a:solidFill>
                    <a:srgbClr val="FFFF00"/>
                  </a:solidFill>
                </a:rPr>
                <a:t>int</a:t>
              </a:r>
              <a:r>
                <a:rPr lang="en-US" b="1" dirty="0">
                  <a:solidFill>
                    <a:srgbClr val="FFFF00"/>
                  </a:solidFill>
                </a:rPr>
                <a:t> main()</a:t>
              </a:r>
            </a:p>
            <a:p>
              <a:pPr algn="just"/>
              <a:r>
                <a:rPr lang="en-US" b="1" dirty="0">
                  <a:solidFill>
                    <a:srgbClr val="FFFF00"/>
                  </a:solidFill>
                </a:rPr>
                <a:t>{</a:t>
              </a:r>
            </a:p>
            <a:p>
              <a:pPr algn="just"/>
              <a:r>
                <a:rPr lang="en-US" b="1" dirty="0">
                  <a:solidFill>
                    <a:srgbClr val="FFFF00"/>
                  </a:solidFill>
                </a:rPr>
                <a:t>    Base* b;       //Base class pointer</a:t>
              </a:r>
            </a:p>
            <a:p>
              <a:pPr algn="just"/>
              <a:r>
                <a:rPr lang="en-US" b="1" dirty="0">
                  <a:solidFill>
                    <a:srgbClr val="FFFF00"/>
                  </a:solidFill>
                </a:rPr>
                <a:t>    Derived d;     //Derived class object</a:t>
              </a:r>
            </a:p>
            <a:p>
              <a:pPr algn="just"/>
              <a:r>
                <a:rPr lang="en-US" b="1" dirty="0">
                  <a:solidFill>
                    <a:srgbClr val="FFFF00"/>
                  </a:solidFill>
                </a:rPr>
                <a:t>    b = &amp;d;</a:t>
              </a:r>
            </a:p>
            <a:p>
              <a:pPr algn="just"/>
              <a:r>
                <a:rPr lang="en-US" b="1" dirty="0">
                  <a:solidFill>
                    <a:srgbClr val="FFFF00"/>
                  </a:solidFill>
                </a:rPr>
                <a:t>    b-&gt;show();     //Early Binding Occurs</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Base</a:t>
              </a:r>
            </a:p>
            <a:p>
              <a:pPr algn="just"/>
              <a:r>
                <a:rPr lang="en-US" sz="2000" b="1" dirty="0">
                  <a:solidFill>
                    <a:srgbClr val="FFFF00"/>
                  </a:solidFill>
                </a:rPr>
                <a:t>{     public:</a:t>
              </a:r>
            </a:p>
            <a:p>
              <a:pPr algn="just"/>
              <a:r>
                <a:rPr lang="en-US" sz="2000" b="1" dirty="0">
                  <a:solidFill>
                    <a:srgbClr val="FFFF00"/>
                  </a:solidFill>
                </a:rPr>
                <a:t>    virtual void show()</a:t>
              </a:r>
            </a:p>
            <a:p>
              <a:pPr algn="just"/>
              <a:r>
                <a:rPr lang="en-US" sz="2000" b="1" dirty="0">
                  <a:solidFill>
                    <a:srgbClr val="FFFF00"/>
                  </a:solidFill>
                </a:rPr>
                <a:t>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 &lt;&lt; "Base class\n";</a:t>
              </a:r>
            </a:p>
            <a:p>
              <a:pPr algn="just"/>
              <a:r>
                <a:rPr lang="en-US" sz="2000" b="1" dirty="0">
                  <a:solidFill>
                    <a:srgbClr val="FFFF00"/>
                  </a:solidFill>
                </a:rPr>
                <a:t>    } };</a:t>
              </a:r>
            </a:p>
            <a:p>
              <a:pPr algn="just"/>
              <a:r>
                <a:rPr lang="en-US" sz="2000" b="1" dirty="0">
                  <a:solidFill>
                    <a:srgbClr val="FFFF00"/>
                  </a:solidFill>
                </a:rPr>
                <a:t>class </a:t>
              </a:r>
              <a:r>
                <a:rPr lang="en-US" sz="2000" b="1" dirty="0" err="1">
                  <a:solidFill>
                    <a:srgbClr val="FFFF00"/>
                  </a:solidFill>
                </a:rPr>
                <a:t>Derived:public</a:t>
              </a:r>
              <a:r>
                <a:rPr lang="en-US" sz="2000" b="1" dirty="0">
                  <a:solidFill>
                    <a:srgbClr val="FFFF00"/>
                  </a:solidFill>
                </a:rPr>
                <a:t> Base</a:t>
              </a:r>
            </a:p>
            <a:p>
              <a:pPr algn="just"/>
              <a:r>
                <a:rPr lang="en-US" sz="2000" b="1" dirty="0">
                  <a:solidFill>
                    <a:srgbClr val="FFFF00"/>
                  </a:solidFill>
                </a:rPr>
                <a:t>{     public:</a:t>
              </a:r>
            </a:p>
            <a:p>
              <a:pPr algn="just"/>
              <a:r>
                <a:rPr lang="en-US" sz="2000" b="1" dirty="0">
                  <a:solidFill>
                    <a:srgbClr val="FFFF00"/>
                  </a:solidFill>
                </a:rPr>
                <a:t>    void show()</a:t>
              </a:r>
            </a:p>
            <a:p>
              <a:pPr algn="just"/>
              <a:r>
                <a:rPr lang="en-US" sz="2000" b="1" dirty="0">
                  <a:solidFill>
                    <a:srgbClr val="FFFF00"/>
                  </a:solidFill>
                </a:rPr>
                <a:t>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 &lt;&lt; "Derived Class";</a:t>
              </a:r>
            </a:p>
            <a:p>
              <a:pPr algn="just"/>
              <a:r>
                <a:rPr lang="en-US" sz="2000" b="1" dirty="0">
                  <a:solidFill>
                    <a:srgbClr val="FFFF00"/>
                  </a:solidFill>
                </a:rPr>
                <a:t>    } };</a:t>
              </a:r>
            </a:p>
            <a:p>
              <a:pPr algn="just"/>
              <a:r>
                <a:rPr lang="en-US" sz="2000" b="1" dirty="0" err="1">
                  <a:solidFill>
                    <a:srgbClr val="FFFF00"/>
                  </a:solidFill>
                </a:rPr>
                <a:t>int</a:t>
              </a:r>
              <a:r>
                <a:rPr lang="en-US" sz="2000" b="1" dirty="0">
                  <a:solidFill>
                    <a:srgbClr val="FFFF00"/>
                  </a:solidFill>
                </a:rPr>
                <a:t> main()</a:t>
              </a:r>
            </a:p>
            <a:p>
              <a:pPr algn="just"/>
              <a:r>
                <a:rPr lang="en-US" sz="2000" b="1" dirty="0">
                  <a:solidFill>
                    <a:srgbClr val="FFFF00"/>
                  </a:solidFill>
                </a:rPr>
                <a:t>{</a:t>
              </a:r>
            </a:p>
            <a:p>
              <a:pPr algn="just"/>
              <a:r>
                <a:rPr lang="en-US" sz="2000" b="1" dirty="0">
                  <a:solidFill>
                    <a:srgbClr val="FFFF00"/>
                  </a:solidFill>
                </a:rPr>
                <a:t>    Base* b;       //Base class pointer</a:t>
              </a:r>
            </a:p>
            <a:p>
              <a:pPr algn="just"/>
              <a:r>
                <a:rPr lang="en-US" sz="2000" b="1" dirty="0">
                  <a:solidFill>
                    <a:srgbClr val="FFFF00"/>
                  </a:solidFill>
                </a:rPr>
                <a:t>    Derived d;     //Derived class object</a:t>
              </a:r>
            </a:p>
            <a:p>
              <a:pPr algn="just"/>
              <a:r>
                <a:rPr lang="en-US" sz="2000" b="1" dirty="0">
                  <a:solidFill>
                    <a:srgbClr val="FFFF00"/>
                  </a:solidFill>
                </a:rPr>
                <a:t>    b = &amp;d;</a:t>
              </a:r>
            </a:p>
            <a:p>
              <a:pPr algn="just"/>
              <a:r>
                <a:rPr lang="en-US" sz="2000" b="1" dirty="0">
                  <a:solidFill>
                    <a:srgbClr val="FFFF00"/>
                  </a:solidFill>
                </a:rPr>
                <a:t>    b-&gt;show();     //Late Binding Occurs</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xmlns="" val="3596368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Friend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5" y="836625"/>
            <a:ext cx="6405638" cy="3170099"/>
          </a:xfrm>
          <a:prstGeom prst="rect">
            <a:avLst/>
          </a:prstGeom>
          <a:noFill/>
        </p:spPr>
        <p:txBody>
          <a:bodyPr wrap="square" rtlCol="0">
            <a:spAutoFit/>
          </a:bodyPr>
          <a:lstStyle/>
          <a:p>
            <a:pPr algn="just">
              <a:spcBef>
                <a:spcPct val="50000"/>
              </a:spcBef>
            </a:pPr>
            <a:r>
              <a:rPr lang="en-IN" sz="2000" b="1" dirty="0">
                <a:solidFill>
                  <a:schemeClr val="accent4">
                    <a:lumMod val="60000"/>
                    <a:lumOff val="40000"/>
                  </a:schemeClr>
                </a:solidFill>
              </a:rPr>
              <a:t>Granting Friendship to another Class</a:t>
            </a:r>
          </a:p>
          <a:p>
            <a:pPr algn="just">
              <a:spcBef>
                <a:spcPct val="50000"/>
              </a:spcBef>
            </a:pPr>
            <a:r>
              <a:rPr lang="en-IN" sz="2000" b="1" dirty="0">
                <a:solidFill>
                  <a:schemeClr val="accent4">
                    <a:lumMod val="60000"/>
                    <a:lumOff val="40000"/>
                  </a:schemeClr>
                </a:solidFill>
              </a:rPr>
              <a:t>1. A class can have friendship with another class. </a:t>
            </a:r>
          </a:p>
          <a:p>
            <a:pPr algn="just">
              <a:spcBef>
                <a:spcPct val="50000"/>
              </a:spcBef>
            </a:pPr>
            <a:r>
              <a:rPr lang="en-IN" sz="2000" b="1" dirty="0">
                <a:solidFill>
                  <a:schemeClr val="accent4">
                    <a:lumMod val="60000"/>
                    <a:lumOff val="40000"/>
                  </a:schemeClr>
                </a:solidFill>
              </a:rPr>
              <a:t>2. For Example, let there be two classes, first and second. If the class first grants its friendship with the other class second, then the private data members of the class first are permitted to be accessed by the public members of the class second. But on the other hand, the public member functions of the class first cannot access the private members of the class second.</a:t>
            </a:r>
          </a:p>
        </p:txBody>
      </p:sp>
      <p:grpSp>
        <p:nvGrpSpPr>
          <p:cNvPr id="23" name="Group 22"/>
          <p:cNvGrpSpPr/>
          <p:nvPr/>
        </p:nvGrpSpPr>
        <p:grpSpPr>
          <a:xfrm>
            <a:off x="7474872" y="1169168"/>
            <a:ext cx="4612174" cy="3086162"/>
            <a:chOff x="803640" y="3362835"/>
            <a:chExt cx="2059657" cy="2314621"/>
          </a:xfrm>
        </p:grpSpPr>
        <p:sp>
          <p:nvSpPr>
            <p:cNvPr id="24" name="TextBox 23"/>
            <p:cNvSpPr txBox="1"/>
            <p:nvPr/>
          </p:nvSpPr>
          <p:spPr>
            <a:xfrm>
              <a:off x="803640" y="3646131"/>
              <a:ext cx="2059657" cy="2031325"/>
            </a:xfrm>
            <a:prstGeom prst="rect">
              <a:avLst/>
            </a:prstGeom>
            <a:noFill/>
          </p:spPr>
          <p:txBody>
            <a:bodyPr wrap="square" rtlCol="0">
              <a:spAutoFit/>
            </a:bodyPr>
            <a:lstStyle/>
            <a:p>
              <a:pPr algn="just">
                <a:spcBef>
                  <a:spcPct val="50000"/>
                </a:spcBef>
              </a:pPr>
              <a:endParaRPr lang="en-US" altLang="en-US" sz="2000" b="1" dirty="0"/>
            </a:p>
            <a:p>
              <a:pPr algn="just">
                <a:spcBef>
                  <a:spcPct val="50000"/>
                </a:spcBef>
              </a:pPr>
              <a:r>
                <a:rPr lang="en-US" altLang="en-US" sz="2000" b="1" dirty="0">
                  <a:solidFill>
                    <a:schemeClr val="bg1"/>
                  </a:solidFill>
                </a:rPr>
                <a:t>class second;	forward declaration</a:t>
              </a:r>
            </a:p>
            <a:p>
              <a:pPr algn="just">
                <a:spcBef>
                  <a:spcPct val="50000"/>
                </a:spcBef>
              </a:pPr>
              <a:r>
                <a:rPr lang="en-US" altLang="en-US" sz="2000" b="1" dirty="0">
                  <a:solidFill>
                    <a:schemeClr val="bg1"/>
                  </a:solidFill>
                </a:rPr>
                <a:t>class first</a:t>
              </a:r>
            </a:p>
            <a:p>
              <a:pPr algn="just">
                <a:spcBef>
                  <a:spcPct val="50000"/>
                </a:spcBef>
              </a:pPr>
              <a:r>
                <a:rPr lang="en-US" altLang="en-US" sz="2000" b="1" dirty="0">
                  <a:solidFill>
                    <a:schemeClr val="bg1"/>
                  </a:solidFill>
                </a:rPr>
                <a:t>	{</a:t>
              </a:r>
            </a:p>
            <a:p>
              <a:pPr algn="just">
                <a:spcBef>
                  <a:spcPct val="50000"/>
                </a:spcBef>
              </a:pPr>
              <a:r>
                <a:rPr lang="en-US" altLang="en-US" sz="2000" b="1" dirty="0">
                  <a:solidFill>
                    <a:schemeClr val="bg1"/>
                  </a:solidFill>
                </a:rPr>
                <a:t>		private:</a:t>
              </a:r>
            </a:p>
            <a:p>
              <a:pPr algn="just">
                <a:spcBef>
                  <a:spcPct val="50000"/>
                </a:spcBef>
              </a:pPr>
              <a:r>
                <a:rPr lang="en-US" altLang="en-US" sz="2000" b="1" dirty="0">
                  <a:solidFill>
                    <a:schemeClr val="bg1"/>
                  </a:solidFill>
                </a:rPr>
                <a:t>			--------------</a:t>
              </a:r>
              <a:endParaRPr lang="en-US" altLang="en-US" sz="2400" b="1" dirty="0">
                <a:solidFill>
                  <a:schemeClr val="bg1"/>
                </a:solidFill>
              </a:endParaRPr>
            </a:p>
          </p:txBody>
        </p:sp>
        <p:sp>
          <p:nvSpPr>
            <p:cNvPr id="25" name="TextBox 24"/>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Syntax</a:t>
              </a:r>
              <a:endParaRPr lang="ko-KR" altLang="en-US" sz="1867" b="1" dirty="0">
                <a:cs typeface="Arial" pitchFamily="34" charset="0"/>
              </a:endParaRPr>
            </a:p>
          </p:txBody>
        </p:sp>
      </p:grpSp>
      <p:sp>
        <p:nvSpPr>
          <p:cNvPr id="8" name="Rectangle 7"/>
          <p:cNvSpPr/>
          <p:nvPr/>
        </p:nvSpPr>
        <p:spPr>
          <a:xfrm>
            <a:off x="6474505" y="1733110"/>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nvGrpSpPr>
          <p:cNvPr id="3" name="Group 2"/>
          <p:cNvGrpSpPr/>
          <p:nvPr/>
        </p:nvGrpSpPr>
        <p:grpSpPr>
          <a:xfrm>
            <a:off x="6581582" y="1370301"/>
            <a:ext cx="857163" cy="768085"/>
            <a:chOff x="6656397" y="2178396"/>
            <a:chExt cx="857163" cy="768085"/>
          </a:xfrm>
        </p:grpSpPr>
        <p:sp>
          <p:nvSpPr>
            <p:cNvPr id="39" name="Oval 38"/>
            <p:cNvSpPr/>
            <p:nvPr/>
          </p:nvSpPr>
          <p:spPr>
            <a:xfrm>
              <a:off x="6686060" y="217839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TextBox 32"/>
            <p:cNvSpPr txBox="1"/>
            <p:nvPr/>
          </p:nvSpPr>
          <p:spPr>
            <a:xfrm>
              <a:off x="6656397" y="2242170"/>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grpSp>
    </p:spTree>
    <p:extLst>
      <p:ext uri="{BB962C8B-B14F-4D97-AF65-F5344CB8AC3E}">
        <p14:creationId xmlns:p14="http://schemas.microsoft.com/office/powerpoint/2010/main" xmlns="" val="376351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fontScale="92500"/>
          </a:bodyPr>
          <a:lstStyle/>
          <a:p>
            <a:r>
              <a:rPr lang="en-US" altLang="ko-KR" sz="3600" b="1" dirty="0">
                <a:latin typeface="Segoe UI" panose="020B0502040204020203" pitchFamily="34" charset="0"/>
                <a:cs typeface="Segoe UI" panose="020B0502040204020203" pitchFamily="34" charset="0"/>
              </a:rPr>
              <a:t>Difference in invocation for virtual and non virtual function</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4"/>
            <a:ext cx="12170810" cy="6033713"/>
            <a:chOff x="803640" y="3362835"/>
            <a:chExt cx="2153425" cy="6843379"/>
          </a:xfrm>
        </p:grpSpPr>
        <p:sp>
          <p:nvSpPr>
            <p:cNvPr id="24" name="TextBox 23"/>
            <p:cNvSpPr txBox="1"/>
            <p:nvPr/>
          </p:nvSpPr>
          <p:spPr>
            <a:xfrm>
              <a:off x="803640" y="3469024"/>
              <a:ext cx="2153425" cy="6737190"/>
            </a:xfrm>
            <a:prstGeom prst="rect">
              <a:avLst/>
            </a:prstGeom>
            <a:noFill/>
          </p:spPr>
          <p:txBody>
            <a:bodyPr wrap="square" numCol="2" rtlCol="0">
              <a:spAutoFit/>
            </a:bodyPr>
            <a:lstStyle/>
            <a:p>
              <a:pPr algn="just"/>
              <a:endParaRPr lang="en-US" sz="2000" b="1" dirty="0">
                <a:solidFill>
                  <a:srgbClr val="FFFF00"/>
                </a:solidFill>
              </a:endParaRPr>
            </a:p>
            <a:p>
              <a:pPr algn="just"/>
              <a:r>
                <a:rPr lang="en-US" sz="2000" b="1" dirty="0">
                  <a:solidFill>
                    <a:srgbClr val="FFFF00"/>
                  </a:solidFill>
                </a:rPr>
                <a:t>#include&lt;</a:t>
              </a:r>
              <a:r>
                <a:rPr lang="en-US" sz="2000" b="1" dirty="0" err="1">
                  <a:solidFill>
                    <a:srgbClr val="FFFF00"/>
                  </a:solidFill>
                </a:rPr>
                <a:t>iostream</a:t>
              </a:r>
              <a:r>
                <a:rPr lang="en-US" sz="2000" b="1" dirty="0">
                  <a:solidFill>
                    <a:srgbClr val="FFFF00"/>
                  </a:solidFill>
                </a:rPr>
                <a:t>&gt;</a:t>
              </a:r>
            </a:p>
            <a:p>
              <a:pPr algn="just"/>
              <a:r>
                <a:rPr lang="en-US" sz="2000" b="1" dirty="0">
                  <a:solidFill>
                    <a:srgbClr val="FFFF00"/>
                  </a:solidFill>
                </a:rPr>
                <a:t>using namespace </a:t>
              </a:r>
              <a:r>
                <a:rPr lang="en-US" sz="2000" b="1" dirty="0" err="1">
                  <a:solidFill>
                    <a:srgbClr val="FFFF00"/>
                  </a:solidFill>
                </a:rPr>
                <a:t>std</a:t>
              </a:r>
              <a:r>
                <a:rPr lang="en-US" sz="2000" b="1" dirty="0">
                  <a:solidFill>
                    <a:srgbClr val="FFFF00"/>
                  </a:solidFill>
                </a:rPr>
                <a:t>;</a:t>
              </a:r>
            </a:p>
            <a:p>
              <a:pPr algn="just"/>
              <a:r>
                <a:rPr lang="en-US" sz="2000" b="1" dirty="0">
                  <a:solidFill>
                    <a:srgbClr val="FFFF00"/>
                  </a:solidFill>
                </a:rPr>
                <a:t>class Base {</a:t>
              </a:r>
            </a:p>
            <a:p>
              <a:pPr algn="just"/>
              <a:r>
                <a:rPr lang="en-US" sz="2000" b="1" dirty="0">
                  <a:solidFill>
                    <a:srgbClr val="FFFF00"/>
                  </a:solidFill>
                </a:rPr>
                <a:t>public:</a:t>
              </a:r>
            </a:p>
            <a:p>
              <a:pPr algn="just"/>
              <a:r>
                <a:rPr lang="en-US" sz="2000" b="1" dirty="0">
                  <a:solidFill>
                    <a:srgbClr val="FFFF00"/>
                  </a:solidFill>
                </a:rPr>
                <a:t>   void foo()         </a:t>
              </a:r>
            </a:p>
            <a:p>
              <a:pPr algn="just"/>
              <a:r>
                <a:rPr lang="en-US" sz="2000" b="1" dirty="0">
                  <a:solidFill>
                    <a:srgbClr val="FFFF00"/>
                  </a:solidFill>
                </a:rPr>
                <a:t>   { </a:t>
              </a:r>
            </a:p>
            <a:p>
              <a:pPr algn="just"/>
              <a:r>
                <a:rPr lang="en-US" sz="2000" b="1" dirty="0">
                  <a:solidFill>
                    <a:srgbClr val="FFFF00"/>
                  </a:solidFill>
                </a:rPr>
                <a:t>   	</a:t>
              </a:r>
              <a:r>
                <a:rPr lang="en-US" sz="2000" b="1" dirty="0" err="1">
                  <a:solidFill>
                    <a:srgbClr val="FFFF00"/>
                  </a:solidFill>
                </a:rPr>
                <a:t>std</a:t>
              </a:r>
              <a:r>
                <a:rPr lang="en-US" sz="2000" b="1" dirty="0">
                  <a:solidFill>
                    <a:srgbClr val="FFFF00"/>
                  </a:solidFill>
                </a:rPr>
                <a:t>::</a:t>
              </a:r>
              <a:r>
                <a:rPr lang="en-US" sz="2000" b="1" dirty="0" err="1">
                  <a:solidFill>
                    <a:srgbClr val="FFFF00"/>
                  </a:solidFill>
                </a:rPr>
                <a:t>cout</a:t>
              </a:r>
              <a:r>
                <a:rPr lang="en-US" sz="2000" b="1" dirty="0">
                  <a:solidFill>
                    <a:srgbClr val="FFFF00"/>
                  </a:solidFill>
                </a:rPr>
                <a:t> &lt;&lt; "Base::foo\n"; </a:t>
              </a:r>
            </a:p>
            <a:p>
              <a:pPr algn="just"/>
              <a:r>
                <a:rPr lang="en-US" sz="2000" b="1" dirty="0">
                  <a:solidFill>
                    <a:srgbClr val="FFFF00"/>
                  </a:solidFill>
                </a:rPr>
                <a:t>   }</a:t>
              </a:r>
            </a:p>
            <a:p>
              <a:pPr algn="just"/>
              <a:r>
                <a:rPr lang="en-US" sz="2000" b="1" dirty="0">
                  <a:solidFill>
                    <a:srgbClr val="FFFF00"/>
                  </a:solidFill>
                </a:rPr>
                <a:t>   virtual void bar() </a:t>
              </a:r>
            </a:p>
            <a:p>
              <a:pPr algn="just"/>
              <a:r>
                <a:rPr lang="en-US" sz="2000" b="1" dirty="0">
                  <a:solidFill>
                    <a:srgbClr val="FFFF00"/>
                  </a:solidFill>
                </a:rPr>
                <a:t>   { </a:t>
              </a:r>
            </a:p>
            <a:p>
              <a:pPr algn="just"/>
              <a:r>
                <a:rPr lang="en-US" sz="2000" b="1" dirty="0">
                  <a:solidFill>
                    <a:srgbClr val="FFFF00"/>
                  </a:solidFill>
                </a:rPr>
                <a:t>   	</a:t>
              </a:r>
              <a:r>
                <a:rPr lang="en-US" sz="2000" b="1" dirty="0" err="1">
                  <a:solidFill>
                    <a:srgbClr val="FFFF00"/>
                  </a:solidFill>
                </a:rPr>
                <a:t>std</a:t>
              </a:r>
              <a:r>
                <a:rPr lang="en-US" sz="2000" b="1" dirty="0">
                  <a:solidFill>
                    <a:srgbClr val="FFFF00"/>
                  </a:solidFill>
                </a:rPr>
                <a:t>::</a:t>
              </a:r>
              <a:r>
                <a:rPr lang="en-US" sz="2000" b="1" dirty="0" err="1">
                  <a:solidFill>
                    <a:srgbClr val="FFFF00"/>
                  </a:solidFill>
                </a:rPr>
                <a:t>cout</a:t>
              </a:r>
              <a:r>
                <a:rPr lang="en-US" sz="2000" b="1" dirty="0">
                  <a:solidFill>
                    <a:srgbClr val="FFFF00"/>
                  </a:solidFill>
                </a:rPr>
                <a:t> &lt;&lt; "Base::bar\n"; </a:t>
              </a:r>
            </a:p>
            <a:p>
              <a:pPr algn="just"/>
              <a:r>
                <a:rPr lang="en-US" sz="2000" b="1" dirty="0">
                  <a:solidFill>
                    <a:srgbClr val="FFFF00"/>
                  </a:solidFill>
                </a:rPr>
                <a:t>   }</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Derived : public Base {</a:t>
              </a:r>
            </a:p>
            <a:p>
              <a:pPr algn="just"/>
              <a:r>
                <a:rPr lang="en-US" sz="2000" b="1" dirty="0">
                  <a:solidFill>
                    <a:srgbClr val="FFFF00"/>
                  </a:solidFill>
                </a:rPr>
                <a:t>public:</a:t>
              </a:r>
            </a:p>
            <a:p>
              <a:pPr algn="just"/>
              <a:r>
                <a:rPr lang="en-US" sz="2000" b="1" dirty="0">
                  <a:solidFill>
                    <a:srgbClr val="FFFF00"/>
                  </a:solidFill>
                </a:rPr>
                <a:t>   void foo()         </a:t>
              </a:r>
            </a:p>
            <a:p>
              <a:pPr algn="just"/>
              <a:r>
                <a:rPr lang="en-US" sz="2000" b="1" dirty="0">
                  <a:solidFill>
                    <a:srgbClr val="FFFF00"/>
                  </a:solidFill>
                </a:rPr>
                <a:t>   { </a:t>
              </a:r>
            </a:p>
            <a:p>
              <a:pPr algn="just"/>
              <a:r>
                <a:rPr lang="en-US" sz="2000" b="1" dirty="0">
                  <a:solidFill>
                    <a:srgbClr val="FFFF00"/>
                  </a:solidFill>
                </a:rPr>
                <a:t>   	</a:t>
              </a:r>
              <a:r>
                <a:rPr lang="en-US" sz="2000" b="1" dirty="0" err="1">
                  <a:solidFill>
                    <a:srgbClr val="FFFF00"/>
                  </a:solidFill>
                </a:rPr>
                <a:t>std</a:t>
              </a:r>
              <a:r>
                <a:rPr lang="en-US" sz="2000" b="1" dirty="0">
                  <a:solidFill>
                    <a:srgbClr val="FFFF00"/>
                  </a:solidFill>
                </a:rPr>
                <a:t>::</a:t>
              </a:r>
              <a:r>
                <a:rPr lang="en-US" sz="2000" b="1" dirty="0" err="1">
                  <a:solidFill>
                    <a:srgbClr val="FFFF00"/>
                  </a:solidFill>
                </a:rPr>
                <a:t>cout</a:t>
              </a:r>
              <a:r>
                <a:rPr lang="en-US" sz="2000" b="1" dirty="0">
                  <a:solidFill>
                    <a:srgbClr val="FFFF00"/>
                  </a:solidFill>
                </a:rPr>
                <a:t> &lt;&lt; "Derived::foo\n"; </a:t>
              </a:r>
            </a:p>
            <a:p>
              <a:pPr algn="just"/>
              <a:r>
                <a:rPr lang="en-US" sz="2000" b="1" dirty="0">
                  <a:solidFill>
                    <a:srgbClr val="FFFF00"/>
                  </a:solidFill>
                </a:rPr>
                <a:t>   }</a:t>
              </a:r>
            </a:p>
            <a:p>
              <a:pPr algn="just"/>
              <a:r>
                <a:rPr lang="en-US" sz="2000" b="1" dirty="0">
                  <a:solidFill>
                    <a:srgbClr val="FFFF00"/>
                  </a:solidFill>
                </a:rPr>
                <a:t>   virtual void bar() </a:t>
              </a:r>
            </a:p>
            <a:p>
              <a:pPr algn="just"/>
              <a:r>
                <a:rPr lang="en-US" sz="2000" b="1" dirty="0">
                  <a:solidFill>
                    <a:srgbClr val="FFFF00"/>
                  </a:solidFill>
                </a:rPr>
                <a:t>   { </a:t>
              </a:r>
            </a:p>
            <a:p>
              <a:pPr algn="just"/>
              <a:r>
                <a:rPr lang="en-US" sz="2000" b="1" dirty="0">
                  <a:solidFill>
                    <a:srgbClr val="FFFF00"/>
                  </a:solidFill>
                </a:rPr>
                <a:t>   	</a:t>
              </a:r>
              <a:r>
                <a:rPr lang="en-US" sz="2000" b="1" dirty="0" err="1">
                  <a:solidFill>
                    <a:srgbClr val="FFFF00"/>
                  </a:solidFill>
                </a:rPr>
                <a:t>std</a:t>
              </a:r>
              <a:r>
                <a:rPr lang="en-US" sz="2000" b="1" dirty="0">
                  <a:solidFill>
                    <a:srgbClr val="FFFF00"/>
                  </a:solidFill>
                </a:rPr>
                <a:t>::</a:t>
              </a:r>
              <a:r>
                <a:rPr lang="en-US" sz="2000" b="1" dirty="0" err="1">
                  <a:solidFill>
                    <a:srgbClr val="FFFF00"/>
                  </a:solidFill>
                </a:rPr>
                <a:t>cout</a:t>
              </a:r>
              <a:r>
                <a:rPr lang="en-US" sz="2000" b="1" dirty="0">
                  <a:solidFill>
                    <a:srgbClr val="FFFF00"/>
                  </a:solidFill>
                </a:rPr>
                <a:t> &lt;&lt; "Derived::bar\n"; </a:t>
              </a:r>
            </a:p>
            <a:p>
              <a:pPr algn="just"/>
              <a:r>
                <a:rPr lang="en-US" sz="2000" b="1" dirty="0">
                  <a:solidFill>
                    <a:srgbClr val="FFFF00"/>
                  </a:solidFill>
                </a:rPr>
                <a:t>   }</a:t>
              </a:r>
            </a:p>
            <a:p>
              <a:pPr algn="just"/>
              <a:r>
                <a:rPr lang="en-US" sz="2000" b="1" dirty="0">
                  <a:solidFill>
                    <a:srgbClr val="FFFF00"/>
                  </a:solidFill>
                </a:rPr>
                <a:t>};</a:t>
              </a:r>
            </a:p>
            <a:p>
              <a:pPr algn="just"/>
              <a:endParaRPr lang="en-US" sz="2000" b="1" dirty="0">
                <a:solidFill>
                  <a:srgbClr val="FFFF00"/>
                </a:solidFill>
              </a:endParaRPr>
            </a:p>
            <a:p>
              <a:pPr algn="just"/>
              <a:r>
                <a:rPr lang="en-US" sz="2000" b="1" dirty="0" err="1">
                  <a:solidFill>
                    <a:srgbClr val="FFFF00"/>
                  </a:solidFill>
                </a:rPr>
                <a:t>int</a:t>
              </a:r>
              <a:r>
                <a:rPr lang="en-US" sz="2000" b="1" dirty="0">
                  <a:solidFill>
                    <a:srgbClr val="FFFF00"/>
                  </a:solidFill>
                </a:rPr>
                <a:t> main() {</a:t>
              </a:r>
            </a:p>
            <a:p>
              <a:pPr algn="just"/>
              <a:r>
                <a:rPr lang="en-US" sz="2000" b="1" dirty="0">
                  <a:solidFill>
                    <a:srgbClr val="FFFF00"/>
                  </a:solidFill>
                </a:rPr>
                <a:t>    Derived d;</a:t>
              </a:r>
            </a:p>
            <a:p>
              <a:pPr algn="just"/>
              <a:r>
                <a:rPr lang="en-US" sz="2000" b="1" dirty="0">
                  <a:solidFill>
                    <a:srgbClr val="FFFF00"/>
                  </a:solidFill>
                </a:rPr>
                <a:t>    Base* b = &amp;d;</a:t>
              </a:r>
            </a:p>
            <a:p>
              <a:pPr algn="just"/>
              <a:r>
                <a:rPr lang="en-US" sz="2000" b="1" dirty="0">
                  <a:solidFill>
                    <a:srgbClr val="FFFF00"/>
                  </a:solidFill>
                </a:rPr>
                <a:t>    b-&gt;foo(); // calls Base::foo</a:t>
              </a:r>
            </a:p>
            <a:p>
              <a:pPr algn="just"/>
              <a:r>
                <a:rPr lang="en-US" sz="2000" b="1" dirty="0">
                  <a:solidFill>
                    <a:srgbClr val="FFFF00"/>
                  </a:solidFill>
                </a:rPr>
                <a:t>    b-&gt;bar(); // calls Derived::bar</a:t>
              </a:r>
            </a:p>
            <a:p>
              <a:pPr algn="just"/>
              <a:r>
                <a:rPr lang="en-US" sz="2000" b="1" dirty="0">
                  <a:solidFill>
                    <a:srgbClr val="FFFF00"/>
                  </a:solidFill>
                </a:rPr>
                <a:t>}</a:t>
              </a:r>
            </a:p>
            <a:p>
              <a:pPr algn="just"/>
              <a:endParaRPr lang="en-US" sz="2000" b="1" dirty="0">
                <a:solidFill>
                  <a:srgbClr val="92D050"/>
                </a:solidFill>
              </a:endParaRPr>
            </a:p>
            <a:p>
              <a:pPr algn="just"/>
              <a:r>
                <a:rPr lang="en-US" sz="2000" b="1" u="sng" dirty="0">
                  <a:solidFill>
                    <a:srgbClr val="92D050"/>
                  </a:solidFill>
                </a:rPr>
                <a:t>Output:</a:t>
              </a:r>
            </a:p>
            <a:p>
              <a:pPr algn="just"/>
              <a:r>
                <a:rPr lang="en-US" sz="2000" dirty="0">
                  <a:solidFill>
                    <a:srgbClr val="FFFF00"/>
                  </a:solidFill>
                </a:rPr>
                <a:t>	Base::foo</a:t>
              </a:r>
            </a:p>
            <a:p>
              <a:pPr algn="just"/>
              <a:r>
                <a:rPr lang="en-US" sz="2000" dirty="0">
                  <a:solidFill>
                    <a:srgbClr val="FFFF00"/>
                  </a:solidFill>
                </a:rPr>
                <a:t>	Derived::bar</a:t>
              </a:r>
              <a:endParaRPr lang="en-US" sz="2000" b="1" dirty="0">
                <a:solidFill>
                  <a:srgbClr val="FFFF00"/>
                </a:solidFill>
              </a:endParaRP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xmlns="" val="844278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Override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4"/>
            <a:ext cx="12170810" cy="6033713"/>
            <a:chOff x="803640" y="3362835"/>
            <a:chExt cx="2153425" cy="6843379"/>
          </a:xfrm>
        </p:grpSpPr>
        <p:sp>
          <p:nvSpPr>
            <p:cNvPr id="24" name="TextBox 23"/>
            <p:cNvSpPr txBox="1"/>
            <p:nvPr/>
          </p:nvSpPr>
          <p:spPr>
            <a:xfrm>
              <a:off x="803640" y="3469024"/>
              <a:ext cx="2153425" cy="6737190"/>
            </a:xfrm>
            <a:prstGeom prst="rect">
              <a:avLst/>
            </a:prstGeom>
            <a:noFill/>
          </p:spPr>
          <p:txBody>
            <a:bodyPr wrap="square" numCol="2" rtlCol="0">
              <a:spAutoFit/>
            </a:bodyPr>
            <a:lstStyle/>
            <a:p>
              <a:pPr algn="just"/>
              <a:endParaRPr lang="en-US" sz="2000" b="1" dirty="0">
                <a:solidFill>
                  <a:srgbClr val="FFFF00"/>
                </a:solidFill>
              </a:endParaRPr>
            </a:p>
            <a:p>
              <a:pPr algn="just"/>
              <a:r>
                <a:rPr lang="en-US" sz="2000" b="1" dirty="0">
                  <a:solidFill>
                    <a:srgbClr val="FFFF00"/>
                  </a:solidFill>
                </a:rPr>
                <a:t>#include &lt;iostream&gt; </a:t>
              </a:r>
            </a:p>
            <a:p>
              <a:pPr algn="just"/>
              <a:r>
                <a:rPr lang="en-US" sz="2000" b="1" dirty="0">
                  <a:solidFill>
                    <a:srgbClr val="FFFF00"/>
                  </a:solidFill>
                </a:rPr>
                <a:t>using namespace </a:t>
              </a:r>
              <a:r>
                <a:rPr lang="en-US" sz="2000" b="1" dirty="0" err="1">
                  <a:solidFill>
                    <a:srgbClr val="FFFF00"/>
                  </a:solidFill>
                </a:rPr>
                <a:t>std</a:t>
              </a:r>
              <a:r>
                <a:rPr lang="en-US" sz="2000" b="1" dirty="0">
                  <a:solidFill>
                    <a:srgbClr val="FFFF00"/>
                  </a:solidFill>
                </a:rPr>
                <a:t>; </a:t>
              </a:r>
            </a:p>
            <a:p>
              <a:pPr algn="just"/>
              <a:r>
                <a:rPr lang="en-US" sz="2000" b="1" dirty="0">
                  <a:solidFill>
                    <a:srgbClr val="FFFF00"/>
                  </a:solidFill>
                </a:rPr>
                <a:t>  </a:t>
              </a:r>
            </a:p>
            <a:p>
              <a:pPr algn="just"/>
              <a:r>
                <a:rPr lang="en-US" sz="2000" b="1" dirty="0">
                  <a:solidFill>
                    <a:srgbClr val="FFFF00"/>
                  </a:solidFill>
                </a:rPr>
                <a:t>class Base { </a:t>
              </a:r>
            </a:p>
            <a:p>
              <a:pPr algn="just"/>
              <a:r>
                <a:rPr lang="en-US" sz="2000" b="1" dirty="0">
                  <a:solidFill>
                    <a:srgbClr val="FFFF00"/>
                  </a:solidFill>
                </a:rPr>
                <a:t>public: </a:t>
              </a:r>
            </a:p>
            <a:p>
              <a:pPr algn="just"/>
              <a:r>
                <a:rPr lang="en-US" sz="2000" b="1" dirty="0">
                  <a:solidFill>
                    <a:srgbClr val="FFFF00"/>
                  </a:solidFill>
                </a:rPr>
                <a:t>  </a:t>
              </a:r>
            </a:p>
            <a:p>
              <a:pPr algn="just"/>
              <a:r>
                <a:rPr lang="en-US" sz="2000" b="1" dirty="0">
                  <a:solidFill>
                    <a:srgbClr val="FFFF00"/>
                  </a:solidFill>
                </a:rPr>
                <a:t>    // user wants to override this in the derived class </a:t>
              </a:r>
            </a:p>
            <a:p>
              <a:pPr algn="just"/>
              <a:r>
                <a:rPr lang="en-US" sz="2000" b="1" dirty="0">
                  <a:solidFill>
                    <a:srgbClr val="FFFF00"/>
                  </a:solidFill>
                </a:rPr>
                <a:t>    virtual void </a:t>
              </a:r>
              <a:r>
                <a:rPr lang="en-US" sz="2000" b="1" dirty="0" err="1">
                  <a:solidFill>
                    <a:srgbClr val="FFFF00"/>
                  </a:solidFill>
                </a:rPr>
                <a:t>func</a:t>
              </a:r>
              <a:r>
                <a:rPr lang="en-US" sz="2000" b="1" dirty="0">
                  <a:solidFill>
                    <a:srgbClr val="FFFF00"/>
                  </a:solidFill>
                </a:rPr>
                <a:t>()  </a:t>
              </a:r>
            </a:p>
            <a:p>
              <a:pPr algn="just"/>
              <a:r>
                <a:rPr lang="en-US" sz="2000" b="1" dirty="0">
                  <a:solidFill>
                    <a:srgbClr val="FFFF00"/>
                  </a:solidFill>
                </a:rPr>
                <a:t>    {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 &lt;&lt; "I am in base" &lt;&lt; </a:t>
              </a:r>
              <a:r>
                <a:rPr lang="en-US" sz="2000" b="1" dirty="0" err="1">
                  <a:solidFill>
                    <a:srgbClr val="FFFF00"/>
                  </a:solidFill>
                </a:rPr>
                <a:t>endl</a:t>
              </a:r>
              <a:r>
                <a:rPr lang="en-US" sz="2000" b="1" dirty="0">
                  <a:solidFill>
                    <a:srgbClr val="FFFF00"/>
                  </a:solidFill>
                </a:rPr>
                <a:t>; </a:t>
              </a:r>
            </a:p>
            <a:p>
              <a:pPr algn="just"/>
              <a:r>
                <a:rPr lang="en-US" sz="2000" b="1" dirty="0">
                  <a:solidFill>
                    <a:srgbClr val="FFFF00"/>
                  </a:solidFill>
                </a:rPr>
                <a:t>    } </a:t>
              </a:r>
            </a:p>
            <a:p>
              <a:pPr algn="just"/>
              <a:r>
                <a:rPr lang="en-US" sz="2000" b="1" dirty="0">
                  <a:solidFill>
                    <a:srgbClr val="FFFF00"/>
                  </a:solidFill>
                </a:rPr>
                <a:t>}; </a:t>
              </a:r>
            </a:p>
            <a:p>
              <a:pPr algn="just"/>
              <a:r>
                <a:rPr lang="en-US" sz="2000" b="1" dirty="0">
                  <a:solidFill>
                    <a:srgbClr val="FFFF00"/>
                  </a:solidFill>
                </a:rPr>
                <a:t>  </a:t>
              </a:r>
            </a:p>
            <a:p>
              <a:pPr algn="just"/>
              <a:r>
                <a:rPr lang="en-US" sz="2000" b="1" dirty="0">
                  <a:solidFill>
                    <a:srgbClr val="FFFF00"/>
                  </a:solidFill>
                </a:rPr>
                <a:t>class derived : public Base { </a:t>
              </a:r>
            </a:p>
            <a:p>
              <a:pPr algn="just"/>
              <a:r>
                <a:rPr lang="en-US" sz="2000" b="1" dirty="0">
                  <a:solidFill>
                    <a:srgbClr val="FFFF00"/>
                  </a:solidFill>
                </a:rPr>
                <a:t>public: </a:t>
              </a:r>
            </a:p>
            <a:p>
              <a:pPr algn="just"/>
              <a:r>
                <a:rPr lang="en-US" sz="2000" b="1" dirty="0">
                  <a:solidFill>
                    <a:srgbClr val="FFFF00"/>
                  </a:solidFill>
                </a:rPr>
                <a:t>   </a:t>
              </a:r>
            </a:p>
            <a:p>
              <a:pPr algn="just"/>
              <a:r>
                <a:rPr lang="en-US" sz="2000" b="1" dirty="0">
                  <a:solidFill>
                    <a:srgbClr val="FFFF00"/>
                  </a:solidFill>
                </a:rPr>
                <a:t>    // did a mistake by putting   an argument "</a:t>
              </a:r>
              <a:r>
                <a:rPr lang="en-US" sz="2000" b="1" dirty="0" err="1">
                  <a:solidFill>
                    <a:srgbClr val="FFFF00"/>
                  </a:solidFill>
                </a:rPr>
                <a:t>int</a:t>
              </a:r>
              <a:r>
                <a:rPr lang="en-US" sz="2000" b="1" dirty="0">
                  <a:solidFill>
                    <a:srgbClr val="FFFF00"/>
                  </a:solidFill>
                </a:rPr>
                <a:t> a" </a:t>
              </a:r>
            </a:p>
            <a:p>
              <a:pPr algn="just"/>
              <a:endParaRPr lang="en-US" sz="2000" b="1" dirty="0">
                <a:solidFill>
                  <a:srgbClr val="FFFF00"/>
                </a:solidFill>
              </a:endParaRPr>
            </a:p>
            <a:p>
              <a:pPr algn="just"/>
              <a:r>
                <a:rPr lang="en-US" sz="2000" b="1" dirty="0">
                  <a:solidFill>
                    <a:srgbClr val="FFFF00"/>
                  </a:solidFill>
                </a:rPr>
                <a:t>    void </a:t>
              </a:r>
              <a:r>
                <a:rPr lang="en-US" sz="2000" b="1" dirty="0" err="1">
                  <a:solidFill>
                    <a:srgbClr val="FFFF00"/>
                  </a:solidFill>
                </a:rPr>
                <a:t>func</a:t>
              </a:r>
              <a:r>
                <a:rPr lang="en-US" sz="2000" b="1" dirty="0">
                  <a:solidFill>
                    <a:srgbClr val="FFFF00"/>
                  </a:solidFill>
                </a:rPr>
                <a:t>(</a:t>
              </a:r>
              <a:r>
                <a:rPr lang="en-US" sz="2000" b="1" dirty="0" err="1">
                  <a:solidFill>
                    <a:srgbClr val="FFFF00"/>
                  </a:solidFill>
                </a:rPr>
                <a:t>int</a:t>
              </a:r>
              <a:r>
                <a:rPr lang="en-US" sz="2000" b="1" dirty="0">
                  <a:solidFill>
                    <a:srgbClr val="FFFF00"/>
                  </a:solidFill>
                </a:rPr>
                <a:t> a) override  </a:t>
              </a:r>
            </a:p>
            <a:p>
              <a:pPr algn="just"/>
              <a:r>
                <a:rPr lang="en-US" sz="2000" b="1" dirty="0">
                  <a:solidFill>
                    <a:srgbClr val="FFFF00"/>
                  </a:solidFill>
                </a:rPr>
                <a:t>    {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 &lt;&lt; "I am in derived class" &lt;&lt; </a:t>
              </a:r>
              <a:r>
                <a:rPr lang="en-US" sz="2000" b="1" dirty="0" err="1">
                  <a:solidFill>
                    <a:srgbClr val="FFFF00"/>
                  </a:solidFill>
                </a:rPr>
                <a:t>endl</a:t>
              </a:r>
              <a:r>
                <a:rPr lang="en-US" sz="2000" b="1" dirty="0">
                  <a:solidFill>
                    <a:srgbClr val="FFFF00"/>
                  </a:solidFill>
                </a:rPr>
                <a:t>; </a:t>
              </a:r>
            </a:p>
            <a:p>
              <a:pPr algn="just"/>
              <a:r>
                <a:rPr lang="en-US" sz="2000" b="1" dirty="0">
                  <a:solidFill>
                    <a:srgbClr val="FFFF00"/>
                  </a:solidFill>
                </a:rPr>
                <a:t>    } </a:t>
              </a:r>
            </a:p>
            <a:p>
              <a:pPr algn="just"/>
              <a:r>
                <a:rPr lang="en-US" sz="2000" b="1" dirty="0">
                  <a:solidFill>
                    <a:srgbClr val="FFFF00"/>
                  </a:solidFill>
                </a:rPr>
                <a:t>}; </a:t>
              </a:r>
            </a:p>
            <a:p>
              <a:pPr algn="just"/>
              <a:r>
                <a:rPr lang="en-US" sz="2000" b="1" dirty="0">
                  <a:solidFill>
                    <a:srgbClr val="FFFF00"/>
                  </a:solidFill>
                </a:rPr>
                <a:t>  </a:t>
              </a:r>
            </a:p>
            <a:p>
              <a:pPr algn="just"/>
              <a:r>
                <a:rPr lang="en-US" sz="2000" b="1" dirty="0" err="1">
                  <a:solidFill>
                    <a:srgbClr val="FFFF00"/>
                  </a:solidFill>
                </a:rPr>
                <a:t>int</a:t>
              </a:r>
              <a:r>
                <a:rPr lang="en-US" sz="2000" b="1" dirty="0">
                  <a:solidFill>
                    <a:srgbClr val="FFFF00"/>
                  </a:solidFill>
                </a:rPr>
                <a:t> main() </a:t>
              </a:r>
            </a:p>
            <a:p>
              <a:pPr algn="just"/>
              <a:r>
                <a:rPr lang="en-US" sz="2000" b="1" dirty="0">
                  <a:solidFill>
                    <a:srgbClr val="FFFF00"/>
                  </a:solidFill>
                </a:rPr>
                <a:t>{ </a:t>
              </a:r>
            </a:p>
            <a:p>
              <a:pPr algn="just"/>
              <a:r>
                <a:rPr lang="en-US" sz="2000" b="1" dirty="0">
                  <a:solidFill>
                    <a:srgbClr val="FFFF00"/>
                  </a:solidFill>
                </a:rPr>
                <a:t>    Base b; </a:t>
              </a:r>
            </a:p>
            <a:p>
              <a:pPr algn="just"/>
              <a:r>
                <a:rPr lang="en-US" sz="2000" b="1" dirty="0">
                  <a:solidFill>
                    <a:srgbClr val="FFFF00"/>
                  </a:solidFill>
                </a:rPr>
                <a:t>    derived d;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 &lt;&lt; "Compiled successfully" &lt;&lt; </a:t>
              </a:r>
              <a:r>
                <a:rPr lang="en-US" sz="2000" b="1" dirty="0" err="1">
                  <a:solidFill>
                    <a:srgbClr val="FFFF00"/>
                  </a:solidFill>
                </a:rPr>
                <a:t>endl</a:t>
              </a:r>
              <a:r>
                <a:rPr lang="en-US" sz="2000" b="1" dirty="0">
                  <a:solidFill>
                    <a:srgbClr val="FFFF00"/>
                  </a:solidFill>
                </a:rPr>
                <a:t>; </a:t>
              </a:r>
            </a:p>
            <a:p>
              <a:pPr algn="just"/>
              <a:r>
                <a:rPr lang="en-US" sz="2000" b="1" dirty="0">
                  <a:solidFill>
                    <a:srgbClr val="FFFF00"/>
                  </a:solidFill>
                </a:rPr>
                <a:t>    return 0; </a:t>
              </a:r>
            </a:p>
            <a:p>
              <a:pPr algn="just"/>
              <a:r>
                <a:rPr lang="en-US" sz="2000" b="1" dirty="0">
                  <a:solidFill>
                    <a:srgbClr val="FFFF00"/>
                  </a:solidFill>
                </a:rPr>
                <a:t>} </a:t>
              </a:r>
              <a:endParaRPr lang="en-US" sz="2000" b="1" dirty="0">
                <a:solidFill>
                  <a:srgbClr val="92D050"/>
                </a:solidFill>
              </a:endParaRPr>
            </a:p>
            <a:p>
              <a:pPr algn="just"/>
              <a:r>
                <a:rPr lang="en-US" sz="2000" b="1" u="sng" dirty="0">
                  <a:solidFill>
                    <a:srgbClr val="92D050"/>
                  </a:solidFill>
                </a:rPr>
                <a:t>Output:</a:t>
              </a:r>
            </a:p>
            <a:p>
              <a:pPr algn="just"/>
              <a:r>
                <a:rPr lang="en-US" sz="2000" dirty="0">
                  <a:solidFill>
                    <a:srgbClr val="FFFF00"/>
                  </a:solidFill>
                </a:rPr>
                <a:t>	Base::foo</a:t>
              </a:r>
            </a:p>
            <a:p>
              <a:pPr algn="just"/>
              <a:r>
                <a:rPr lang="en-US" sz="2000" dirty="0">
                  <a:solidFill>
                    <a:srgbClr val="FFFF00"/>
                  </a:solidFill>
                </a:rPr>
                <a:t>	Derived::bar</a:t>
              </a:r>
              <a:endParaRPr lang="en-US" sz="2000" b="1" dirty="0">
                <a:solidFill>
                  <a:srgbClr val="FFFF00"/>
                </a:solidFill>
              </a:endParaRP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xmlns="" val="2210888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Pure Virtual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6" y="836625"/>
            <a:ext cx="6676255" cy="5170646"/>
          </a:xfrm>
          <a:prstGeom prst="rect">
            <a:avLst/>
          </a:prstGeom>
          <a:noFill/>
        </p:spPr>
        <p:txBody>
          <a:bodyPr wrap="square" rtlCol="0">
            <a:spAutoFit/>
          </a:bodyPr>
          <a:lstStyle/>
          <a:p>
            <a:pPr marL="342900" indent="-342900" algn="just">
              <a:spcBef>
                <a:spcPct val="50000"/>
              </a:spcBef>
              <a:buFont typeface="Arial" panose="020B0604020202020204" pitchFamily="34" charset="0"/>
              <a:buChar char="•"/>
            </a:pPr>
            <a:r>
              <a:rPr lang="en-US" sz="2000" b="1" dirty="0">
                <a:solidFill>
                  <a:schemeClr val="accent4">
                    <a:lumMod val="60000"/>
                    <a:lumOff val="40000"/>
                  </a:schemeClr>
                </a:solidFill>
              </a:rPr>
              <a:t>Pure virtual Functions are virtual functions with no definition. They start with virtual keyword and ends with = 0. Here is the syntax for a pure virtual function.</a:t>
            </a:r>
          </a:p>
          <a:p>
            <a:pPr marL="342900" indent="-342900" algn="just">
              <a:spcBef>
                <a:spcPct val="50000"/>
              </a:spcBef>
              <a:buFont typeface="Arial" panose="020B0604020202020204" pitchFamily="34" charset="0"/>
              <a:buChar char="•"/>
            </a:pPr>
            <a:r>
              <a:rPr lang="en-US" sz="2000" b="1" dirty="0">
                <a:solidFill>
                  <a:schemeClr val="accent4">
                    <a:lumMod val="60000"/>
                    <a:lumOff val="40000"/>
                  </a:schemeClr>
                </a:solidFill>
              </a:rPr>
              <a:t>Pure Virtual functions can be given a small definition in the Abstract class, which you want all the derived classes to have. Still you cannot create object of Abstract class.</a:t>
            </a:r>
          </a:p>
          <a:p>
            <a:pPr marL="342900" indent="-342900" algn="just">
              <a:spcBef>
                <a:spcPct val="50000"/>
              </a:spcBef>
              <a:buFont typeface="Arial" panose="020B0604020202020204" pitchFamily="34" charset="0"/>
              <a:buChar char="•"/>
            </a:pPr>
            <a:r>
              <a:rPr lang="en-US" sz="2000" b="1" dirty="0">
                <a:solidFill>
                  <a:schemeClr val="accent4">
                    <a:lumMod val="60000"/>
                    <a:lumOff val="40000"/>
                  </a:schemeClr>
                </a:solidFill>
              </a:rPr>
              <a:t>Also, the Pure Virtual function must be defined outside the class definition. If you will define it inside the class definition, complier will give an error. Inline pure virtual definition is Illegal.</a:t>
            </a:r>
          </a:p>
          <a:p>
            <a:pPr marL="342900" indent="-342900" algn="just">
              <a:spcBef>
                <a:spcPct val="50000"/>
              </a:spcBef>
              <a:buFont typeface="Arial" panose="020B0604020202020204" pitchFamily="34" charset="0"/>
              <a:buChar char="•"/>
            </a:pPr>
            <a:r>
              <a:rPr lang="en-US" sz="2000" b="1" dirty="0">
                <a:solidFill>
                  <a:schemeClr val="accent4">
                    <a:lumMod val="60000"/>
                    <a:lumOff val="40000"/>
                  </a:schemeClr>
                </a:solidFill>
              </a:rPr>
              <a:t>Abstract Class is a class which contains </a:t>
            </a:r>
            <a:r>
              <a:rPr lang="en-US" sz="2000" b="1" dirty="0" err="1">
                <a:solidFill>
                  <a:schemeClr val="accent4">
                    <a:lumMod val="60000"/>
                    <a:lumOff val="40000"/>
                  </a:schemeClr>
                </a:solidFill>
              </a:rPr>
              <a:t>atleast</a:t>
            </a:r>
            <a:r>
              <a:rPr lang="en-US" sz="2000" b="1" dirty="0">
                <a:solidFill>
                  <a:schemeClr val="accent4">
                    <a:lumMod val="60000"/>
                    <a:lumOff val="40000"/>
                  </a:schemeClr>
                </a:solidFill>
              </a:rPr>
              <a:t> one Pure Virtual function in it. Abstract classes are used to provide an Interface for its sub classes. Classes inheriting an Abstract Class must provide definition to the pure virtual function, otherwise they will also become abstract class.</a:t>
            </a:r>
          </a:p>
        </p:txBody>
      </p:sp>
      <p:grpSp>
        <p:nvGrpSpPr>
          <p:cNvPr id="23" name="Group 22"/>
          <p:cNvGrpSpPr/>
          <p:nvPr/>
        </p:nvGrpSpPr>
        <p:grpSpPr>
          <a:xfrm>
            <a:off x="7665372" y="1169168"/>
            <a:ext cx="4612174" cy="777840"/>
            <a:chOff x="803640" y="3362835"/>
            <a:chExt cx="2059657" cy="583380"/>
          </a:xfrm>
        </p:grpSpPr>
        <p:sp>
          <p:nvSpPr>
            <p:cNvPr id="24" name="TextBox 23"/>
            <p:cNvSpPr txBox="1"/>
            <p:nvPr/>
          </p:nvSpPr>
          <p:spPr>
            <a:xfrm>
              <a:off x="803640" y="3646132"/>
              <a:ext cx="2059657" cy="300083"/>
            </a:xfrm>
            <a:prstGeom prst="rect">
              <a:avLst/>
            </a:prstGeom>
            <a:noFill/>
          </p:spPr>
          <p:txBody>
            <a:bodyPr wrap="square" rtlCol="0">
              <a:spAutoFit/>
            </a:bodyPr>
            <a:lstStyle/>
            <a:p>
              <a:r>
                <a:rPr lang="en-US" sz="2000" b="1" dirty="0">
                  <a:solidFill>
                    <a:schemeClr val="bg1"/>
                  </a:solidFill>
                </a:rPr>
                <a:t>virtual void f() = 0;</a:t>
              </a:r>
              <a:endParaRPr lang="ko-KR" altLang="en-US" sz="2000" dirty="0">
                <a:solidFill>
                  <a:schemeClr val="bg1"/>
                </a:solidFill>
                <a:cs typeface="Arial" pitchFamily="34" charset="0"/>
              </a:endParaRPr>
            </a:p>
          </p:txBody>
        </p:sp>
        <p:sp>
          <p:nvSpPr>
            <p:cNvPr id="25" name="TextBox 24"/>
            <p:cNvSpPr txBox="1"/>
            <p:nvPr/>
          </p:nvSpPr>
          <p:spPr>
            <a:xfrm>
              <a:off x="803640" y="3362835"/>
              <a:ext cx="2059657" cy="284742"/>
            </a:xfrm>
            <a:prstGeom prst="rect">
              <a:avLst/>
            </a:prstGeom>
            <a:noFill/>
          </p:spPr>
          <p:txBody>
            <a:bodyPr wrap="square" rtlCol="0">
              <a:spAutoFit/>
            </a:bodyPr>
            <a:lstStyle/>
            <a:p>
              <a:r>
                <a:rPr lang="en-US" altLang="ko-KR" sz="1867" b="1" dirty="0">
                  <a:solidFill>
                    <a:srgbClr val="FFFF00"/>
                  </a:solidFill>
                  <a:cs typeface="Arial" pitchFamily="34" charset="0"/>
                </a:rPr>
                <a:t>Syntax</a:t>
              </a:r>
              <a:endParaRPr lang="ko-KR" altLang="en-US" sz="1867" b="1" dirty="0">
                <a:solidFill>
                  <a:srgbClr val="FFFF00"/>
                </a:solidFill>
                <a:cs typeface="Arial" pitchFamily="34" charset="0"/>
              </a:endParaRPr>
            </a:p>
          </p:txBody>
        </p:sp>
      </p:grpSp>
      <p:grpSp>
        <p:nvGrpSpPr>
          <p:cNvPr id="26" name="Group 25"/>
          <p:cNvGrpSpPr/>
          <p:nvPr/>
        </p:nvGrpSpPr>
        <p:grpSpPr>
          <a:xfrm>
            <a:off x="7538356" y="1998535"/>
            <a:ext cx="4465262" cy="2209323"/>
            <a:chOff x="750288" y="3205362"/>
            <a:chExt cx="2135718" cy="1656993"/>
          </a:xfrm>
        </p:grpSpPr>
        <p:sp>
          <p:nvSpPr>
            <p:cNvPr id="27" name="TextBox 26"/>
            <p:cNvSpPr txBox="1"/>
            <p:nvPr/>
          </p:nvSpPr>
          <p:spPr>
            <a:xfrm>
              <a:off x="951975" y="3408111"/>
              <a:ext cx="1934031" cy="1454244"/>
            </a:xfrm>
            <a:prstGeom prst="rect">
              <a:avLst/>
            </a:prstGeom>
            <a:noFill/>
          </p:spPr>
          <p:txBody>
            <a:bodyPr wrap="square" rtlCol="0">
              <a:spAutoFit/>
            </a:bodyPr>
            <a:lstStyle/>
            <a:p>
              <a:r>
                <a:rPr lang="en-US" sz="2000" dirty="0">
                  <a:solidFill>
                    <a:schemeClr val="bg1"/>
                  </a:solidFill>
                </a:rPr>
                <a:t>class Base          </a:t>
              </a:r>
            </a:p>
            <a:p>
              <a:r>
                <a:rPr lang="en-US" sz="2000" dirty="0">
                  <a:solidFill>
                    <a:schemeClr val="bg1"/>
                  </a:solidFill>
                </a:rPr>
                <a:t>{</a:t>
              </a:r>
            </a:p>
            <a:p>
              <a:r>
                <a:rPr lang="en-US" sz="2000" dirty="0">
                  <a:solidFill>
                    <a:schemeClr val="bg1"/>
                  </a:solidFill>
                </a:rPr>
                <a:t>    public:</a:t>
              </a:r>
            </a:p>
            <a:p>
              <a:r>
                <a:rPr lang="en-US" sz="2000" dirty="0">
                  <a:solidFill>
                    <a:schemeClr val="bg1"/>
                  </a:solidFill>
                </a:rPr>
                <a:t>    virtual void show() = 0;    // Pure Virtual Function</a:t>
              </a:r>
            </a:p>
            <a:p>
              <a:r>
                <a:rPr lang="en-US" sz="2000" dirty="0">
                  <a:solidFill>
                    <a:schemeClr val="bg1"/>
                  </a:solidFill>
                </a:rPr>
                <a:t>};</a:t>
              </a:r>
              <a:endParaRPr lang="ko-KR" altLang="en-US" sz="2000" dirty="0">
                <a:solidFill>
                  <a:schemeClr val="bg1"/>
                </a:solidFill>
                <a:cs typeface="Arial" pitchFamily="34" charset="0"/>
              </a:endParaRPr>
            </a:p>
          </p:txBody>
        </p:sp>
        <p:sp>
          <p:nvSpPr>
            <p:cNvPr id="28" name="TextBox 27"/>
            <p:cNvSpPr txBox="1"/>
            <p:nvPr/>
          </p:nvSpPr>
          <p:spPr>
            <a:xfrm>
              <a:off x="750288" y="3205362"/>
              <a:ext cx="2059657" cy="284742"/>
            </a:xfrm>
            <a:prstGeom prst="rect">
              <a:avLst/>
            </a:prstGeom>
            <a:noFill/>
          </p:spPr>
          <p:txBody>
            <a:bodyPr wrap="square" rtlCol="0">
              <a:spAutoFit/>
            </a:bodyPr>
            <a:lstStyle/>
            <a:p>
              <a:r>
                <a:rPr lang="en-US" altLang="ko-KR" sz="1867" b="1" dirty="0">
                  <a:solidFill>
                    <a:srgbClr val="FFFF00"/>
                  </a:solidFill>
                  <a:cs typeface="Arial" pitchFamily="34" charset="0"/>
                </a:rPr>
                <a:t>Example</a:t>
              </a:r>
              <a:endParaRPr lang="ko-KR" altLang="en-US" sz="1867" b="1" dirty="0">
                <a:solidFill>
                  <a:srgbClr val="FFFF00"/>
                </a:solidFill>
                <a:cs typeface="Arial" pitchFamily="34" charset="0"/>
              </a:endParaRPr>
            </a:p>
          </p:txBody>
        </p:sp>
      </p:grpSp>
      <p:grpSp>
        <p:nvGrpSpPr>
          <p:cNvPr id="29" name="Group 28"/>
          <p:cNvGrpSpPr/>
          <p:nvPr/>
        </p:nvGrpSpPr>
        <p:grpSpPr>
          <a:xfrm>
            <a:off x="7538357" y="4098534"/>
            <a:ext cx="4619648" cy="2409054"/>
            <a:chOff x="803640" y="3362835"/>
            <a:chExt cx="2059657" cy="1806791"/>
          </a:xfrm>
        </p:grpSpPr>
        <p:sp>
          <p:nvSpPr>
            <p:cNvPr id="30" name="TextBox 29"/>
            <p:cNvSpPr txBox="1"/>
            <p:nvPr/>
          </p:nvSpPr>
          <p:spPr>
            <a:xfrm>
              <a:off x="803640" y="3646132"/>
              <a:ext cx="2059657" cy="1523494"/>
            </a:xfrm>
            <a:prstGeom prst="rect">
              <a:avLst/>
            </a:prstGeom>
            <a:noFill/>
          </p:spPr>
          <p:txBody>
            <a:bodyPr wrap="square" rtlCol="0">
              <a:spAutoFit/>
            </a:bodyPr>
            <a:lstStyle/>
            <a:p>
              <a:pPr algn="just" fontAlgn="base"/>
              <a:r>
                <a:rPr lang="en-US" dirty="0">
                  <a:solidFill>
                    <a:schemeClr val="bg1"/>
                  </a:solidFill>
                </a:rPr>
                <a:t> We can call private function of derived class from the base class pointer with the help of virtual keyword. Compiler checks for access </a:t>
              </a:r>
              <a:r>
                <a:rPr lang="en-US" dirty="0" err="1">
                  <a:solidFill>
                    <a:schemeClr val="bg1"/>
                  </a:solidFill>
                </a:rPr>
                <a:t>specifier</a:t>
              </a:r>
              <a:r>
                <a:rPr lang="en-US" dirty="0">
                  <a:solidFill>
                    <a:schemeClr val="bg1"/>
                  </a:solidFill>
                </a:rPr>
                <a:t> only at compile time. So at run time when late binding occurs it does not check whether we are calling the private function or public function.</a:t>
              </a:r>
            </a:p>
          </p:txBody>
        </p:sp>
        <p:sp>
          <p:nvSpPr>
            <p:cNvPr id="31" name="TextBox 30"/>
            <p:cNvSpPr txBox="1"/>
            <p:nvPr/>
          </p:nvSpPr>
          <p:spPr>
            <a:xfrm>
              <a:off x="803640" y="3362835"/>
              <a:ext cx="2059657" cy="284742"/>
            </a:xfrm>
            <a:prstGeom prst="rect">
              <a:avLst/>
            </a:prstGeom>
            <a:noFill/>
          </p:spPr>
          <p:txBody>
            <a:bodyPr wrap="square" rtlCol="0">
              <a:spAutoFit/>
            </a:bodyPr>
            <a:lstStyle/>
            <a:p>
              <a:r>
                <a:rPr lang="en-US" altLang="ko-KR" sz="1867" b="1" dirty="0">
                  <a:solidFill>
                    <a:srgbClr val="FFFF00"/>
                  </a:solidFill>
                  <a:cs typeface="Arial" pitchFamily="34" charset="0"/>
                </a:rPr>
                <a:t>Note: </a:t>
              </a:r>
              <a:endParaRPr lang="ko-KR" altLang="en-US" sz="1867" b="1" dirty="0">
                <a:solidFill>
                  <a:srgbClr val="FFFF00"/>
                </a:solidFill>
                <a:cs typeface="Arial" pitchFamily="34" charset="0"/>
              </a:endParaRPr>
            </a:p>
          </p:txBody>
        </p:sp>
      </p:grpSp>
      <p:sp>
        <p:nvSpPr>
          <p:cNvPr id="8" name="Rectangle 7"/>
          <p:cNvSpPr/>
          <p:nvPr/>
        </p:nvSpPr>
        <p:spPr>
          <a:xfrm>
            <a:off x="6657194" y="561338"/>
            <a:ext cx="68203" cy="5903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1" name="Oval 40"/>
          <p:cNvSpPr/>
          <p:nvPr/>
        </p:nvSpPr>
        <p:spPr>
          <a:xfrm>
            <a:off x="6790836" y="4866695"/>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nvGrpSpPr>
          <p:cNvPr id="4" name="Group 3"/>
          <p:cNvGrpSpPr/>
          <p:nvPr/>
        </p:nvGrpSpPr>
        <p:grpSpPr>
          <a:xfrm>
            <a:off x="6765346" y="2702569"/>
            <a:ext cx="857163" cy="768085"/>
            <a:chOff x="6611245" y="3522546"/>
            <a:chExt cx="857163" cy="768085"/>
          </a:xfrm>
        </p:grpSpPr>
        <p:sp>
          <p:nvSpPr>
            <p:cNvPr id="40" name="Oval 39"/>
            <p:cNvSpPr/>
            <p:nvPr/>
          </p:nvSpPr>
          <p:spPr>
            <a:xfrm>
              <a:off x="6662248" y="352254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4" name="TextBox 33"/>
            <p:cNvSpPr txBox="1"/>
            <p:nvPr/>
          </p:nvSpPr>
          <p:spPr>
            <a:xfrm>
              <a:off x="6611245" y="3522546"/>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02</a:t>
              </a:r>
              <a:endParaRPr lang="ko-KR" altLang="en-US" sz="3200" b="1" dirty="0">
                <a:solidFill>
                  <a:schemeClr val="accent1"/>
                </a:solidFill>
                <a:cs typeface="Arial" pitchFamily="34" charset="0"/>
              </a:endParaRPr>
            </a:p>
          </p:txBody>
        </p:sp>
      </p:grpSp>
      <p:grpSp>
        <p:nvGrpSpPr>
          <p:cNvPr id="3" name="Group 2"/>
          <p:cNvGrpSpPr/>
          <p:nvPr/>
        </p:nvGrpSpPr>
        <p:grpSpPr>
          <a:xfrm>
            <a:off x="6714932" y="1370301"/>
            <a:ext cx="857163" cy="768085"/>
            <a:chOff x="6656397" y="2178396"/>
            <a:chExt cx="857163" cy="768085"/>
          </a:xfrm>
        </p:grpSpPr>
        <p:sp>
          <p:nvSpPr>
            <p:cNvPr id="39" name="Oval 38"/>
            <p:cNvSpPr/>
            <p:nvPr/>
          </p:nvSpPr>
          <p:spPr>
            <a:xfrm>
              <a:off x="6686060" y="217839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TextBox 32"/>
            <p:cNvSpPr txBox="1"/>
            <p:nvPr/>
          </p:nvSpPr>
          <p:spPr>
            <a:xfrm>
              <a:off x="6656397" y="2242170"/>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grpSp>
      <p:sp>
        <p:nvSpPr>
          <p:cNvPr id="35" name="TextBox 34"/>
          <p:cNvSpPr txBox="1"/>
          <p:nvPr/>
        </p:nvSpPr>
        <p:spPr>
          <a:xfrm>
            <a:off x="6714964" y="4930468"/>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03</a:t>
            </a:r>
            <a:endParaRPr lang="ko-KR" altLang="en-US" sz="3200" b="1" dirty="0">
              <a:solidFill>
                <a:schemeClr val="accent1"/>
              </a:solidFill>
              <a:cs typeface="Arial" pitchFamily="34" charset="0"/>
            </a:endParaRPr>
          </a:p>
        </p:txBody>
      </p:sp>
    </p:spTree>
    <p:extLst>
      <p:ext uri="{BB962C8B-B14F-4D97-AF65-F5344CB8AC3E}">
        <p14:creationId xmlns:p14="http://schemas.microsoft.com/office/powerpoint/2010/main" xmlns="" val="1382126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Pure Virtual function</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5"/>
            <a:ext cx="12170810" cy="5896304"/>
            <a:chOff x="803640" y="3362835"/>
            <a:chExt cx="2153425" cy="9985074"/>
          </a:xfrm>
        </p:grpSpPr>
        <p:sp>
          <p:nvSpPr>
            <p:cNvPr id="24" name="TextBox 23"/>
            <p:cNvSpPr txBox="1"/>
            <p:nvPr/>
          </p:nvSpPr>
          <p:spPr>
            <a:xfrm>
              <a:off x="803640" y="3469024"/>
              <a:ext cx="2153425" cy="9878885"/>
            </a:xfrm>
            <a:prstGeom prst="rect">
              <a:avLst/>
            </a:prstGeom>
            <a:noFill/>
          </p:spPr>
          <p:txBody>
            <a:bodyPr wrap="square" numCol="3" rtlCol="0">
              <a:spAutoFit/>
            </a:bodyPr>
            <a:lstStyle/>
            <a:p>
              <a:pPr algn="just"/>
              <a:r>
                <a:rPr lang="en-US" sz="2000" b="1" dirty="0">
                  <a:solidFill>
                    <a:srgbClr val="FFFF00"/>
                  </a:solidFill>
                </a:rPr>
                <a:t>class pet</a:t>
              </a:r>
            </a:p>
            <a:p>
              <a:pPr algn="just"/>
              <a:r>
                <a:rPr lang="en-US" sz="2000" b="1" dirty="0">
                  <a:solidFill>
                    <a:srgbClr val="FFFF00"/>
                  </a:solidFill>
                </a:rPr>
                <a:t>{</a:t>
              </a:r>
            </a:p>
            <a:p>
              <a:pPr algn="just"/>
              <a:r>
                <a:rPr lang="en-US" sz="2000" b="1" dirty="0">
                  <a:solidFill>
                    <a:srgbClr val="FFFF00"/>
                  </a:solidFill>
                </a:rPr>
                <a:t>private:</a:t>
              </a:r>
            </a:p>
            <a:p>
              <a:pPr algn="just"/>
              <a:r>
                <a:rPr lang="en-US" sz="2000" b="1" dirty="0">
                  <a:solidFill>
                    <a:srgbClr val="FFFF00"/>
                  </a:solidFill>
                </a:rPr>
                <a:t>	char name[5];</a:t>
              </a:r>
            </a:p>
            <a:p>
              <a:pPr algn="just"/>
              <a:r>
                <a:rPr lang="en-US" sz="2000" b="1" dirty="0">
                  <a:solidFill>
                    <a:srgbClr val="FFFF00"/>
                  </a:solidFill>
                </a:rPr>
                <a:t>public:</a:t>
              </a:r>
            </a:p>
            <a:p>
              <a:pPr algn="just"/>
              <a:r>
                <a:rPr lang="en-US" sz="2000" b="1" dirty="0">
                  <a:solidFill>
                    <a:srgbClr val="FFFF00"/>
                  </a:solidFill>
                </a:rPr>
                <a:t>virtual void </a:t>
              </a:r>
              <a:r>
                <a:rPr lang="en-US" sz="2000" b="1" dirty="0" err="1">
                  <a:solidFill>
                    <a:srgbClr val="FFFF00"/>
                  </a:solidFill>
                </a:rPr>
                <a:t>getdata</a:t>
              </a:r>
              <a:r>
                <a:rPr lang="en-US" sz="2000" b="1" dirty="0">
                  <a:solidFill>
                    <a:srgbClr val="FFFF00"/>
                  </a:solidFill>
                </a:rPr>
                <a:t>()=0; </a:t>
              </a:r>
            </a:p>
            <a:p>
              <a:pPr algn="just"/>
              <a:r>
                <a:rPr lang="en-US" sz="2000" b="1" dirty="0">
                  <a:solidFill>
                    <a:srgbClr val="FFFF00"/>
                  </a:solidFill>
                </a:rPr>
                <a:t>virtual void display()=0;</a:t>
              </a:r>
            </a:p>
            <a:p>
              <a:pPr algn="just"/>
              <a:r>
                <a:rPr lang="en-US" sz="2000" b="1" dirty="0">
                  <a:solidFill>
                    <a:srgbClr val="FFFF00"/>
                  </a:solidFill>
                </a:rPr>
                <a:t>};</a:t>
              </a:r>
            </a:p>
            <a:p>
              <a:pPr algn="just"/>
              <a:r>
                <a:rPr lang="en-US" sz="2000" b="1" dirty="0">
                  <a:solidFill>
                    <a:srgbClr val="FFFF00"/>
                  </a:solidFill>
                </a:rPr>
                <a:t>class </a:t>
              </a:r>
              <a:r>
                <a:rPr lang="en-US" sz="2000" b="1" dirty="0" err="1">
                  <a:solidFill>
                    <a:srgbClr val="FFFF00"/>
                  </a:solidFill>
                </a:rPr>
                <a:t>fish:public</a:t>
              </a:r>
              <a:r>
                <a:rPr lang="en-US" sz="2000" b="1" dirty="0">
                  <a:solidFill>
                    <a:srgbClr val="FFFF00"/>
                  </a:solidFill>
                </a:rPr>
                <a:t> pet</a:t>
              </a:r>
            </a:p>
            <a:p>
              <a:pPr algn="just"/>
              <a:r>
                <a:rPr lang="en-US" sz="2000" b="1" dirty="0">
                  <a:solidFill>
                    <a:srgbClr val="FFFF00"/>
                  </a:solidFill>
                </a:rPr>
                <a:t>{</a:t>
              </a:r>
            </a:p>
            <a:p>
              <a:pPr algn="just"/>
              <a:r>
                <a:rPr lang="en-US" sz="2000" b="1" dirty="0">
                  <a:solidFill>
                    <a:srgbClr val="FFFF00"/>
                  </a:solidFill>
                </a:rPr>
                <a:t>private:</a:t>
              </a:r>
            </a:p>
            <a:p>
              <a:pPr algn="just"/>
              <a:r>
                <a:rPr lang="en-US" sz="2000" b="1" dirty="0">
                  <a:solidFill>
                    <a:srgbClr val="FFFF00"/>
                  </a:solidFill>
                </a:rPr>
                <a:t>	char environment[10];</a:t>
              </a:r>
            </a:p>
            <a:p>
              <a:pPr algn="just"/>
              <a:r>
                <a:rPr lang="en-US" sz="2000" b="1" dirty="0">
                  <a:solidFill>
                    <a:srgbClr val="FFFF00"/>
                  </a:solidFill>
                </a:rPr>
                <a:t>	char food[10];</a:t>
              </a:r>
            </a:p>
            <a:p>
              <a:pPr algn="just"/>
              <a:r>
                <a:rPr lang="en-US" sz="2000" b="1" dirty="0">
                  <a:solidFill>
                    <a:srgbClr val="FFFF00"/>
                  </a:solidFill>
                </a:rPr>
                <a:t>public:</a:t>
              </a:r>
            </a:p>
            <a:p>
              <a:pPr algn="just"/>
              <a:r>
                <a:rPr lang="en-US" sz="2000" b="1" dirty="0">
                  <a:solidFill>
                    <a:srgbClr val="FFFF00"/>
                  </a:solidFill>
                </a:rPr>
                <a:t>	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	void display();</a:t>
              </a:r>
            </a:p>
            <a:p>
              <a:pPr algn="just"/>
              <a:r>
                <a:rPr lang="en-US" sz="2000" b="1" dirty="0">
                  <a:solidFill>
                    <a:srgbClr val="FFFF00"/>
                  </a:solidFill>
                </a:rPr>
                <a:t>};</a:t>
              </a:r>
            </a:p>
            <a:p>
              <a:pPr algn="just"/>
              <a:r>
                <a:rPr lang="en-US" sz="2000" b="1" dirty="0">
                  <a:solidFill>
                    <a:srgbClr val="FFFF00"/>
                  </a:solidFill>
                </a:rPr>
                <a:t>class dog: public pet</a:t>
              </a:r>
            </a:p>
            <a:p>
              <a:pPr algn="just"/>
              <a:r>
                <a:rPr lang="en-US" sz="2000" b="1" dirty="0">
                  <a:solidFill>
                    <a:srgbClr val="FFFF00"/>
                  </a:solidFill>
                </a:rPr>
                <a:t>{</a:t>
              </a:r>
            </a:p>
            <a:p>
              <a:pPr algn="just"/>
              <a:r>
                <a:rPr lang="en-US" sz="2000" b="1" dirty="0">
                  <a:solidFill>
                    <a:srgbClr val="FFFF00"/>
                  </a:solidFill>
                </a:rPr>
                <a:t>	private:</a:t>
              </a:r>
            </a:p>
            <a:p>
              <a:pPr algn="just"/>
              <a:r>
                <a:rPr lang="en-US" sz="2000" b="1" dirty="0">
                  <a:solidFill>
                    <a:srgbClr val="FFFF00"/>
                  </a:solidFill>
                </a:rPr>
                <a:t>		char environment[10];</a:t>
              </a:r>
            </a:p>
            <a:p>
              <a:pPr algn="just"/>
              <a:r>
                <a:rPr lang="en-US" sz="2000" b="1" dirty="0">
                  <a:solidFill>
                    <a:srgbClr val="FFFF00"/>
                  </a:solidFill>
                </a:rPr>
                <a:t>		char food[10];</a:t>
              </a:r>
            </a:p>
            <a:p>
              <a:pPr algn="just"/>
              <a:r>
                <a:rPr lang="en-US" sz="2000" b="1" dirty="0">
                  <a:solidFill>
                    <a:srgbClr val="FFFF00"/>
                  </a:solidFill>
                </a:rPr>
                <a:t>	public:</a:t>
              </a:r>
            </a:p>
            <a:p>
              <a:pPr algn="just"/>
              <a:r>
                <a:rPr lang="en-US" sz="2000" b="1" dirty="0">
                  <a:solidFill>
                    <a:srgbClr val="FFFF00"/>
                  </a:solidFill>
                </a:rPr>
                <a:t>		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		void display();</a:t>
              </a:r>
            </a:p>
            <a:p>
              <a:pPr algn="just"/>
              <a:r>
                <a:rPr lang="en-US" sz="2000" b="1" dirty="0">
                  <a:solidFill>
                    <a:srgbClr val="FFFF00"/>
                  </a:solidFill>
                </a:rPr>
                <a:t>};</a:t>
              </a:r>
            </a:p>
            <a:p>
              <a:pPr algn="just"/>
              <a:r>
                <a:rPr lang="en-US" sz="2000" b="1" dirty="0">
                  <a:solidFill>
                    <a:srgbClr val="FFFF00"/>
                  </a:solidFill>
                </a:rPr>
                <a:t>void fish::</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 the Fish Environment required"&lt;&lt;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&gt;&gt;environment;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 the Fish food require"&lt;&lt;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&gt;&gt;food;</a:t>
              </a:r>
            </a:p>
            <a:p>
              <a:pPr algn="just"/>
              <a:r>
                <a:rPr lang="en-US" sz="2000" b="1" dirty="0">
                  <a:solidFill>
                    <a:srgbClr val="FFFF00"/>
                  </a:solidFill>
                </a:rPr>
                <a:t>}</a:t>
              </a:r>
            </a:p>
            <a:p>
              <a:pPr algn="just"/>
              <a:r>
                <a:rPr lang="en-US" sz="2000" b="1" dirty="0">
                  <a:solidFill>
                    <a:srgbClr val="FFFF00"/>
                  </a:solidFill>
                </a:rPr>
                <a:t>void fish::display()</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&lt;&lt;"Fish Environment="&lt;&lt;environment&lt;&lt;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&lt;&lt;"Fish Food="&lt;&lt;food&lt;&lt;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a:t>
              </a:r>
            </a:p>
            <a:p>
              <a:pPr algn="just"/>
              <a:endParaRPr lang="en-US" sz="2000" b="1" dirty="0">
                <a:solidFill>
                  <a:srgbClr val="FFFF00"/>
                </a:solidFill>
              </a:endParaRP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xmlns="" val="1928755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Pure Virtual function</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5"/>
            <a:ext cx="12170810" cy="5896304"/>
            <a:chOff x="803640" y="3362835"/>
            <a:chExt cx="2153425" cy="9985074"/>
          </a:xfrm>
        </p:grpSpPr>
        <p:sp>
          <p:nvSpPr>
            <p:cNvPr id="24" name="TextBox 23"/>
            <p:cNvSpPr txBox="1"/>
            <p:nvPr/>
          </p:nvSpPr>
          <p:spPr>
            <a:xfrm>
              <a:off x="803640" y="3469024"/>
              <a:ext cx="2153425" cy="9878885"/>
            </a:xfrm>
            <a:prstGeom prst="rect">
              <a:avLst/>
            </a:prstGeom>
            <a:noFill/>
          </p:spPr>
          <p:txBody>
            <a:bodyPr wrap="square" numCol="2" rtlCol="0">
              <a:spAutoFit/>
            </a:bodyPr>
            <a:lstStyle/>
            <a:p>
              <a:pPr algn="just"/>
              <a:r>
                <a:rPr lang="en-US" sz="2000" b="1" dirty="0">
                  <a:solidFill>
                    <a:srgbClr val="FFFF00"/>
                  </a:solidFill>
                </a:rPr>
                <a:t>void dog::</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 the Dog Environment required"&lt;&lt;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&gt;&gt;environment;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 the Dog Food require"&lt;&lt;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&gt;&gt;food;</a:t>
              </a:r>
            </a:p>
            <a:p>
              <a:pPr algn="just"/>
              <a:r>
                <a:rPr lang="en-US" sz="2000" b="1" dirty="0">
                  <a:solidFill>
                    <a:srgbClr val="FFFF00"/>
                  </a:solidFill>
                </a:rPr>
                <a:t>}</a:t>
              </a:r>
            </a:p>
            <a:p>
              <a:pPr algn="just"/>
              <a:r>
                <a:rPr lang="en-US" sz="2000" b="1" dirty="0">
                  <a:solidFill>
                    <a:srgbClr val="FFFF00"/>
                  </a:solidFill>
                </a:rPr>
                <a:t>void dog::display()</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&lt;&lt;"Dog Environment="&lt;&lt;environment&lt;&lt;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&lt;&lt;"Dog Food="&lt;&lt;food&lt;&lt;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void main()</a:t>
              </a:r>
            </a:p>
            <a:p>
              <a:pPr algn="just"/>
              <a:r>
                <a:rPr lang="en-US" sz="2000" b="1" dirty="0">
                  <a:solidFill>
                    <a:srgbClr val="FFFF00"/>
                  </a:solidFill>
                </a:rPr>
                <a:t>{</a:t>
              </a:r>
            </a:p>
            <a:p>
              <a:pPr algn="just"/>
              <a:r>
                <a:rPr lang="en-US" sz="2000" b="1" dirty="0">
                  <a:solidFill>
                    <a:srgbClr val="FFFF00"/>
                  </a:solidFill>
                </a:rPr>
                <a:t>	pet *</a:t>
              </a:r>
              <a:r>
                <a:rPr lang="en-US" sz="2000" b="1" dirty="0" err="1">
                  <a:solidFill>
                    <a:srgbClr val="FFFF00"/>
                  </a:solidFill>
                </a:rPr>
                <a:t>ptr</a:t>
              </a:r>
              <a:r>
                <a:rPr lang="en-US" sz="2000" b="1" dirty="0">
                  <a:solidFill>
                    <a:srgbClr val="FFFF00"/>
                  </a:solidFill>
                </a:rPr>
                <a:t>;</a:t>
              </a:r>
            </a:p>
            <a:p>
              <a:pPr algn="just"/>
              <a:r>
                <a:rPr lang="en-US" sz="2000" b="1" dirty="0">
                  <a:solidFill>
                    <a:srgbClr val="FFFF00"/>
                  </a:solidFill>
                </a:rPr>
                <a:t>	fish f;</a:t>
              </a:r>
            </a:p>
            <a:p>
              <a:pPr algn="just"/>
              <a:r>
                <a:rPr lang="en-US" sz="2000" b="1" dirty="0">
                  <a:solidFill>
                    <a:srgbClr val="FFFF00"/>
                  </a:solidFill>
                </a:rPr>
                <a:t>	</a:t>
              </a:r>
              <a:r>
                <a:rPr lang="en-US" sz="2000" b="1" dirty="0" err="1">
                  <a:solidFill>
                    <a:srgbClr val="FFFF00"/>
                  </a:solidFill>
                </a:rPr>
                <a:t>ptr</a:t>
              </a:r>
              <a:r>
                <a:rPr lang="en-US" sz="2000" b="1" dirty="0">
                  <a:solidFill>
                    <a:srgbClr val="FFFF00"/>
                  </a:solidFill>
                </a:rPr>
                <a:t>=&amp;f;</a:t>
              </a:r>
            </a:p>
            <a:p>
              <a:pPr algn="just"/>
              <a:r>
                <a:rPr lang="en-US" sz="2000" b="1" dirty="0">
                  <a:solidFill>
                    <a:srgbClr val="FFFF00"/>
                  </a:solidFill>
                </a:rPr>
                <a:t>	</a:t>
              </a:r>
              <a:r>
                <a:rPr lang="en-US" sz="2000" b="1" dirty="0" err="1">
                  <a:solidFill>
                    <a:srgbClr val="FFFF00"/>
                  </a:solidFill>
                </a:rPr>
                <a:t>ptr</a:t>
              </a:r>
              <a:r>
                <a:rPr lang="en-US" sz="2000" b="1" dirty="0">
                  <a:solidFill>
                    <a:srgbClr val="FFFF00"/>
                  </a:solidFill>
                </a:rPr>
                <a:t>-&gt;</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ptr</a:t>
              </a:r>
              <a:r>
                <a:rPr lang="en-US" sz="2000" b="1" dirty="0">
                  <a:solidFill>
                    <a:srgbClr val="FFFF00"/>
                  </a:solidFill>
                </a:rPr>
                <a:t>-&gt;display();</a:t>
              </a:r>
            </a:p>
            <a:p>
              <a:pPr algn="just"/>
              <a:r>
                <a:rPr lang="en-US" sz="2000" b="1" dirty="0">
                  <a:solidFill>
                    <a:srgbClr val="FFFF00"/>
                  </a:solidFill>
                </a:rPr>
                <a:t>	dog d;</a:t>
              </a:r>
            </a:p>
            <a:p>
              <a:pPr algn="just"/>
              <a:r>
                <a:rPr lang="en-US" sz="2000" b="1" dirty="0">
                  <a:solidFill>
                    <a:srgbClr val="FFFF00"/>
                  </a:solidFill>
                </a:rPr>
                <a:t>	</a:t>
              </a:r>
              <a:r>
                <a:rPr lang="en-US" sz="2000" b="1" dirty="0" err="1">
                  <a:solidFill>
                    <a:srgbClr val="FFFF00"/>
                  </a:solidFill>
                </a:rPr>
                <a:t>ptr</a:t>
              </a:r>
              <a:r>
                <a:rPr lang="en-US" sz="2000" b="1" dirty="0">
                  <a:solidFill>
                    <a:srgbClr val="FFFF00"/>
                  </a:solidFill>
                </a:rPr>
                <a:t>=&amp;d;</a:t>
              </a:r>
            </a:p>
            <a:p>
              <a:pPr algn="just"/>
              <a:r>
                <a:rPr lang="en-US" sz="2000" b="1" dirty="0">
                  <a:solidFill>
                    <a:srgbClr val="FFFF00"/>
                  </a:solidFill>
                </a:rPr>
                <a:t>	</a:t>
              </a:r>
              <a:r>
                <a:rPr lang="en-US" sz="2000" b="1" dirty="0" err="1">
                  <a:solidFill>
                    <a:srgbClr val="FFFF00"/>
                  </a:solidFill>
                </a:rPr>
                <a:t>ptr</a:t>
              </a:r>
              <a:r>
                <a:rPr lang="en-US" sz="2000" b="1" dirty="0">
                  <a:solidFill>
                    <a:srgbClr val="FFFF00"/>
                  </a:solidFill>
                </a:rPr>
                <a:t>-&gt;</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ptr</a:t>
              </a:r>
              <a:r>
                <a:rPr lang="en-US" sz="2000" b="1" dirty="0">
                  <a:solidFill>
                    <a:srgbClr val="FFFF00"/>
                  </a:solidFill>
                </a:rPr>
                <a:t>-&gt;display();</a:t>
              </a:r>
            </a:p>
            <a:p>
              <a:pPr algn="just"/>
              <a:r>
                <a:rPr lang="en-US" sz="2000" b="1" dirty="0">
                  <a:solidFill>
                    <a:srgbClr val="FFFF00"/>
                  </a:solidFill>
                </a:rPr>
                <a:t>	</a:t>
              </a:r>
              <a:r>
                <a:rPr lang="en-US" sz="2000" b="1" dirty="0" err="1">
                  <a:solidFill>
                    <a:srgbClr val="FFFF00"/>
                  </a:solidFill>
                </a:rPr>
                <a:t>getch</a:t>
              </a:r>
              <a:r>
                <a:rPr lang="en-US" sz="2000" b="1" dirty="0">
                  <a:solidFill>
                    <a:srgbClr val="FFFF00"/>
                  </a:solidFill>
                </a:rPr>
                <a:t>();</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xmlns="" val="2466451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Pure Virtual function with definition</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1967345"/>
            <a:ext cx="12170810" cy="4756968"/>
            <a:chOff x="803640" y="3362835"/>
            <a:chExt cx="2153425" cy="10526530"/>
          </a:xfrm>
        </p:grpSpPr>
        <p:sp>
          <p:nvSpPr>
            <p:cNvPr id="24" name="TextBox 23"/>
            <p:cNvSpPr txBox="1"/>
            <p:nvPr/>
          </p:nvSpPr>
          <p:spPr>
            <a:xfrm>
              <a:off x="803640" y="3469024"/>
              <a:ext cx="2153425" cy="10420341"/>
            </a:xfrm>
            <a:prstGeom prst="rect">
              <a:avLst/>
            </a:prstGeom>
            <a:noFill/>
          </p:spPr>
          <p:txBody>
            <a:bodyPr wrap="square" numCol="2" rtlCol="0">
              <a:spAutoFit/>
            </a:bodyPr>
            <a:lstStyle/>
            <a:p>
              <a:pPr algn="just"/>
              <a:r>
                <a:rPr lang="en-US" sz="2000" b="1" dirty="0">
                  <a:solidFill>
                    <a:srgbClr val="FFFF00"/>
                  </a:solidFill>
                </a:rPr>
                <a:t>#include &lt;iostream&gt;</a:t>
              </a:r>
            </a:p>
            <a:p>
              <a:pPr algn="just"/>
              <a:r>
                <a:rPr lang="en-US" sz="2000" b="1" dirty="0">
                  <a:solidFill>
                    <a:srgbClr val="FFFF00"/>
                  </a:solidFill>
                </a:rPr>
                <a:t>using namespace std;</a:t>
              </a:r>
            </a:p>
            <a:p>
              <a:pPr algn="just"/>
              <a:r>
                <a:rPr lang="en-US" sz="2000" b="1" dirty="0">
                  <a:solidFill>
                    <a:srgbClr val="FFFF00"/>
                  </a:solidFill>
                </a:rPr>
                <a:t>class Base</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virtual void display()=0;</a:t>
              </a:r>
            </a:p>
            <a:p>
              <a:pPr algn="just"/>
              <a:r>
                <a:rPr lang="en-US" sz="2000" b="1" dirty="0">
                  <a:solidFill>
                    <a:srgbClr val="FFFF00"/>
                  </a:solidFill>
                </a:rPr>
                <a:t>};</a:t>
              </a:r>
            </a:p>
            <a:p>
              <a:pPr algn="just"/>
              <a:r>
                <a:rPr lang="en-US" sz="2000" b="1" dirty="0">
                  <a:solidFill>
                    <a:srgbClr val="FFFF00"/>
                  </a:solidFill>
                </a:rPr>
                <a:t>void Base::display()</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&lt;&lt;"Base class version of pure virtual";</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a:t>
              </a:r>
              <a:r>
                <a:rPr lang="en-US" sz="2000" b="1" dirty="0" err="1">
                  <a:solidFill>
                    <a:srgbClr val="FFFF00"/>
                  </a:solidFill>
                </a:rPr>
                <a:t>Derived:public</a:t>
              </a:r>
              <a:r>
                <a:rPr lang="en-US" sz="2000" b="1" dirty="0">
                  <a:solidFill>
                    <a:srgbClr val="FFFF00"/>
                  </a:solidFill>
                </a:rPr>
                <a:t> Base</a:t>
              </a:r>
            </a:p>
            <a:p>
              <a:pPr algn="just"/>
              <a:r>
                <a:rPr lang="en-US" sz="2000" b="1" dirty="0">
                  <a:solidFill>
                    <a:srgbClr val="FFFF00"/>
                  </a:solidFill>
                </a:rPr>
                <a:t>{    </a:t>
              </a:r>
            </a:p>
            <a:p>
              <a:pPr algn="just"/>
              <a:r>
                <a:rPr lang="en-US" sz="2000" b="1" dirty="0">
                  <a:solidFill>
                    <a:srgbClr val="FFFF00"/>
                  </a:solidFill>
                </a:rPr>
                <a:t>	public:</a:t>
              </a:r>
            </a:p>
            <a:p>
              <a:pPr algn="just"/>
              <a:r>
                <a:rPr lang="en-US" sz="2000" b="1" dirty="0">
                  <a:solidFill>
                    <a:srgbClr val="FFFF00"/>
                  </a:solidFill>
                </a:rPr>
                <a:t>	        void display()</a:t>
              </a:r>
            </a:p>
            <a:p>
              <a:pPr algn="just"/>
              <a:r>
                <a:rPr lang="en-US" sz="2000" b="1" dirty="0">
                  <a:solidFill>
                    <a:srgbClr val="FFFF00"/>
                  </a:solidFill>
                </a:rPr>
                <a:t>	        {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&lt;&lt;"Derived Version of pure virtual function";        </a:t>
              </a:r>
            </a:p>
            <a:p>
              <a:pPr algn="just"/>
              <a:r>
                <a:rPr lang="en-US" sz="2000" b="1" dirty="0">
                  <a:solidFill>
                    <a:srgbClr val="FFFF00"/>
                  </a:solidFill>
                </a:rPr>
                <a:t>		}</a:t>
              </a:r>
            </a:p>
            <a:p>
              <a:pPr algn="just"/>
              <a:r>
                <a:rPr lang="en-US" sz="2000" b="1" dirty="0">
                  <a:solidFill>
                    <a:srgbClr val="FFFF00"/>
                  </a:solidFill>
                </a:rPr>
                <a:t>};</a:t>
              </a:r>
            </a:p>
            <a:p>
              <a:pPr algn="just"/>
              <a:r>
                <a:rPr lang="en-US" sz="2000" b="1" dirty="0">
                  <a:solidFill>
                    <a:srgbClr val="FFFF00"/>
                  </a:solidFill>
                </a:rPr>
                <a:t>int main() </a:t>
              </a:r>
            </a:p>
            <a:p>
              <a:pPr algn="just"/>
              <a:r>
                <a:rPr lang="en-US" sz="2000" b="1" dirty="0">
                  <a:solidFill>
                    <a:srgbClr val="FFFF00"/>
                  </a:solidFill>
                </a:rPr>
                <a:t>{	</a:t>
              </a:r>
            </a:p>
            <a:p>
              <a:pPr algn="just"/>
              <a:r>
                <a:rPr lang="en-US" sz="2000" b="1" dirty="0">
                  <a:solidFill>
                    <a:srgbClr val="FFFF00"/>
                  </a:solidFill>
                </a:rPr>
                <a:t>	Derived </a:t>
              </a:r>
              <a:r>
                <a:rPr lang="en-US" sz="2000" b="1" dirty="0" err="1">
                  <a:solidFill>
                    <a:srgbClr val="FFFF00"/>
                  </a:solidFill>
                </a:rPr>
                <a:t>ob</a:t>
              </a:r>
              <a:r>
                <a:rPr lang="en-US" sz="2000" b="1" dirty="0">
                  <a:solidFill>
                    <a:srgbClr val="FFFF00"/>
                  </a:solidFill>
                </a:rPr>
                <a:t>;</a:t>
              </a:r>
            </a:p>
            <a:p>
              <a:pPr algn="just"/>
              <a:r>
                <a:rPr lang="en-US" sz="2000" b="1" dirty="0">
                  <a:solidFill>
                    <a:srgbClr val="FFFF00"/>
                  </a:solidFill>
                </a:rPr>
                <a:t>	Base *p;</a:t>
              </a:r>
            </a:p>
            <a:p>
              <a:pPr algn="just"/>
              <a:r>
                <a:rPr lang="en-US" sz="2000" b="1" dirty="0">
                  <a:solidFill>
                    <a:srgbClr val="FFFF00"/>
                  </a:solidFill>
                </a:rPr>
                <a:t>	p = &amp;</a:t>
              </a:r>
              <a:r>
                <a:rPr lang="en-US" sz="2000" b="1" dirty="0" err="1">
                  <a:solidFill>
                    <a:srgbClr val="FFFF00"/>
                  </a:solidFill>
                </a:rPr>
                <a:t>ob</a:t>
              </a:r>
              <a:r>
                <a:rPr lang="en-US" sz="2000" b="1" dirty="0">
                  <a:solidFill>
                    <a:srgbClr val="FFFF00"/>
                  </a:solidFill>
                </a:rPr>
                <a:t>;</a:t>
              </a:r>
            </a:p>
            <a:p>
              <a:pPr algn="just"/>
              <a:r>
                <a:rPr lang="en-US" sz="2000" b="1" dirty="0">
                  <a:solidFill>
                    <a:srgbClr val="FFFF00"/>
                  </a:solidFill>
                </a:rPr>
                <a:t>	p-&gt;display();</a:t>
              </a:r>
            </a:p>
            <a:p>
              <a:pPr algn="just"/>
              <a:r>
                <a:rPr lang="en-US" sz="2000" b="1" dirty="0">
                  <a:solidFill>
                    <a:srgbClr val="FFFF00"/>
                  </a:solidFill>
                </a:rPr>
                <a:t>	return 0;</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970742" y="2063318"/>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
        <p:nvSpPr>
          <p:cNvPr id="8" name="TextBox 7">
            <a:extLst>
              <a:ext uri="{FF2B5EF4-FFF2-40B4-BE49-F238E27FC236}">
                <a16:creationId xmlns="" xmlns:a16="http://schemas.microsoft.com/office/drawing/2014/main" id="{A89FFE0C-4B6D-441A-A3AB-6CA803EE67C3}"/>
              </a:ext>
            </a:extLst>
          </p:cNvPr>
          <p:cNvSpPr txBox="1"/>
          <p:nvPr/>
        </p:nvSpPr>
        <p:spPr>
          <a:xfrm>
            <a:off x="-49346" y="836625"/>
            <a:ext cx="11936546" cy="1061829"/>
          </a:xfrm>
          <a:prstGeom prst="rect">
            <a:avLst/>
          </a:prstGeom>
          <a:noFill/>
        </p:spPr>
        <p:txBody>
          <a:bodyPr wrap="square" rtlCol="0">
            <a:spAutoFit/>
          </a:bodyPr>
          <a:lstStyle/>
          <a:p>
            <a:pPr marL="342900" indent="-342900" algn="just">
              <a:spcBef>
                <a:spcPct val="50000"/>
              </a:spcBef>
              <a:buFont typeface="Arial" panose="020B0604020202020204" pitchFamily="34" charset="0"/>
              <a:buChar char="•"/>
            </a:pPr>
            <a:r>
              <a:rPr lang="en-US" b="1" dirty="0">
                <a:solidFill>
                  <a:schemeClr val="accent4">
                    <a:lumMod val="60000"/>
                    <a:lumOff val="40000"/>
                  </a:schemeClr>
                </a:solidFill>
              </a:rPr>
              <a:t>Pure Virtual function is allowed to have definition in the base class itself, but the definition has to be made outside the class using scope resolution operator. Since inline pure virtual not supported compiler throws an error message.</a:t>
            </a:r>
          </a:p>
          <a:p>
            <a:pPr marL="342900" indent="-342900" algn="just">
              <a:spcBef>
                <a:spcPct val="50000"/>
              </a:spcBef>
              <a:buFont typeface="Arial" panose="020B0604020202020204" pitchFamily="34" charset="0"/>
              <a:buChar char="•"/>
            </a:pPr>
            <a:r>
              <a:rPr lang="en-US" b="1" dirty="0">
                <a:solidFill>
                  <a:schemeClr val="accent4">
                    <a:lumMod val="60000"/>
                    <a:lumOff val="40000"/>
                  </a:schemeClr>
                </a:solidFill>
              </a:rPr>
              <a:t>Pure virtual definition is useful when all the child will have certain common behavior to be implemented.</a:t>
            </a:r>
          </a:p>
        </p:txBody>
      </p:sp>
    </p:spTree>
    <p:extLst>
      <p:ext uri="{BB962C8B-B14F-4D97-AF65-F5344CB8AC3E}">
        <p14:creationId xmlns:p14="http://schemas.microsoft.com/office/powerpoint/2010/main" xmlns="" val="3357767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Pure Virtual function with definition</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1967345"/>
            <a:ext cx="12170810" cy="4756968"/>
            <a:chOff x="803640" y="3362835"/>
            <a:chExt cx="2153425" cy="10526530"/>
          </a:xfrm>
        </p:grpSpPr>
        <p:sp>
          <p:nvSpPr>
            <p:cNvPr id="24" name="TextBox 23"/>
            <p:cNvSpPr txBox="1"/>
            <p:nvPr/>
          </p:nvSpPr>
          <p:spPr>
            <a:xfrm>
              <a:off x="803640" y="3469024"/>
              <a:ext cx="2153425" cy="10420341"/>
            </a:xfrm>
            <a:prstGeom prst="rect">
              <a:avLst/>
            </a:prstGeom>
            <a:noFill/>
          </p:spPr>
          <p:txBody>
            <a:bodyPr wrap="square" numCol="2" rtlCol="0">
              <a:spAutoFit/>
            </a:bodyPr>
            <a:lstStyle/>
            <a:p>
              <a:pPr algn="just"/>
              <a:r>
                <a:rPr lang="en-US" sz="2000" b="1" dirty="0">
                  <a:solidFill>
                    <a:srgbClr val="FFFF00"/>
                  </a:solidFill>
                </a:rPr>
                <a:t>#include &lt;iostream&gt;</a:t>
              </a:r>
            </a:p>
            <a:p>
              <a:pPr algn="just"/>
              <a:r>
                <a:rPr lang="en-US" sz="2000" b="1" dirty="0">
                  <a:solidFill>
                    <a:srgbClr val="FFFF00"/>
                  </a:solidFill>
                </a:rPr>
                <a:t>using namespace std;</a:t>
              </a:r>
            </a:p>
            <a:p>
              <a:pPr algn="just"/>
              <a:r>
                <a:rPr lang="en-US" sz="2000" b="1" dirty="0">
                  <a:solidFill>
                    <a:srgbClr val="FFFF00"/>
                  </a:solidFill>
                </a:rPr>
                <a:t>class Base</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virtual void display()=0;</a:t>
              </a:r>
            </a:p>
            <a:p>
              <a:pPr algn="just"/>
              <a:r>
                <a:rPr lang="en-US" sz="2000" b="1" dirty="0">
                  <a:solidFill>
                    <a:srgbClr val="FFFF00"/>
                  </a:solidFill>
                </a:rPr>
                <a:t>};</a:t>
              </a:r>
            </a:p>
            <a:p>
              <a:pPr algn="just"/>
              <a:r>
                <a:rPr lang="en-US" sz="2000" b="1" dirty="0">
                  <a:solidFill>
                    <a:srgbClr val="FFFF00"/>
                  </a:solidFill>
                </a:rPr>
                <a:t>void Base::display()</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&lt;&lt;"Base class version of pure virtual";</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a:t>
              </a:r>
              <a:r>
                <a:rPr lang="en-US" sz="2000" b="1" dirty="0" err="1">
                  <a:solidFill>
                    <a:srgbClr val="FFFF00"/>
                  </a:solidFill>
                </a:rPr>
                <a:t>Derived:public</a:t>
              </a:r>
              <a:r>
                <a:rPr lang="en-US" sz="2000" b="1" dirty="0">
                  <a:solidFill>
                    <a:srgbClr val="FFFF00"/>
                  </a:solidFill>
                </a:rPr>
                <a:t> Base</a:t>
              </a:r>
            </a:p>
            <a:p>
              <a:pPr algn="just"/>
              <a:r>
                <a:rPr lang="en-US" sz="2000" b="1" dirty="0">
                  <a:solidFill>
                    <a:srgbClr val="FFFF00"/>
                  </a:solidFill>
                </a:rPr>
                <a:t>{    </a:t>
              </a:r>
            </a:p>
            <a:p>
              <a:pPr algn="just"/>
              <a:r>
                <a:rPr lang="en-US" sz="2000" b="1" dirty="0">
                  <a:solidFill>
                    <a:srgbClr val="FFFF00"/>
                  </a:solidFill>
                </a:rPr>
                <a:t>	public:</a:t>
              </a:r>
            </a:p>
            <a:p>
              <a:pPr algn="just"/>
              <a:r>
                <a:rPr lang="en-US" sz="2000" b="1" dirty="0">
                  <a:solidFill>
                    <a:srgbClr val="FFFF00"/>
                  </a:solidFill>
                </a:rPr>
                <a:t>void display()</a:t>
              </a:r>
            </a:p>
            <a:p>
              <a:pPr algn="just"/>
              <a:r>
                <a:rPr lang="en-US" sz="2000" b="1" dirty="0">
                  <a:solidFill>
                    <a:srgbClr val="FFFF00"/>
                  </a:solidFill>
                </a:rPr>
                <a:t>{            </a:t>
              </a:r>
            </a:p>
            <a:p>
              <a:pPr algn="just"/>
              <a:r>
                <a:rPr lang="en-US" sz="2000" b="1" dirty="0">
                  <a:solidFill>
                    <a:srgbClr val="FFFF00"/>
                  </a:solidFill>
                </a:rPr>
                <a:t>	Base:: display();</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&lt;&lt;"Derived Version of pure virtual function";        </a:t>
              </a:r>
            </a:p>
            <a:p>
              <a:pPr algn="just"/>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int main() </a:t>
              </a:r>
            </a:p>
            <a:p>
              <a:pPr algn="just"/>
              <a:r>
                <a:rPr lang="en-US" sz="2000" b="1" dirty="0">
                  <a:solidFill>
                    <a:srgbClr val="FFFF00"/>
                  </a:solidFill>
                </a:rPr>
                <a:t>{	</a:t>
              </a:r>
            </a:p>
            <a:p>
              <a:pPr algn="just"/>
              <a:r>
                <a:rPr lang="en-US" sz="2000" b="1" dirty="0">
                  <a:solidFill>
                    <a:srgbClr val="FFFF00"/>
                  </a:solidFill>
                </a:rPr>
                <a:t>	Derived </a:t>
              </a:r>
              <a:r>
                <a:rPr lang="en-US" sz="2000" b="1" dirty="0" err="1">
                  <a:solidFill>
                    <a:srgbClr val="FFFF00"/>
                  </a:solidFill>
                </a:rPr>
                <a:t>ob</a:t>
              </a:r>
              <a:r>
                <a:rPr lang="en-US" sz="2000" b="1" dirty="0">
                  <a:solidFill>
                    <a:srgbClr val="FFFF00"/>
                  </a:solidFill>
                </a:rPr>
                <a:t>;</a:t>
              </a:r>
            </a:p>
            <a:p>
              <a:pPr algn="just"/>
              <a:r>
                <a:rPr lang="en-US" sz="2000" b="1" dirty="0">
                  <a:solidFill>
                    <a:srgbClr val="FFFF00"/>
                  </a:solidFill>
                </a:rPr>
                <a:t>	Base *p;</a:t>
              </a:r>
            </a:p>
            <a:p>
              <a:pPr algn="just"/>
              <a:r>
                <a:rPr lang="en-US" sz="2000" b="1" dirty="0">
                  <a:solidFill>
                    <a:srgbClr val="FFFF00"/>
                  </a:solidFill>
                </a:rPr>
                <a:t>	p = &amp;</a:t>
              </a:r>
              <a:r>
                <a:rPr lang="en-US" sz="2000" b="1" dirty="0" err="1">
                  <a:solidFill>
                    <a:srgbClr val="FFFF00"/>
                  </a:solidFill>
                </a:rPr>
                <a:t>ob</a:t>
              </a:r>
              <a:r>
                <a:rPr lang="en-US" sz="2000" b="1" dirty="0">
                  <a:solidFill>
                    <a:srgbClr val="FFFF00"/>
                  </a:solidFill>
                </a:rPr>
                <a:t>;</a:t>
              </a:r>
            </a:p>
            <a:p>
              <a:pPr algn="just"/>
              <a:r>
                <a:rPr lang="en-US" sz="2000" b="1" dirty="0">
                  <a:solidFill>
                    <a:srgbClr val="FFFF00"/>
                  </a:solidFill>
                </a:rPr>
                <a:t>	p-&gt;display();</a:t>
              </a:r>
            </a:p>
            <a:p>
              <a:pPr algn="just"/>
              <a:r>
                <a:rPr lang="en-US" sz="2000" b="1" dirty="0">
                  <a:solidFill>
                    <a:srgbClr val="FFFF00"/>
                  </a:solidFill>
                </a:rPr>
                <a:t>	return 0;</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970742" y="2063318"/>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
        <p:nvSpPr>
          <p:cNvPr id="8" name="TextBox 7">
            <a:extLst>
              <a:ext uri="{FF2B5EF4-FFF2-40B4-BE49-F238E27FC236}">
                <a16:creationId xmlns="" xmlns:a16="http://schemas.microsoft.com/office/drawing/2014/main" id="{A89FFE0C-4B6D-441A-A3AB-6CA803EE67C3}"/>
              </a:ext>
            </a:extLst>
          </p:cNvPr>
          <p:cNvSpPr txBox="1"/>
          <p:nvPr/>
        </p:nvSpPr>
        <p:spPr>
          <a:xfrm>
            <a:off x="-49346" y="836625"/>
            <a:ext cx="11936546" cy="646331"/>
          </a:xfrm>
          <a:prstGeom prst="rect">
            <a:avLst/>
          </a:prstGeom>
          <a:noFill/>
        </p:spPr>
        <p:txBody>
          <a:bodyPr wrap="square" rtlCol="0">
            <a:spAutoFit/>
          </a:bodyPr>
          <a:lstStyle/>
          <a:p>
            <a:pPr marL="342900" indent="-342900" algn="just">
              <a:spcBef>
                <a:spcPct val="50000"/>
              </a:spcBef>
              <a:buFont typeface="Arial" panose="020B0604020202020204" pitchFamily="34" charset="0"/>
              <a:buChar char="•"/>
            </a:pPr>
            <a:r>
              <a:rPr lang="en-US" b="1" dirty="0">
                <a:solidFill>
                  <a:schemeClr val="accent4">
                    <a:lumMod val="60000"/>
                    <a:lumOff val="40000"/>
                  </a:schemeClr>
                </a:solidFill>
              </a:rPr>
              <a:t>Pure virtual implementation of base class version is called inside the override version of derived class method using class name and scope resolution operator</a:t>
            </a:r>
          </a:p>
        </p:txBody>
      </p:sp>
    </p:spTree>
    <p:extLst>
      <p:ext uri="{BB962C8B-B14F-4D97-AF65-F5344CB8AC3E}">
        <p14:creationId xmlns:p14="http://schemas.microsoft.com/office/powerpoint/2010/main" xmlns="" val="2822807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Pure Virtual function with definition</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2524983"/>
            <a:ext cx="12170810" cy="4199330"/>
            <a:chOff x="803640" y="3362835"/>
            <a:chExt cx="2153425" cy="10526530"/>
          </a:xfrm>
        </p:grpSpPr>
        <p:sp>
          <p:nvSpPr>
            <p:cNvPr id="24" name="TextBox 23"/>
            <p:cNvSpPr txBox="1"/>
            <p:nvPr/>
          </p:nvSpPr>
          <p:spPr>
            <a:xfrm>
              <a:off x="803640" y="3469024"/>
              <a:ext cx="2153425" cy="10420341"/>
            </a:xfrm>
            <a:prstGeom prst="rect">
              <a:avLst/>
            </a:prstGeom>
            <a:noFill/>
          </p:spPr>
          <p:txBody>
            <a:bodyPr wrap="square" numCol="2" rtlCol="0">
              <a:spAutoFit/>
            </a:bodyPr>
            <a:lstStyle/>
            <a:p>
              <a:pPr algn="just"/>
              <a:r>
                <a:rPr lang="en-US" sz="2000" b="1" dirty="0">
                  <a:solidFill>
                    <a:srgbClr val="FFFF00"/>
                  </a:solidFill>
                </a:rPr>
                <a:t>#include &lt;iostream&gt;</a:t>
              </a:r>
            </a:p>
            <a:p>
              <a:pPr algn="just"/>
              <a:endParaRPr lang="en-US" sz="2000" b="1" dirty="0">
                <a:solidFill>
                  <a:srgbClr val="FFFF00"/>
                </a:solidFill>
              </a:endParaRPr>
            </a:p>
            <a:p>
              <a:pPr algn="just"/>
              <a:r>
                <a:rPr lang="en-US" sz="2000" b="1" dirty="0">
                  <a:solidFill>
                    <a:srgbClr val="FFFF00"/>
                  </a:solidFill>
                </a:rPr>
                <a:t>class Weapon {</a:t>
              </a:r>
            </a:p>
            <a:p>
              <a:pPr algn="just"/>
              <a:r>
                <a:rPr lang="en-US" sz="2000" b="1" dirty="0">
                  <a:solidFill>
                    <a:srgbClr val="FFFF00"/>
                  </a:solidFill>
                </a:rPr>
                <a:t>	public:</a:t>
              </a:r>
            </a:p>
            <a:p>
              <a:pPr algn="just"/>
              <a:r>
                <a:rPr lang="en-US" sz="2000" b="1" dirty="0">
                  <a:solidFill>
                    <a:srgbClr val="FFFF00"/>
                  </a:solidFill>
                </a:rPr>
                <a:t>		virtual ~Weapon() = default;	</a:t>
              </a:r>
            </a:p>
            <a:p>
              <a:pPr algn="just"/>
              <a:r>
                <a:rPr lang="en-US" sz="2000" b="1" dirty="0">
                  <a:solidFill>
                    <a:srgbClr val="FFFF00"/>
                  </a:solidFill>
                </a:rPr>
                <a:t>		virtual void attack() const = 0;</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void Weapon::attack() const </a:t>
              </a:r>
            </a:p>
            <a:p>
              <a:pPr algn="just"/>
              <a:r>
                <a:rPr lang="en-US" sz="2000" b="1" dirty="0">
                  <a:solidFill>
                    <a:srgbClr val="FFFF00"/>
                  </a:solidFill>
                </a:rPr>
                <a:t>{</a:t>
              </a:r>
            </a:p>
            <a:p>
              <a:pPr algn="just"/>
              <a:r>
                <a:rPr lang="en-US" sz="2000" b="1" dirty="0">
                  <a:solidFill>
                    <a:srgbClr val="FFFF00"/>
                  </a:solidFill>
                </a:rPr>
                <a:t>	std::</a:t>
              </a:r>
              <a:r>
                <a:rPr lang="en-US" sz="2000" b="1" dirty="0" err="1">
                  <a:solidFill>
                    <a:srgbClr val="FFFF00"/>
                  </a:solidFill>
                </a:rPr>
                <a:t>cout</a:t>
              </a:r>
              <a:r>
                <a:rPr lang="en-US" sz="2000" b="1" dirty="0">
                  <a:solidFill>
                    <a:srgbClr val="FFFF00"/>
                  </a:solidFill>
                </a:rPr>
                <a:t> &lt;&lt; "Default attack..\n";</a:t>
              </a:r>
            </a:p>
            <a:p>
              <a:pPr algn="just"/>
              <a:r>
                <a:rPr lang="en-US" sz="2000" b="1" dirty="0">
                  <a:solidFill>
                    <a:srgbClr val="FFFF00"/>
                  </a:solidFill>
                </a:rPr>
                <a:t>}</a:t>
              </a:r>
            </a:p>
            <a:p>
              <a:pPr algn="just"/>
              <a:endParaRPr lang="en-US" sz="2000" b="1" dirty="0">
                <a:solidFill>
                  <a:srgbClr val="FFFF00"/>
                </a:solidFill>
              </a:endParaRPr>
            </a:p>
            <a:p>
              <a:pPr algn="just"/>
              <a:endParaRPr lang="en-US" sz="2000" b="1" dirty="0">
                <a:solidFill>
                  <a:srgbClr val="FFFF00"/>
                </a:solidFill>
              </a:endParaRPr>
            </a:p>
            <a:p>
              <a:pPr algn="just"/>
              <a:r>
                <a:rPr lang="en-US" sz="2000" b="1" dirty="0">
                  <a:solidFill>
                    <a:srgbClr val="FFFF00"/>
                  </a:solidFill>
                </a:rPr>
                <a:t>class Sword : public Weapon </a:t>
              </a:r>
            </a:p>
            <a:p>
              <a:pPr algn="just"/>
              <a:r>
                <a:rPr lang="en-US" sz="2000" b="1" dirty="0">
                  <a:solidFill>
                    <a:srgbClr val="FFFF00"/>
                  </a:solidFill>
                </a:rPr>
                <a:t>{</a:t>
              </a:r>
            </a:p>
            <a:p>
              <a:pPr algn="just"/>
              <a:r>
                <a:rPr lang="en-US" sz="2000" b="1" dirty="0">
                  <a:solidFill>
                    <a:srgbClr val="FFFF00"/>
                  </a:solidFill>
                </a:rPr>
                <a:t>public:</a:t>
              </a:r>
            </a:p>
            <a:p>
              <a:pPr algn="just"/>
              <a:r>
                <a:rPr lang="en-US" sz="2000" b="1" dirty="0">
                  <a:solidFill>
                    <a:srgbClr val="FFFF00"/>
                  </a:solidFill>
                </a:rPr>
                <a:t>	void attack() const override </a:t>
              </a:r>
            </a:p>
            <a:p>
              <a:pPr algn="just"/>
              <a:r>
                <a:rPr lang="en-US" sz="2000" b="1" dirty="0">
                  <a:solidFill>
                    <a:srgbClr val="FFFF00"/>
                  </a:solidFill>
                </a:rPr>
                <a:t>	{</a:t>
              </a:r>
            </a:p>
            <a:p>
              <a:pPr algn="just"/>
              <a:r>
                <a:rPr lang="en-US" sz="2000" b="1" dirty="0">
                  <a:solidFill>
                    <a:srgbClr val="FFFF00"/>
                  </a:solidFill>
                </a:rPr>
                <a:t>// Calls default member function (Weapon::attack)</a:t>
              </a:r>
            </a:p>
            <a:p>
              <a:pPr algn="just"/>
              <a:r>
                <a:rPr lang="en-US" sz="2000" b="1" dirty="0">
                  <a:solidFill>
                    <a:srgbClr val="FFFF00"/>
                  </a:solidFill>
                </a:rPr>
                <a:t>		 Weapon::attack(); </a:t>
              </a:r>
            </a:p>
            <a:p>
              <a:pPr algn="just"/>
              <a:r>
                <a:rPr lang="en-US" sz="2000" b="1" dirty="0">
                  <a:solidFill>
                    <a:srgbClr val="FFFF00"/>
                  </a:solidFill>
                </a:rPr>
                <a:t>		std::</a:t>
              </a:r>
              <a:r>
                <a:rPr lang="en-US" sz="2000" b="1" dirty="0" err="1">
                  <a:solidFill>
                    <a:srgbClr val="FFFF00"/>
                  </a:solidFill>
                </a:rPr>
                <a:t>cout</a:t>
              </a:r>
              <a:r>
                <a:rPr lang="en-US" sz="2000" b="1" dirty="0">
                  <a:solidFill>
                    <a:srgbClr val="FFFF00"/>
                  </a:solidFill>
                </a:rPr>
                <a:t> &lt;&lt; "Sword attack...\n";</a:t>
              </a:r>
            </a:p>
            <a:p>
              <a:pPr algn="just"/>
              <a:r>
                <a:rPr lang="en-US" sz="2000" b="1" dirty="0">
                  <a:solidFill>
                    <a:srgbClr val="FFFF00"/>
                  </a:solidFill>
                </a:rPr>
                <a:t>	}	</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4132850" y="2659099"/>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
        <p:nvSpPr>
          <p:cNvPr id="8" name="TextBox 7">
            <a:extLst>
              <a:ext uri="{FF2B5EF4-FFF2-40B4-BE49-F238E27FC236}">
                <a16:creationId xmlns="" xmlns:a16="http://schemas.microsoft.com/office/drawing/2014/main" id="{A89FFE0C-4B6D-441A-A3AB-6CA803EE67C3}"/>
              </a:ext>
            </a:extLst>
          </p:cNvPr>
          <p:cNvSpPr txBox="1"/>
          <p:nvPr/>
        </p:nvSpPr>
        <p:spPr>
          <a:xfrm>
            <a:off x="0" y="607461"/>
            <a:ext cx="11936546" cy="1892826"/>
          </a:xfrm>
          <a:prstGeom prst="rect">
            <a:avLst/>
          </a:prstGeom>
          <a:noFill/>
        </p:spPr>
        <p:txBody>
          <a:bodyPr wrap="square" rtlCol="0">
            <a:spAutoFit/>
          </a:bodyPr>
          <a:lstStyle/>
          <a:p>
            <a:pPr algn="just">
              <a:spcBef>
                <a:spcPct val="50000"/>
              </a:spcBef>
            </a:pPr>
            <a:r>
              <a:rPr lang="en-IN" b="1" dirty="0">
                <a:solidFill>
                  <a:schemeClr val="accent4">
                    <a:lumMod val="60000"/>
                    <a:lumOff val="40000"/>
                  </a:schemeClr>
                </a:solidFill>
              </a:rPr>
              <a:t>Suppose that you’re modelling a game system for an epic adventure, and your game has a variety of weapons (swords, arrows etc) that the hero uses to save the world from the evil.</a:t>
            </a:r>
          </a:p>
          <a:p>
            <a:pPr algn="just">
              <a:spcBef>
                <a:spcPct val="50000"/>
              </a:spcBef>
            </a:pPr>
            <a:r>
              <a:rPr lang="en-IN" b="1" dirty="0">
                <a:solidFill>
                  <a:schemeClr val="accent4">
                    <a:lumMod val="60000"/>
                    <a:lumOff val="40000"/>
                  </a:schemeClr>
                </a:solidFill>
              </a:rPr>
              <a:t>You’ve decided to create an interface Weapon that models the abstract concept that must be the base for your weapons system. This interface offers the abstract member function attack and it needs to be completed by every concrete weapon in the game. The Weapon concept doesn’t have a concrete meaning, but perhaps it’s reasonable to have a default </a:t>
            </a:r>
            <a:r>
              <a:rPr lang="en-IN" b="1" dirty="0" err="1">
                <a:solidFill>
                  <a:schemeClr val="accent4">
                    <a:lumMod val="60000"/>
                    <a:lumOff val="40000"/>
                  </a:schemeClr>
                </a:solidFill>
              </a:rPr>
              <a:t>behavior</a:t>
            </a:r>
            <a:r>
              <a:rPr lang="en-IN" b="1" dirty="0">
                <a:solidFill>
                  <a:schemeClr val="accent4">
                    <a:lumMod val="60000"/>
                    <a:lumOff val="40000"/>
                  </a:schemeClr>
                </a:solidFill>
              </a:rPr>
              <a:t> for the attack that the concrete classes may use.</a:t>
            </a:r>
            <a:endParaRPr lang="en-US" b="1" dirty="0">
              <a:solidFill>
                <a:schemeClr val="accent4">
                  <a:lumMod val="60000"/>
                  <a:lumOff val="40000"/>
                </a:schemeClr>
              </a:solidFill>
            </a:endParaRPr>
          </a:p>
        </p:txBody>
      </p:sp>
    </p:spTree>
    <p:extLst>
      <p:ext uri="{BB962C8B-B14F-4D97-AF65-F5344CB8AC3E}">
        <p14:creationId xmlns:p14="http://schemas.microsoft.com/office/powerpoint/2010/main" xmlns="" val="3556877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Abstract Class</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6" y="836625"/>
            <a:ext cx="11936546" cy="3231654"/>
          </a:xfrm>
          <a:prstGeom prst="rect">
            <a:avLst/>
          </a:prstGeom>
          <a:noFill/>
        </p:spPr>
        <p:txBody>
          <a:bodyPr wrap="square" rtlCol="0">
            <a:spAutoFit/>
          </a:bodyPr>
          <a:lstStyle/>
          <a:p>
            <a:pPr marL="342900" indent="-342900" algn="just">
              <a:spcBef>
                <a:spcPct val="50000"/>
              </a:spcBef>
              <a:buFont typeface="Arial" panose="020B0604020202020204" pitchFamily="34" charset="0"/>
              <a:buChar char="•"/>
            </a:pPr>
            <a:r>
              <a:rPr lang="en-US" sz="2400" b="1" dirty="0">
                <a:solidFill>
                  <a:schemeClr val="accent4">
                    <a:lumMod val="60000"/>
                    <a:lumOff val="40000"/>
                  </a:schemeClr>
                </a:solidFill>
              </a:rPr>
              <a:t>Abstract class cannot be instantiated, but pointers and references of Abstract class type can be created.</a:t>
            </a:r>
          </a:p>
          <a:p>
            <a:pPr marL="342900" indent="-342900" algn="just">
              <a:spcBef>
                <a:spcPct val="50000"/>
              </a:spcBef>
              <a:buFont typeface="Arial" panose="020B0604020202020204" pitchFamily="34" charset="0"/>
              <a:buChar char="•"/>
            </a:pPr>
            <a:r>
              <a:rPr lang="en-US" sz="2400" b="1" dirty="0">
                <a:solidFill>
                  <a:schemeClr val="accent4">
                    <a:lumMod val="60000"/>
                    <a:lumOff val="40000"/>
                  </a:schemeClr>
                </a:solidFill>
              </a:rPr>
              <a:t>Abstract class can have normal functions and variables along with a pure virtual function.</a:t>
            </a:r>
          </a:p>
          <a:p>
            <a:pPr marL="342900" indent="-342900" algn="just">
              <a:spcBef>
                <a:spcPct val="50000"/>
              </a:spcBef>
              <a:buFont typeface="Arial" panose="020B0604020202020204" pitchFamily="34" charset="0"/>
              <a:buChar char="•"/>
            </a:pPr>
            <a:r>
              <a:rPr lang="en-US" sz="2400" b="1" dirty="0">
                <a:solidFill>
                  <a:schemeClr val="accent4">
                    <a:lumMod val="60000"/>
                    <a:lumOff val="40000"/>
                  </a:schemeClr>
                </a:solidFill>
              </a:rPr>
              <a:t>Abstract classes are mainly used for </a:t>
            </a:r>
            <a:r>
              <a:rPr lang="en-US" sz="2400" b="1" dirty="0" err="1">
                <a:solidFill>
                  <a:schemeClr val="accent4">
                    <a:lumMod val="60000"/>
                    <a:lumOff val="40000"/>
                  </a:schemeClr>
                </a:solidFill>
              </a:rPr>
              <a:t>Upcasting</a:t>
            </a:r>
            <a:r>
              <a:rPr lang="en-US" sz="2400" b="1" dirty="0">
                <a:solidFill>
                  <a:schemeClr val="accent4">
                    <a:lumMod val="60000"/>
                    <a:lumOff val="40000"/>
                  </a:schemeClr>
                </a:solidFill>
              </a:rPr>
              <a:t>, so that its derived classes can use its interface.</a:t>
            </a:r>
          </a:p>
          <a:p>
            <a:pPr marL="342900" indent="-342900" algn="just">
              <a:spcBef>
                <a:spcPct val="50000"/>
              </a:spcBef>
              <a:buFont typeface="Arial" panose="020B0604020202020204" pitchFamily="34" charset="0"/>
              <a:buChar char="•"/>
            </a:pPr>
            <a:r>
              <a:rPr lang="en-US" sz="2400" b="1" dirty="0">
                <a:solidFill>
                  <a:schemeClr val="accent4">
                    <a:lumMod val="60000"/>
                    <a:lumOff val="40000"/>
                  </a:schemeClr>
                </a:solidFill>
              </a:rPr>
              <a:t>Classes inheriting an Abstract Class must implement all pure virtual functions, or else they will become Abstract too.</a:t>
            </a:r>
          </a:p>
        </p:txBody>
      </p:sp>
    </p:spTree>
    <p:extLst>
      <p:ext uri="{BB962C8B-B14F-4D97-AF65-F5344CB8AC3E}">
        <p14:creationId xmlns:p14="http://schemas.microsoft.com/office/powerpoint/2010/main" xmlns="" val="42085421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Pure virtual function</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4"/>
            <a:ext cx="12170810" cy="6033713"/>
            <a:chOff x="803640" y="3362835"/>
            <a:chExt cx="2153425" cy="6843379"/>
          </a:xfrm>
        </p:grpSpPr>
        <p:sp>
          <p:nvSpPr>
            <p:cNvPr id="24" name="TextBox 23"/>
            <p:cNvSpPr txBox="1"/>
            <p:nvPr/>
          </p:nvSpPr>
          <p:spPr>
            <a:xfrm>
              <a:off x="803640" y="3469024"/>
              <a:ext cx="2153425" cy="6737190"/>
            </a:xfrm>
            <a:prstGeom prst="rect">
              <a:avLst/>
            </a:prstGeom>
            <a:noFill/>
          </p:spPr>
          <p:txBody>
            <a:bodyPr wrap="square" numCol="2" rtlCol="0">
              <a:spAutoFit/>
            </a:bodyPr>
            <a:lstStyle/>
            <a:p>
              <a:pPr algn="just"/>
              <a:r>
                <a:rPr lang="en-US" sz="2000" b="1" dirty="0">
                  <a:solidFill>
                    <a:srgbClr val="FFFF00"/>
                  </a:solidFill>
                </a:rPr>
                <a:t>/Abstract base class</a:t>
              </a:r>
            </a:p>
            <a:p>
              <a:pPr algn="just"/>
              <a:r>
                <a:rPr lang="en-US" sz="2000" b="1" dirty="0">
                  <a:solidFill>
                    <a:srgbClr val="FFFF00"/>
                  </a:solidFill>
                </a:rPr>
                <a:t>class Base          </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virtual void show() = 0;    // Pure Virtual Function</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a:t>
              </a:r>
              <a:r>
                <a:rPr lang="en-US" sz="2000" b="1" dirty="0" err="1">
                  <a:solidFill>
                    <a:srgbClr val="FFFF00"/>
                  </a:solidFill>
                </a:rPr>
                <a:t>Derived:public</a:t>
              </a:r>
              <a:r>
                <a:rPr lang="en-US" sz="2000" b="1" dirty="0">
                  <a:solidFill>
                    <a:srgbClr val="FFFF00"/>
                  </a:solidFill>
                </a:rPr>
                <a:t> Base</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void show()</a:t>
              </a:r>
            </a:p>
            <a:p>
              <a:pPr algn="just"/>
              <a:r>
                <a:rPr lang="en-US" sz="2000" b="1" dirty="0">
                  <a:solidFill>
                    <a:srgbClr val="FFFF00"/>
                  </a:solidFill>
                </a:rPr>
                <a:t>    {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 &lt;&lt; "Implementation of Virtual Function in Derived class\n"; </a:t>
              </a:r>
            </a:p>
            <a:p>
              <a:pPr algn="just"/>
              <a:r>
                <a:rPr lang="en-US" sz="2000" b="1" dirty="0">
                  <a:solidFill>
                    <a:srgbClr val="FFFF00"/>
                  </a:solidFill>
                </a:rPr>
                <a:t>    }</a:t>
              </a:r>
            </a:p>
            <a:p>
              <a:pPr algn="just"/>
              <a:r>
                <a:rPr lang="en-US" sz="2000" b="1" dirty="0">
                  <a:solidFill>
                    <a:srgbClr val="FFFF00"/>
                  </a:solidFill>
                </a:rPr>
                <a:t>};</a:t>
              </a:r>
            </a:p>
            <a:p>
              <a:pPr algn="just"/>
              <a:endParaRPr lang="en-US" sz="2000" b="1" dirty="0">
                <a:solidFill>
                  <a:srgbClr val="FFFF00"/>
                </a:solidFill>
              </a:endParaRPr>
            </a:p>
            <a:p>
              <a:pPr algn="just"/>
              <a:endParaRPr lang="en-US" sz="2000" b="1" dirty="0">
                <a:solidFill>
                  <a:srgbClr val="FFFF00"/>
                </a:solidFill>
              </a:endParaRPr>
            </a:p>
            <a:p>
              <a:pPr algn="just"/>
              <a:endParaRPr lang="en-US" sz="2000" b="1" dirty="0">
                <a:solidFill>
                  <a:srgbClr val="FFFF00"/>
                </a:solidFill>
              </a:endParaRPr>
            </a:p>
            <a:p>
              <a:pPr algn="just"/>
              <a:endParaRPr lang="en-US" sz="2000" b="1" dirty="0">
                <a:solidFill>
                  <a:srgbClr val="FFFF00"/>
                </a:solidFill>
              </a:endParaRPr>
            </a:p>
            <a:p>
              <a:pPr algn="just"/>
              <a:r>
                <a:rPr lang="en-US" sz="2000" b="1" dirty="0" err="1">
                  <a:solidFill>
                    <a:srgbClr val="FFFF00"/>
                  </a:solidFill>
                </a:rPr>
                <a:t>int</a:t>
              </a:r>
              <a:r>
                <a:rPr lang="en-US" sz="2000" b="1" dirty="0">
                  <a:solidFill>
                    <a:srgbClr val="FFFF00"/>
                  </a:solidFill>
                </a:rPr>
                <a:t> main()</a:t>
              </a:r>
            </a:p>
            <a:p>
              <a:pPr algn="just"/>
              <a:r>
                <a:rPr lang="en-US" sz="2000" b="1" dirty="0">
                  <a:solidFill>
                    <a:srgbClr val="FFFF00"/>
                  </a:solidFill>
                </a:rPr>
                <a:t>{</a:t>
              </a:r>
            </a:p>
            <a:p>
              <a:pPr algn="just"/>
              <a:r>
                <a:rPr lang="en-US" sz="2000" b="1" dirty="0">
                  <a:solidFill>
                    <a:srgbClr val="FFFF00"/>
                  </a:solidFill>
                </a:rPr>
                <a:t>    Base </a:t>
              </a:r>
              <a:r>
                <a:rPr lang="en-US" sz="2000" b="1" dirty="0" err="1">
                  <a:solidFill>
                    <a:srgbClr val="FFFF00"/>
                  </a:solidFill>
                </a:rPr>
                <a:t>obj</a:t>
              </a:r>
              <a:r>
                <a:rPr lang="en-US" sz="2000" b="1" dirty="0">
                  <a:solidFill>
                    <a:srgbClr val="FFFF00"/>
                  </a:solidFill>
                </a:rPr>
                <a:t>;   //Compile Time Error</a:t>
              </a:r>
            </a:p>
            <a:p>
              <a:pPr algn="just"/>
              <a:r>
                <a:rPr lang="en-US" sz="2000" b="1" dirty="0">
                  <a:solidFill>
                    <a:srgbClr val="FFFF00"/>
                  </a:solidFill>
                </a:rPr>
                <a:t>    Base *b;</a:t>
              </a:r>
            </a:p>
            <a:p>
              <a:pPr algn="just"/>
              <a:r>
                <a:rPr lang="en-US" sz="2000" b="1" dirty="0">
                  <a:solidFill>
                    <a:srgbClr val="FFFF00"/>
                  </a:solidFill>
                </a:rPr>
                <a:t>    Derived d;</a:t>
              </a:r>
            </a:p>
            <a:p>
              <a:pPr algn="just"/>
              <a:r>
                <a:rPr lang="en-US" sz="2000" b="1" dirty="0">
                  <a:solidFill>
                    <a:srgbClr val="FFFF00"/>
                  </a:solidFill>
                </a:rPr>
                <a:t>    b = &amp;d;</a:t>
              </a:r>
            </a:p>
            <a:p>
              <a:pPr algn="just"/>
              <a:r>
                <a:rPr lang="en-US" sz="2000" b="1" dirty="0">
                  <a:solidFill>
                    <a:srgbClr val="FFFF00"/>
                  </a:solidFill>
                </a:rPr>
                <a:t>    b-&gt;show();</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xmlns="" val="249389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Friend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5" y="836625"/>
            <a:ext cx="6405638" cy="3016210"/>
          </a:xfrm>
          <a:prstGeom prst="rect">
            <a:avLst/>
          </a:prstGeom>
          <a:noFill/>
        </p:spPr>
        <p:txBody>
          <a:bodyPr wrap="square" rtlCol="0">
            <a:spAutoFit/>
          </a:bodyPr>
          <a:lstStyle/>
          <a:p>
            <a:pPr algn="just">
              <a:spcBef>
                <a:spcPct val="50000"/>
              </a:spcBef>
            </a:pPr>
            <a:r>
              <a:rPr lang="en-IN" sz="2000" b="1" dirty="0">
                <a:solidFill>
                  <a:schemeClr val="accent4">
                    <a:lumMod val="60000"/>
                    <a:lumOff val="40000"/>
                  </a:schemeClr>
                </a:solidFill>
              </a:rPr>
              <a:t>Two classes having the same Friend</a:t>
            </a:r>
          </a:p>
          <a:p>
            <a:pPr algn="just">
              <a:spcBef>
                <a:spcPct val="50000"/>
              </a:spcBef>
            </a:pPr>
            <a:r>
              <a:rPr lang="en-IN" sz="2000" b="1" dirty="0">
                <a:solidFill>
                  <a:schemeClr val="accent4">
                    <a:lumMod val="60000"/>
                    <a:lumOff val="40000"/>
                  </a:schemeClr>
                </a:solidFill>
              </a:rPr>
              <a:t>	1. A non – member function may have friendship with one or more classes.</a:t>
            </a:r>
          </a:p>
          <a:p>
            <a:pPr algn="just">
              <a:spcBef>
                <a:spcPct val="50000"/>
              </a:spcBef>
            </a:pPr>
            <a:r>
              <a:rPr lang="en-IN" sz="2000" b="1" dirty="0">
                <a:solidFill>
                  <a:schemeClr val="accent4">
                    <a:lumMod val="60000"/>
                    <a:lumOff val="40000"/>
                  </a:schemeClr>
                </a:solidFill>
              </a:rPr>
              <a:t>	2. When a function has declared to have friendship with more than one class, the friend classes should have forward declaration.</a:t>
            </a:r>
          </a:p>
          <a:p>
            <a:pPr algn="just">
              <a:spcBef>
                <a:spcPct val="50000"/>
              </a:spcBef>
            </a:pPr>
            <a:r>
              <a:rPr lang="en-IN" sz="2000" b="1" dirty="0">
                <a:solidFill>
                  <a:schemeClr val="accent4">
                    <a:lumMod val="60000"/>
                    <a:lumOff val="40000"/>
                  </a:schemeClr>
                </a:solidFill>
              </a:rPr>
              <a:t>	3. It implies that it needs to access the private members of both classes.</a:t>
            </a:r>
          </a:p>
        </p:txBody>
      </p:sp>
      <p:grpSp>
        <p:nvGrpSpPr>
          <p:cNvPr id="23" name="Group 22"/>
          <p:cNvGrpSpPr/>
          <p:nvPr/>
        </p:nvGrpSpPr>
        <p:grpSpPr>
          <a:xfrm>
            <a:off x="7474872" y="1169168"/>
            <a:ext cx="4612174" cy="1085616"/>
            <a:chOff x="803640" y="3362835"/>
            <a:chExt cx="2059657" cy="814212"/>
          </a:xfrm>
        </p:grpSpPr>
        <p:sp>
          <p:nvSpPr>
            <p:cNvPr id="24" name="TextBox 23"/>
            <p:cNvSpPr txBox="1"/>
            <p:nvPr/>
          </p:nvSpPr>
          <p:spPr>
            <a:xfrm>
              <a:off x="803640" y="3646132"/>
              <a:ext cx="2059657" cy="530915"/>
            </a:xfrm>
            <a:prstGeom prst="rect">
              <a:avLst/>
            </a:prstGeom>
            <a:noFill/>
          </p:spPr>
          <p:txBody>
            <a:bodyPr wrap="square" rtlCol="0">
              <a:spAutoFit/>
            </a:bodyPr>
            <a:lstStyle/>
            <a:p>
              <a:r>
                <a:rPr lang="en-IN" sz="2000" b="1" dirty="0">
                  <a:solidFill>
                    <a:schemeClr val="bg1"/>
                  </a:solidFill>
                </a:rPr>
                <a:t>friend </a:t>
              </a:r>
              <a:r>
                <a:rPr lang="en-IN" sz="2000" b="1" dirty="0" err="1">
                  <a:solidFill>
                    <a:schemeClr val="bg1"/>
                  </a:solidFill>
                </a:rPr>
                <a:t>return_type</a:t>
              </a:r>
              <a:r>
                <a:rPr lang="en-IN" sz="2000" b="1" dirty="0">
                  <a:solidFill>
                    <a:schemeClr val="bg1"/>
                  </a:solidFill>
                </a:rPr>
                <a:t> </a:t>
              </a:r>
              <a:r>
                <a:rPr lang="en-IN" sz="2000" b="1" dirty="0" err="1">
                  <a:solidFill>
                    <a:schemeClr val="bg1"/>
                  </a:solidFill>
                </a:rPr>
                <a:t>function_name</a:t>
              </a:r>
              <a:r>
                <a:rPr lang="en-IN" sz="2000" b="1" dirty="0">
                  <a:solidFill>
                    <a:schemeClr val="bg1"/>
                  </a:solidFill>
                </a:rPr>
                <a:t>(parameters);</a:t>
              </a:r>
            </a:p>
          </p:txBody>
        </p:sp>
        <p:sp>
          <p:nvSpPr>
            <p:cNvPr id="25" name="TextBox 24"/>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Syntax</a:t>
              </a:r>
              <a:endParaRPr lang="ko-KR" altLang="en-US" sz="1867" b="1" dirty="0">
                <a:cs typeface="Arial" pitchFamily="34" charset="0"/>
              </a:endParaRPr>
            </a:p>
          </p:txBody>
        </p:sp>
      </p:grpSp>
      <p:grpSp>
        <p:nvGrpSpPr>
          <p:cNvPr id="26" name="Group 25"/>
          <p:cNvGrpSpPr/>
          <p:nvPr/>
        </p:nvGrpSpPr>
        <p:grpSpPr>
          <a:xfrm>
            <a:off x="7649902" y="2479963"/>
            <a:ext cx="4306237" cy="1393392"/>
            <a:chOff x="803640" y="3362835"/>
            <a:chExt cx="2059657" cy="1045044"/>
          </a:xfrm>
        </p:grpSpPr>
        <p:sp>
          <p:nvSpPr>
            <p:cNvPr id="27" name="TextBox 26"/>
            <p:cNvSpPr txBox="1"/>
            <p:nvPr/>
          </p:nvSpPr>
          <p:spPr>
            <a:xfrm>
              <a:off x="803640" y="3646132"/>
              <a:ext cx="2059657" cy="761747"/>
            </a:xfrm>
            <a:prstGeom prst="rect">
              <a:avLst/>
            </a:prstGeom>
            <a:noFill/>
          </p:spPr>
          <p:txBody>
            <a:bodyPr wrap="square" rtlCol="0">
              <a:spAutoFit/>
            </a:bodyPr>
            <a:lstStyle/>
            <a:p>
              <a:r>
                <a:rPr lang="en-IN" sz="2000" dirty="0">
                  <a:solidFill>
                    <a:schemeClr val="bg1"/>
                  </a:solidFill>
                </a:rPr>
                <a:t>friend </a:t>
              </a:r>
              <a:r>
                <a:rPr lang="en-IN" sz="2000" dirty="0" err="1">
                  <a:solidFill>
                    <a:schemeClr val="bg1"/>
                  </a:solidFill>
                </a:rPr>
                <a:t>return_type</a:t>
              </a:r>
              <a:r>
                <a:rPr lang="en-IN" sz="2000" dirty="0">
                  <a:solidFill>
                    <a:schemeClr val="bg1"/>
                  </a:solidFill>
                </a:rPr>
                <a:t> </a:t>
              </a:r>
              <a:r>
                <a:rPr lang="en-IN" sz="2000" dirty="0" err="1">
                  <a:solidFill>
                    <a:schemeClr val="bg1"/>
                  </a:solidFill>
                </a:rPr>
                <a:t>fname</a:t>
              </a:r>
              <a:r>
                <a:rPr lang="en-IN" sz="2000" dirty="0">
                  <a:solidFill>
                    <a:schemeClr val="bg1"/>
                  </a:solidFill>
                </a:rPr>
                <a:t>(first one, second two)</a:t>
              </a:r>
            </a:p>
            <a:p>
              <a:r>
                <a:rPr lang="en-IN" altLang="ko-KR" sz="2000" dirty="0">
                  <a:solidFill>
                    <a:schemeClr val="bg1"/>
                  </a:solidFill>
                  <a:cs typeface="Arial" pitchFamily="34" charset="0"/>
                </a:rPr>
                <a:t>{}</a:t>
              </a:r>
              <a:endParaRPr lang="ko-KR" altLang="en-US" sz="2000" dirty="0">
                <a:solidFill>
                  <a:schemeClr val="bg1"/>
                </a:solidFill>
                <a:cs typeface="Arial" pitchFamily="34" charset="0"/>
              </a:endParaRPr>
            </a:p>
          </p:txBody>
        </p:sp>
        <p:sp>
          <p:nvSpPr>
            <p:cNvPr id="28" name="TextBox 27"/>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Example</a:t>
              </a:r>
              <a:endParaRPr lang="ko-KR" altLang="en-US" sz="1867" b="1" dirty="0">
                <a:cs typeface="Arial" pitchFamily="34" charset="0"/>
              </a:endParaRPr>
            </a:p>
          </p:txBody>
        </p:sp>
      </p:grpSp>
      <p:grpSp>
        <p:nvGrpSpPr>
          <p:cNvPr id="29" name="Group 28"/>
          <p:cNvGrpSpPr/>
          <p:nvPr/>
        </p:nvGrpSpPr>
        <p:grpSpPr>
          <a:xfrm>
            <a:off x="7538357" y="4098535"/>
            <a:ext cx="4619648" cy="1301060"/>
            <a:chOff x="803640" y="3362835"/>
            <a:chExt cx="2059657" cy="975795"/>
          </a:xfrm>
        </p:grpSpPr>
        <p:sp>
          <p:nvSpPr>
            <p:cNvPr id="30" name="TextBox 29"/>
            <p:cNvSpPr txBox="1"/>
            <p:nvPr/>
          </p:nvSpPr>
          <p:spPr>
            <a:xfrm>
              <a:off x="803640" y="3646132"/>
              <a:ext cx="2059657" cy="692498"/>
            </a:xfrm>
            <a:prstGeom prst="rect">
              <a:avLst/>
            </a:prstGeom>
            <a:noFill/>
          </p:spPr>
          <p:txBody>
            <a:bodyPr wrap="square" rtlCol="0">
              <a:spAutoFit/>
            </a:bodyPr>
            <a:lstStyle/>
            <a:p>
              <a:pPr algn="just" fontAlgn="base"/>
              <a:r>
                <a:rPr lang="en-US" dirty="0">
                  <a:solidFill>
                    <a:schemeClr val="bg1"/>
                  </a:solidFill>
                </a:rPr>
                <a:t> </a:t>
              </a:r>
              <a:r>
                <a:rPr lang="en-IN" dirty="0">
                  <a:solidFill>
                    <a:schemeClr val="bg1"/>
                  </a:solidFill>
                </a:rPr>
                <a:t>where friend is a keyword used as a function modifier. A friend declaration is valid only within or outside the class definition</a:t>
              </a:r>
              <a:r>
                <a:rPr lang="en-US" dirty="0">
                  <a:solidFill>
                    <a:schemeClr val="bg1"/>
                  </a:solidFill>
                </a:rPr>
                <a:t>.</a:t>
              </a:r>
            </a:p>
          </p:txBody>
        </p:sp>
        <p:sp>
          <p:nvSpPr>
            <p:cNvPr id="31" name="TextBox 30"/>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Note: </a:t>
              </a:r>
              <a:endParaRPr lang="ko-KR" altLang="en-US" sz="1867" b="1" dirty="0">
                <a:cs typeface="Arial" pitchFamily="34" charset="0"/>
              </a:endParaRPr>
            </a:p>
          </p:txBody>
        </p:sp>
      </p:grpSp>
      <p:sp>
        <p:nvSpPr>
          <p:cNvPr id="8" name="Rectangle 7"/>
          <p:cNvSpPr/>
          <p:nvPr/>
        </p:nvSpPr>
        <p:spPr>
          <a:xfrm>
            <a:off x="6474505" y="1733110"/>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1" name="Oval 40"/>
          <p:cNvSpPr/>
          <p:nvPr/>
        </p:nvSpPr>
        <p:spPr>
          <a:xfrm>
            <a:off x="6638436" y="4866695"/>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nvGrpSpPr>
          <p:cNvPr id="4" name="Group 3"/>
          <p:cNvGrpSpPr/>
          <p:nvPr/>
        </p:nvGrpSpPr>
        <p:grpSpPr>
          <a:xfrm>
            <a:off x="6593896" y="2702569"/>
            <a:ext cx="857163" cy="768085"/>
            <a:chOff x="6611245" y="3522546"/>
            <a:chExt cx="857163" cy="768085"/>
          </a:xfrm>
        </p:grpSpPr>
        <p:sp>
          <p:nvSpPr>
            <p:cNvPr id="40" name="Oval 39"/>
            <p:cNvSpPr/>
            <p:nvPr/>
          </p:nvSpPr>
          <p:spPr>
            <a:xfrm>
              <a:off x="6662248" y="352254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4" name="TextBox 33"/>
            <p:cNvSpPr txBox="1"/>
            <p:nvPr/>
          </p:nvSpPr>
          <p:spPr>
            <a:xfrm>
              <a:off x="6611245" y="3522546"/>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02</a:t>
              </a:r>
              <a:endParaRPr lang="ko-KR" altLang="en-US" sz="3200" b="1" dirty="0">
                <a:solidFill>
                  <a:schemeClr val="accent1"/>
                </a:solidFill>
                <a:cs typeface="Arial" pitchFamily="34" charset="0"/>
              </a:endParaRPr>
            </a:p>
          </p:txBody>
        </p:sp>
      </p:grpSp>
      <p:grpSp>
        <p:nvGrpSpPr>
          <p:cNvPr id="3" name="Group 2"/>
          <p:cNvGrpSpPr/>
          <p:nvPr/>
        </p:nvGrpSpPr>
        <p:grpSpPr>
          <a:xfrm>
            <a:off x="6581582" y="1370301"/>
            <a:ext cx="857163" cy="768085"/>
            <a:chOff x="6656397" y="2178396"/>
            <a:chExt cx="857163" cy="768085"/>
          </a:xfrm>
        </p:grpSpPr>
        <p:sp>
          <p:nvSpPr>
            <p:cNvPr id="39" name="Oval 38"/>
            <p:cNvSpPr/>
            <p:nvPr/>
          </p:nvSpPr>
          <p:spPr>
            <a:xfrm>
              <a:off x="6686060" y="217839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TextBox 32"/>
            <p:cNvSpPr txBox="1"/>
            <p:nvPr/>
          </p:nvSpPr>
          <p:spPr>
            <a:xfrm>
              <a:off x="6656397" y="2242170"/>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grpSp>
      <p:sp>
        <p:nvSpPr>
          <p:cNvPr id="35" name="TextBox 34"/>
          <p:cNvSpPr txBox="1"/>
          <p:nvPr/>
        </p:nvSpPr>
        <p:spPr>
          <a:xfrm>
            <a:off x="6562564" y="4930468"/>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03</a:t>
            </a:r>
            <a:endParaRPr lang="ko-KR" altLang="en-US" sz="3200" b="1" dirty="0">
              <a:solidFill>
                <a:schemeClr val="accent1"/>
              </a:solidFill>
              <a:cs typeface="Arial" pitchFamily="34" charset="0"/>
            </a:endParaRPr>
          </a:p>
        </p:txBody>
      </p:sp>
    </p:spTree>
    <p:extLst>
      <p:ext uri="{BB962C8B-B14F-4D97-AF65-F5344CB8AC3E}">
        <p14:creationId xmlns:p14="http://schemas.microsoft.com/office/powerpoint/2010/main" xmlns="" val="350744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057" y="648548"/>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Friend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5" y="836625"/>
            <a:ext cx="5603062" cy="5632311"/>
          </a:xfrm>
          <a:prstGeom prst="rect">
            <a:avLst/>
          </a:prstGeom>
          <a:noFill/>
        </p:spPr>
        <p:txBody>
          <a:bodyPr wrap="square" rtlCol="0">
            <a:spAutoFit/>
          </a:bodyPr>
          <a:lstStyle/>
          <a:p>
            <a:r>
              <a:rPr lang="en-IN" altLang="en-US" sz="2000" b="1" dirty="0">
                <a:solidFill>
                  <a:schemeClr val="accent4">
                    <a:lumMod val="60000"/>
                    <a:lumOff val="40000"/>
                  </a:schemeClr>
                </a:solidFill>
              </a:rPr>
              <a:t>Syntax:</a:t>
            </a:r>
          </a:p>
          <a:p>
            <a:r>
              <a:rPr lang="en-IN" altLang="en-US" sz="2000" b="1" dirty="0">
                <a:solidFill>
                  <a:schemeClr val="accent4">
                    <a:lumMod val="60000"/>
                    <a:lumOff val="40000"/>
                  </a:schemeClr>
                </a:solidFill>
              </a:rPr>
              <a:t>class second;	forward declaration</a:t>
            </a:r>
          </a:p>
          <a:p>
            <a:r>
              <a:rPr lang="en-IN" altLang="en-US" sz="2000" b="1" dirty="0">
                <a:solidFill>
                  <a:schemeClr val="accent4">
                    <a:lumMod val="60000"/>
                    <a:lumOff val="40000"/>
                  </a:schemeClr>
                </a:solidFill>
              </a:rPr>
              <a:t>	class first</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private:</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public:</a:t>
            </a:r>
          </a:p>
          <a:p>
            <a:r>
              <a:rPr lang="en-IN" altLang="en-US" sz="2000" b="1" dirty="0">
                <a:solidFill>
                  <a:schemeClr val="accent4">
                    <a:lumMod val="60000"/>
                    <a:lumOff val="40000"/>
                  </a:schemeClr>
                </a:solidFill>
              </a:rPr>
              <a:t>			friend </a:t>
            </a:r>
            <a:r>
              <a:rPr lang="en-IN" altLang="en-US" sz="2000" b="1" dirty="0" err="1">
                <a:solidFill>
                  <a:schemeClr val="accent4">
                    <a:lumMod val="60000"/>
                    <a:lumOff val="40000"/>
                  </a:schemeClr>
                </a:solidFill>
              </a:rPr>
              <a:t>return_type</a:t>
            </a:r>
            <a:r>
              <a:rPr lang="en-IN" altLang="en-US" sz="2000" b="1" dirty="0">
                <a:solidFill>
                  <a:schemeClr val="accent4">
                    <a:lumMod val="60000"/>
                    <a:lumOff val="40000"/>
                  </a:schemeClr>
                </a:solidFill>
              </a:rPr>
              <a:t> </a:t>
            </a:r>
            <a:r>
              <a:rPr lang="en-IN" altLang="en-US" sz="2000" b="1" dirty="0" err="1">
                <a:solidFill>
                  <a:schemeClr val="accent4">
                    <a:lumMod val="60000"/>
                    <a:lumOff val="40000"/>
                  </a:schemeClr>
                </a:solidFill>
              </a:rPr>
              <a:t>fname</a:t>
            </a:r>
            <a:r>
              <a:rPr lang="en-IN" altLang="en-US" sz="2000" b="1" dirty="0">
                <a:solidFill>
                  <a:schemeClr val="accent4">
                    <a:lumMod val="60000"/>
                    <a:lumOff val="40000"/>
                  </a:schemeClr>
                </a:solidFill>
              </a:rPr>
              <a:t>(first one, second two);</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class second</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private:</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public:</a:t>
            </a:r>
          </a:p>
          <a:p>
            <a:r>
              <a:rPr lang="en-IN" altLang="en-US" sz="2000" b="1" dirty="0">
                <a:solidFill>
                  <a:schemeClr val="accent4">
                    <a:lumMod val="60000"/>
                    <a:lumOff val="40000"/>
                  </a:schemeClr>
                </a:solidFill>
              </a:rPr>
              <a:t>			friend </a:t>
            </a:r>
            <a:r>
              <a:rPr lang="en-IN" altLang="en-US" sz="2000" b="1" dirty="0" err="1">
                <a:solidFill>
                  <a:schemeClr val="accent4">
                    <a:lumMod val="60000"/>
                    <a:lumOff val="40000"/>
                  </a:schemeClr>
                </a:solidFill>
              </a:rPr>
              <a:t>return_type</a:t>
            </a:r>
            <a:r>
              <a:rPr lang="en-IN" altLang="en-US" sz="2000" b="1" dirty="0">
                <a:solidFill>
                  <a:schemeClr val="accent4">
                    <a:lumMod val="60000"/>
                    <a:lumOff val="40000"/>
                  </a:schemeClr>
                </a:solidFill>
              </a:rPr>
              <a:t> </a:t>
            </a:r>
            <a:r>
              <a:rPr lang="en-IN" altLang="en-US" sz="2000" b="1" dirty="0" err="1">
                <a:solidFill>
                  <a:schemeClr val="accent4">
                    <a:lumMod val="60000"/>
                    <a:lumOff val="40000"/>
                  </a:schemeClr>
                </a:solidFill>
              </a:rPr>
              <a:t>fname</a:t>
            </a:r>
            <a:r>
              <a:rPr lang="en-IN" altLang="en-US" sz="2000" b="1" dirty="0">
                <a:solidFill>
                  <a:schemeClr val="accent4">
                    <a:lumMod val="60000"/>
                    <a:lumOff val="40000"/>
                  </a:schemeClr>
                </a:solidFill>
              </a:rPr>
              <a:t>(first one, second two);</a:t>
            </a:r>
          </a:p>
          <a:p>
            <a:r>
              <a:rPr lang="en-IN" altLang="en-US" sz="2000" b="1" dirty="0">
                <a:solidFill>
                  <a:schemeClr val="accent4">
                    <a:lumMod val="60000"/>
                    <a:lumOff val="40000"/>
                  </a:schemeClr>
                </a:solidFill>
              </a:rPr>
              <a:t>	};</a:t>
            </a:r>
            <a:endParaRPr lang="en-US" sz="2000" b="1" dirty="0">
              <a:solidFill>
                <a:schemeClr val="accent4">
                  <a:lumMod val="60000"/>
                  <a:lumOff val="40000"/>
                </a:schemeClr>
              </a:solidFill>
            </a:endParaRPr>
          </a:p>
        </p:txBody>
      </p:sp>
      <p:sp>
        <p:nvSpPr>
          <p:cNvPr id="8" name="Rectangle 7"/>
          <p:cNvSpPr/>
          <p:nvPr/>
        </p:nvSpPr>
        <p:spPr>
          <a:xfrm>
            <a:off x="5629437" y="925308"/>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6" name="TextBox 35">
            <a:extLst>
              <a:ext uri="{FF2B5EF4-FFF2-40B4-BE49-F238E27FC236}">
                <a16:creationId xmlns:a16="http://schemas.microsoft.com/office/drawing/2014/main" xmlns="" id="{593B1F9E-3127-4C63-B410-7551AB30E263}"/>
              </a:ext>
            </a:extLst>
          </p:cNvPr>
          <p:cNvSpPr txBox="1"/>
          <p:nvPr/>
        </p:nvSpPr>
        <p:spPr>
          <a:xfrm>
            <a:off x="6071327" y="936136"/>
            <a:ext cx="5603062" cy="4093428"/>
          </a:xfrm>
          <a:prstGeom prst="rect">
            <a:avLst/>
          </a:prstGeom>
          <a:noFill/>
        </p:spPr>
        <p:txBody>
          <a:bodyPr wrap="square" rtlCol="0">
            <a:spAutoFit/>
          </a:bodyPr>
          <a:lstStyle/>
          <a:p>
            <a:r>
              <a:rPr lang="en-US" altLang="en-US" sz="2000" b="1" dirty="0">
                <a:solidFill>
                  <a:schemeClr val="accent4">
                    <a:lumMod val="60000"/>
                    <a:lumOff val="40000"/>
                  </a:schemeClr>
                </a:solidFill>
              </a:rPr>
              <a:t>Case 2:</a:t>
            </a:r>
          </a:p>
          <a:p>
            <a:endParaRPr lang="en-US" altLang="en-US" sz="2000" b="1" dirty="0">
              <a:solidFill>
                <a:schemeClr val="accent4">
                  <a:lumMod val="60000"/>
                  <a:lumOff val="40000"/>
                </a:schemeClr>
              </a:solidFill>
            </a:endParaRPr>
          </a:p>
          <a:p>
            <a:r>
              <a:rPr lang="en-US" altLang="en-US" sz="2000" b="1" dirty="0">
                <a:solidFill>
                  <a:schemeClr val="accent4">
                    <a:lumMod val="60000"/>
                    <a:lumOff val="40000"/>
                  </a:schemeClr>
                </a:solidFill>
              </a:rPr>
              <a:t>class sample</a:t>
            </a:r>
          </a:p>
          <a:p>
            <a:r>
              <a:rPr lang="en-US" altLang="en-US" sz="2000" b="1" dirty="0">
                <a:solidFill>
                  <a:schemeClr val="accent4">
                    <a:lumMod val="60000"/>
                    <a:lumOff val="40000"/>
                  </a:schemeClr>
                </a:solidFill>
              </a:rPr>
              <a:t>{</a:t>
            </a:r>
          </a:p>
          <a:p>
            <a:r>
              <a:rPr lang="en-US" altLang="en-US" sz="2000" b="1" dirty="0">
                <a:solidFill>
                  <a:schemeClr val="accent4">
                    <a:lumMod val="60000"/>
                    <a:lumOff val="40000"/>
                  </a:schemeClr>
                </a:solidFill>
              </a:rPr>
              <a:t>	private:</a:t>
            </a:r>
          </a:p>
          <a:p>
            <a:r>
              <a:rPr lang="en-US" altLang="en-US" sz="2000" b="1" dirty="0">
                <a:solidFill>
                  <a:schemeClr val="accent4">
                    <a:lumMod val="60000"/>
                    <a:lumOff val="40000"/>
                  </a:schemeClr>
                </a:solidFill>
              </a:rPr>
              <a:t>		int x;</a:t>
            </a:r>
          </a:p>
          <a:p>
            <a:r>
              <a:rPr lang="en-US" altLang="en-US" sz="2000" b="1" dirty="0">
                <a:solidFill>
                  <a:schemeClr val="accent4">
                    <a:lumMod val="60000"/>
                    <a:lumOff val="40000"/>
                  </a:schemeClr>
                </a:solidFill>
              </a:rPr>
              <a:t>		float y;</a:t>
            </a:r>
          </a:p>
          <a:p>
            <a:r>
              <a:rPr lang="en-US" altLang="en-US" sz="2000" b="1" dirty="0">
                <a:solidFill>
                  <a:schemeClr val="accent4">
                    <a:lumMod val="60000"/>
                    <a:lumOff val="40000"/>
                  </a:schemeClr>
                </a:solidFill>
              </a:rPr>
              <a:t>	public:</a:t>
            </a:r>
          </a:p>
          <a:p>
            <a:r>
              <a:rPr lang="en-US" altLang="en-US" sz="2000" b="1" dirty="0">
                <a:solidFill>
                  <a:schemeClr val="accent4">
                    <a:lumMod val="60000"/>
                    <a:lumOff val="40000"/>
                  </a:schemeClr>
                </a:solidFill>
              </a:rPr>
              <a:t>		virtual void display();</a:t>
            </a:r>
          </a:p>
          <a:p>
            <a:r>
              <a:rPr lang="en-US" altLang="en-US" sz="2000" b="1" dirty="0">
                <a:solidFill>
                  <a:schemeClr val="accent4">
                    <a:lumMod val="60000"/>
                    <a:lumOff val="40000"/>
                  </a:schemeClr>
                </a:solidFill>
              </a:rPr>
              <a:t>		virtual static int sum();	//error</a:t>
            </a:r>
          </a:p>
          <a:p>
            <a:r>
              <a:rPr lang="en-US" altLang="en-US" sz="2000" b="1" dirty="0">
                <a:solidFill>
                  <a:schemeClr val="accent4">
                    <a:lumMod val="60000"/>
                    <a:lumOff val="40000"/>
                  </a:schemeClr>
                </a:solidFill>
              </a:rPr>
              <a:t>}</a:t>
            </a:r>
          </a:p>
          <a:p>
            <a:r>
              <a:rPr lang="en-US" altLang="en-US" sz="2000" b="1" dirty="0">
                <a:solidFill>
                  <a:schemeClr val="accent4">
                    <a:lumMod val="60000"/>
                    <a:lumOff val="40000"/>
                  </a:schemeClr>
                </a:solidFill>
              </a:rPr>
              <a:t>int sample::sum()	 </a:t>
            </a:r>
          </a:p>
          <a:p>
            <a:r>
              <a:rPr lang="en-US" altLang="en-US" sz="2000" b="1" dirty="0">
                <a:solidFill>
                  <a:schemeClr val="accent4">
                    <a:lumMod val="60000"/>
                    <a:lumOff val="40000"/>
                  </a:schemeClr>
                </a:solidFill>
              </a:rPr>
              <a:t>{ }</a:t>
            </a:r>
            <a:endParaRPr lang="en-US" altLang="en-US" sz="2800" b="1" dirty="0">
              <a:solidFill>
                <a:schemeClr val="accent4">
                  <a:lumMod val="60000"/>
                  <a:lumOff val="40000"/>
                </a:schemeClr>
              </a:solidFill>
            </a:endParaRPr>
          </a:p>
        </p:txBody>
      </p:sp>
    </p:spTree>
    <p:extLst>
      <p:ext uri="{BB962C8B-B14F-4D97-AF65-F5344CB8AC3E}">
        <p14:creationId xmlns:p14="http://schemas.microsoft.com/office/powerpoint/2010/main" xmlns="" val="168200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Friend Function Example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5"/>
            <a:ext cx="12170810" cy="5896303"/>
            <a:chOff x="803640" y="3362835"/>
            <a:chExt cx="2153425" cy="15323905"/>
          </a:xfrm>
        </p:grpSpPr>
        <p:sp>
          <p:nvSpPr>
            <p:cNvPr id="24" name="TextBox 23"/>
            <p:cNvSpPr txBox="1"/>
            <p:nvPr/>
          </p:nvSpPr>
          <p:spPr>
            <a:xfrm>
              <a:off x="803640" y="3469023"/>
              <a:ext cx="2153425" cy="15217717"/>
            </a:xfrm>
            <a:prstGeom prst="rect">
              <a:avLst/>
            </a:prstGeom>
            <a:noFill/>
          </p:spPr>
          <p:txBody>
            <a:bodyPr wrap="square" numCol="2" rtlCol="0">
              <a:spAutoFit/>
            </a:bodyPr>
            <a:lstStyle/>
            <a:p>
              <a:pPr algn="just"/>
              <a:r>
                <a:rPr lang="en-US" sz="2000" b="1" dirty="0">
                  <a:solidFill>
                    <a:srgbClr val="FFFF00"/>
                  </a:solidFill>
                </a:rPr>
                <a:t>class sample</a:t>
              </a:r>
            </a:p>
            <a:p>
              <a:pPr algn="just"/>
              <a:r>
                <a:rPr lang="en-US" sz="2000" b="1" dirty="0">
                  <a:solidFill>
                    <a:srgbClr val="FFFF00"/>
                  </a:solidFill>
                </a:rPr>
                <a:t>{</a:t>
              </a:r>
            </a:p>
            <a:p>
              <a:pPr algn="just"/>
              <a:r>
                <a:rPr lang="en-US" sz="2000" b="1" dirty="0">
                  <a:solidFill>
                    <a:srgbClr val="FFFF00"/>
                  </a:solidFill>
                </a:rPr>
                <a:t>	private:</a:t>
              </a:r>
            </a:p>
            <a:p>
              <a:pPr algn="just"/>
              <a:r>
                <a:rPr lang="en-US" sz="2000" b="1" dirty="0">
                  <a:solidFill>
                    <a:srgbClr val="FFFF00"/>
                  </a:solidFill>
                </a:rPr>
                <a:t>		int x;</a:t>
              </a:r>
            </a:p>
            <a:p>
              <a:pPr algn="just"/>
              <a:r>
                <a:rPr lang="en-US" sz="2000" b="1" dirty="0">
                  <a:solidFill>
                    <a:srgbClr val="FFFF00"/>
                  </a:solidFill>
                </a:rPr>
                <a:t>	public:</a:t>
              </a:r>
            </a:p>
            <a:p>
              <a:pPr algn="just"/>
              <a:r>
                <a:rPr lang="en-US" sz="2000" b="1" dirty="0">
                  <a:solidFill>
                    <a:srgbClr val="FFFF00"/>
                  </a:solidFill>
                </a:rPr>
                <a:t>		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		friend void display(sample </a:t>
              </a:r>
              <a:r>
                <a:rPr lang="en-US" sz="2000" b="1" dirty="0" err="1">
                  <a:solidFill>
                    <a:srgbClr val="FFFF00"/>
                  </a:solidFill>
                </a:rPr>
                <a:t>abc</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void sample::</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 a value for x\n"&lt;&lt;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&gt;&gt;x;</a:t>
              </a:r>
            </a:p>
            <a:p>
              <a:pPr algn="just"/>
              <a:r>
                <a:rPr lang="en-US" sz="2000" b="1" dirty="0">
                  <a:solidFill>
                    <a:srgbClr val="FFFF00"/>
                  </a:solidFill>
                </a:rPr>
                <a:t>}</a:t>
              </a:r>
            </a:p>
            <a:p>
              <a:pPr algn="just"/>
              <a:r>
                <a:rPr lang="en-US" sz="2000" b="1" dirty="0">
                  <a:solidFill>
                    <a:srgbClr val="FFFF00"/>
                  </a:solidFill>
                </a:rPr>
                <a:t>void display(sample </a:t>
              </a:r>
              <a:r>
                <a:rPr lang="en-US" sz="2000" b="1" dirty="0" err="1">
                  <a:solidFill>
                    <a:srgbClr val="FFFF00"/>
                  </a:solidFill>
                </a:rPr>
                <a:t>abc</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&lt;&lt;"Entered Number is  "&lt;&lt;</a:t>
              </a:r>
              <a:r>
                <a:rPr lang="en-US" sz="2000" b="1" dirty="0" err="1">
                  <a:solidFill>
                    <a:srgbClr val="FFFF00"/>
                  </a:solidFill>
                </a:rPr>
                <a:t>abc.x</a:t>
              </a:r>
              <a:r>
                <a:rPr lang="en-US" sz="2000" b="1" dirty="0">
                  <a:solidFill>
                    <a:srgbClr val="FFFF00"/>
                  </a:solidFill>
                </a:rPr>
                <a:t>&lt;&lt;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void main()</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clrscr</a:t>
              </a:r>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	sample obj;</a:t>
              </a:r>
            </a:p>
            <a:p>
              <a:pPr algn="just"/>
              <a:endParaRPr lang="en-US" sz="2000" b="1" dirty="0">
                <a:solidFill>
                  <a:srgbClr val="FFFF00"/>
                </a:solidFill>
              </a:endParaRPr>
            </a:p>
            <a:p>
              <a:pPr algn="just"/>
              <a:r>
                <a:rPr lang="en-US" sz="2000" b="1" dirty="0">
                  <a:solidFill>
                    <a:srgbClr val="FFFF00"/>
                  </a:solidFill>
                </a:rPr>
                <a:t>	</a:t>
              </a:r>
              <a:r>
                <a:rPr lang="en-US" sz="2000" b="1" dirty="0" err="1">
                  <a:solidFill>
                    <a:srgbClr val="FFFF00"/>
                  </a:solidFill>
                </a:rPr>
                <a:t>obj.getdata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&lt;&lt;"Accessing the private data by non - member function"&lt;&lt;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display(obj);</a:t>
              </a:r>
            </a:p>
            <a:p>
              <a:pPr algn="just"/>
              <a:endParaRPr lang="en-US" sz="2000" b="1" dirty="0">
                <a:solidFill>
                  <a:srgbClr val="FFFF00"/>
                </a:solidFill>
              </a:endParaRPr>
            </a:p>
            <a:p>
              <a:pPr algn="just"/>
              <a:r>
                <a:rPr lang="en-US" sz="2000" b="1" dirty="0">
                  <a:solidFill>
                    <a:srgbClr val="FFFF00"/>
                  </a:solidFill>
                </a:rPr>
                <a:t>	</a:t>
              </a:r>
              <a:r>
                <a:rPr lang="en-US" sz="2000" b="1" dirty="0" err="1">
                  <a:solidFill>
                    <a:srgbClr val="FFFF00"/>
                  </a:solidFill>
                </a:rPr>
                <a:t>getch</a:t>
              </a:r>
              <a:r>
                <a:rPr lang="en-US" sz="2000" b="1" dirty="0">
                  <a:solidFill>
                    <a:srgbClr val="FFFF00"/>
                  </a:solidFill>
                </a:rPr>
                <a:t>();</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xmlns="" val="321705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Friend Function Example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5"/>
            <a:ext cx="12170810" cy="5980947"/>
            <a:chOff x="803640" y="3362835"/>
            <a:chExt cx="2153425" cy="15543887"/>
          </a:xfrm>
        </p:grpSpPr>
        <p:sp>
          <p:nvSpPr>
            <p:cNvPr id="24" name="TextBox 23"/>
            <p:cNvSpPr txBox="1"/>
            <p:nvPr/>
          </p:nvSpPr>
          <p:spPr>
            <a:xfrm>
              <a:off x="803640" y="3469023"/>
              <a:ext cx="2153425" cy="15437699"/>
            </a:xfrm>
            <a:prstGeom prst="rect">
              <a:avLst/>
            </a:prstGeom>
            <a:noFill/>
          </p:spPr>
          <p:txBody>
            <a:bodyPr wrap="square" numCol="2" rtlCol="0">
              <a:spAutoFit/>
            </a:bodyPr>
            <a:lstStyle/>
            <a:p>
              <a:pPr algn="just"/>
              <a:r>
                <a:rPr lang="en-US" sz="2000" b="1" dirty="0">
                  <a:solidFill>
                    <a:srgbClr val="FFFF00"/>
                  </a:solidFill>
                </a:rPr>
                <a:t>class first</a:t>
              </a:r>
            </a:p>
            <a:p>
              <a:pPr algn="just"/>
              <a:r>
                <a:rPr lang="en-US" sz="2000" b="1" dirty="0">
                  <a:solidFill>
                    <a:srgbClr val="FFFF00"/>
                  </a:solidFill>
                </a:rPr>
                <a:t>{</a:t>
              </a:r>
            </a:p>
            <a:p>
              <a:pPr algn="just"/>
              <a:r>
                <a:rPr lang="en-US" sz="2000" b="1" dirty="0">
                  <a:solidFill>
                    <a:srgbClr val="FFFF00"/>
                  </a:solidFill>
                </a:rPr>
                <a:t>	friend class second;</a:t>
              </a:r>
            </a:p>
            <a:p>
              <a:pPr algn="just"/>
              <a:r>
                <a:rPr lang="en-US" sz="2000" b="1" dirty="0">
                  <a:solidFill>
                    <a:srgbClr val="FFFF00"/>
                  </a:solidFill>
                </a:rPr>
                <a:t>	private:</a:t>
              </a:r>
            </a:p>
            <a:p>
              <a:pPr algn="just"/>
              <a:r>
                <a:rPr lang="en-US" sz="2000" b="1" dirty="0">
                  <a:solidFill>
                    <a:srgbClr val="FFFF00"/>
                  </a:solidFill>
                </a:rPr>
                <a:t>		int x;</a:t>
              </a:r>
            </a:p>
            <a:p>
              <a:pPr algn="just"/>
              <a:r>
                <a:rPr lang="en-US" sz="2000" b="1" dirty="0">
                  <a:solidFill>
                    <a:srgbClr val="FFFF00"/>
                  </a:solidFill>
                </a:rPr>
                <a:t>	public:</a:t>
              </a:r>
            </a:p>
            <a:p>
              <a:pPr algn="just"/>
              <a:r>
                <a:rPr lang="en-US" sz="2000" b="1" dirty="0">
                  <a:solidFill>
                    <a:srgbClr val="FFFF00"/>
                  </a:solidFill>
                </a:rPr>
                <a:t>		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second</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void </a:t>
              </a:r>
              <a:r>
                <a:rPr lang="en-US" sz="2000" b="1" dirty="0" err="1">
                  <a:solidFill>
                    <a:srgbClr val="FFFF00"/>
                  </a:solidFill>
                </a:rPr>
                <a:t>disp</a:t>
              </a:r>
              <a:r>
                <a:rPr lang="en-US" sz="2000" b="1" dirty="0">
                  <a:solidFill>
                    <a:srgbClr val="FFFF00"/>
                  </a:solidFill>
                </a:rPr>
                <a:t>(first temp);</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void first::</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 a Number ?"&lt;&lt;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&gt;&gt;x;</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void second::</a:t>
              </a:r>
              <a:r>
                <a:rPr lang="en-US" sz="2000" b="1" dirty="0" err="1">
                  <a:solidFill>
                    <a:srgbClr val="FFFF00"/>
                  </a:solidFill>
                </a:rPr>
                <a:t>disp</a:t>
              </a:r>
              <a:r>
                <a:rPr lang="en-US" sz="2000" b="1" dirty="0">
                  <a:solidFill>
                    <a:srgbClr val="FFFF00"/>
                  </a:solidFill>
                </a:rPr>
                <a:t>(first temp)</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&lt;&lt;"Entered Number is = "&lt;&lt;</a:t>
              </a:r>
              <a:r>
                <a:rPr lang="en-US" sz="2000" b="1" dirty="0" err="1">
                  <a:solidFill>
                    <a:srgbClr val="FFFF00"/>
                  </a:solidFill>
                </a:rPr>
                <a:t>temp.x</a:t>
              </a:r>
              <a:r>
                <a:rPr lang="en-US" sz="2000" b="1" dirty="0">
                  <a:solidFill>
                    <a:srgbClr val="FFFF00"/>
                  </a:solidFill>
                </a:rPr>
                <a:t>&lt;&lt;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void main()</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	first </a:t>
              </a:r>
              <a:r>
                <a:rPr lang="en-US" sz="2000" b="1" dirty="0" err="1">
                  <a:solidFill>
                    <a:srgbClr val="FFFF00"/>
                  </a:solidFill>
                </a:rPr>
                <a:t>objx</a:t>
              </a:r>
              <a:r>
                <a:rPr lang="en-US" sz="2000" b="1" dirty="0">
                  <a:solidFill>
                    <a:srgbClr val="FFFF00"/>
                  </a:solidFill>
                </a:rPr>
                <a:t>;</a:t>
              </a:r>
            </a:p>
            <a:p>
              <a:pPr algn="just"/>
              <a:r>
                <a:rPr lang="en-US" sz="2000" b="1" dirty="0">
                  <a:solidFill>
                    <a:srgbClr val="FFFF00"/>
                  </a:solidFill>
                </a:rPr>
                <a:t>	second </a:t>
              </a:r>
              <a:r>
                <a:rPr lang="en-US" sz="2000" b="1" dirty="0" err="1">
                  <a:solidFill>
                    <a:srgbClr val="FFFF00"/>
                  </a:solidFill>
                </a:rPr>
                <a:t>objy</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objx.getdata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objy.disp</a:t>
              </a:r>
              <a:r>
                <a:rPr lang="en-US" sz="2000" b="1" dirty="0">
                  <a:solidFill>
                    <a:srgbClr val="FFFF00"/>
                  </a:solidFill>
                </a:rPr>
                <a:t>(</a:t>
              </a:r>
              <a:r>
                <a:rPr lang="en-US" sz="2000" b="1" dirty="0" err="1">
                  <a:solidFill>
                    <a:srgbClr val="FFFF00"/>
                  </a:solidFill>
                </a:rPr>
                <a:t>objx</a:t>
              </a:r>
              <a:r>
                <a:rPr lang="en-US" sz="2000" b="1" dirty="0">
                  <a:solidFill>
                    <a:srgbClr val="FFFF00"/>
                  </a:solidFill>
                </a:rPr>
                <a:t>);</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xmlns="" val="3346184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Friend Function Example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5"/>
            <a:ext cx="12170810" cy="5896303"/>
            <a:chOff x="803640" y="3362835"/>
            <a:chExt cx="2153425" cy="27510362"/>
          </a:xfrm>
        </p:grpSpPr>
        <p:sp>
          <p:nvSpPr>
            <p:cNvPr id="24" name="TextBox 23"/>
            <p:cNvSpPr txBox="1"/>
            <p:nvPr/>
          </p:nvSpPr>
          <p:spPr>
            <a:xfrm>
              <a:off x="803640" y="3469023"/>
              <a:ext cx="2153425" cy="27404174"/>
            </a:xfrm>
            <a:prstGeom prst="rect">
              <a:avLst/>
            </a:prstGeom>
            <a:noFill/>
          </p:spPr>
          <p:txBody>
            <a:bodyPr wrap="square" numCol="3" rtlCol="0">
              <a:spAutoFit/>
            </a:bodyPr>
            <a:lstStyle/>
            <a:p>
              <a:pPr algn="just"/>
              <a:r>
                <a:rPr lang="en-US" sz="2000" b="1" dirty="0">
                  <a:solidFill>
                    <a:srgbClr val="FFFF00"/>
                  </a:solidFill>
                </a:rPr>
                <a:t>class second;	//Forward Declaration</a:t>
              </a:r>
            </a:p>
            <a:p>
              <a:pPr algn="just"/>
              <a:r>
                <a:rPr lang="en-US" sz="2000" b="1" dirty="0">
                  <a:solidFill>
                    <a:srgbClr val="FFFF00"/>
                  </a:solidFill>
                </a:rPr>
                <a:t>class first</a:t>
              </a:r>
            </a:p>
            <a:p>
              <a:pPr algn="just"/>
              <a:r>
                <a:rPr lang="en-US" sz="2000" b="1" dirty="0">
                  <a:solidFill>
                    <a:srgbClr val="FFFF00"/>
                  </a:solidFill>
                </a:rPr>
                <a:t>{</a:t>
              </a:r>
            </a:p>
            <a:p>
              <a:pPr algn="just"/>
              <a:r>
                <a:rPr lang="en-US" sz="2000" b="1" dirty="0">
                  <a:solidFill>
                    <a:srgbClr val="FFFF00"/>
                  </a:solidFill>
                </a:rPr>
                <a:t>	private:</a:t>
              </a:r>
            </a:p>
            <a:p>
              <a:pPr algn="just"/>
              <a:r>
                <a:rPr lang="en-US" sz="2000" b="1" dirty="0">
                  <a:solidFill>
                    <a:srgbClr val="FFFF00"/>
                  </a:solidFill>
                </a:rPr>
                <a:t>		int x;</a:t>
              </a:r>
            </a:p>
            <a:p>
              <a:pPr algn="just"/>
              <a:r>
                <a:rPr lang="en-US" sz="2000" b="1" dirty="0">
                  <a:solidFill>
                    <a:srgbClr val="FFFF00"/>
                  </a:solidFill>
                </a:rPr>
                <a:t>	public:</a:t>
              </a:r>
            </a:p>
            <a:p>
              <a:pPr algn="just"/>
              <a:r>
                <a:rPr lang="en-US" sz="2000" b="1" dirty="0">
                  <a:solidFill>
                    <a:srgbClr val="FFFF00"/>
                  </a:solidFill>
                </a:rPr>
                <a:t>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void display();</a:t>
              </a:r>
            </a:p>
            <a:p>
              <a:pPr algn="just"/>
              <a:r>
                <a:rPr lang="en-US" sz="2000" b="1" dirty="0">
                  <a:solidFill>
                    <a:srgbClr val="FFFF00"/>
                  </a:solidFill>
                </a:rPr>
                <a:t>friend int sum(first </a:t>
              </a:r>
              <a:r>
                <a:rPr lang="en-US" sz="2000" b="1" dirty="0" err="1">
                  <a:solidFill>
                    <a:srgbClr val="FFFF00"/>
                  </a:solidFill>
                </a:rPr>
                <a:t>one,second</a:t>
              </a:r>
              <a:r>
                <a:rPr lang="en-US" sz="2000" b="1" dirty="0">
                  <a:solidFill>
                    <a:srgbClr val="FFFF00"/>
                  </a:solidFill>
                </a:rPr>
                <a:t> two);</a:t>
              </a:r>
            </a:p>
            <a:p>
              <a:pPr algn="just"/>
              <a:r>
                <a:rPr lang="en-US" sz="2000" b="1" dirty="0">
                  <a:solidFill>
                    <a:srgbClr val="FFFF00"/>
                  </a:solidFill>
                </a:rPr>
                <a:t>};</a:t>
              </a:r>
            </a:p>
            <a:p>
              <a:pPr algn="just"/>
              <a:r>
                <a:rPr lang="en-US" sz="2000" b="1" dirty="0">
                  <a:solidFill>
                    <a:srgbClr val="FFFF00"/>
                  </a:solidFill>
                </a:rPr>
                <a:t>class second</a:t>
              </a:r>
            </a:p>
            <a:p>
              <a:pPr algn="just"/>
              <a:r>
                <a:rPr lang="en-US" sz="2000" b="1" dirty="0">
                  <a:solidFill>
                    <a:srgbClr val="FFFF00"/>
                  </a:solidFill>
                </a:rPr>
                <a:t>{</a:t>
              </a:r>
            </a:p>
            <a:p>
              <a:pPr algn="just"/>
              <a:r>
                <a:rPr lang="en-US" sz="2000" b="1" dirty="0">
                  <a:solidFill>
                    <a:srgbClr val="FFFF00"/>
                  </a:solidFill>
                </a:rPr>
                <a:t>	private:</a:t>
              </a:r>
            </a:p>
            <a:p>
              <a:pPr algn="just"/>
              <a:r>
                <a:rPr lang="en-US" sz="2000" b="1" dirty="0">
                  <a:solidFill>
                    <a:srgbClr val="FFFF00"/>
                  </a:solidFill>
                </a:rPr>
                <a:t>		int y;</a:t>
              </a:r>
            </a:p>
            <a:p>
              <a:pPr algn="just"/>
              <a:r>
                <a:rPr lang="en-US" sz="2000" b="1" dirty="0">
                  <a:solidFill>
                    <a:srgbClr val="FFFF00"/>
                  </a:solidFill>
                </a:rPr>
                <a:t>	public:</a:t>
              </a:r>
            </a:p>
            <a:p>
              <a:pPr algn="just"/>
              <a:r>
                <a:rPr lang="en-US" sz="2000" b="1" dirty="0">
                  <a:solidFill>
                    <a:srgbClr val="FFFF00"/>
                  </a:solidFill>
                </a:rPr>
                <a:t>		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		void display();</a:t>
              </a:r>
            </a:p>
            <a:p>
              <a:pPr algn="just"/>
              <a:r>
                <a:rPr lang="en-US" sz="2000" b="1" dirty="0">
                  <a:solidFill>
                    <a:srgbClr val="FFFF00"/>
                  </a:solidFill>
                </a:rPr>
                <a:t>friend int sum(first </a:t>
              </a:r>
              <a:r>
                <a:rPr lang="en-US" sz="2000" b="1" dirty="0" err="1">
                  <a:solidFill>
                    <a:srgbClr val="FFFF00"/>
                  </a:solidFill>
                </a:rPr>
                <a:t>one,second</a:t>
              </a:r>
              <a:r>
                <a:rPr lang="en-US" sz="2000" b="1" dirty="0">
                  <a:solidFill>
                    <a:srgbClr val="FFFF00"/>
                  </a:solidFill>
                </a:rPr>
                <a:t> two);</a:t>
              </a:r>
            </a:p>
            <a:p>
              <a:pPr algn="just"/>
              <a:r>
                <a:rPr lang="en-US" sz="2000" b="1" dirty="0">
                  <a:solidFill>
                    <a:srgbClr val="FFFF00"/>
                  </a:solidFill>
                </a:rPr>
                <a:t>};</a:t>
              </a:r>
            </a:p>
            <a:p>
              <a:pPr algn="just"/>
              <a:r>
                <a:rPr lang="en-US" sz="2000" b="1" dirty="0">
                  <a:solidFill>
                    <a:srgbClr val="FFFF00"/>
                  </a:solidFill>
                </a:rPr>
                <a:t>void first::</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err="1">
                  <a:solidFill>
                    <a:srgbClr val="FFFF00"/>
                  </a:solidFill>
                </a:rPr>
                <a:t>cout</a:t>
              </a:r>
              <a:r>
                <a:rPr lang="en-US" sz="2000" b="1" dirty="0">
                  <a:solidFill>
                    <a:srgbClr val="FFFF00"/>
                  </a:solidFill>
                </a:rPr>
                <a:t>&lt;&lt;"Enter a Value for X"&lt;&lt;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&gt;&gt;x;</a:t>
              </a:r>
            </a:p>
            <a:p>
              <a:pPr algn="just"/>
              <a:r>
                <a:rPr lang="en-US" sz="2000" b="1" dirty="0">
                  <a:solidFill>
                    <a:srgbClr val="FFFF00"/>
                  </a:solidFill>
                </a:rPr>
                <a:t>}</a:t>
              </a:r>
            </a:p>
            <a:p>
              <a:pPr algn="just"/>
              <a:r>
                <a:rPr lang="en-US" sz="2000" b="1" dirty="0">
                  <a:solidFill>
                    <a:srgbClr val="FFFF00"/>
                  </a:solidFill>
                </a:rPr>
                <a:t>void second::</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err="1">
                  <a:solidFill>
                    <a:srgbClr val="FFFF00"/>
                  </a:solidFill>
                </a:rPr>
                <a:t>cout</a:t>
              </a:r>
              <a:r>
                <a:rPr lang="en-US" sz="2000" b="1" dirty="0">
                  <a:solidFill>
                    <a:srgbClr val="FFFF00"/>
                  </a:solidFill>
                </a:rPr>
                <a:t>&lt;&lt;"Enter a value for Y"&lt;&lt;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&gt;&gt;y;</a:t>
              </a:r>
            </a:p>
            <a:p>
              <a:pPr algn="just"/>
              <a:r>
                <a:rPr lang="en-US" sz="2000" b="1" dirty="0">
                  <a:solidFill>
                    <a:srgbClr val="FFFF00"/>
                  </a:solidFill>
                </a:rPr>
                <a:t>}</a:t>
              </a:r>
            </a:p>
            <a:p>
              <a:pPr algn="just"/>
              <a:r>
                <a:rPr lang="en-US" sz="2000" b="1" dirty="0">
                  <a:solidFill>
                    <a:srgbClr val="FFFF00"/>
                  </a:solidFill>
                </a:rPr>
                <a:t>void first::display()</a:t>
              </a:r>
            </a:p>
            <a:p>
              <a:pPr algn="just"/>
              <a:r>
                <a:rPr lang="en-US" sz="2000" b="1" dirty="0">
                  <a:solidFill>
                    <a:srgbClr val="FFFF00"/>
                  </a:solidFill>
                </a:rPr>
                <a:t>{</a:t>
              </a:r>
            </a:p>
            <a:p>
              <a:pPr algn="just"/>
              <a:r>
                <a:rPr lang="en-US" sz="2000" b="1" dirty="0" err="1">
                  <a:solidFill>
                    <a:srgbClr val="FFFF00"/>
                  </a:solidFill>
                </a:rPr>
                <a:t>cout</a:t>
              </a:r>
              <a:r>
                <a:rPr lang="en-US" sz="2000" b="1" dirty="0">
                  <a:solidFill>
                    <a:srgbClr val="FFFF00"/>
                  </a:solidFill>
                </a:rPr>
                <a:t>&lt;&lt;"Entered Number is X = ";</a:t>
              </a:r>
            </a:p>
            <a:p>
              <a:pPr algn="just"/>
              <a:r>
                <a:rPr lang="en-US" sz="2000" b="1" dirty="0">
                  <a:solidFill>
                    <a:srgbClr val="FFFF00"/>
                  </a:solidFill>
                </a:rPr>
                <a:t>}</a:t>
              </a:r>
            </a:p>
            <a:p>
              <a:pPr algn="just"/>
              <a:r>
                <a:rPr lang="en-US" sz="2000" b="1" dirty="0">
                  <a:solidFill>
                    <a:srgbClr val="FFFF00"/>
                  </a:solidFill>
                </a:rPr>
                <a:t>void second::display()</a:t>
              </a:r>
            </a:p>
            <a:p>
              <a:pPr algn="just"/>
              <a:r>
                <a:rPr lang="en-US" sz="2000" b="1" dirty="0">
                  <a:solidFill>
                    <a:srgbClr val="FFFF00"/>
                  </a:solidFill>
                </a:rPr>
                <a:t>{</a:t>
              </a:r>
            </a:p>
            <a:p>
              <a:pPr algn="just"/>
              <a:r>
                <a:rPr lang="en-US" sz="2000" b="1" dirty="0" err="1">
                  <a:solidFill>
                    <a:srgbClr val="FFFF00"/>
                  </a:solidFill>
                </a:rPr>
                <a:t>cout</a:t>
              </a:r>
              <a:r>
                <a:rPr lang="en-US" sz="2000" b="1" dirty="0">
                  <a:solidFill>
                    <a:srgbClr val="FFFF00"/>
                  </a:solidFill>
                </a:rPr>
                <a:t>&lt;&lt;"Entered Number is Y = ";</a:t>
              </a:r>
            </a:p>
            <a:p>
              <a:pPr algn="just"/>
              <a:r>
                <a:rPr lang="en-US" sz="2000" b="1" dirty="0">
                  <a:solidFill>
                    <a:srgbClr val="FFFF00"/>
                  </a:solidFill>
                </a:rPr>
                <a:t>}</a:t>
              </a:r>
            </a:p>
            <a:p>
              <a:pPr algn="just"/>
              <a:r>
                <a:rPr lang="en-US" sz="2000" b="1" dirty="0">
                  <a:solidFill>
                    <a:srgbClr val="FFFF00"/>
                  </a:solidFill>
                </a:rPr>
                <a:t>int sum (first </a:t>
              </a:r>
              <a:r>
                <a:rPr lang="en-US" sz="2000" b="1" dirty="0" err="1">
                  <a:solidFill>
                    <a:srgbClr val="FFFF00"/>
                  </a:solidFill>
                </a:rPr>
                <a:t>one,second</a:t>
              </a:r>
              <a:r>
                <a:rPr lang="en-US" sz="2000" b="1" dirty="0">
                  <a:solidFill>
                    <a:srgbClr val="FFFF00"/>
                  </a:solidFill>
                </a:rPr>
                <a:t> two)</a:t>
              </a:r>
            </a:p>
            <a:p>
              <a:pPr algn="just"/>
              <a:r>
                <a:rPr lang="en-US" sz="2000" b="1" dirty="0">
                  <a:solidFill>
                    <a:srgbClr val="FFFF00"/>
                  </a:solidFill>
                </a:rPr>
                <a:t>{</a:t>
              </a:r>
            </a:p>
            <a:p>
              <a:pPr algn="just"/>
              <a:r>
                <a:rPr lang="en-US" sz="2000" b="1" dirty="0">
                  <a:solidFill>
                    <a:srgbClr val="FFFF00"/>
                  </a:solidFill>
                </a:rPr>
                <a:t>	int temp;</a:t>
              </a:r>
            </a:p>
            <a:p>
              <a:pPr algn="just"/>
              <a:r>
                <a:rPr lang="en-US" sz="2000" b="1" dirty="0">
                  <a:solidFill>
                    <a:srgbClr val="FFFF00"/>
                  </a:solidFill>
                </a:rPr>
                <a:t>	temp = </a:t>
              </a:r>
              <a:r>
                <a:rPr lang="en-US" sz="2000" b="1" dirty="0" err="1">
                  <a:solidFill>
                    <a:srgbClr val="FFFF00"/>
                  </a:solidFill>
                </a:rPr>
                <a:t>one.x</a:t>
              </a:r>
              <a:r>
                <a:rPr lang="en-US" sz="2000" b="1" dirty="0">
                  <a:solidFill>
                    <a:srgbClr val="FFFF00"/>
                  </a:solidFill>
                </a:rPr>
                <a:t> + </a:t>
              </a:r>
              <a:r>
                <a:rPr lang="en-US" sz="2000" b="1" dirty="0" err="1">
                  <a:solidFill>
                    <a:srgbClr val="FFFF00"/>
                  </a:solidFill>
                </a:rPr>
                <a:t>two.y</a:t>
              </a:r>
              <a:r>
                <a:rPr lang="en-US" sz="2000" b="1" dirty="0">
                  <a:solidFill>
                    <a:srgbClr val="FFFF00"/>
                  </a:solidFill>
                </a:rPr>
                <a:t>;</a:t>
              </a:r>
            </a:p>
            <a:p>
              <a:pPr algn="just"/>
              <a:r>
                <a:rPr lang="en-US" sz="2000" b="1" dirty="0">
                  <a:solidFill>
                    <a:srgbClr val="FFFF00"/>
                  </a:solidFill>
                </a:rPr>
                <a:t>	return(temp);</a:t>
              </a:r>
            </a:p>
            <a:p>
              <a:pPr algn="just"/>
              <a:r>
                <a:rPr lang="en-US" sz="2000" b="1" dirty="0">
                  <a:solidFill>
                    <a:srgbClr val="FFFF00"/>
                  </a:solidFill>
                </a:rPr>
                <a:t>}</a:t>
              </a:r>
            </a:p>
            <a:p>
              <a:pPr algn="just"/>
              <a:r>
                <a:rPr lang="en-US" sz="2000" b="1" dirty="0">
                  <a:solidFill>
                    <a:srgbClr val="FFFF00"/>
                  </a:solidFill>
                </a:rPr>
                <a:t>void main()</a:t>
              </a:r>
            </a:p>
            <a:p>
              <a:pPr algn="just"/>
              <a:r>
                <a:rPr lang="en-US" sz="2000" b="1" dirty="0">
                  <a:solidFill>
                    <a:srgbClr val="FFFF00"/>
                  </a:solidFill>
                </a:rPr>
                <a:t>{</a:t>
              </a:r>
            </a:p>
            <a:p>
              <a:pPr algn="just"/>
              <a:r>
                <a:rPr lang="en-US" sz="2000" b="1" dirty="0">
                  <a:solidFill>
                    <a:srgbClr val="FFFF00"/>
                  </a:solidFill>
                </a:rPr>
                <a:t>	first a;</a:t>
              </a:r>
            </a:p>
            <a:p>
              <a:pPr algn="just"/>
              <a:r>
                <a:rPr lang="en-US" sz="2000" b="1" dirty="0">
                  <a:solidFill>
                    <a:srgbClr val="FFFF00"/>
                  </a:solidFill>
                </a:rPr>
                <a:t>	second b;</a:t>
              </a:r>
            </a:p>
            <a:p>
              <a:pPr algn="just"/>
              <a:r>
                <a:rPr lang="en-US" sz="2000" b="1" dirty="0">
                  <a:solidFill>
                    <a:srgbClr val="FFFF00"/>
                  </a:solidFill>
                </a:rPr>
                <a:t>	</a:t>
              </a:r>
              <a:r>
                <a:rPr lang="en-US" sz="2000" b="1" dirty="0" err="1">
                  <a:solidFill>
                    <a:srgbClr val="FFFF00"/>
                  </a:solidFill>
                </a:rPr>
                <a:t>a.getdata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b.getdata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a.display</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b.display</a:t>
              </a:r>
              <a:r>
                <a:rPr lang="en-US" sz="2000" b="1" dirty="0">
                  <a:solidFill>
                    <a:srgbClr val="FFFF00"/>
                  </a:solidFill>
                </a:rPr>
                <a:t>();</a:t>
              </a:r>
            </a:p>
            <a:p>
              <a:pPr algn="just"/>
              <a:r>
                <a:rPr lang="en-US" sz="2000" b="1" dirty="0">
                  <a:solidFill>
                    <a:srgbClr val="FFFF00"/>
                  </a:solidFill>
                </a:rPr>
                <a:t>	int </a:t>
              </a:r>
              <a:r>
                <a:rPr lang="en-US" sz="2000" b="1" dirty="0" err="1">
                  <a:solidFill>
                    <a:srgbClr val="FFFF00"/>
                  </a:solidFill>
                </a:rPr>
                <a:t>te</a:t>
              </a:r>
              <a:r>
                <a:rPr lang="en-US" sz="2000" b="1" dirty="0">
                  <a:solidFill>
                    <a:srgbClr val="FFFF00"/>
                  </a:solidFill>
                </a:rPr>
                <a:t> = sum(</a:t>
              </a:r>
              <a:r>
                <a:rPr lang="en-US" sz="2000" b="1" dirty="0" err="1">
                  <a:solidFill>
                    <a:srgbClr val="FFFF00"/>
                  </a:solidFill>
                </a:rPr>
                <a:t>a,b</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&lt;&lt;"Sum of the two Private data variable (X + Y)";</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 = "&lt;&lt;</a:t>
              </a:r>
              <a:r>
                <a:rPr lang="en-US" sz="2000" b="1" dirty="0" err="1">
                  <a:solidFill>
                    <a:srgbClr val="FFFF00"/>
                  </a:solidFill>
                </a:rPr>
                <a:t>te</a:t>
              </a:r>
              <a:r>
                <a:rPr lang="en-US" sz="2000" b="1" dirty="0">
                  <a:solidFill>
                    <a:srgbClr val="FFFF00"/>
                  </a:solidFill>
                </a:rPr>
                <a:t>&lt;&lt;</a:t>
              </a:r>
              <a:r>
                <a:rPr lang="en-US" sz="2000" b="1" dirty="0" err="1">
                  <a:solidFill>
                    <a:srgbClr val="FFFF00"/>
                  </a:solidFill>
                </a:rPr>
                <a:t>endl</a:t>
              </a:r>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Tree>
    <p:extLst>
      <p:ext uri="{BB962C8B-B14F-4D97-AF65-F5344CB8AC3E}">
        <p14:creationId xmlns:p14="http://schemas.microsoft.com/office/powerpoint/2010/main" xmlns="" val="855217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Inline Member Function</a:t>
            </a:r>
          </a:p>
        </p:txBody>
      </p:sp>
      <p:sp>
        <p:nvSpPr>
          <p:cNvPr id="12" name="TextBox 11"/>
          <p:cNvSpPr txBox="1"/>
          <p:nvPr/>
        </p:nvSpPr>
        <p:spPr>
          <a:xfrm>
            <a:off x="-49347" y="836625"/>
            <a:ext cx="12191999" cy="4862870"/>
          </a:xfrm>
          <a:prstGeom prst="rect">
            <a:avLst/>
          </a:prstGeom>
          <a:noFill/>
        </p:spPr>
        <p:txBody>
          <a:bodyPr wrap="square" rtlCol="0">
            <a:spAutoFit/>
          </a:bodyPr>
          <a:lstStyle/>
          <a:p>
            <a:pPr algn="just">
              <a:spcBef>
                <a:spcPct val="50000"/>
              </a:spcBef>
            </a:pPr>
            <a:r>
              <a:rPr lang="en-IN" altLang="en-US" sz="2000" b="1" dirty="0">
                <a:solidFill>
                  <a:schemeClr val="accent4">
                    <a:lumMod val="60000"/>
                    <a:lumOff val="40000"/>
                  </a:schemeClr>
                </a:solidFill>
              </a:rPr>
              <a:t>Inline functions are used in C++ to reduce the overhead of a normal function call.</a:t>
            </a:r>
          </a:p>
          <a:p>
            <a:pPr algn="just">
              <a:spcBef>
                <a:spcPct val="50000"/>
              </a:spcBef>
            </a:pPr>
            <a:r>
              <a:rPr lang="en-IN" altLang="en-US" sz="2000" b="1" dirty="0">
                <a:solidFill>
                  <a:schemeClr val="accent4">
                    <a:lumMod val="60000"/>
                    <a:lumOff val="40000"/>
                  </a:schemeClr>
                </a:solidFill>
              </a:rPr>
              <a:t>A member function that is both declared and defined in the class member list is called an inline member function.</a:t>
            </a:r>
          </a:p>
          <a:p>
            <a:pPr algn="just">
              <a:spcBef>
                <a:spcPct val="50000"/>
              </a:spcBef>
            </a:pPr>
            <a:r>
              <a:rPr lang="en-IN" altLang="en-US" sz="2000" b="1" dirty="0">
                <a:solidFill>
                  <a:schemeClr val="accent4">
                    <a:lumMod val="60000"/>
                    <a:lumOff val="40000"/>
                  </a:schemeClr>
                </a:solidFill>
              </a:rPr>
              <a:t>The inline specifier is a hint to the compiler that inline substitution of the function body is to be preferred to the usual function call implementation.</a:t>
            </a:r>
          </a:p>
          <a:p>
            <a:pPr algn="just">
              <a:spcBef>
                <a:spcPct val="50000"/>
              </a:spcBef>
            </a:pPr>
            <a:endParaRPr lang="en-IN" altLang="en-US" sz="2000" b="1" dirty="0">
              <a:solidFill>
                <a:schemeClr val="accent4">
                  <a:lumMod val="60000"/>
                  <a:lumOff val="40000"/>
                </a:schemeClr>
              </a:solidFill>
            </a:endParaRPr>
          </a:p>
          <a:p>
            <a:pPr algn="just">
              <a:spcBef>
                <a:spcPct val="50000"/>
              </a:spcBef>
            </a:pPr>
            <a:r>
              <a:rPr lang="en-IN" altLang="en-US" sz="2000" b="1" dirty="0">
                <a:solidFill>
                  <a:schemeClr val="accent4">
                    <a:lumMod val="60000"/>
                    <a:lumOff val="40000"/>
                  </a:schemeClr>
                </a:solidFill>
              </a:rPr>
              <a:t>The advantages of using inline member functions are:</a:t>
            </a:r>
          </a:p>
          <a:p>
            <a:pPr algn="just">
              <a:spcBef>
                <a:spcPct val="50000"/>
              </a:spcBef>
            </a:pPr>
            <a:r>
              <a:rPr lang="en-IN" altLang="en-US" sz="2000" b="1" dirty="0">
                <a:solidFill>
                  <a:schemeClr val="accent4">
                    <a:lumMod val="60000"/>
                    <a:lumOff val="40000"/>
                  </a:schemeClr>
                </a:solidFill>
              </a:rPr>
              <a:t>	1. The size of the object code is considerably reduced.</a:t>
            </a:r>
          </a:p>
          <a:p>
            <a:pPr algn="just">
              <a:spcBef>
                <a:spcPct val="50000"/>
              </a:spcBef>
            </a:pPr>
            <a:r>
              <a:rPr lang="en-IN" altLang="en-US" sz="2000" b="1" dirty="0">
                <a:solidFill>
                  <a:schemeClr val="accent4">
                    <a:lumMod val="60000"/>
                    <a:lumOff val="40000"/>
                  </a:schemeClr>
                </a:solidFill>
              </a:rPr>
              <a:t>	2. It increases the execution speed, and </a:t>
            </a:r>
          </a:p>
          <a:p>
            <a:pPr algn="just">
              <a:spcBef>
                <a:spcPct val="50000"/>
              </a:spcBef>
            </a:pPr>
            <a:r>
              <a:rPr lang="en-IN" altLang="en-US" sz="2000" b="1" dirty="0">
                <a:solidFill>
                  <a:schemeClr val="accent4">
                    <a:lumMod val="60000"/>
                    <a:lumOff val="40000"/>
                  </a:schemeClr>
                </a:solidFill>
              </a:rPr>
              <a:t>	3. The inline member function are compact function calls.</a:t>
            </a:r>
          </a:p>
          <a:p>
            <a:pPr algn="just">
              <a:spcBef>
                <a:spcPct val="50000"/>
              </a:spcBef>
            </a:pPr>
            <a:endParaRPr lang="en-IN" altLang="en-US" sz="2000" b="1" dirty="0">
              <a:solidFill>
                <a:schemeClr val="accent4">
                  <a:lumMod val="60000"/>
                  <a:lumOff val="40000"/>
                </a:schemeClr>
              </a:solidFill>
            </a:endParaRPr>
          </a:p>
          <a:p>
            <a:pPr algn="just">
              <a:spcBef>
                <a:spcPct val="50000"/>
              </a:spcBef>
            </a:pPr>
            <a:endParaRPr lang="en-IN" altLang="en-US" sz="2000" b="1" dirty="0">
              <a:solidFill>
                <a:schemeClr val="accent4">
                  <a:lumMod val="60000"/>
                  <a:lumOff val="40000"/>
                </a:schemeClr>
              </a:solidFill>
            </a:endParaRPr>
          </a:p>
        </p:txBody>
      </p:sp>
    </p:spTree>
    <p:extLst>
      <p:ext uri="{BB962C8B-B14F-4D97-AF65-F5344CB8AC3E}">
        <p14:creationId xmlns:p14="http://schemas.microsoft.com/office/powerpoint/2010/main" xmlns="" val="3659109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Inline Member Function</a:t>
            </a:r>
          </a:p>
        </p:txBody>
      </p:sp>
      <p:grpSp>
        <p:nvGrpSpPr>
          <p:cNvPr id="23" name="Group 22"/>
          <p:cNvGrpSpPr/>
          <p:nvPr/>
        </p:nvGrpSpPr>
        <p:grpSpPr>
          <a:xfrm>
            <a:off x="6661259" y="1167240"/>
            <a:ext cx="5425787" cy="3395866"/>
            <a:chOff x="803640" y="3361389"/>
            <a:chExt cx="2059657" cy="2546899"/>
          </a:xfrm>
        </p:grpSpPr>
        <p:sp>
          <p:nvSpPr>
            <p:cNvPr id="24" name="TextBox 23"/>
            <p:cNvSpPr txBox="1"/>
            <p:nvPr/>
          </p:nvSpPr>
          <p:spPr>
            <a:xfrm>
              <a:off x="803640" y="3646131"/>
              <a:ext cx="2059657" cy="2262157"/>
            </a:xfrm>
            <a:prstGeom prst="rect">
              <a:avLst/>
            </a:prstGeom>
            <a:noFill/>
          </p:spPr>
          <p:txBody>
            <a:bodyPr wrap="square" rtlCol="0">
              <a:spAutoFit/>
            </a:bodyPr>
            <a:lstStyle/>
            <a:p>
              <a:pPr algn="just">
                <a:spcBef>
                  <a:spcPct val="50000"/>
                </a:spcBef>
              </a:pPr>
              <a:endParaRPr lang="en-US" altLang="en-US" sz="2000" b="1" dirty="0"/>
            </a:p>
            <a:p>
              <a:pPr algn="just">
                <a:spcBef>
                  <a:spcPct val="50000"/>
                </a:spcBef>
              </a:pPr>
              <a:r>
                <a:rPr lang="en-US" altLang="en-US" sz="2000" b="1" dirty="0">
                  <a:solidFill>
                    <a:schemeClr val="bg1"/>
                  </a:solidFill>
                </a:rPr>
                <a:t>Inline </a:t>
              </a:r>
              <a:r>
                <a:rPr lang="en-US" altLang="en-US" sz="2000" b="1" dirty="0" err="1">
                  <a:solidFill>
                    <a:schemeClr val="bg1"/>
                  </a:solidFill>
                </a:rPr>
                <a:t>return_type</a:t>
              </a:r>
              <a:r>
                <a:rPr lang="en-US" altLang="en-US" sz="2000" b="1" dirty="0">
                  <a:solidFill>
                    <a:schemeClr val="bg1"/>
                  </a:solidFill>
                </a:rPr>
                <a:t> </a:t>
              </a:r>
              <a:r>
                <a:rPr lang="en-US" altLang="en-US" sz="2000" b="1" dirty="0" err="1">
                  <a:solidFill>
                    <a:schemeClr val="bg1"/>
                  </a:solidFill>
                </a:rPr>
                <a:t>function_name</a:t>
              </a:r>
              <a:r>
                <a:rPr lang="en-US" altLang="en-US" sz="2000" b="1" dirty="0">
                  <a:solidFill>
                    <a:schemeClr val="bg1"/>
                  </a:solidFill>
                </a:rPr>
                <a:t>(parameters)</a:t>
              </a:r>
            </a:p>
            <a:p>
              <a:pPr algn="just">
                <a:spcBef>
                  <a:spcPct val="50000"/>
                </a:spcBef>
              </a:pPr>
              <a:r>
                <a:rPr lang="en-US" altLang="en-US" sz="2000" b="1" dirty="0">
                  <a:solidFill>
                    <a:schemeClr val="bg1"/>
                  </a:solidFill>
                </a:rPr>
                <a:t>{</a:t>
              </a:r>
            </a:p>
            <a:p>
              <a:pPr algn="just">
                <a:spcBef>
                  <a:spcPct val="50000"/>
                </a:spcBef>
              </a:pPr>
              <a:r>
                <a:rPr lang="en-US" altLang="en-US" sz="2000" b="1" dirty="0">
                  <a:solidFill>
                    <a:schemeClr val="bg1"/>
                  </a:solidFill>
                </a:rPr>
                <a:t>	----------------</a:t>
              </a:r>
            </a:p>
            <a:p>
              <a:pPr algn="just">
                <a:spcBef>
                  <a:spcPct val="50000"/>
                </a:spcBef>
              </a:pPr>
              <a:r>
                <a:rPr lang="en-US" altLang="en-US" sz="2000" b="1" dirty="0">
                  <a:solidFill>
                    <a:schemeClr val="bg1"/>
                  </a:solidFill>
                </a:rPr>
                <a:t>	----------------</a:t>
              </a:r>
            </a:p>
            <a:p>
              <a:pPr algn="just">
                <a:spcBef>
                  <a:spcPct val="50000"/>
                </a:spcBef>
              </a:pPr>
              <a:r>
                <a:rPr lang="en-US" altLang="en-US" sz="2000" b="1" dirty="0">
                  <a:solidFill>
                    <a:schemeClr val="bg1"/>
                  </a:solidFill>
                </a:rPr>
                <a:t>}</a:t>
              </a:r>
              <a:endParaRPr lang="en-US" altLang="en-US" sz="2400" b="1" dirty="0">
                <a:solidFill>
                  <a:schemeClr val="bg1"/>
                </a:solidFill>
              </a:endParaRPr>
            </a:p>
          </p:txBody>
        </p:sp>
        <p:sp>
          <p:nvSpPr>
            <p:cNvPr id="25" name="TextBox 24"/>
            <p:cNvSpPr txBox="1"/>
            <p:nvPr/>
          </p:nvSpPr>
          <p:spPr>
            <a:xfrm>
              <a:off x="803640" y="3361389"/>
              <a:ext cx="2059657" cy="284742"/>
            </a:xfrm>
            <a:prstGeom prst="rect">
              <a:avLst/>
            </a:prstGeom>
            <a:noFill/>
          </p:spPr>
          <p:txBody>
            <a:bodyPr wrap="square" rtlCol="0">
              <a:spAutoFit/>
            </a:bodyPr>
            <a:lstStyle/>
            <a:p>
              <a:r>
                <a:rPr lang="en-US" altLang="ko-KR" sz="1867" b="1" dirty="0">
                  <a:solidFill>
                    <a:schemeClr val="bg1"/>
                  </a:solidFill>
                  <a:cs typeface="Arial" pitchFamily="34" charset="0"/>
                </a:rPr>
                <a:t>Syntax</a:t>
              </a:r>
              <a:endParaRPr lang="ko-KR" altLang="en-US" sz="1867" b="1" dirty="0">
                <a:solidFill>
                  <a:schemeClr val="bg1"/>
                </a:solidFill>
                <a:cs typeface="Arial" pitchFamily="34" charset="0"/>
              </a:endParaRPr>
            </a:p>
          </p:txBody>
        </p:sp>
      </p:grpSp>
      <p:sp>
        <p:nvSpPr>
          <p:cNvPr id="8" name="Rectangle 7"/>
          <p:cNvSpPr/>
          <p:nvPr/>
        </p:nvSpPr>
        <p:spPr>
          <a:xfrm>
            <a:off x="6405233" y="1376872"/>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4" name="TextBox 13">
            <a:extLst>
              <a:ext uri="{FF2B5EF4-FFF2-40B4-BE49-F238E27FC236}">
                <a16:creationId xmlns:a16="http://schemas.microsoft.com/office/drawing/2014/main" xmlns="" id="{8B851B5D-D405-4059-95FB-7D445FDB021A}"/>
              </a:ext>
            </a:extLst>
          </p:cNvPr>
          <p:cNvSpPr txBox="1"/>
          <p:nvPr/>
        </p:nvSpPr>
        <p:spPr>
          <a:xfrm>
            <a:off x="105812" y="696234"/>
            <a:ext cx="6194268" cy="5478423"/>
          </a:xfrm>
          <a:prstGeom prst="rect">
            <a:avLst/>
          </a:prstGeom>
          <a:noFill/>
        </p:spPr>
        <p:txBody>
          <a:bodyPr wrap="square" rtlCol="0">
            <a:spAutoFit/>
          </a:bodyPr>
          <a:lstStyle/>
          <a:p>
            <a:pPr algn="just">
              <a:spcBef>
                <a:spcPct val="50000"/>
              </a:spcBef>
            </a:pPr>
            <a:endParaRPr lang="en-US" altLang="en-US" sz="2000" b="1" dirty="0"/>
          </a:p>
          <a:p>
            <a:pPr algn="just">
              <a:spcBef>
                <a:spcPct val="50000"/>
              </a:spcBef>
            </a:pPr>
            <a:r>
              <a:rPr lang="en-US" altLang="en-US" sz="2000" b="1" dirty="0">
                <a:solidFill>
                  <a:schemeClr val="bg1"/>
                </a:solidFill>
              </a:rPr>
              <a:t>Syntax:</a:t>
            </a:r>
          </a:p>
          <a:p>
            <a:pPr algn="just">
              <a:spcBef>
                <a:spcPct val="50000"/>
              </a:spcBef>
            </a:pPr>
            <a:r>
              <a:rPr lang="en-US" altLang="en-US" sz="2000" b="1" dirty="0">
                <a:solidFill>
                  <a:schemeClr val="bg1"/>
                </a:solidFill>
              </a:rPr>
              <a:t>	class </a:t>
            </a:r>
            <a:r>
              <a:rPr lang="en-US" altLang="en-US" sz="2000" b="1" dirty="0" err="1">
                <a:solidFill>
                  <a:schemeClr val="bg1"/>
                </a:solidFill>
              </a:rPr>
              <a:t>user_defined_name</a:t>
            </a:r>
            <a:endParaRPr lang="en-US" altLang="en-US" sz="2000" b="1" dirty="0">
              <a:solidFill>
                <a:schemeClr val="bg1"/>
              </a:solidFill>
            </a:endParaRPr>
          </a:p>
          <a:p>
            <a:pPr algn="just">
              <a:spcBef>
                <a:spcPct val="50000"/>
              </a:spcBef>
            </a:pPr>
            <a:r>
              <a:rPr lang="en-US" altLang="en-US" sz="2000" b="1" dirty="0">
                <a:solidFill>
                  <a:schemeClr val="bg1"/>
                </a:solidFill>
              </a:rPr>
              <a:t>	{</a:t>
            </a:r>
          </a:p>
          <a:p>
            <a:pPr algn="just">
              <a:spcBef>
                <a:spcPct val="50000"/>
              </a:spcBef>
            </a:pPr>
            <a:r>
              <a:rPr lang="en-US" altLang="en-US" sz="2000" b="1" dirty="0">
                <a:solidFill>
                  <a:schemeClr val="bg1"/>
                </a:solidFill>
              </a:rPr>
              <a:t>		private:</a:t>
            </a:r>
          </a:p>
          <a:p>
            <a:pPr algn="just">
              <a:spcBef>
                <a:spcPct val="50000"/>
              </a:spcBef>
            </a:pPr>
            <a:r>
              <a:rPr lang="en-US" altLang="en-US" sz="2000" b="1" dirty="0">
                <a:solidFill>
                  <a:schemeClr val="bg1"/>
                </a:solidFill>
              </a:rPr>
              <a:t>			-------------</a:t>
            </a:r>
          </a:p>
          <a:p>
            <a:pPr algn="just">
              <a:spcBef>
                <a:spcPct val="50000"/>
              </a:spcBef>
            </a:pPr>
            <a:r>
              <a:rPr lang="en-US" altLang="en-US" sz="2000" b="1" dirty="0">
                <a:solidFill>
                  <a:schemeClr val="bg1"/>
                </a:solidFill>
              </a:rPr>
              <a:t>		public:</a:t>
            </a:r>
          </a:p>
          <a:p>
            <a:pPr algn="just">
              <a:spcBef>
                <a:spcPct val="50000"/>
              </a:spcBef>
            </a:pPr>
            <a:r>
              <a:rPr lang="en-US" altLang="en-US" sz="2000" b="1" dirty="0">
                <a:solidFill>
                  <a:schemeClr val="bg1"/>
                </a:solidFill>
              </a:rPr>
              <a:t>	inline </a:t>
            </a:r>
            <a:r>
              <a:rPr lang="en-US" altLang="en-US" sz="2000" b="1" dirty="0" err="1">
                <a:solidFill>
                  <a:schemeClr val="bg1"/>
                </a:solidFill>
              </a:rPr>
              <a:t>return_type</a:t>
            </a:r>
            <a:r>
              <a:rPr lang="en-US" altLang="en-US" sz="2000" b="1" dirty="0">
                <a:solidFill>
                  <a:schemeClr val="bg1"/>
                </a:solidFill>
              </a:rPr>
              <a:t> </a:t>
            </a:r>
            <a:r>
              <a:rPr lang="en-US" altLang="en-US" sz="2000" b="1" dirty="0" err="1">
                <a:solidFill>
                  <a:schemeClr val="bg1"/>
                </a:solidFill>
              </a:rPr>
              <a:t>function_name</a:t>
            </a:r>
            <a:r>
              <a:rPr lang="en-US" altLang="en-US" sz="2000" b="1" dirty="0">
                <a:solidFill>
                  <a:schemeClr val="bg1"/>
                </a:solidFill>
              </a:rPr>
              <a:t>(parameters);</a:t>
            </a:r>
          </a:p>
          <a:p>
            <a:pPr algn="just">
              <a:spcBef>
                <a:spcPct val="50000"/>
              </a:spcBef>
            </a:pPr>
            <a:r>
              <a:rPr lang="en-US" altLang="en-US" sz="2000" b="1" dirty="0">
                <a:solidFill>
                  <a:schemeClr val="bg1"/>
                </a:solidFill>
              </a:rPr>
              <a:t>	inline </a:t>
            </a:r>
            <a:r>
              <a:rPr lang="en-US" altLang="en-US" sz="2000" b="1" dirty="0" err="1">
                <a:solidFill>
                  <a:schemeClr val="bg1"/>
                </a:solidFill>
              </a:rPr>
              <a:t>retrun_type</a:t>
            </a:r>
            <a:r>
              <a:rPr lang="en-US" altLang="en-US" sz="2000" b="1" dirty="0">
                <a:solidFill>
                  <a:schemeClr val="bg1"/>
                </a:solidFill>
              </a:rPr>
              <a:t> </a:t>
            </a:r>
            <a:r>
              <a:rPr lang="en-US" altLang="en-US" sz="2000" b="1" dirty="0" err="1">
                <a:solidFill>
                  <a:schemeClr val="bg1"/>
                </a:solidFill>
              </a:rPr>
              <a:t>function_name</a:t>
            </a:r>
            <a:r>
              <a:rPr lang="en-US" altLang="en-US" sz="2000" b="1" dirty="0">
                <a:solidFill>
                  <a:schemeClr val="bg1"/>
                </a:solidFill>
              </a:rPr>
              <a:t>(parameters);</a:t>
            </a:r>
          </a:p>
          <a:p>
            <a:pPr algn="just">
              <a:spcBef>
                <a:spcPct val="50000"/>
              </a:spcBef>
            </a:pPr>
            <a:r>
              <a:rPr lang="en-US" altLang="en-US" sz="2000" b="1" dirty="0">
                <a:solidFill>
                  <a:schemeClr val="bg1"/>
                </a:solidFill>
              </a:rPr>
              <a:t>			---------------</a:t>
            </a:r>
          </a:p>
          <a:p>
            <a:pPr algn="just">
              <a:spcBef>
                <a:spcPct val="50000"/>
              </a:spcBef>
            </a:pPr>
            <a:r>
              <a:rPr lang="en-US" altLang="en-US" sz="2000" b="1" dirty="0">
                <a:solidFill>
                  <a:schemeClr val="bg1"/>
                </a:solidFill>
              </a:rPr>
              <a:t>			---------------</a:t>
            </a:r>
          </a:p>
          <a:p>
            <a:pPr algn="just">
              <a:spcBef>
                <a:spcPct val="50000"/>
              </a:spcBef>
            </a:pPr>
            <a:r>
              <a:rPr lang="en-US" altLang="en-US" sz="2000" b="1" dirty="0">
                <a:solidFill>
                  <a:schemeClr val="bg1"/>
                </a:solidFill>
              </a:rPr>
              <a:t>	};</a:t>
            </a:r>
          </a:p>
        </p:txBody>
      </p:sp>
    </p:spTree>
    <p:extLst>
      <p:ext uri="{BB962C8B-B14F-4D97-AF65-F5344CB8AC3E}">
        <p14:creationId xmlns:p14="http://schemas.microsoft.com/office/powerpoint/2010/main" xmlns="" val="1475792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1882</Words>
  <Application>Microsoft Office PowerPoint</Application>
  <PresentationFormat>Custom</PresentationFormat>
  <Paragraphs>785</Paragraphs>
  <Slides>29</Slides>
  <Notes>13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Dell</cp:lastModifiedBy>
  <cp:revision>19</cp:revision>
  <dcterms:created xsi:type="dcterms:W3CDTF">2020-08-18T13:32:43Z</dcterms:created>
  <dcterms:modified xsi:type="dcterms:W3CDTF">2021-11-17T06:09:19Z</dcterms:modified>
</cp:coreProperties>
</file>