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323" r:id="rId2"/>
    <p:sldId id="366" r:id="rId3"/>
    <p:sldId id="340" r:id="rId4"/>
    <p:sldId id="351" r:id="rId5"/>
    <p:sldId id="3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A4B2E0-3091-4EE5-BC31-DB268DDF6084}" type="datetimeFigureOut">
              <a:rPr lang="en-US" smtClean="0"/>
              <a:pPr/>
              <a:t>8/10/2020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947E51-D0B3-434A-B5C8-033851A213B6}" type="slidenum">
              <a:rPr lang="en-US" smtClean="0"/>
              <a:pPr/>
              <a:t>‹#›</a:t>
            </a:fld>
            <a:endParaRPr lang="en-US"/>
          </a:p>
        </p:txBody>
      </p:sp>
    </p:spTree>
    <p:extLst>
      <p:ext uri="{BB962C8B-B14F-4D97-AF65-F5344CB8AC3E}">
        <p14:creationId xmlns:p14="http://schemas.microsoft.com/office/powerpoint/2010/main" val="1244965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3952E6-B9EC-453A-AC2F-3F3B851E06B5}" type="datetimeFigureOut">
              <a:rPr lang="en-US" smtClean="0"/>
              <a:pPr/>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3952E6-B9EC-453A-AC2F-3F3B851E06B5}" type="datetimeFigureOut">
              <a:rPr lang="en-US" smtClean="0"/>
              <a:pPr/>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3952E6-B9EC-453A-AC2F-3F3B851E06B5}" type="datetimeFigureOut">
              <a:rPr lang="en-US" smtClean="0"/>
              <a:pPr/>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3952E6-B9EC-453A-AC2F-3F3B851E06B5}" type="datetimeFigureOut">
              <a:rPr lang="en-US" smtClean="0"/>
              <a:pPr/>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3952E6-B9EC-453A-AC2F-3F3B851E06B5}" type="datetimeFigureOut">
              <a:rPr lang="en-US" smtClean="0"/>
              <a:pPr/>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3952E6-B9EC-453A-AC2F-3F3B851E06B5}" type="datetimeFigureOut">
              <a:rPr lang="en-US" smtClean="0"/>
              <a:pPr/>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3952E6-B9EC-453A-AC2F-3F3B851E06B5}" type="datetimeFigureOut">
              <a:rPr lang="en-US" smtClean="0"/>
              <a:pPr/>
              <a:t>8/10/2020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3952E6-B9EC-453A-AC2F-3F3B851E06B5}" type="datetimeFigureOut">
              <a:rPr lang="en-US" smtClean="0"/>
              <a:pPr/>
              <a:t>8/10/2020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952E6-B9EC-453A-AC2F-3F3B851E06B5}" type="datetimeFigureOut">
              <a:rPr lang="en-US" smtClean="0"/>
              <a:pPr/>
              <a:t>8/10/2020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A6BA4E-CDAE-4DEF-A7CA-99055C502B84}" type="slidenum">
              <a:rPr lang="en-US" smtClean="0"/>
              <a:pPr/>
              <a:t>‹#›</a:t>
            </a:fld>
            <a:endParaRPr lang="en-US"/>
          </a:p>
        </p:txBody>
      </p:sp>
      <p:sp>
        <p:nvSpPr>
          <p:cNvPr id="5" name="Rectangle 4"/>
          <p:cNvSpPr/>
          <p:nvPr userDrawn="1"/>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7" name="Picture 6" descr="pngfind.com-kingpin-png-4152286 (1).png"/>
          <p:cNvPicPr>
            <a:picLocks noChangeAspect="1"/>
          </p:cNvPicPr>
          <p:nvPr userDrawn="1"/>
        </p:nvPicPr>
        <p:blipFill>
          <a:blip r:embed="rId2" cstate="print"/>
          <a:stretch>
            <a:fillRect/>
          </a:stretch>
        </p:blipFill>
        <p:spPr>
          <a:xfrm>
            <a:off x="4953000" y="457200"/>
            <a:ext cx="1219200" cy="533400"/>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3952E6-B9EC-453A-AC2F-3F3B851E06B5}" type="datetimeFigureOut">
              <a:rPr lang="en-US" smtClean="0"/>
              <a:pPr/>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3952E6-B9EC-453A-AC2F-3F3B851E06B5}" type="datetimeFigureOut">
              <a:rPr lang="en-US" smtClean="0"/>
              <a:pPr/>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3952E6-B9EC-453A-AC2F-3F3B851E06B5}" type="datetimeFigureOut">
              <a:rPr lang="en-US" smtClean="0"/>
              <a:pPr/>
              <a:t>8/10/2020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6BA4E-CDAE-4DEF-A7CA-99055C502B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8" name="Rectangle 7"/>
          <p:cNvSpPr/>
          <p:nvPr/>
        </p:nvSpPr>
        <p:spPr>
          <a:xfrm>
            <a:off x="1524000" y="1905000"/>
            <a:ext cx="5791200" cy="3785652"/>
          </a:xfrm>
          <a:prstGeom prst="rect">
            <a:avLst/>
          </a:prstGeom>
        </p:spPr>
        <p:txBody>
          <a:bodyPr wrap="square">
            <a:spAutoFit/>
          </a:bodyPr>
          <a:lstStyle/>
          <a:p>
            <a:pPr lvl="0" algn="ctr" fontAlgn="base">
              <a:spcBef>
                <a:spcPct val="0"/>
              </a:spcBef>
              <a:spcAft>
                <a:spcPct val="0"/>
              </a:spcAft>
            </a:pPr>
            <a:r>
              <a:rPr lang="en-US" sz="2400" dirty="0" smtClean="0">
                <a:latin typeface="Arial" pitchFamily="34" charset="0"/>
                <a:cs typeface="Arial" pitchFamily="34" charset="0"/>
              </a:rPr>
              <a:t>18CSC202J - OBJECT ORIENTED DESIGN AND PROGRAMMING</a:t>
            </a:r>
          </a:p>
          <a:p>
            <a:pPr lvl="0" algn="ctr" fontAlgn="base">
              <a:spcBef>
                <a:spcPct val="0"/>
              </a:spcBef>
              <a:spcAft>
                <a:spcPct val="0"/>
              </a:spcAft>
            </a:pPr>
            <a:endParaRPr lang="en-US" sz="2400" dirty="0">
              <a:latin typeface="Arial" pitchFamily="34" charset="0"/>
              <a:cs typeface="Arial" pitchFamily="34" charset="0"/>
            </a:endParaRPr>
          </a:p>
          <a:p>
            <a:pPr lvl="0" algn="ctr" fontAlgn="base">
              <a:spcBef>
                <a:spcPct val="0"/>
              </a:spcBef>
              <a:spcAft>
                <a:spcPct val="0"/>
              </a:spcAft>
            </a:pPr>
            <a:r>
              <a:rPr lang="en-US" sz="2400" b="1" dirty="0" smtClean="0">
                <a:latin typeface="Arial" pitchFamily="34" charset="0"/>
                <a:cs typeface="Arial" pitchFamily="34" charset="0"/>
              </a:rPr>
              <a:t>Session </a:t>
            </a:r>
            <a:r>
              <a:rPr lang="en-US" sz="2400" b="1" dirty="0" smtClean="0">
                <a:latin typeface="Arial" pitchFamily="34" charset="0"/>
                <a:cs typeface="Arial" pitchFamily="34" charset="0"/>
              </a:rPr>
              <a:t>13</a:t>
            </a:r>
            <a:endParaRPr lang="en-US" sz="2400" b="1" dirty="0" smtClean="0">
              <a:latin typeface="Arial" pitchFamily="34" charset="0"/>
              <a:cs typeface="Arial" pitchFamily="34" charset="0"/>
            </a:endParaRPr>
          </a:p>
          <a:p>
            <a:pPr lvl="0" algn="ctr" fontAlgn="base">
              <a:spcBef>
                <a:spcPct val="0"/>
              </a:spcBef>
              <a:spcAft>
                <a:spcPct val="0"/>
              </a:spcAft>
            </a:pPr>
            <a:endParaRPr lang="en-US" sz="2400" b="1" dirty="0" smtClean="0">
              <a:latin typeface="Arial" pitchFamily="34" charset="0"/>
              <a:cs typeface="Arial" pitchFamily="34" charset="0"/>
            </a:endParaRPr>
          </a:p>
          <a:p>
            <a:pPr lvl="0" algn="ctr" fontAlgn="base">
              <a:spcBef>
                <a:spcPct val="0"/>
              </a:spcBef>
              <a:spcAft>
                <a:spcPct val="0"/>
              </a:spcAft>
            </a:pPr>
            <a:r>
              <a:rPr lang="en-US" sz="2400" b="1" dirty="0" smtClean="0">
                <a:latin typeface="Arial" pitchFamily="34" charset="0"/>
                <a:cs typeface="Arial" pitchFamily="34" charset="0"/>
              </a:rPr>
              <a:t>Topic : </a:t>
            </a:r>
            <a:r>
              <a:rPr lang="en-IN" sz="2400" b="1" dirty="0" smtClean="0">
                <a:latin typeface="Arial" pitchFamily="34" charset="0"/>
                <a:cs typeface="Arial" pitchFamily="34" charset="0"/>
              </a:rPr>
              <a:t>UML Deployment Diagram, Examples</a:t>
            </a:r>
            <a:endParaRPr lang="en-IN" sz="2400" b="1" dirty="0">
              <a:latin typeface="Arial" pitchFamily="34" charset="0"/>
              <a:cs typeface="Arial" pitchFamily="34" charset="0"/>
            </a:endParaRPr>
          </a:p>
          <a:p>
            <a:pPr lvl="0" algn="ctr" fontAlgn="base">
              <a:spcBef>
                <a:spcPct val="0"/>
              </a:spcBef>
              <a:spcAft>
                <a:spcPct val="0"/>
              </a:spcAft>
            </a:pPr>
            <a:endParaRPr lang="en-US" sz="2400" b="1" dirty="0" smtClean="0">
              <a:latin typeface="Arial" pitchFamily="34" charset="0"/>
              <a:cs typeface="Arial" pitchFamily="34" charset="0"/>
            </a:endParaRPr>
          </a:p>
          <a:p>
            <a:pPr lvl="0" algn="ctr" fontAlgn="base">
              <a:spcBef>
                <a:spcPct val="0"/>
              </a:spcBef>
              <a:spcAft>
                <a:spcPct val="0"/>
              </a:spcAft>
            </a:pPr>
            <a:endParaRPr lang="en-US" sz="2400" dirty="0" smtClean="0">
              <a:latin typeface="Arial" pitchFamily="34" charset="0"/>
              <a:cs typeface="Arial" pitchFamily="34" charset="0"/>
            </a:endParaRPr>
          </a:p>
          <a:p>
            <a:pPr lvl="0" algn="ctr" fontAlgn="base">
              <a:spcBef>
                <a:spcPct val="0"/>
              </a:spcBef>
              <a:spcAft>
                <a:spcPct val="0"/>
              </a:spcAft>
            </a:pPr>
            <a:endParaRPr lang="en-US" sz="2400" dirty="0" smtClean="0">
              <a:latin typeface="Arial" pitchFamily="34" charset="0"/>
              <a:cs typeface="Arial" pitchFamily="34" charset="0"/>
            </a:endParaRPr>
          </a:p>
        </p:txBody>
      </p:sp>
      <p:sp>
        <p:nvSpPr>
          <p:cNvPr id="7" name="Rectangle 1"/>
          <p:cNvSpPr>
            <a:spLocks noChangeArrowheads="1"/>
          </p:cNvSpPr>
          <p:nvPr/>
        </p:nvSpPr>
        <p:spPr bwMode="auto">
          <a:xfrm>
            <a:off x="3619500" y="3756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1"/>
          <p:cNvSpPr>
            <a:spLocks noChangeArrowheads="1"/>
          </p:cNvSpPr>
          <p:nvPr/>
        </p:nvSpPr>
        <p:spPr bwMode="auto">
          <a:xfrm>
            <a:off x="3619500" y="3695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8" name="Rectangle 2"/>
          <p:cNvSpPr txBox="1">
            <a:spLocks noChangeArrowheads="1"/>
          </p:cNvSpPr>
          <p:nvPr/>
        </p:nvSpPr>
        <p:spPr>
          <a:xfrm>
            <a:off x="457200" y="1066800"/>
            <a:ext cx="8229600" cy="914400"/>
          </a:xfrm>
          <a:prstGeom prst="rect">
            <a:avLst/>
          </a:prstGeom>
        </p:spPr>
        <p:txBody>
          <a:bodyP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smtClean="0">
                <a:solidFill>
                  <a:schemeClr val="accent6">
                    <a:lumMod val="75000"/>
                  </a:schemeClr>
                </a:solidFill>
                <a:latin typeface="Times New Roman" panose="02020603050405020304" pitchFamily="18" charset="0"/>
                <a:cs typeface="Times New Roman" panose="02020603050405020304" pitchFamily="18" charset="0"/>
              </a:rPr>
              <a:t>Guidelines to Draw: Deployment Diagram</a:t>
            </a:r>
            <a:endParaRPr lang="en-US" sz="40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4" name="Rectangle 3"/>
          <p:cNvSpPr/>
          <p:nvPr/>
        </p:nvSpPr>
        <p:spPr>
          <a:xfrm>
            <a:off x="-152400" y="1885950"/>
            <a:ext cx="8834437" cy="4524315"/>
          </a:xfrm>
          <a:prstGeom prst="rect">
            <a:avLst/>
          </a:prstGeom>
        </p:spPr>
        <p:txBody>
          <a:bodyPr wrap="square">
            <a:spAutoFit/>
          </a:bodyPr>
          <a:lstStyle/>
          <a:p>
            <a:pPr marL="800100" lvl="1" indent="-342900" algn="just">
              <a:buFont typeface="Arial" panose="020B0604020202020204" pitchFamily="34" charset="0"/>
              <a:buChar char="•"/>
            </a:pPr>
            <a:r>
              <a:rPr lang="en-IN" sz="2400" dirty="0"/>
              <a:t>Identify the hardware components and processing units in the target system.</a:t>
            </a:r>
            <a:endParaRPr lang="en-US" sz="2400" dirty="0"/>
          </a:p>
          <a:p>
            <a:pPr marL="800100" lvl="1" indent="-342900" algn="just">
              <a:buFont typeface="Arial" panose="020B0604020202020204" pitchFamily="34" charset="0"/>
              <a:buChar char="•"/>
            </a:pPr>
            <a:r>
              <a:rPr lang="en-IN" sz="2400" dirty="0" err="1"/>
              <a:t>Analyze</a:t>
            </a:r>
            <a:r>
              <a:rPr lang="en-IN" sz="2400" dirty="0"/>
              <a:t> the software and find out the subsystem, parallel execution of modules, server side components, client side components, business logic components, backend database servers and software and hardware mapping mechanism to map the software components to be mapped with appropriate hardware devices.</a:t>
            </a:r>
            <a:endParaRPr lang="en-US" sz="2400" dirty="0"/>
          </a:p>
          <a:p>
            <a:pPr marL="800100" lvl="1" indent="-342900" algn="just">
              <a:buFont typeface="Arial" panose="020B0604020202020204" pitchFamily="34" charset="0"/>
              <a:buChar char="•"/>
            </a:pPr>
            <a:r>
              <a:rPr lang="en-IN" sz="2400" dirty="0"/>
              <a:t>Draw the hardware components and show the software components inside them and also show the connectivity between them.</a:t>
            </a:r>
            <a:endParaRPr lang="en-US" sz="2400" dirty="0"/>
          </a:p>
          <a:p>
            <a:pPr marL="800100" lvl="1" indent="-34290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14778915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8" name="Rectangle 2"/>
          <p:cNvSpPr txBox="1">
            <a:spLocks noChangeArrowheads="1"/>
          </p:cNvSpPr>
          <p:nvPr/>
        </p:nvSpPr>
        <p:spPr>
          <a:xfrm>
            <a:off x="457200" y="1066800"/>
            <a:ext cx="8229600" cy="9144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smtClean="0">
                <a:solidFill>
                  <a:schemeClr val="accent6">
                    <a:lumMod val="75000"/>
                  </a:schemeClr>
                </a:solidFill>
              </a:rPr>
              <a:t>Notations </a:t>
            </a:r>
            <a:endParaRPr lang="en-US" sz="4000" b="1" dirty="0">
              <a:solidFill>
                <a:schemeClr val="accent6">
                  <a:lumMod val="75000"/>
                </a:schemeClr>
              </a:solidFill>
            </a:endParaRPr>
          </a:p>
          <a:p>
            <a:endParaRPr lang="en-US" sz="4000" b="1" dirty="0">
              <a:solidFill>
                <a:schemeClr val="accent6">
                  <a:lumMod val="75000"/>
                </a:schemeClr>
              </a:solidFill>
            </a:endParaRPr>
          </a:p>
        </p:txBody>
      </p:sp>
      <p:sp>
        <p:nvSpPr>
          <p:cNvPr id="12" name="Rectangle 3"/>
          <p:cNvSpPr txBox="1">
            <a:spLocks noChangeArrowheads="1"/>
          </p:cNvSpPr>
          <p:nvPr/>
        </p:nvSpPr>
        <p:spPr>
          <a:xfrm>
            <a:off x="533400" y="1981200"/>
            <a:ext cx="8153400" cy="43434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endParaRPr lang="en-IN" sz="2400" dirty="0" smtClean="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249064151"/>
              </p:ext>
            </p:extLst>
          </p:nvPr>
        </p:nvGraphicFramePr>
        <p:xfrm>
          <a:off x="485775" y="1981200"/>
          <a:ext cx="8429627" cy="4660767"/>
        </p:xfrm>
        <a:graphic>
          <a:graphicData uri="http://schemas.openxmlformats.org/drawingml/2006/table">
            <a:tbl>
              <a:tblPr firstRow="1" bandRow="1">
                <a:tableStyleId>{5C22544A-7EE6-4342-B048-85BDC9FD1C3A}</a:tableStyleId>
              </a:tblPr>
              <a:tblGrid>
                <a:gridCol w="733425"/>
                <a:gridCol w="1600200"/>
                <a:gridCol w="2971800"/>
                <a:gridCol w="3124202"/>
              </a:tblGrid>
              <a:tr h="752369">
                <a:tc>
                  <a:txBody>
                    <a:bodyPr/>
                    <a:lstStyle/>
                    <a:p>
                      <a:pPr marL="0" marR="0" algn="just">
                        <a:lnSpc>
                          <a:spcPct val="150000"/>
                        </a:lnSpc>
                        <a:spcBef>
                          <a:spcPts val="0"/>
                        </a:spcBef>
                        <a:spcAft>
                          <a:spcPts val="0"/>
                        </a:spcAft>
                      </a:pPr>
                      <a:r>
                        <a:rPr lang="en-US" sz="1600" b="1" dirty="0">
                          <a:solidFill>
                            <a:srgbClr val="000000"/>
                          </a:solidFill>
                          <a:effectLst/>
                          <a:latin typeface="+mn-lt"/>
                          <a:ea typeface="Calibri" panose="020F0502020204030204" pitchFamily="34" charset="0"/>
                          <a:cs typeface="Times New Roman" panose="02020603050405020304" pitchFamily="18" charset="0"/>
                        </a:rPr>
                        <a:t>S.NO</a:t>
                      </a:r>
                      <a:endParaRPr lang="en-US" sz="16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600" b="1">
                          <a:solidFill>
                            <a:srgbClr val="000000"/>
                          </a:solidFill>
                          <a:effectLst/>
                          <a:latin typeface="+mn-lt"/>
                          <a:ea typeface="Calibri" panose="020F0502020204030204" pitchFamily="34" charset="0"/>
                          <a:cs typeface="Times New Roman" panose="02020603050405020304" pitchFamily="18" charset="0"/>
                        </a:rPr>
                        <a:t>NAME</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600" b="1">
                          <a:solidFill>
                            <a:srgbClr val="000000"/>
                          </a:solidFill>
                          <a:effectLst/>
                          <a:latin typeface="+mn-lt"/>
                          <a:ea typeface="Calibri" panose="020F0502020204030204" pitchFamily="34" charset="0"/>
                          <a:cs typeface="Times New Roman" panose="02020603050405020304" pitchFamily="18" charset="0"/>
                        </a:rPr>
                        <a:t>SYMBOL</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600" b="1" dirty="0">
                          <a:solidFill>
                            <a:srgbClr val="000000"/>
                          </a:solidFill>
                          <a:effectLst/>
                          <a:latin typeface="+mn-lt"/>
                          <a:ea typeface="Calibri" panose="020F0502020204030204" pitchFamily="34" charset="0"/>
                          <a:cs typeface="Times New Roman" panose="02020603050405020304" pitchFamily="18" charset="0"/>
                        </a:rPr>
                        <a:t>DESCRIPTION</a:t>
                      </a:r>
                      <a:endParaRPr lang="en-US" sz="1600" dirty="0">
                        <a:effectLst/>
                        <a:latin typeface="+mn-lt"/>
                        <a:ea typeface="Times New Roman" panose="02020603050405020304" pitchFamily="18" charset="0"/>
                        <a:cs typeface="Times New Roman" panose="02020603050405020304" pitchFamily="18" charset="0"/>
                      </a:endParaRPr>
                    </a:p>
                  </a:txBody>
                  <a:tcPr marL="68580" marR="68580" marT="0" marB="0"/>
                </a:tc>
              </a:tr>
              <a:tr h="2226189">
                <a:tc>
                  <a:txBody>
                    <a:bodyPr/>
                    <a:lstStyle/>
                    <a:p>
                      <a:pPr algn="ctr">
                        <a:spcBef>
                          <a:spcPts val="1200"/>
                        </a:spcBef>
                      </a:pPr>
                      <a:endParaRPr lang="en-US" sz="1600" dirty="0" smtClean="0">
                        <a:latin typeface="+mn-lt"/>
                      </a:endParaRPr>
                    </a:p>
                    <a:p>
                      <a:pPr algn="ctr">
                        <a:lnSpc>
                          <a:spcPct val="250000"/>
                        </a:lnSpc>
                        <a:spcBef>
                          <a:spcPts val="1200"/>
                        </a:spcBef>
                      </a:pPr>
                      <a:r>
                        <a:rPr lang="en-US" sz="1600" dirty="0" smtClean="0">
                          <a:latin typeface="+mn-lt"/>
                        </a:rPr>
                        <a:t>1</a:t>
                      </a:r>
                      <a:endParaRPr lang="en-US" sz="1600" dirty="0">
                        <a:latin typeface="+mn-lt"/>
                      </a:endParaRPr>
                    </a:p>
                  </a:txBody>
                  <a:tcPr/>
                </a:tc>
                <a:tc>
                  <a:txBody>
                    <a:bodyPr/>
                    <a:lstStyle/>
                    <a:p>
                      <a:pPr marL="0" marR="0" algn="just">
                        <a:lnSpc>
                          <a:spcPct val="150000"/>
                        </a:lnSpc>
                        <a:spcBef>
                          <a:spcPts val="0"/>
                        </a:spcBef>
                        <a:spcAft>
                          <a:spcPts val="0"/>
                        </a:spcAft>
                      </a:pPr>
                      <a:r>
                        <a:rPr lang="en-US" sz="2000" dirty="0">
                          <a:solidFill>
                            <a:srgbClr val="000000"/>
                          </a:solidFill>
                          <a:effectLst/>
                          <a:latin typeface="+mn-lt"/>
                          <a:ea typeface="Calibri" panose="020F0502020204030204" pitchFamily="34" charset="0"/>
                          <a:cs typeface="Times New Roman" panose="02020603050405020304" pitchFamily="18" charset="0"/>
                        </a:rPr>
                        <a:t> </a:t>
                      </a:r>
                      <a:endParaRPr lang="en-US" sz="2000" dirty="0">
                        <a:effectLst/>
                        <a:latin typeface="+mn-lt"/>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r>
                        <a:rPr lang="en-US" sz="2000" dirty="0">
                          <a:solidFill>
                            <a:srgbClr val="000000"/>
                          </a:solidFill>
                          <a:effectLst/>
                          <a:latin typeface="+mn-lt"/>
                          <a:ea typeface="Calibri" panose="020F0502020204030204" pitchFamily="34" charset="0"/>
                          <a:cs typeface="Times New Roman" panose="02020603050405020304" pitchFamily="18" charset="0"/>
                        </a:rPr>
                        <a:t>Node</a:t>
                      </a:r>
                      <a:endParaRPr lang="en-US" sz="20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endParaRPr lang="en-US" sz="2000" dirty="0">
                        <a:latin typeface="+mn-lt"/>
                      </a:endParaRPr>
                    </a:p>
                  </a:txBody>
                  <a:tcPr/>
                </a:tc>
                <a:tc>
                  <a:txBody>
                    <a:bodyPr/>
                    <a:lstStyle/>
                    <a:p>
                      <a:pPr marL="0" marR="0" algn="just">
                        <a:lnSpc>
                          <a:spcPct val="150000"/>
                        </a:lnSpc>
                        <a:spcBef>
                          <a:spcPts val="0"/>
                        </a:spcBef>
                        <a:spcAft>
                          <a:spcPts val="0"/>
                        </a:spcAft>
                      </a:pPr>
                      <a:r>
                        <a:rPr lang="en-US" sz="2000" dirty="0">
                          <a:solidFill>
                            <a:srgbClr val="000000"/>
                          </a:solidFill>
                          <a:effectLst/>
                          <a:latin typeface="+mn-lt"/>
                          <a:ea typeface="Calibri" panose="020F0502020204030204" pitchFamily="34" charset="0"/>
                          <a:cs typeface="Times New Roman" panose="02020603050405020304" pitchFamily="18" charset="0"/>
                        </a:rPr>
                        <a:t>A node represents a physical component of the system. Node is used to represent physical part of a system like server, network etc.</a:t>
                      </a:r>
                      <a:endParaRPr lang="en-US" sz="2000" dirty="0">
                        <a:effectLst/>
                        <a:latin typeface="+mn-lt"/>
                        <a:ea typeface="Times New Roman" panose="02020603050405020304" pitchFamily="18" charset="0"/>
                        <a:cs typeface="Times New Roman" panose="02020603050405020304" pitchFamily="18" charset="0"/>
                      </a:endParaRPr>
                    </a:p>
                  </a:txBody>
                  <a:tcPr marL="68580" marR="68580" marT="0" marB="0"/>
                </a:tc>
              </a:tr>
              <a:tr h="1669642">
                <a:tc>
                  <a:txBody>
                    <a:bodyPr/>
                    <a:lstStyle/>
                    <a:p>
                      <a:pPr algn="ctr">
                        <a:spcBef>
                          <a:spcPts val="1200"/>
                        </a:spcBef>
                      </a:pPr>
                      <a:endParaRPr lang="en-US" sz="1600" dirty="0" smtClean="0">
                        <a:latin typeface="+mn-lt"/>
                      </a:endParaRPr>
                    </a:p>
                    <a:p>
                      <a:pPr algn="ctr">
                        <a:spcBef>
                          <a:spcPts val="1200"/>
                        </a:spcBef>
                      </a:pPr>
                      <a:r>
                        <a:rPr lang="en-US" sz="1600" dirty="0" smtClean="0">
                          <a:latin typeface="+mn-lt"/>
                        </a:rPr>
                        <a:t>2</a:t>
                      </a:r>
                      <a:endParaRPr lang="en-US" sz="1600" dirty="0">
                        <a:latin typeface="+mn-lt"/>
                      </a:endParaRPr>
                    </a:p>
                  </a:txBody>
                  <a:tcPr/>
                </a:tc>
                <a:tc>
                  <a:txBody>
                    <a:bodyPr/>
                    <a:lstStyle/>
                    <a:p>
                      <a:pPr marL="0" marR="0" algn="just">
                        <a:lnSpc>
                          <a:spcPct val="150000"/>
                        </a:lnSpc>
                        <a:spcBef>
                          <a:spcPts val="0"/>
                        </a:spcBef>
                        <a:spcAft>
                          <a:spcPts val="0"/>
                        </a:spcAft>
                      </a:pPr>
                      <a:endParaRPr lang="en-US" sz="2000" dirty="0" smtClean="0">
                        <a:solidFill>
                          <a:srgbClr val="000000"/>
                        </a:solidFill>
                        <a:effectLst/>
                        <a:latin typeface="+mn-lt"/>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2000" dirty="0" smtClean="0">
                          <a:solidFill>
                            <a:srgbClr val="000000"/>
                          </a:solidFill>
                          <a:effectLst/>
                          <a:latin typeface="+mn-lt"/>
                          <a:ea typeface="Calibri" panose="020F0502020204030204" pitchFamily="34" charset="0"/>
                          <a:cs typeface="Times New Roman" panose="02020603050405020304" pitchFamily="18" charset="0"/>
                        </a:rPr>
                        <a:t>Association</a:t>
                      </a:r>
                      <a:endParaRPr lang="en-US" sz="20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endParaRPr lang="en-US" sz="2000" dirty="0">
                        <a:latin typeface="+mn-lt"/>
                      </a:endParaRPr>
                    </a:p>
                  </a:txBody>
                  <a:tcPr/>
                </a:tc>
                <a:tc>
                  <a:txBody>
                    <a:bodyPr/>
                    <a:lstStyle/>
                    <a:p>
                      <a:pPr marL="0" marR="0" algn="just">
                        <a:lnSpc>
                          <a:spcPct val="150000"/>
                        </a:lnSpc>
                        <a:spcBef>
                          <a:spcPts val="0"/>
                        </a:spcBef>
                        <a:spcAft>
                          <a:spcPts val="0"/>
                        </a:spcAft>
                      </a:pPr>
                      <a:r>
                        <a:rPr lang="en-US" sz="2000" dirty="0">
                          <a:solidFill>
                            <a:srgbClr val="000000"/>
                          </a:solidFill>
                          <a:effectLst/>
                          <a:latin typeface="+mn-lt"/>
                          <a:ea typeface="Calibri" panose="020F0502020204030204" pitchFamily="34" charset="0"/>
                          <a:cs typeface="Times New Roman" panose="02020603050405020304" pitchFamily="18" charset="0"/>
                        </a:rPr>
                        <a:t>A structural relationship describing a set of links connected between objects.</a:t>
                      </a:r>
                      <a:endParaRPr lang="en-US" sz="2000" dirty="0">
                        <a:effectLst/>
                        <a:latin typeface="+mn-lt"/>
                        <a:ea typeface="Times New Roman" panose="02020603050405020304" pitchFamily="18" charset="0"/>
                        <a:cs typeface="Times New Roman" panose="02020603050405020304" pitchFamily="18" charset="0"/>
                      </a:endParaRPr>
                    </a:p>
                  </a:txBody>
                  <a:tcPr marL="68580" marR="68580" marT="0" marB="0"/>
                </a:tc>
              </a:tr>
            </a:tbl>
          </a:graphicData>
        </a:graphic>
      </p:graphicFrame>
      <p:pic>
        <p:nvPicPr>
          <p:cNvPr id="13" name="Picture 12"/>
          <p:cNvPicPr>
            <a:picLocks noChangeAspect="1"/>
          </p:cNvPicPr>
          <p:nvPr/>
        </p:nvPicPr>
        <p:blipFill>
          <a:blip r:embed="rId3"/>
          <a:stretch>
            <a:fillRect/>
          </a:stretch>
        </p:blipFill>
        <p:spPr>
          <a:xfrm>
            <a:off x="3429000" y="3052901"/>
            <a:ext cx="1576961" cy="1366699"/>
          </a:xfrm>
          <a:prstGeom prst="rect">
            <a:avLst/>
          </a:prstGeom>
        </p:spPr>
      </p:pic>
      <p:pic>
        <p:nvPicPr>
          <p:cNvPr id="14" name="Picture 13"/>
          <p:cNvPicPr>
            <a:picLocks noChangeAspect="1"/>
          </p:cNvPicPr>
          <p:nvPr/>
        </p:nvPicPr>
        <p:blipFill>
          <a:blip r:embed="rId4"/>
          <a:stretch>
            <a:fillRect/>
          </a:stretch>
        </p:blipFill>
        <p:spPr>
          <a:xfrm>
            <a:off x="3657600" y="5491301"/>
            <a:ext cx="1295400" cy="675860"/>
          </a:xfrm>
          <a:prstGeom prst="rect">
            <a:avLst/>
          </a:prstGeom>
        </p:spPr>
      </p:pic>
    </p:spTree>
    <p:extLst>
      <p:ext uri="{BB962C8B-B14F-4D97-AF65-F5344CB8AC3E}">
        <p14:creationId xmlns:p14="http://schemas.microsoft.com/office/powerpoint/2010/main" val="3073792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8" name="Rectangle 2"/>
          <p:cNvSpPr txBox="1">
            <a:spLocks noChangeArrowheads="1"/>
          </p:cNvSpPr>
          <p:nvPr/>
        </p:nvSpPr>
        <p:spPr>
          <a:xfrm>
            <a:off x="-228600" y="723900"/>
            <a:ext cx="8229600" cy="9144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000" b="1" dirty="0" smtClean="0">
                <a:solidFill>
                  <a:schemeClr val="accent6">
                    <a:lumMod val="75000"/>
                  </a:schemeClr>
                </a:solidFill>
              </a:rPr>
              <a:t>Example</a:t>
            </a:r>
            <a:endParaRPr lang="en-US" sz="4000" b="1" dirty="0">
              <a:solidFill>
                <a:schemeClr val="accent6">
                  <a:lumMod val="75000"/>
                </a:schemeClr>
              </a:solidFill>
            </a:endParaRPr>
          </a:p>
        </p:txBody>
      </p:sp>
      <p:pic>
        <p:nvPicPr>
          <p:cNvPr id="10" name="Picture 9"/>
          <p:cNvPicPr/>
          <p:nvPr/>
        </p:nvPicPr>
        <p:blipFill>
          <a:blip r:embed="rId3"/>
          <a:srcRect/>
          <a:stretch>
            <a:fillRect/>
          </a:stretch>
        </p:blipFill>
        <p:spPr bwMode="auto">
          <a:xfrm>
            <a:off x="381000" y="1977072"/>
            <a:ext cx="8458200" cy="4499928"/>
          </a:xfrm>
          <a:prstGeom prst="rect">
            <a:avLst/>
          </a:prstGeom>
          <a:noFill/>
          <a:ln w="9525">
            <a:noFill/>
            <a:miter lim="800000"/>
            <a:headEnd/>
            <a:tailEnd/>
          </a:ln>
        </p:spPr>
      </p:pic>
    </p:spTree>
    <p:extLst>
      <p:ext uri="{BB962C8B-B14F-4D97-AF65-F5344CB8AC3E}">
        <p14:creationId xmlns:p14="http://schemas.microsoft.com/office/powerpoint/2010/main" val="40782121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8" name="Rectangle 2"/>
          <p:cNvSpPr txBox="1">
            <a:spLocks noChangeArrowheads="1"/>
          </p:cNvSpPr>
          <p:nvPr/>
        </p:nvSpPr>
        <p:spPr>
          <a:xfrm>
            <a:off x="457200" y="1066800"/>
            <a:ext cx="8229600" cy="9144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000" b="1" dirty="0" smtClean="0">
                <a:solidFill>
                  <a:schemeClr val="accent6">
                    <a:lumMod val="75000"/>
                  </a:schemeClr>
                </a:solidFill>
              </a:rPr>
              <a:t>Example</a:t>
            </a:r>
            <a:endParaRPr lang="en-US" sz="4000" b="1" dirty="0">
              <a:solidFill>
                <a:schemeClr val="accent6">
                  <a:lumMod val="75000"/>
                </a:schemeClr>
              </a:solidFill>
            </a:endParaRPr>
          </a:p>
        </p:txBody>
      </p:sp>
      <p:sp>
        <p:nvSpPr>
          <p:cNvPr id="10" name="Rectangle 9"/>
          <p:cNvSpPr/>
          <p:nvPr/>
        </p:nvSpPr>
        <p:spPr>
          <a:xfrm>
            <a:off x="985836" y="1828800"/>
            <a:ext cx="7319963" cy="3046988"/>
          </a:xfrm>
          <a:prstGeom prst="rect">
            <a:avLst/>
          </a:prstGeom>
        </p:spPr>
        <p:txBody>
          <a:bodyPr wrap="square">
            <a:spAutoFit/>
          </a:bodyPr>
          <a:lstStyle/>
          <a:p>
            <a:pPr marL="457200" indent="-457200" algn="just">
              <a:buFont typeface="+mj-lt"/>
              <a:buAutoNum type="arabicPeriod"/>
            </a:pPr>
            <a:r>
              <a:rPr lang="en-US" sz="2400" dirty="0" smtClean="0"/>
              <a:t>online </a:t>
            </a:r>
            <a:r>
              <a:rPr lang="en-US" sz="2400" dirty="0"/>
              <a:t>shopping UML diagrams </a:t>
            </a:r>
            <a:endParaRPr lang="en-US" sz="2400" dirty="0" smtClean="0"/>
          </a:p>
          <a:p>
            <a:pPr marL="457200" indent="-457200" algn="just">
              <a:buFont typeface="+mj-lt"/>
              <a:buAutoNum type="arabicPeriod"/>
            </a:pPr>
            <a:r>
              <a:rPr lang="en-US" sz="2400" dirty="0" smtClean="0"/>
              <a:t>Ticket </a:t>
            </a:r>
            <a:r>
              <a:rPr lang="en-US" sz="2400" dirty="0"/>
              <a:t>vending machine UML diagrams </a:t>
            </a:r>
            <a:endParaRPr lang="en-US" sz="2400" dirty="0" smtClean="0"/>
          </a:p>
          <a:p>
            <a:pPr marL="457200" indent="-457200" algn="just">
              <a:buFont typeface="+mj-lt"/>
              <a:buAutoNum type="arabicPeriod"/>
            </a:pPr>
            <a:r>
              <a:rPr lang="en-US" sz="2400" dirty="0" smtClean="0"/>
              <a:t>Bank </a:t>
            </a:r>
            <a:r>
              <a:rPr lang="en-US" sz="2400" dirty="0"/>
              <a:t>ATM UML diagrams </a:t>
            </a:r>
            <a:endParaRPr lang="en-US" sz="2400" dirty="0" smtClean="0"/>
          </a:p>
          <a:p>
            <a:pPr marL="457200" indent="-457200" algn="just">
              <a:buFont typeface="+mj-lt"/>
              <a:buAutoNum type="arabicPeriod"/>
            </a:pPr>
            <a:r>
              <a:rPr lang="en-US" sz="2400" dirty="0" smtClean="0"/>
              <a:t>Hospital </a:t>
            </a:r>
            <a:r>
              <a:rPr lang="en-US" sz="2400" dirty="0"/>
              <a:t>management UML </a:t>
            </a:r>
            <a:r>
              <a:rPr lang="en-US" sz="2400" dirty="0" smtClean="0"/>
              <a:t>diagrams</a:t>
            </a:r>
          </a:p>
          <a:p>
            <a:pPr marL="457200" indent="-457200" algn="just">
              <a:buFont typeface="+mj-lt"/>
              <a:buAutoNum type="arabicPeriod"/>
            </a:pPr>
            <a:r>
              <a:rPr lang="en-US" sz="2400" dirty="0" smtClean="0"/>
              <a:t>Digital </a:t>
            </a:r>
            <a:r>
              <a:rPr lang="en-US" sz="2400" dirty="0"/>
              <a:t>imaging and communications in medicine (DICOM) UML </a:t>
            </a:r>
            <a:r>
              <a:rPr lang="en-US" sz="2400" dirty="0" smtClean="0"/>
              <a:t>diagrams</a:t>
            </a:r>
          </a:p>
          <a:p>
            <a:pPr marL="457200" indent="-457200" algn="just">
              <a:buFont typeface="+mj-lt"/>
              <a:buAutoNum type="arabicPeriod"/>
            </a:pPr>
            <a:r>
              <a:rPr lang="en-US" sz="2400" dirty="0" smtClean="0"/>
              <a:t>Java </a:t>
            </a:r>
            <a:r>
              <a:rPr lang="en-US" sz="2400" dirty="0"/>
              <a:t>technology UML diagrams </a:t>
            </a:r>
            <a:endParaRPr lang="en-US" sz="2400" dirty="0" smtClean="0"/>
          </a:p>
          <a:p>
            <a:pPr marL="457200" indent="-457200" algn="just">
              <a:buFont typeface="+mj-lt"/>
              <a:buAutoNum type="arabicPeriod"/>
            </a:pPr>
            <a:r>
              <a:rPr lang="en-US" sz="2400" dirty="0" smtClean="0"/>
              <a:t>Application </a:t>
            </a:r>
            <a:r>
              <a:rPr lang="en-US" sz="2400" dirty="0"/>
              <a:t>development for Android UML diagrams</a:t>
            </a:r>
          </a:p>
        </p:txBody>
      </p:sp>
    </p:spTree>
    <p:extLst>
      <p:ext uri="{BB962C8B-B14F-4D97-AF65-F5344CB8AC3E}">
        <p14:creationId xmlns:p14="http://schemas.microsoft.com/office/powerpoint/2010/main" val="25034214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1391</TotalTime>
  <Words>187</Words>
  <Application>Microsoft Office PowerPoint</Application>
  <PresentationFormat>On-screen Show (4:3)</PresentationFormat>
  <Paragraphs>36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CENR</dc:creator>
  <cp:lastModifiedBy>jeeva</cp:lastModifiedBy>
  <cp:revision>93</cp:revision>
  <dcterms:created xsi:type="dcterms:W3CDTF">2019-09-14T05:22:07Z</dcterms:created>
  <dcterms:modified xsi:type="dcterms:W3CDTF">2020-08-10T17:11:49Z</dcterms:modified>
</cp:coreProperties>
</file>