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3" r:id="rId2"/>
    <p:sldId id="340" r:id="rId3"/>
    <p:sldId id="351" r:id="rId4"/>
    <p:sldId id="352" r:id="rId5"/>
    <p:sldId id="357" r:id="rId6"/>
    <p:sldId id="358" r:id="rId7"/>
    <p:sldId id="353" r:id="rId8"/>
    <p:sldId id="355" r:id="rId9"/>
    <p:sldId id="356" r:id="rId10"/>
    <p:sldId id="359" r:id="rId11"/>
    <p:sldId id="360" r:id="rId12"/>
    <p:sldId id="361" r:id="rId13"/>
    <p:sldId id="362" r:id="rId14"/>
    <p:sldId id="363" r:id="rId15"/>
    <p:sldId id="371" r:id="rId16"/>
    <p:sldId id="364" r:id="rId17"/>
    <p:sldId id="365" r:id="rId18"/>
    <p:sldId id="366" r:id="rId19"/>
    <p:sldId id="367" r:id="rId20"/>
    <p:sldId id="370" r:id="rId21"/>
    <p:sldId id="368" r:id="rId22"/>
    <p:sldId id="369" r:id="rId23"/>
    <p:sldId id="372" r:id="rId24"/>
    <p:sldId id="373" r:id="rId25"/>
    <p:sldId id="374" r:id="rId26"/>
    <p:sldId id="375" r:id="rId27"/>
    <p:sldId id="3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domains/cpp" TargetMode="External"/><Relationship Id="rId2" Type="http://schemas.openxmlformats.org/officeDocument/2006/relationships/hyperlink" Target="https://www.sololearn.com/Play/CPlusPlu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1905000"/>
            <a:ext cx="579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Session 6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Topic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:Exceptional Handling: try and catch, multilevel exceptional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37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</a:t>
            </a:r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7374"/>
            <a:ext cx="82296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Exceptions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47703"/>
              </p:ext>
            </p:extLst>
          </p:nvPr>
        </p:nvGraphicFramePr>
        <p:xfrm>
          <a:off x="1066800" y="2133600"/>
          <a:ext cx="7620000" cy="4099558"/>
        </p:xfrm>
        <a:graphic>
          <a:graphicData uri="http://schemas.openxmlformats.org/drawingml/2006/table">
            <a:tbl>
              <a:tblPr/>
              <a:tblGrid>
                <a:gridCol w="2057400"/>
                <a:gridCol w="5562600"/>
              </a:tblGrid>
              <a:tr h="44491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30929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latin typeface="Times New Roman" pitchFamily="18" charset="0"/>
                          <a:cs typeface="Times New Roman" pitchFamily="18" charset="0"/>
                        </a:rPr>
                        <a:t>std::exception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An exception and parent class of all the standard C++ exceptions.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std::bad_alloc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This can be thrown by </a:t>
                      </a:r>
                      <a:r>
                        <a:rPr lang="en-IN" b="1"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std::bad_cast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This can be thrown by </a:t>
                      </a:r>
                      <a:r>
                        <a:rPr lang="en-IN" b="1" dirty="0" err="1">
                          <a:latin typeface="Times New Roman" pitchFamily="18" charset="0"/>
                          <a:cs typeface="Times New Roman" pitchFamily="18" charset="0"/>
                        </a:rPr>
                        <a:t>dynamic_cast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lang="en-IN" dirty="0" err="1">
                          <a:latin typeface="Times New Roman" pitchFamily="18" charset="0"/>
                          <a:cs typeface="Times New Roman" pitchFamily="18" charset="0"/>
                        </a:rPr>
                        <a:t>bad_exception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This is useful device to handle unexpected exceptions in a C++ program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92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std::bad_typeid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This can be thrown by </a:t>
                      </a:r>
                      <a:r>
                        <a:rPr lang="en-IN" b="1" dirty="0" err="1">
                          <a:latin typeface="Times New Roman" pitchFamily="18" charset="0"/>
                          <a:cs typeface="Times New Roman" pitchFamily="18" charset="0"/>
                        </a:rPr>
                        <a:t>typeid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96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Exceptions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41836"/>
              </p:ext>
            </p:extLst>
          </p:nvPr>
        </p:nvGraphicFramePr>
        <p:xfrm>
          <a:off x="914400" y="2195265"/>
          <a:ext cx="7467600" cy="4662735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59550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Exception 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lang="en-IN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logic_error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An exception that theoretically can be detected by reading the code.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45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lang="en-IN" sz="1600" dirty="0" err="1">
                          <a:latin typeface="Times New Roman" pitchFamily="18" charset="0"/>
                          <a:cs typeface="Times New Roman" pitchFamily="18" charset="0"/>
                        </a:rPr>
                        <a:t>domain_error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This is an exception thrown when a mathematically invalid domain is used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02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lang="en-IN" sz="1600" dirty="0" err="1">
                          <a:latin typeface="Times New Roman" pitchFamily="18" charset="0"/>
                          <a:cs typeface="Times New Roman" pitchFamily="18" charset="0"/>
                        </a:rPr>
                        <a:t>invalid_argument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This is thrown due to invalid arguments.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02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std::length_error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This is thrown when a too big std::string is created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4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latin typeface="Times New Roman" pitchFamily="18" charset="0"/>
                          <a:cs typeface="Times New Roman" pitchFamily="18" charset="0"/>
                        </a:rPr>
                        <a:t>std</a:t>
                      </a: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::</a:t>
                      </a:r>
                      <a:r>
                        <a:rPr lang="en-IN" sz="1600" dirty="0" err="1">
                          <a:latin typeface="Times New Roman" pitchFamily="18" charset="0"/>
                          <a:cs typeface="Times New Roman" pitchFamily="18" charset="0"/>
                        </a:rPr>
                        <a:t>out_of_range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This can be thrown by the at method from for example a std::vector and std::</a:t>
                      </a:r>
                      <a:r>
                        <a:rPr lang="en-IN" sz="1600" dirty="0" err="1">
                          <a:latin typeface="Times New Roman" pitchFamily="18" charset="0"/>
                          <a:cs typeface="Times New Roman" pitchFamily="18" charset="0"/>
                        </a:rPr>
                        <a:t>bitset</a:t>
                      </a: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&lt;&gt;::operator[]().</a:t>
                      </a:r>
                    </a:p>
                  </a:txBody>
                  <a:tcPr marL="67285" marR="67285" marT="67285" marB="672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75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Standard Exceptions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49322"/>
              </p:ext>
            </p:extLst>
          </p:nvPr>
        </p:nvGraphicFramePr>
        <p:xfrm>
          <a:off x="914400" y="1828800"/>
          <a:ext cx="7315200" cy="4543523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479524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Exception </a:t>
                      </a:r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 </a:t>
                      </a:r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6234"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latin typeface="Times New Roman" pitchFamily="18" charset="0"/>
                          <a:cs typeface="Times New Roman" pitchFamily="18" charset="0"/>
                        </a:rPr>
                        <a:t>std::</a:t>
                      </a:r>
                      <a:r>
                        <a:rPr lang="en-IN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runtime_error</a:t>
                      </a:r>
                      <a:endParaRPr lang="en-IN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An exception that theoretically can not be detected by reading the code.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25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std::overflow_error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This is thrown if a mathematical overflow occurs.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25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std::range_error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This is occured when you try to store a value which is out of range.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25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std::underflow_error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This is thrown if a mathematical underflow occurs.</a:t>
                      </a:r>
                    </a:p>
                  </a:txBody>
                  <a:tcPr marL="74161" marR="74161" marT="74161" marB="7416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42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Exceptions: keywords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07645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is nothing but converting system error message into user friendly error message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use three keywords for handling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</a:p>
        </p:txBody>
      </p:sp>
    </p:spTree>
    <p:extLst>
      <p:ext uri="{BB962C8B-B14F-4D97-AF65-F5344CB8AC3E}">
        <p14:creationId xmlns:p14="http://schemas.microsoft.com/office/powerpoint/2010/main" val="259849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Exceptions : syntax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076450"/>
            <a:ext cx="838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……..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………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try 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………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throw exception;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………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………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catch(type </a:t>
            </a:r>
            <a:r>
              <a:rPr lang="en-US" sz="1600" dirty="0" err="1">
                <a:cs typeface="Times New Roman" panose="02020603050405020304" pitchFamily="18" charset="0"/>
              </a:rPr>
              <a:t>arg</a:t>
            </a:r>
            <a:r>
              <a:rPr lang="en-US" sz="16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……….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………..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…….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…….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9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 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14392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6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Exceptions :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076450"/>
            <a:ext cx="5181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#</a:t>
            </a:r>
            <a:r>
              <a:rPr lang="en-US" sz="2000" dirty="0">
                <a:cs typeface="Times New Roman" panose="02020603050405020304" pitchFamily="18" charset="0"/>
              </a:rPr>
              <a:t>include&lt;</a:t>
            </a:r>
            <a:r>
              <a:rPr lang="en-US" sz="2000" dirty="0" err="1">
                <a:cs typeface="Times New Roman" panose="02020603050405020304" pitchFamily="18" charset="0"/>
              </a:rPr>
              <a:t>iostream</a:t>
            </a:r>
            <a:r>
              <a:rPr lang="en-US" sz="2000" dirty="0"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using namespace </a:t>
            </a:r>
            <a:r>
              <a:rPr lang="en-US" sz="2000" dirty="0" err="1">
                <a:cs typeface="Times New Roman" panose="02020603050405020304" pitchFamily="18" charset="0"/>
              </a:rPr>
              <a:t>std</a:t>
            </a:r>
            <a:r>
              <a:rPr lang="en-US" sz="2000" dirty="0"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cs typeface="Times New Roman" panose="02020603050405020304" pitchFamily="18" charset="0"/>
              </a:rPr>
              <a:t>int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a,b</a:t>
            </a:r>
            <a:r>
              <a:rPr lang="en-US" sz="2000" dirty="0"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cs typeface="Times New Roman" panose="02020603050405020304" pitchFamily="18" charset="0"/>
              </a:rPr>
              <a:t>cin</a:t>
            </a:r>
            <a:r>
              <a:rPr lang="en-US" sz="2000" dirty="0">
                <a:cs typeface="Times New Roman" panose="02020603050405020304" pitchFamily="18" charset="0"/>
              </a:rPr>
              <a:t> &gt;&gt; a&gt;&gt; b;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try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{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if </a:t>
            </a:r>
            <a:r>
              <a:rPr lang="en-US" sz="2000" dirty="0">
                <a:cs typeface="Times New Roman" panose="02020603050405020304" pitchFamily="18" charset="0"/>
              </a:rPr>
              <a:t>(b!=0)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{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cs typeface="Times New Roman" panose="02020603050405020304" pitchFamily="18" charset="0"/>
              </a:rPr>
              <a:t>cout</a:t>
            </a:r>
            <a:r>
              <a:rPr lang="en-US" sz="2000" dirty="0">
                <a:cs typeface="Times New Roman" panose="02020603050405020304" pitchFamily="18" charset="0"/>
              </a:rPr>
              <a:t>&lt;&lt;“result (a/b)=”&lt;&lt;a/b;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}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		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20247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else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	{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cs typeface="Times New Roman" panose="02020603050405020304" pitchFamily="18" charset="0"/>
              </a:rPr>
              <a:t>throw(b</a:t>
            </a:r>
            <a:r>
              <a:rPr lang="en-US" sz="2400" dirty="0"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cs typeface="Times New Roman" panose="02020603050405020304" pitchFamily="18" charset="0"/>
              </a:rPr>
              <a:t>}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}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catch(</a:t>
            </a:r>
            <a:r>
              <a:rPr lang="en-US" sz="2400" dirty="0" err="1" smtClean="0"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i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{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&lt;&lt;“exception caught”;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}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981200"/>
            <a:ext cx="0" cy="4572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7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try blocks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44146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………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catch (type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catch(type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05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Catch Exception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50" y="23622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Used </a:t>
            </a:r>
            <a:r>
              <a:rPr lang="en-US" sz="2400" dirty="0">
                <a:cs typeface="Times New Roman" panose="02020603050405020304" pitchFamily="18" charset="0"/>
              </a:rPr>
              <a:t>when a user wants to handle different exceptions differently.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For this, a user must include catch statements with different declaration.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Indicate problems that occur during a program’s execution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Occur infrequently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cs typeface="Times New Roman" pitchFamily="18" charset="0"/>
              </a:rPr>
              <a:t>Exceptions provide a way to transfer control from one part of a program to another.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cs typeface="Times New Roman" pitchFamily="18" charset="0"/>
              </a:rPr>
              <a:t>A C++ exception is a response to an exceptional circumstance that arises while a program is running, such as an attempt to divide by zero.</a:t>
            </a:r>
            <a:endParaRPr lang="en-US" sz="2800" dirty="0">
              <a:cs typeface="Times New Roman" pitchFamily="18" charset="0"/>
            </a:endParaRPr>
          </a:p>
          <a:p>
            <a:pPr algn="just">
              <a:buNone/>
            </a:pPr>
            <a:endParaRPr lang="en-I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Catch Exception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725" y="17526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design a separate catch block for each kind of exception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catch statement that catches all kind of exceptions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2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catch(…)</a:t>
            </a:r>
          </a:p>
          <a:p>
            <a:pPr lvl="2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pPr lvl="2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way to use this as a default statement along with other catch statement so that it can catch all those exception which are not handle by other catch statement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3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statement :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1981200"/>
            <a:ext cx="312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cs typeface="Times New Roman" panose="02020603050405020304" pitchFamily="18" charset="0"/>
              </a:rPr>
              <a:t>try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……..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catch (type1 </a:t>
            </a:r>
            <a:r>
              <a:rPr lang="en-US" sz="1600" dirty="0" err="1">
                <a:cs typeface="Times New Roman" panose="02020603050405020304" pitchFamily="18" charset="0"/>
              </a:rPr>
              <a:t>arg</a:t>
            </a:r>
            <a:r>
              <a:rPr lang="en-US" sz="1600" dirty="0"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………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catch (type2 </a:t>
            </a:r>
            <a:r>
              <a:rPr lang="en-US" sz="1600" dirty="0" err="1">
                <a:cs typeface="Times New Roman" panose="02020603050405020304" pitchFamily="18" charset="0"/>
              </a:rPr>
              <a:t>arg</a:t>
            </a:r>
            <a:r>
              <a:rPr lang="en-US" sz="16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………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……..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catch(</a:t>
            </a:r>
            <a:r>
              <a:rPr lang="en-US" sz="1600" dirty="0" err="1">
                <a:cs typeface="Times New Roman" panose="02020603050405020304" pitchFamily="18" charset="0"/>
              </a:rPr>
              <a:t>typeN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cs typeface="Times New Roman" panose="02020603050405020304" pitchFamily="18" charset="0"/>
              </a:rPr>
              <a:t>arg</a:t>
            </a:r>
            <a:r>
              <a:rPr lang="en-US" sz="16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	………..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} 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6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Exceptions :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396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a&gt;&gt; b;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(b!=a)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= (float) a/b;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if(div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‘e’;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&lt;&lt;div;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catch(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&lt;&lt;“exception caught”;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99072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&lt;&lt;“exception caught : Division by zero”;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“exception caught : Division is less than 1”;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“Exception : unknown”;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>
            <a:off x="4572000" y="1981200"/>
            <a:ext cx="0" cy="4572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7714" y="19812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/>
              <a:t>std</a:t>
            </a:r>
            <a:r>
              <a:rPr lang="en-US" b="1" u="sng" dirty="0"/>
              <a:t>::</a:t>
            </a:r>
            <a:r>
              <a:rPr lang="en-US" b="1" u="sng" dirty="0" err="1" smtClean="0"/>
              <a:t>cerr</a:t>
            </a:r>
            <a:r>
              <a:rPr lang="en-US" b="1" u="sng" dirty="0" smtClean="0"/>
              <a:t>:-</a:t>
            </a:r>
          </a:p>
          <a:p>
            <a:endParaRPr lang="en-US" b="1" u="sng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 for errors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of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represents the standard error stream oriented to narrow characters (of type char). It corresponds to the C stream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error stream is a destination of characters determined by the environment. This destination may be shared by more than one standard object (such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clog).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declared in header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with external linkage and static duration: it lasts the entire duration of the program.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Bad Exception: </a:t>
            </a:r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38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857" y="762000"/>
            <a:ext cx="8610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bad_exception</a:t>
            </a:r>
            <a:r>
              <a:rPr lang="en-US" dirty="0"/>
              <a:t> example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      //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endParaRPr lang="en-US" dirty="0"/>
          </a:p>
          <a:p>
            <a:r>
              <a:rPr lang="en-US" dirty="0"/>
              <a:t>#include &lt;exception&gt;      //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bad_exception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set_unexpected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myunexpected</a:t>
            </a:r>
            <a:r>
              <a:rPr lang="en-US" dirty="0"/>
              <a:t> () 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r>
              <a:rPr lang="en-US" dirty="0"/>
              <a:t> &lt;&lt; "unexpected handler called\n";</a:t>
            </a:r>
          </a:p>
          <a:p>
            <a:r>
              <a:rPr lang="en-US" dirty="0"/>
              <a:t>  throw;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myfunction</a:t>
            </a:r>
            <a:r>
              <a:rPr lang="en-US" dirty="0"/>
              <a:t> () throw (</a:t>
            </a:r>
            <a:r>
              <a:rPr lang="en-US" dirty="0" err="1"/>
              <a:t>int,std</a:t>
            </a:r>
            <a:r>
              <a:rPr lang="en-US" dirty="0"/>
              <a:t>::</a:t>
            </a:r>
            <a:r>
              <a:rPr lang="en-US" dirty="0" err="1"/>
              <a:t>bad_exception</a:t>
            </a:r>
            <a:r>
              <a:rPr lang="en-US" dirty="0"/>
              <a:t>) {</a:t>
            </a:r>
          </a:p>
          <a:p>
            <a:r>
              <a:rPr lang="en-US" dirty="0"/>
              <a:t>  throw 'x'; // throws char (not in exception-specification)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(void) {</a:t>
            </a:r>
          </a:p>
          <a:p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set_unexpected</a:t>
            </a:r>
            <a:r>
              <a:rPr lang="en-US" dirty="0"/>
              <a:t> (</a:t>
            </a:r>
            <a:r>
              <a:rPr lang="en-US" dirty="0" err="1"/>
              <a:t>myunexpected</a:t>
            </a:r>
            <a:r>
              <a:rPr lang="en-US" dirty="0"/>
              <a:t>);</a:t>
            </a:r>
          </a:p>
          <a:p>
            <a:r>
              <a:rPr lang="en-US" dirty="0"/>
              <a:t>  try {</a:t>
            </a:r>
          </a:p>
          <a:p>
            <a:r>
              <a:rPr lang="en-US" dirty="0"/>
              <a:t>    </a:t>
            </a:r>
            <a:r>
              <a:rPr lang="en-US" dirty="0" err="1"/>
              <a:t>myfunction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catch (</a:t>
            </a:r>
            <a:r>
              <a:rPr lang="en-US" dirty="0" err="1"/>
              <a:t>int</a:t>
            </a:r>
            <a:r>
              <a:rPr lang="en-US" dirty="0"/>
              <a:t>) {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r>
              <a:rPr lang="en-US" dirty="0"/>
              <a:t> &lt;&lt; "caught </a:t>
            </a:r>
            <a:r>
              <a:rPr lang="en-US" dirty="0" err="1"/>
              <a:t>int</a:t>
            </a:r>
            <a:r>
              <a:rPr lang="en-US" dirty="0"/>
              <a:t>\n"; }</a:t>
            </a:r>
          </a:p>
          <a:p>
            <a:r>
              <a:rPr lang="en-US" dirty="0"/>
              <a:t>  catch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bad_exception</a:t>
            </a:r>
            <a:r>
              <a:rPr lang="en-US" dirty="0"/>
              <a:t> be) {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r>
              <a:rPr lang="en-US" dirty="0"/>
              <a:t> &lt;&lt; "caught </a:t>
            </a:r>
            <a:r>
              <a:rPr lang="en-US" dirty="0" err="1"/>
              <a:t>bad_exception</a:t>
            </a:r>
            <a:r>
              <a:rPr lang="en-US" dirty="0"/>
              <a:t>\n"; }</a:t>
            </a:r>
          </a:p>
          <a:p>
            <a:r>
              <a:rPr lang="en-US" dirty="0"/>
              <a:t>  catch (...) {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r>
              <a:rPr lang="en-US" dirty="0"/>
              <a:t> &lt;&lt; "caught some other exception\n"; }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4566" y="3716655"/>
            <a:ext cx="2691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Output:-</a:t>
            </a:r>
          </a:p>
          <a:p>
            <a:r>
              <a:rPr lang="en-US" dirty="0" smtClean="0"/>
              <a:t>Unexpected </a:t>
            </a:r>
            <a:r>
              <a:rPr lang="en-US" dirty="0"/>
              <a:t>h</a:t>
            </a:r>
            <a:r>
              <a:rPr lang="en-US" dirty="0" smtClean="0"/>
              <a:t>andler called</a:t>
            </a:r>
          </a:p>
          <a:p>
            <a:r>
              <a:rPr lang="en-US" dirty="0" smtClean="0"/>
              <a:t>Caught bad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859340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the exceptions thrown by the standard definitions of operator new and operator new[] when they fail to allocate the requested storage space.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is derived from exception. See the exception class for the member definitions of standard exceptions.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member what returns a null-terminated character sequence identifying the exception.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609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Bad Allocation: </a:t>
            </a:r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002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166843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</a:p>
          <a:p>
            <a:r>
              <a:rPr lang="en-US" dirty="0"/>
              <a:t>#include &lt;new&gt;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 () { </a:t>
            </a:r>
          </a:p>
          <a:p>
            <a:r>
              <a:rPr lang="en-US" dirty="0"/>
              <a:t>  try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myarray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[1000000000000];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catch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bad_alloc</a:t>
            </a:r>
            <a:r>
              <a:rPr lang="en-US" dirty="0"/>
              <a:t> &amp; exception)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cerr</a:t>
            </a:r>
            <a:r>
              <a:rPr lang="en-US" dirty="0"/>
              <a:t> &lt;&lt; "</a:t>
            </a:r>
            <a:r>
              <a:rPr lang="en-US" dirty="0" err="1"/>
              <a:t>bad_alloc</a:t>
            </a:r>
            <a:r>
              <a:rPr lang="en-US" dirty="0"/>
              <a:t> detected: " &lt;&lt; </a:t>
            </a:r>
            <a:r>
              <a:rPr lang="en-US" dirty="0" err="1"/>
              <a:t>exception.what</a:t>
            </a:r>
            <a:r>
              <a:rPr lang="en-US" dirty="0"/>
              <a:t>(); 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  return 0;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05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hlinkClick r:id="rId2"/>
              </a:rPr>
              <a:t>https://</a:t>
            </a:r>
            <a:r>
              <a:rPr lang="en-US" sz="3600" b="1" dirty="0" smtClean="0">
                <a:hlinkClick r:id="rId2"/>
              </a:rPr>
              <a:t>www.sololearn.com/Play/CPlusPlus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sz="3600" b="1" dirty="0">
                <a:hlinkClick r:id="rId3"/>
              </a:rPr>
              <a:t>https://</a:t>
            </a:r>
            <a:r>
              <a:rPr lang="en-US" sz="3600" b="1" dirty="0" smtClean="0">
                <a:hlinkClick r:id="rId3"/>
              </a:rPr>
              <a:t>www.hackerrank.com/domains/cpp</a:t>
            </a: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99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</a:t>
            </a:r>
          </a:p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C229EA1-43E2-4F2F-962F-0723B0E1B39B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8239919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Times New Roman" panose="02020603050405020304" pitchFamily="18" charset="0"/>
              </a:rPr>
              <a:t>Can resolve exceptions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Allow a program to continue executing 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Notify the user of the problem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Terminate the program in a controlled manner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Makes programs robust and fault-tolerant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Types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Synchronous exception (out-of-range index, overflow)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Asynchronous exception (keyboard interrupts)</a:t>
            </a:r>
          </a:p>
        </p:txBody>
      </p:sp>
    </p:spTree>
    <p:extLst>
      <p:ext uri="{BB962C8B-B14F-4D97-AF65-F5344CB8AC3E}">
        <p14:creationId xmlns:p14="http://schemas.microsoft.com/office/powerpoint/2010/main" val="40782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Exception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</a:pPr>
            <a:r>
              <a:rPr lang="en-IN" sz="2800" dirty="0" smtClean="0">
                <a:cs typeface="Times New Roman" pitchFamily="18" charset="0"/>
              </a:rPr>
              <a:t>Two types of exception:</a:t>
            </a:r>
          </a:p>
          <a:p>
            <a:pPr lvl="1" algn="just">
              <a:lnSpc>
                <a:spcPct val="90000"/>
              </a:lnSpc>
            </a:pPr>
            <a:endParaRPr lang="en-IN" sz="2800" dirty="0" smtClean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IN" sz="2800" dirty="0" smtClean="0">
                <a:cs typeface="Times New Roman" pitchFamily="18" charset="0"/>
              </a:rPr>
              <a:t>			Synchronous </a:t>
            </a:r>
            <a:r>
              <a:rPr lang="en-IN" sz="2800" dirty="0">
                <a:cs typeface="Times New Roman" pitchFamily="18" charset="0"/>
              </a:rPr>
              <a:t>Exceptions</a:t>
            </a:r>
          </a:p>
          <a:p>
            <a:pPr lvl="1" algn="just">
              <a:lnSpc>
                <a:spcPct val="90000"/>
              </a:lnSpc>
            </a:pPr>
            <a:r>
              <a:rPr lang="en-IN" sz="2800" dirty="0" smtClean="0">
                <a:cs typeface="Times New Roman" pitchFamily="18" charset="0"/>
              </a:rPr>
              <a:t>			Asynchronous </a:t>
            </a:r>
            <a:r>
              <a:rPr lang="en-IN" sz="2800" dirty="0">
                <a:cs typeface="Times New Roman" pitchFamily="18" charset="0"/>
              </a:rPr>
              <a:t>Exceptions</a:t>
            </a:r>
          </a:p>
          <a:p>
            <a:pPr lvl="1" algn="just">
              <a:lnSpc>
                <a:spcPct val="90000"/>
              </a:lnSpc>
            </a:pPr>
            <a:endParaRPr lang="en-I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Synchronous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343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Occur during the program execution due to some fault in the input data or technique that is not suitable to handle the current class of data, within the program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example: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errors such as out of range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Overflow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underflow and so on </a:t>
            </a:r>
          </a:p>
          <a:p>
            <a:pPr lvl="1" algn="just">
              <a:lnSpc>
                <a:spcPct val="90000"/>
              </a:lnSpc>
            </a:pPr>
            <a:endParaRPr lang="en-I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Asynchronous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Caused by events or faults unrelated (external) to the program and beyond the control of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program.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example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errors such as keyboard interrupts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hardware malfunctions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disk failure and so on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exception handling mechanism of C++ is designed to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handle only synchronous exceptions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within a program.</a:t>
            </a:r>
          </a:p>
          <a:p>
            <a:pPr lvl="1" algn="just">
              <a:lnSpc>
                <a:spcPct val="90000"/>
              </a:lnSpc>
            </a:pPr>
            <a:endParaRPr lang="en-IN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Exceptions can occur at many levels: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Hardware/operating system level. </a:t>
            </a:r>
          </a:p>
          <a:p>
            <a:pPr marL="457200" indent="-4572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• Arithmetic exceptions; divide by 0. </a:t>
            </a:r>
          </a:p>
          <a:p>
            <a:pPr marL="457200" indent="-4572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• Memory access violations; stack over/underflow.</a:t>
            </a:r>
          </a:p>
          <a:p>
            <a:pPr marL="457200" indent="-457200">
              <a:buAutoNum type="arabicPeriod" startAt="2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Language level. </a:t>
            </a:r>
          </a:p>
          <a:p>
            <a:pPr marL="457200" indent="-4572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• Type conversion; illegal values, improper casts. </a:t>
            </a:r>
          </a:p>
          <a:p>
            <a:pPr marL="457200" indent="-4572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• Bounds violations; illegal array indices. </a:t>
            </a:r>
          </a:p>
          <a:p>
            <a:pPr marL="457200" indent="-4572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• Bad references; null pointers.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3.   Program level. </a:t>
            </a:r>
          </a:p>
          <a:p>
            <a:pPr marL="914400" lvl="1" indent="-4572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User defined exceptions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 levels</a:t>
            </a:r>
          </a:p>
          <a:p>
            <a:pPr algn="l"/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1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Exceptions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800" dirty="0">
                <a:cs typeface="Times New Roman" panose="02020603050405020304" pitchFamily="18" charset="0"/>
              </a:rPr>
              <a:t>Detect and report an “exceptional circumstance”</a:t>
            </a:r>
          </a:p>
          <a:p>
            <a:pPr marL="285750" indent="-285750"/>
            <a:r>
              <a:rPr lang="en-US" sz="2800" dirty="0">
                <a:cs typeface="Times New Roman" panose="02020603050405020304" pitchFamily="18" charset="0"/>
              </a:rPr>
              <a:t>Separation of error handling code from normal code</a:t>
            </a:r>
          </a:p>
          <a:p>
            <a:pPr marL="285750" indent="-285750"/>
            <a:r>
              <a:rPr lang="en-US" sz="2800" dirty="0">
                <a:cs typeface="Times New Roman" panose="02020603050405020304" pitchFamily="18" charset="0"/>
              </a:rPr>
              <a:t>Functions/ Methods can handle any exception they choose</a:t>
            </a:r>
          </a:p>
          <a:p>
            <a:pPr marL="285750" indent="-285750"/>
            <a:r>
              <a:rPr lang="en-US" sz="2800" dirty="0">
                <a:cs typeface="Times New Roman" panose="02020603050405020304" pitchFamily="18" charset="0"/>
              </a:rPr>
              <a:t>Grouping of Error types </a:t>
            </a:r>
          </a:p>
        </p:txBody>
      </p:sp>
    </p:spTree>
    <p:extLst>
      <p:ext uri="{BB962C8B-B14F-4D97-AF65-F5344CB8AC3E}">
        <p14:creationId xmlns:p14="http://schemas.microsoft.com/office/powerpoint/2010/main" val="190996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8162" y="1676400"/>
            <a:ext cx="81534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2800" dirty="0">
                <a:cs typeface="Times New Roman" pitchFamily="18" charset="0"/>
              </a:rPr>
              <a:t>Find the problem (</a:t>
            </a:r>
            <a:r>
              <a:rPr lang="en-US" sz="2800" i="1" dirty="0">
                <a:cs typeface="Times New Roman" panose="02020603050405020304" pitchFamily="18" charset="0"/>
              </a:rPr>
              <a:t>Hit</a:t>
            </a:r>
            <a:r>
              <a:rPr lang="en-US" sz="2800" dirty="0">
                <a:cs typeface="Times New Roman" pitchFamily="18" charset="0"/>
              </a:rPr>
              <a:t> the exception)</a:t>
            </a:r>
          </a:p>
          <a:p>
            <a:pPr>
              <a:buAutoNum type="arabicPeriod"/>
            </a:pPr>
            <a:r>
              <a:rPr lang="en-US" sz="2800" dirty="0">
                <a:cs typeface="Times New Roman" pitchFamily="18" charset="0"/>
              </a:rPr>
              <a:t>Inform that an error has occurred (</a:t>
            </a:r>
            <a:r>
              <a:rPr lang="en-US" sz="2800" i="1" dirty="0">
                <a:cs typeface="Times New Roman" panose="02020603050405020304" pitchFamily="18" charset="0"/>
              </a:rPr>
              <a:t>Throw</a:t>
            </a:r>
            <a:r>
              <a:rPr lang="en-US" sz="2800" dirty="0">
                <a:cs typeface="Times New Roman" pitchFamily="18" charset="0"/>
              </a:rPr>
              <a:t> the exception)</a:t>
            </a:r>
          </a:p>
          <a:p>
            <a:pPr>
              <a:buAutoNum type="arabicPeriod"/>
            </a:pPr>
            <a:r>
              <a:rPr lang="en-US" sz="2800" dirty="0">
                <a:cs typeface="Times New Roman" pitchFamily="18" charset="0"/>
              </a:rPr>
              <a:t>Receive the error information (</a:t>
            </a:r>
            <a:r>
              <a:rPr lang="en-US" sz="2800" i="1" dirty="0">
                <a:cs typeface="Times New Roman" panose="02020603050405020304" pitchFamily="18" charset="0"/>
              </a:rPr>
              <a:t>Catch</a:t>
            </a:r>
            <a:r>
              <a:rPr lang="en-US" sz="2800" dirty="0">
                <a:cs typeface="Times New Roman" pitchFamily="18" charset="0"/>
              </a:rPr>
              <a:t> the exception)</a:t>
            </a:r>
          </a:p>
          <a:p>
            <a:pPr>
              <a:buAutoNum type="arabicPeriod"/>
            </a:pPr>
            <a:r>
              <a:rPr lang="en-US" sz="2800" dirty="0">
                <a:cs typeface="Times New Roman" pitchFamily="18" charset="0"/>
              </a:rPr>
              <a:t>Take corrective actions (</a:t>
            </a:r>
            <a:r>
              <a:rPr lang="en-US" sz="2800" i="1" dirty="0">
                <a:cs typeface="Times New Roman" panose="02020603050405020304" pitchFamily="18" charset="0"/>
              </a:rPr>
              <a:t>Handle</a:t>
            </a:r>
            <a:r>
              <a:rPr lang="en-US" sz="2800" dirty="0">
                <a:cs typeface="Times New Roman" pitchFamily="18" charset="0"/>
              </a:rPr>
              <a:t> the exception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1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1127</Words>
  <Application>Microsoft Office PowerPoint</Application>
  <PresentationFormat>On-screen Show (4:3)</PresentationFormat>
  <Paragraphs>295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Admin</cp:lastModifiedBy>
  <cp:revision>72</cp:revision>
  <dcterms:created xsi:type="dcterms:W3CDTF">2019-09-14T05:22:07Z</dcterms:created>
  <dcterms:modified xsi:type="dcterms:W3CDTF">2020-09-23T05:58:43Z</dcterms:modified>
</cp:coreProperties>
</file>