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3" r:id="rId2"/>
    <p:sldId id="340" r:id="rId3"/>
    <p:sldId id="351" r:id="rId4"/>
    <p:sldId id="361" r:id="rId5"/>
    <p:sldId id="352" r:id="rId6"/>
    <p:sldId id="357" r:id="rId7"/>
    <p:sldId id="353" r:id="rId8"/>
    <p:sldId id="355" r:id="rId9"/>
    <p:sldId id="356" r:id="rId10"/>
    <p:sldId id="3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4B2E0-3091-4EE5-BC31-DB268DDF6084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47E51-D0B3-434A-B5C8-033851A21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6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ngfind.com-kingpin-png-4152286 (1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4000" y="1905000"/>
            <a:ext cx="5791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18CSC202J - OBJECT ORIENTED DESIGN AND PROGRAMMING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latin typeface="Arial" pitchFamily="34" charset="0"/>
                <a:cs typeface="Arial" pitchFamily="34" charset="0"/>
              </a:rPr>
              <a:t>Session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7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Topic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:throw, throws and finally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19500" y="375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2076450"/>
            <a:ext cx="5181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cs typeface="Times New Roman" panose="02020603050405020304" pitchFamily="18" charset="0"/>
              </a:rPr>
              <a:t>#</a:t>
            </a:r>
            <a:r>
              <a:rPr lang="en-US" sz="2000" dirty="0">
                <a:cs typeface="Times New Roman" panose="02020603050405020304" pitchFamily="18" charset="0"/>
              </a:rPr>
              <a:t>include&lt;</a:t>
            </a:r>
            <a:r>
              <a:rPr lang="en-US" sz="2000" dirty="0" err="1">
                <a:cs typeface="Times New Roman" panose="02020603050405020304" pitchFamily="18" charset="0"/>
              </a:rPr>
              <a:t>iostream</a:t>
            </a:r>
            <a:r>
              <a:rPr lang="en-US" sz="2000" dirty="0"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using namespace </a:t>
            </a:r>
            <a:r>
              <a:rPr lang="en-US" sz="2000" dirty="0" err="1">
                <a:cs typeface="Times New Roman" panose="02020603050405020304" pitchFamily="18" charset="0"/>
              </a:rPr>
              <a:t>std</a:t>
            </a:r>
            <a:r>
              <a:rPr lang="en-US" sz="2000" dirty="0"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int</a:t>
            </a:r>
            <a:r>
              <a:rPr lang="en-US" sz="2000" dirty="0">
                <a:cs typeface="Times New Roman" panose="02020603050405020304" pitchFamily="18" charset="0"/>
              </a:rPr>
              <a:t> main()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cs typeface="Times New Roman" panose="02020603050405020304" pitchFamily="18" charset="0"/>
              </a:rPr>
              <a:t>int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a,b</a:t>
            </a:r>
            <a:r>
              <a:rPr lang="en-US" sz="2000" dirty="0"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cs typeface="Times New Roman" panose="02020603050405020304" pitchFamily="18" charset="0"/>
              </a:rPr>
              <a:t>cin</a:t>
            </a:r>
            <a:r>
              <a:rPr lang="en-US" sz="2000" dirty="0">
                <a:cs typeface="Times New Roman" panose="02020603050405020304" pitchFamily="18" charset="0"/>
              </a:rPr>
              <a:t> &gt;&gt; a&gt;&gt; b;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	try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	{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cs typeface="Times New Roman" panose="02020603050405020304" pitchFamily="18" charset="0"/>
              </a:rPr>
              <a:t>if </a:t>
            </a:r>
            <a:r>
              <a:rPr lang="en-US" sz="2000" dirty="0">
                <a:cs typeface="Times New Roman" panose="02020603050405020304" pitchFamily="18" charset="0"/>
              </a:rPr>
              <a:t>(b!=0)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cs typeface="Times New Roman" panose="02020603050405020304" pitchFamily="18" charset="0"/>
              </a:rPr>
              <a:t>{</a:t>
            </a:r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cs typeface="Times New Roman" panose="02020603050405020304" pitchFamily="18" charset="0"/>
              </a:rPr>
              <a:t>cout</a:t>
            </a:r>
            <a:r>
              <a:rPr lang="en-US" sz="2000" dirty="0">
                <a:cs typeface="Times New Roman" panose="02020603050405020304" pitchFamily="18" charset="0"/>
              </a:rPr>
              <a:t>&lt;&lt;“result (a/b)=”&lt;&lt;a/b;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cs typeface="Times New Roman" panose="02020603050405020304" pitchFamily="18" charset="0"/>
              </a:rPr>
              <a:t>}</a:t>
            </a:r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		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1618833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else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	{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cs typeface="Times New Roman" panose="02020603050405020304" pitchFamily="18" charset="0"/>
              </a:rPr>
              <a:t>throw(b</a:t>
            </a:r>
            <a:r>
              <a:rPr lang="en-US" sz="2400" dirty="0"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cs typeface="Times New Roman" panose="02020603050405020304" pitchFamily="18" charset="0"/>
              </a:rPr>
              <a:t>}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 smtClean="0">
                <a:cs typeface="Times New Roman" panose="02020603050405020304" pitchFamily="18" charset="0"/>
              </a:rPr>
              <a:t>}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 smtClean="0">
                <a:cs typeface="Times New Roman" panose="02020603050405020304" pitchFamily="18" charset="0"/>
              </a:rPr>
              <a:t>catch(</a:t>
            </a:r>
            <a:r>
              <a:rPr lang="en-US" sz="2400" dirty="0" err="1" smtClean="0"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i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{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 	</a:t>
            </a:r>
            <a:r>
              <a:rPr lang="en-US" sz="2400" dirty="0" err="1" smtClean="0">
                <a:cs typeface="Times New Roman" panose="02020603050405020304" pitchFamily="18" charset="0"/>
              </a:rPr>
              <a:t>cout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&lt;&lt;“exception caught”;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__finally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 err="1" smtClean="0">
                <a:cs typeface="Times New Roman" panose="02020603050405020304" pitchFamily="18" charset="0"/>
              </a:rPr>
              <a:t>Cout</a:t>
            </a:r>
            <a:r>
              <a:rPr lang="en-US" sz="2400" dirty="0" smtClean="0">
                <a:cs typeface="Times New Roman" panose="02020603050405020304" pitchFamily="18" charset="0"/>
              </a:rPr>
              <a:t>&lt;&lt;“Division”;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1981200"/>
            <a:ext cx="0" cy="45720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33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throwing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Exception</a:t>
            </a:r>
          </a:p>
          <a:p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33400" y="1981200"/>
            <a:ext cx="8153400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 algn="just">
              <a:buFont typeface="Arial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When an exception is detected, it is thrown using throw statement in the try </a:t>
            </a:r>
            <a:r>
              <a:rPr lang="en-US" dirty="0" smtClean="0">
                <a:cs typeface="Times New Roman" panose="02020603050405020304" pitchFamily="18" charset="0"/>
              </a:rPr>
              <a:t>block</a:t>
            </a:r>
          </a:p>
          <a:p>
            <a:pPr marL="457200" indent="-457200" algn="just"/>
            <a:r>
              <a:rPr lang="en-US" sz="2800" dirty="0" smtClean="0">
                <a:cs typeface="Times New Roman" panose="02020603050405020304" pitchFamily="18" charset="0"/>
              </a:rPr>
              <a:t>It </a:t>
            </a:r>
            <a:r>
              <a:rPr lang="en-US" sz="2800" dirty="0">
                <a:cs typeface="Times New Roman" panose="02020603050405020304" pitchFamily="18" charset="0"/>
              </a:rPr>
              <a:t>is </a:t>
            </a:r>
            <a:r>
              <a:rPr lang="en-US" sz="2800" dirty="0" smtClean="0">
                <a:cs typeface="Times New Roman" panose="02020603050405020304" pitchFamily="18" charset="0"/>
              </a:rPr>
              <a:t>also possible</a:t>
            </a:r>
            <a:r>
              <a:rPr lang="en-US" sz="2800" dirty="0">
                <a:cs typeface="Times New Roman" panose="02020603050405020304" pitchFamily="18" charset="0"/>
              </a:rPr>
              <a:t>, where we have nested try-catch statement</a:t>
            </a:r>
          </a:p>
          <a:p>
            <a:pPr marL="0" indent="0" algn="just">
              <a:buNone/>
            </a:pPr>
            <a:r>
              <a:rPr lang="en-US" sz="2800" dirty="0">
                <a:cs typeface="Times New Roman" panose="02020603050405020304" pitchFamily="18" charset="0"/>
              </a:rPr>
              <a:t>			throw;</a:t>
            </a:r>
          </a:p>
          <a:p>
            <a:pPr marL="457200" indent="-457200" algn="just"/>
            <a:r>
              <a:rPr lang="en-US" sz="2800" dirty="0">
                <a:cs typeface="Times New Roman" panose="02020603050405020304" pitchFamily="18" charset="0"/>
              </a:rPr>
              <a:t>It cause the current exception to be thrown to the next enclosing try/catch sequence and is caught by a catch statement listed after that enclosing try block.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37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solidFill>
                  <a:schemeClr val="accent6">
                    <a:lumMod val="75000"/>
                  </a:schemeClr>
                </a:solidFill>
              </a:rPr>
              <a:t>throwing Exception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A51C927-D40B-4044-9667-1C8A020C934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2514600"/>
            <a:ext cx="394494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err="1" smtClean="0">
                <a:solidFill>
                  <a:schemeClr val="accent6">
                    <a:lumMod val="75000"/>
                  </a:schemeClr>
                </a:solidFill>
              </a:rPr>
              <a:t>Rethrowing</a:t>
            </a:r>
            <a:r>
              <a:rPr lang="en-IN" sz="4000" b="1" dirty="0" smtClean="0">
                <a:solidFill>
                  <a:schemeClr val="accent6">
                    <a:lumMod val="75000"/>
                  </a:schemeClr>
                </a:solidFill>
              </a:rPr>
              <a:t> Exception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AFCCA38-F1AA-40BA-9E6B-F72AD34ABB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0837" y="2133600"/>
            <a:ext cx="33623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4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47737" y="1981200"/>
            <a:ext cx="8229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indicate that an exception has occurred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“throwing an exception”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 normally specifies an operand: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caught by closest exception handler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26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throw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point: Example 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997838"/>
            <a:ext cx="8610600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try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if(denominator == 0) 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{ 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	throw denominator; 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} 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result = numerator/denominator; 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&lt;&lt;"\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nThe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result of division is:" &lt;&lt;result; 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en-IN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5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exception handling keywords in c++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066800"/>
            <a:ext cx="6206975" cy="5251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361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Finally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95300" y="1752600"/>
            <a:ext cx="8229600" cy="5287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000" y="2133600"/>
            <a:ext cx="84582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The application always executes any statements in the finally part, even if an exception occurs in the try block. When any code in the </a:t>
            </a:r>
            <a:r>
              <a:rPr lang="en-IN" sz="2400" b="1" dirty="0"/>
              <a:t>try</a:t>
            </a:r>
            <a:r>
              <a:rPr lang="en-IN" sz="2400" dirty="0"/>
              <a:t> block </a:t>
            </a:r>
            <a:r>
              <a:rPr lang="en-IN" sz="2400" dirty="0" smtClean="0"/>
              <a:t>raises </a:t>
            </a:r>
            <a:r>
              <a:rPr lang="en-IN" sz="2400" dirty="0"/>
              <a:t>an exception, execution halts at that point</a:t>
            </a:r>
            <a:r>
              <a:rPr lang="en-IN" sz="2400" dirty="0" smtClean="0"/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dirty="0" smtClean="0"/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/>
              <a:t>Once an exception handler is found, execution jumps to the finally part. After the </a:t>
            </a:r>
            <a:r>
              <a:rPr lang="en-IN" sz="2400" b="1" dirty="0"/>
              <a:t>finally</a:t>
            </a:r>
            <a:r>
              <a:rPr lang="en-IN" sz="2400" dirty="0"/>
              <a:t> part executes, the exception handler is called. </a:t>
            </a:r>
            <a:endParaRPr lang="en-IN" sz="2400" dirty="0" smtClean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dirty="0" smtClean="0"/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dirty="0" smtClean="0"/>
              <a:t>If </a:t>
            </a:r>
            <a:r>
              <a:rPr lang="en-IN" sz="2400" dirty="0"/>
              <a:t>no exception occurs, the code in the </a:t>
            </a:r>
            <a:r>
              <a:rPr lang="en-IN" sz="2400" b="1" dirty="0"/>
              <a:t>finally</a:t>
            </a:r>
            <a:r>
              <a:rPr lang="en-IN" sz="2400" dirty="0"/>
              <a:t> block executes in the normal order, after all the statements in the </a:t>
            </a:r>
            <a:r>
              <a:rPr lang="en-IN" sz="2400" b="1" dirty="0"/>
              <a:t>try</a:t>
            </a:r>
            <a:r>
              <a:rPr lang="en-IN" sz="2400" dirty="0"/>
              <a:t> block.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996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47800" y="2514600"/>
            <a:ext cx="539744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try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// statements that may raise an exception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__finally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// statements that are called even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//if there is an exception in the try block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98961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230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CENR</dc:creator>
  <cp:lastModifiedBy>jeeva</cp:lastModifiedBy>
  <cp:revision>72</cp:revision>
  <dcterms:created xsi:type="dcterms:W3CDTF">2019-09-14T05:22:07Z</dcterms:created>
  <dcterms:modified xsi:type="dcterms:W3CDTF">2020-08-10T17:16:43Z</dcterms:modified>
</cp:coreProperties>
</file>