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3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95"/>
              </a:lnSpc>
            </a:pPr>
            <a:r>
              <a:rPr spc="-5" dirty="0"/>
              <a:t>18PYB103J</a:t>
            </a:r>
            <a:r>
              <a:rPr dirty="0"/>
              <a:t> </a:t>
            </a:r>
            <a:r>
              <a:rPr spc="-5" dirty="0"/>
              <a:t>Module-I </a:t>
            </a:r>
            <a:r>
              <a:rPr spc="-10" dirty="0"/>
              <a:t>Lecture-4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95"/>
              </a:lnSpc>
            </a:pPr>
            <a:r>
              <a:rPr spc="-5" dirty="0"/>
              <a:t>18PYB103J</a:t>
            </a:r>
            <a:r>
              <a:rPr dirty="0"/>
              <a:t> </a:t>
            </a:r>
            <a:r>
              <a:rPr spc="-5" dirty="0"/>
              <a:t>Module-I </a:t>
            </a:r>
            <a:r>
              <a:rPr spc="-10" dirty="0"/>
              <a:t>Lecture-4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95"/>
              </a:lnSpc>
            </a:pPr>
            <a:r>
              <a:rPr spc="-5" dirty="0"/>
              <a:t>18PYB103J</a:t>
            </a:r>
            <a:r>
              <a:rPr dirty="0"/>
              <a:t> </a:t>
            </a:r>
            <a:r>
              <a:rPr spc="-5" dirty="0"/>
              <a:t>Module-I </a:t>
            </a:r>
            <a:r>
              <a:rPr spc="-10" dirty="0"/>
              <a:t>Lecture-4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27" y="694957"/>
            <a:ext cx="1596043" cy="59806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8100" y="562355"/>
            <a:ext cx="1790700" cy="12664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95"/>
              </a:lnSpc>
            </a:pPr>
            <a:r>
              <a:rPr spc="-5" dirty="0"/>
              <a:t>18PYB103J</a:t>
            </a:r>
            <a:r>
              <a:rPr dirty="0"/>
              <a:t> </a:t>
            </a:r>
            <a:r>
              <a:rPr spc="-5" dirty="0"/>
              <a:t>Module-I </a:t>
            </a:r>
            <a:r>
              <a:rPr spc="-10" dirty="0"/>
              <a:t>Lecture-4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95"/>
              </a:lnSpc>
            </a:pPr>
            <a:r>
              <a:rPr spc="-5" dirty="0"/>
              <a:t>18PYB103J</a:t>
            </a:r>
            <a:r>
              <a:rPr dirty="0"/>
              <a:t> </a:t>
            </a:r>
            <a:r>
              <a:rPr spc="-5" dirty="0"/>
              <a:t>Module-I </a:t>
            </a:r>
            <a:r>
              <a:rPr spc="-10" dirty="0"/>
              <a:t>Lecture-4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8827" y="694957"/>
            <a:ext cx="1596043" cy="5980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351" y="1624075"/>
            <a:ext cx="8505697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80762" y="7057411"/>
            <a:ext cx="21031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95"/>
              </a:lnSpc>
            </a:pPr>
            <a:r>
              <a:rPr spc="-5" dirty="0"/>
              <a:t>18PYB103J</a:t>
            </a:r>
            <a:r>
              <a:rPr dirty="0"/>
              <a:t> </a:t>
            </a:r>
            <a:r>
              <a:rPr spc="-5" dirty="0"/>
              <a:t>Module-I </a:t>
            </a:r>
            <a:r>
              <a:rPr spc="-10" dirty="0"/>
              <a:t>Lecture-4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2" y="6922940"/>
            <a:ext cx="1739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51" y="877837"/>
            <a:ext cx="1596043" cy="5980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0" y="638555"/>
            <a:ext cx="1790700" cy="12664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6959" y="2098039"/>
            <a:ext cx="7914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Arial"/>
                <a:cs typeface="Arial"/>
              </a:rPr>
              <a:t>DEPARTMENT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PHYSICS AND NANOTECHNOLOGY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SRM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INSTITUTE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SCIENCE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010535" y="3331323"/>
            <a:ext cx="403732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Lecture-4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5455" y="4572000"/>
            <a:ext cx="5410200" cy="685800"/>
          </a:xfrm>
          <a:prstGeom prst="rect">
            <a:avLst/>
          </a:prstGeom>
          <a:solidFill>
            <a:srgbClr val="BF0000"/>
          </a:solidFill>
          <a:ln w="25399">
            <a:solidFill>
              <a:srgbClr val="375D89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SOLVING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27" y="694957"/>
            <a:ext cx="1596043" cy="5980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8100" y="562355"/>
            <a:ext cx="1790700" cy="11140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4463" y="1624075"/>
            <a:ext cx="85845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dirty="0"/>
              <a:t>1.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electrical</a:t>
            </a:r>
            <a:r>
              <a:rPr dirty="0"/>
              <a:t> </a:t>
            </a:r>
            <a:r>
              <a:rPr spc="-5" dirty="0"/>
              <a:t>resistivity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copper</a:t>
            </a:r>
            <a:r>
              <a:rPr dirty="0"/>
              <a:t> </a:t>
            </a:r>
            <a:r>
              <a:rPr spc="-5" dirty="0"/>
              <a:t>at</a:t>
            </a:r>
            <a:r>
              <a:rPr dirty="0"/>
              <a:t> 27⁰</a:t>
            </a:r>
            <a:r>
              <a:rPr spc="5" dirty="0"/>
              <a:t> </a:t>
            </a:r>
            <a:r>
              <a:rPr spc="-5" dirty="0"/>
              <a:t>C</a:t>
            </a:r>
            <a:r>
              <a:rPr dirty="0"/>
              <a:t> </a:t>
            </a:r>
            <a:r>
              <a:rPr spc="-5" dirty="0"/>
              <a:t>is </a:t>
            </a:r>
            <a:r>
              <a:rPr dirty="0"/>
              <a:t>1.72 </a:t>
            </a:r>
            <a:r>
              <a:rPr spc="-5" dirty="0"/>
              <a:t>x</a:t>
            </a:r>
            <a:r>
              <a:rPr dirty="0"/>
              <a:t> 10</a:t>
            </a:r>
            <a:r>
              <a:rPr sz="2175" baseline="24904" dirty="0"/>
              <a:t>-8</a:t>
            </a:r>
            <a:r>
              <a:rPr sz="2175" spc="7" baseline="24904" dirty="0"/>
              <a:t> </a:t>
            </a:r>
            <a:r>
              <a:rPr sz="2200" dirty="0"/>
              <a:t>Ohm </a:t>
            </a:r>
            <a:r>
              <a:rPr sz="2200" spc="-15" dirty="0"/>
              <a:t>m. </a:t>
            </a:r>
            <a:r>
              <a:rPr sz="2200" spc="-10" dirty="0"/>
              <a:t> </a:t>
            </a:r>
            <a:r>
              <a:rPr sz="2200" spc="-5" dirty="0"/>
              <a:t>Compute its thermal conductivity if </a:t>
            </a:r>
            <a:r>
              <a:rPr sz="2200" dirty="0"/>
              <a:t>the </a:t>
            </a:r>
            <a:r>
              <a:rPr sz="2200" spc="-5" dirty="0"/>
              <a:t>Lorentz number is </a:t>
            </a:r>
            <a:r>
              <a:rPr sz="2200" dirty="0"/>
              <a:t>2. 26 </a:t>
            </a:r>
            <a:r>
              <a:rPr sz="2200" spc="-5" dirty="0"/>
              <a:t>x </a:t>
            </a:r>
            <a:r>
              <a:rPr sz="2200" dirty="0"/>
              <a:t>10</a:t>
            </a:r>
            <a:r>
              <a:rPr sz="2175" baseline="24904" dirty="0"/>
              <a:t>-8</a:t>
            </a:r>
            <a:r>
              <a:rPr sz="2175" spc="7" baseline="24904" dirty="0"/>
              <a:t> </a:t>
            </a:r>
            <a:r>
              <a:rPr sz="2200" spc="-5" dirty="0"/>
              <a:t>W </a:t>
            </a:r>
            <a:r>
              <a:rPr sz="2200" dirty="0"/>
              <a:t> </a:t>
            </a:r>
            <a:r>
              <a:rPr sz="2200" spc="-5" dirty="0"/>
              <a:t>Ohm</a:t>
            </a:r>
            <a:r>
              <a:rPr sz="2200" spc="-10" dirty="0"/>
              <a:t> </a:t>
            </a:r>
            <a:r>
              <a:rPr sz="2200" dirty="0"/>
              <a:t>K</a:t>
            </a:r>
            <a:r>
              <a:rPr sz="2175" baseline="24904" dirty="0"/>
              <a:t>-2</a:t>
            </a:r>
            <a:endParaRPr sz="2175" baseline="24904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613659"/>
            <a:ext cx="7391400" cy="43967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64251" y="4270247"/>
            <a:ext cx="4232275" cy="73914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 marR="117475">
              <a:lnSpc>
                <a:spcPct val="100000"/>
              </a:lnSpc>
              <a:spcBef>
                <a:spcPts val="315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Here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K is the electrical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component of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thermal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conductivity,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σ is the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thermal 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conductivity,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T is the </a:t>
            </a:r>
            <a:r>
              <a:rPr sz="1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absolute</a:t>
            </a:r>
            <a:r>
              <a:rPr sz="1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temperature,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is the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Lorentz</a:t>
            </a:r>
            <a:r>
              <a:rPr sz="1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0" y="4515624"/>
            <a:ext cx="340360" cy="114300"/>
          </a:xfrm>
          <a:custGeom>
            <a:avLst/>
            <a:gdLst/>
            <a:ahLst/>
            <a:cxnLst/>
            <a:rect l="l" t="t" r="r" b="b"/>
            <a:pathLst>
              <a:path w="340360" h="114300">
                <a:moveTo>
                  <a:pt x="339852" y="38100"/>
                </a:moveTo>
                <a:lnTo>
                  <a:pt x="114300" y="38100"/>
                </a:lnTo>
                <a:lnTo>
                  <a:pt x="114300" y="0"/>
                </a:lnTo>
                <a:lnTo>
                  <a:pt x="0" y="56388"/>
                </a:lnTo>
                <a:lnTo>
                  <a:pt x="96012" y="105029"/>
                </a:lnTo>
                <a:lnTo>
                  <a:pt x="114300" y="114300"/>
                </a:lnTo>
                <a:lnTo>
                  <a:pt x="114300" y="76200"/>
                </a:lnTo>
                <a:lnTo>
                  <a:pt x="339852" y="76200"/>
                </a:lnTo>
                <a:lnTo>
                  <a:pt x="33985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3048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2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/>
              <a:t>Calculate</a:t>
            </a:r>
            <a:r>
              <a:rPr spc="2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5" dirty="0"/>
              <a:t>drift</a:t>
            </a:r>
            <a:r>
              <a:rPr spc="25" dirty="0"/>
              <a:t> </a:t>
            </a:r>
            <a:r>
              <a:rPr spc="-5" dirty="0"/>
              <a:t>velocity</a:t>
            </a:r>
            <a:r>
              <a:rPr spc="4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5" dirty="0"/>
              <a:t>electrons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30" dirty="0"/>
              <a:t> </a:t>
            </a:r>
            <a:r>
              <a:rPr spc="-5" dirty="0"/>
              <a:t>copper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30" dirty="0"/>
              <a:t> </a:t>
            </a:r>
            <a:r>
              <a:rPr spc="-5" dirty="0"/>
              <a:t>current</a:t>
            </a:r>
            <a:r>
              <a:rPr spc="25" dirty="0"/>
              <a:t> </a:t>
            </a:r>
            <a:r>
              <a:rPr spc="-10" dirty="0"/>
              <a:t>density</a:t>
            </a:r>
            <a:r>
              <a:rPr spc="15" dirty="0"/>
              <a:t> </a:t>
            </a:r>
            <a:r>
              <a:rPr spc="-10" dirty="0"/>
              <a:t>in </a:t>
            </a:r>
            <a:r>
              <a:rPr spc="-535" dirty="0"/>
              <a:t> </a:t>
            </a:r>
            <a:r>
              <a:rPr spc="-5" dirty="0"/>
              <a:t>wire</a:t>
            </a:r>
            <a:r>
              <a:rPr spc="7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5" dirty="0"/>
              <a:t>diameter</a:t>
            </a:r>
            <a:r>
              <a:rPr spc="75" dirty="0"/>
              <a:t> </a:t>
            </a:r>
            <a:r>
              <a:rPr dirty="0"/>
              <a:t>0.16</a:t>
            </a:r>
            <a:r>
              <a:rPr spc="80" dirty="0"/>
              <a:t> </a:t>
            </a:r>
            <a:r>
              <a:rPr dirty="0"/>
              <a:t>cm</a:t>
            </a:r>
            <a:r>
              <a:rPr spc="70" dirty="0"/>
              <a:t> </a:t>
            </a:r>
            <a:r>
              <a:rPr spc="-5" dirty="0"/>
              <a:t>which</a:t>
            </a:r>
            <a:r>
              <a:rPr spc="80" dirty="0"/>
              <a:t> </a:t>
            </a:r>
            <a:r>
              <a:rPr spc="-5" dirty="0"/>
              <a:t>carries</a:t>
            </a:r>
            <a:r>
              <a:rPr spc="85" dirty="0"/>
              <a:t> </a:t>
            </a:r>
            <a:r>
              <a:rPr spc="-5" dirty="0"/>
              <a:t>a</a:t>
            </a:r>
            <a:r>
              <a:rPr spc="70" dirty="0"/>
              <a:t> </a:t>
            </a:r>
            <a:r>
              <a:rPr spc="-5" dirty="0"/>
              <a:t>steady</a:t>
            </a:r>
            <a:r>
              <a:rPr spc="95" dirty="0"/>
              <a:t> </a:t>
            </a:r>
            <a:r>
              <a:rPr spc="-5" dirty="0"/>
              <a:t>current</a:t>
            </a:r>
            <a:r>
              <a:rPr spc="75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10</a:t>
            </a:r>
            <a:r>
              <a:rPr spc="80" dirty="0"/>
              <a:t> </a:t>
            </a:r>
            <a:r>
              <a:rPr spc="-5" dirty="0"/>
              <a:t>A.</a:t>
            </a:r>
            <a:r>
              <a:rPr spc="80" dirty="0"/>
              <a:t> </a:t>
            </a:r>
            <a:r>
              <a:rPr spc="-5" dirty="0"/>
              <a:t>Given</a:t>
            </a:r>
            <a:r>
              <a:rPr spc="80" dirty="0"/>
              <a:t> </a:t>
            </a:r>
            <a:r>
              <a:rPr spc="-5" dirty="0"/>
              <a:t>n</a:t>
            </a:r>
          </a:p>
          <a:p>
            <a:pPr marL="154305">
              <a:lnSpc>
                <a:spcPct val="100000"/>
              </a:lnSpc>
            </a:pPr>
            <a:r>
              <a:rPr spc="-5" dirty="0"/>
              <a:t>=</a:t>
            </a:r>
            <a:r>
              <a:rPr spc="-25" dirty="0"/>
              <a:t> </a:t>
            </a:r>
            <a:r>
              <a:rPr dirty="0"/>
              <a:t>8.46</a:t>
            </a:r>
            <a:r>
              <a:rPr spc="-20" dirty="0"/>
              <a:t> </a:t>
            </a:r>
            <a:r>
              <a:rPr spc="-5" dirty="0"/>
              <a:t>×</a:t>
            </a:r>
            <a:r>
              <a:rPr spc="-20" dirty="0"/>
              <a:t> </a:t>
            </a:r>
            <a:r>
              <a:rPr spc="5" dirty="0"/>
              <a:t>10</a:t>
            </a:r>
            <a:r>
              <a:rPr sz="2175" spc="7" baseline="24904" dirty="0"/>
              <a:t>28</a:t>
            </a:r>
            <a:r>
              <a:rPr sz="2175" spc="262" baseline="24904" dirty="0"/>
              <a:t> </a:t>
            </a:r>
            <a:r>
              <a:rPr sz="2200" spc="-5" dirty="0"/>
              <a:t>m</a:t>
            </a:r>
            <a:r>
              <a:rPr sz="2175" spc="-7" baseline="24904" dirty="0"/>
              <a:t>–3</a:t>
            </a:r>
            <a:r>
              <a:rPr sz="2200" spc="-5" dirty="0"/>
              <a:t>.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666999"/>
            <a:ext cx="5181600" cy="41610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751" y="848881"/>
            <a:ext cx="1596043" cy="598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3800" y="609600"/>
            <a:ext cx="1790700" cy="1066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844" rIns="0" bIns="0" rtlCol="0">
            <a:spAutoFit/>
          </a:bodyPr>
          <a:lstStyle/>
          <a:p>
            <a:pPr marL="7810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3.</a:t>
            </a:r>
            <a:r>
              <a:rPr spc="-10" dirty="0"/>
              <a:t> </a:t>
            </a:r>
            <a:r>
              <a:rPr spc="-5" dirty="0"/>
              <a:t>Find</a:t>
            </a:r>
            <a:r>
              <a:rPr spc="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lowest</a:t>
            </a:r>
            <a:r>
              <a:rPr spc="5" dirty="0"/>
              <a:t> </a:t>
            </a:r>
            <a:r>
              <a:rPr spc="-10" dirty="0"/>
              <a:t>energy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an</a:t>
            </a:r>
            <a:r>
              <a:rPr spc="5" dirty="0"/>
              <a:t> </a:t>
            </a:r>
            <a:r>
              <a:rPr spc="-5" dirty="0"/>
              <a:t>electron</a:t>
            </a:r>
            <a:r>
              <a:rPr spc="10" dirty="0"/>
              <a:t> </a:t>
            </a:r>
            <a:r>
              <a:rPr spc="-5" dirty="0"/>
              <a:t>confined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one</a:t>
            </a:r>
            <a:r>
              <a:rPr spc="-5" dirty="0"/>
              <a:t> dimensional </a:t>
            </a:r>
            <a:r>
              <a:rPr spc="-535" dirty="0"/>
              <a:t> </a:t>
            </a:r>
            <a:r>
              <a:rPr spc="-5" dirty="0"/>
              <a:t>potential</a:t>
            </a:r>
            <a:r>
              <a:rPr spc="-15" dirty="0"/>
              <a:t> </a:t>
            </a:r>
            <a:r>
              <a:rPr dirty="0"/>
              <a:t>box</a:t>
            </a:r>
            <a:r>
              <a:rPr spc="-5" dirty="0"/>
              <a:t> separated</a:t>
            </a:r>
            <a:r>
              <a:rPr spc="20" dirty="0"/>
              <a:t> </a:t>
            </a:r>
            <a:r>
              <a:rPr dirty="0"/>
              <a:t>by</a:t>
            </a:r>
            <a:r>
              <a:rPr spc="-5" dirty="0"/>
              <a:t> distance </a:t>
            </a:r>
            <a:r>
              <a:rPr dirty="0"/>
              <a:t>0.1</a:t>
            </a:r>
            <a:r>
              <a:rPr spc="-5" dirty="0"/>
              <a:t> </a:t>
            </a:r>
            <a:r>
              <a:rPr spc="-10" dirty="0"/>
              <a:t>nm.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2514600"/>
            <a:ext cx="7882128" cy="4343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363" y="1779523"/>
            <a:ext cx="86531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/>
              <a:t>4.</a:t>
            </a:r>
            <a:r>
              <a:rPr spc="15" dirty="0"/>
              <a:t> </a:t>
            </a:r>
            <a:r>
              <a:rPr spc="-10" dirty="0"/>
              <a:t>An</a:t>
            </a:r>
            <a:r>
              <a:rPr spc="25" dirty="0"/>
              <a:t> </a:t>
            </a:r>
            <a:r>
              <a:rPr spc="-5" dirty="0"/>
              <a:t>electron</a:t>
            </a:r>
            <a:r>
              <a:rPr spc="20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bound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dirty="0"/>
              <a:t>one</a:t>
            </a:r>
            <a:r>
              <a:rPr spc="10" dirty="0"/>
              <a:t> </a:t>
            </a:r>
            <a:r>
              <a:rPr spc="-5" dirty="0"/>
              <a:t>dimensional</a:t>
            </a:r>
            <a:r>
              <a:rPr spc="20" dirty="0"/>
              <a:t> </a:t>
            </a:r>
            <a:r>
              <a:rPr dirty="0"/>
              <a:t>infinite</a:t>
            </a:r>
            <a:r>
              <a:rPr spc="10" dirty="0"/>
              <a:t> </a:t>
            </a:r>
            <a:r>
              <a:rPr spc="-5" dirty="0"/>
              <a:t>well</a:t>
            </a:r>
            <a:r>
              <a:rPr spc="2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width</a:t>
            </a:r>
            <a:r>
              <a:rPr spc="25" dirty="0"/>
              <a:t> </a:t>
            </a:r>
            <a:r>
              <a:rPr spc="-5" dirty="0"/>
              <a:t>1</a:t>
            </a:r>
            <a:r>
              <a:rPr spc="20" dirty="0"/>
              <a:t> </a:t>
            </a:r>
            <a:r>
              <a:rPr spc="-5" dirty="0"/>
              <a:t>x</a:t>
            </a:r>
            <a:r>
              <a:rPr spc="25" dirty="0"/>
              <a:t> </a:t>
            </a:r>
            <a:r>
              <a:rPr dirty="0"/>
              <a:t>10</a:t>
            </a:r>
            <a:r>
              <a:rPr sz="2175" baseline="24904" dirty="0"/>
              <a:t>-10</a:t>
            </a:r>
            <a:r>
              <a:rPr sz="2200" dirty="0"/>
              <a:t>m. </a:t>
            </a:r>
            <a:r>
              <a:rPr sz="2200" spc="-535" dirty="0"/>
              <a:t> </a:t>
            </a:r>
            <a:r>
              <a:rPr sz="2200" spc="-5" dirty="0"/>
              <a:t>Find </a:t>
            </a:r>
            <a:r>
              <a:rPr sz="2200" dirty="0"/>
              <a:t>the</a:t>
            </a:r>
            <a:r>
              <a:rPr sz="2200" spc="-5" dirty="0"/>
              <a:t> </a:t>
            </a:r>
            <a:r>
              <a:rPr sz="2200" spc="-10" dirty="0"/>
              <a:t>energy</a:t>
            </a:r>
            <a:r>
              <a:rPr sz="2200" spc="10" dirty="0"/>
              <a:t> </a:t>
            </a:r>
            <a:r>
              <a:rPr sz="2200" spc="-5" dirty="0"/>
              <a:t>value</a:t>
            </a:r>
            <a:r>
              <a:rPr sz="2200" spc="-15" dirty="0"/>
              <a:t> </a:t>
            </a:r>
            <a:r>
              <a:rPr sz="2200" spc="-5" dirty="0"/>
              <a:t>in</a:t>
            </a:r>
            <a:r>
              <a:rPr sz="2200" spc="5" dirty="0"/>
              <a:t> </a:t>
            </a:r>
            <a:r>
              <a:rPr sz="2200" dirty="0"/>
              <a:t>the ground</a:t>
            </a:r>
            <a:r>
              <a:rPr sz="2200" spc="-20" dirty="0"/>
              <a:t> </a:t>
            </a:r>
            <a:r>
              <a:rPr sz="2200" spc="-5" dirty="0"/>
              <a:t>state,</a:t>
            </a:r>
            <a:r>
              <a:rPr sz="2200" spc="5" dirty="0"/>
              <a:t> </a:t>
            </a:r>
            <a:r>
              <a:rPr sz="2200" spc="-5" dirty="0"/>
              <a:t>first</a:t>
            </a:r>
            <a:r>
              <a:rPr sz="2200" spc="20" dirty="0"/>
              <a:t> </a:t>
            </a:r>
            <a:r>
              <a:rPr sz="2200" spc="-5" dirty="0"/>
              <a:t>and second</a:t>
            </a:r>
            <a:r>
              <a:rPr sz="2200" spc="5" dirty="0"/>
              <a:t> </a:t>
            </a:r>
            <a:r>
              <a:rPr sz="2200" spc="-5" dirty="0"/>
              <a:t>excited</a:t>
            </a:r>
            <a:r>
              <a:rPr sz="2200" spc="10" dirty="0"/>
              <a:t> </a:t>
            </a:r>
            <a:r>
              <a:rPr sz="2200" spc="-5" dirty="0"/>
              <a:t>states.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88" y="2514600"/>
            <a:ext cx="8020811" cy="45369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30504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5.</a:t>
            </a:r>
            <a:r>
              <a:rPr spc="-10" dirty="0"/>
              <a:t> </a:t>
            </a:r>
            <a:r>
              <a:rPr spc="-5" dirty="0"/>
              <a:t>Find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least</a:t>
            </a:r>
            <a:r>
              <a:rPr spc="15" dirty="0"/>
              <a:t> </a:t>
            </a:r>
            <a:r>
              <a:rPr spc="-10" dirty="0"/>
              <a:t>energy</a:t>
            </a:r>
            <a:r>
              <a:rPr spc="-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an</a:t>
            </a:r>
            <a:r>
              <a:rPr spc="5" dirty="0"/>
              <a:t> </a:t>
            </a:r>
            <a:r>
              <a:rPr spc="-5" dirty="0"/>
              <a:t>electron</a:t>
            </a:r>
            <a:r>
              <a:rPr spc="5" dirty="0"/>
              <a:t> </a:t>
            </a:r>
            <a:r>
              <a:rPr spc="-5" dirty="0"/>
              <a:t>moving</a:t>
            </a:r>
            <a:r>
              <a:rPr spc="25" dirty="0"/>
              <a:t> </a:t>
            </a:r>
            <a:r>
              <a:rPr spc="-5" dirty="0"/>
              <a:t>in one-dimensional </a:t>
            </a:r>
            <a:r>
              <a:rPr spc="-535" dirty="0"/>
              <a:t> </a:t>
            </a:r>
            <a:r>
              <a:rPr spc="-5" dirty="0"/>
              <a:t>potential</a:t>
            </a:r>
            <a:r>
              <a:rPr spc="-10" dirty="0"/>
              <a:t> </a:t>
            </a:r>
            <a:r>
              <a:rPr dirty="0"/>
              <a:t>box</a:t>
            </a:r>
            <a:r>
              <a:rPr spc="-5" dirty="0"/>
              <a:t> (infinite</a:t>
            </a:r>
            <a:r>
              <a:rPr spc="10" dirty="0"/>
              <a:t> </a:t>
            </a:r>
            <a:r>
              <a:rPr dirty="0"/>
              <a:t>height)</a:t>
            </a:r>
            <a:r>
              <a:rPr spc="-10" dirty="0"/>
              <a:t> </a:t>
            </a:r>
            <a:r>
              <a:rPr dirty="0"/>
              <a:t>of </a:t>
            </a:r>
            <a:r>
              <a:rPr spc="-5" dirty="0"/>
              <a:t>width</a:t>
            </a:r>
            <a:r>
              <a:rPr spc="5" dirty="0"/>
              <a:t> </a:t>
            </a:r>
            <a:r>
              <a:rPr spc="-5" dirty="0"/>
              <a:t>0.05nm.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50" y="2715767"/>
            <a:ext cx="7219950" cy="37612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198</Words>
  <Application>Microsoft Office PowerPoint</Application>
  <PresentationFormat>Custom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DEPARTMENT OF PHYSICS AND NANOTECHNOLOGY  SRM INSTITUTE OF SCIENCE AND TECHNOLOGY</vt:lpstr>
      <vt:lpstr>1. The electrical resistivity of copper at 27⁰ C is 1.72 x 10-8 Ohm m.  Compute its thermal conductivity if the Lorentz number is 2. 26 x 10-8 W  Ohm K-2</vt:lpstr>
      <vt:lpstr>2. Calculate the drift velocity of electrons in copper and current density in  wire of diameter 0.16 cm which carries a steady current of 10 A. Given n = 8.46 × 1028 m–3.</vt:lpstr>
      <vt:lpstr>3. Find the lowest energy of an electron confined in one dimensional  potential box separated by distance 0.1 nm.</vt:lpstr>
      <vt:lpstr>4. An electron is bound in one dimensional infinite well of width 1 x 10-10m.  Find the energy value in the ground state, first and second excited states.</vt:lpstr>
      <vt:lpstr>5. Find the least energy of an electron moving in one-dimensional  potential box (infinite height) of width 0.05nm.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4.ppt  -  Compatibility Mode</dc:title>
  <dc:creator>tripa</dc:creator>
  <cp:lastModifiedBy>Jitendra</cp:lastModifiedBy>
  <cp:revision>1</cp:revision>
  <dcterms:created xsi:type="dcterms:W3CDTF">2022-03-16T18:16:02Z</dcterms:created>
  <dcterms:modified xsi:type="dcterms:W3CDTF">2022-03-16T18:17:57Z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2022-03-16T00:00:00Z</vt:filetime>
  </property>
</Properties>
</file>