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5" r:id="rId6"/>
    <p:sldId id="266" r:id="rId7"/>
    <p:sldId id="261" r:id="rId8"/>
    <p:sldId id="262" r:id="rId9"/>
    <p:sldId id="263" r:id="rId10"/>
    <p:sldId id="267" r:id="rId11"/>
    <p:sldId id="264" r:id="rId12"/>
    <p:sldId id="259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26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286999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26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573996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26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860995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26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147993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26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1434991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26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172199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26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2008989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26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2295986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26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4EA"/>
          </a:solidFill>
        </a:fill>
      </a:tcStyle>
    </a:wholeTbl>
    <a:band2H>
      <a:tcTxStyle/>
      <a:tcStyle>
        <a:tcBdr/>
        <a:fill>
          <a:solidFill>
            <a:srgbClr val="E6EBF5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EF1"/>
          </a:solidFill>
        </a:fill>
      </a:tcStyle>
    </a:wholeTbl>
    <a:band2H>
      <a:tcTxStyle/>
      <a:tcStyle>
        <a:tcBdr/>
        <a:fill>
          <a:solidFill>
            <a:srgbClr val="E6F6F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9CE"/>
          </a:solidFill>
        </a:fill>
      </a:tcStyle>
    </a:wholeTbl>
    <a:band2H>
      <a:tcTxStyle/>
      <a:tcStyle>
        <a:tcBdr/>
        <a:fill>
          <a:solidFill>
            <a:srgbClr val="F0F4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>
      <p:cViewPr varScale="1">
        <p:scale>
          <a:sx n="117" d="100"/>
          <a:sy n="117" d="100"/>
        </p:scale>
        <p:origin x="18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389625" latinLnBrk="0">
      <a:defRPr sz="1000">
        <a:latin typeface="+mj-lt"/>
        <a:ea typeface="+mj-ea"/>
        <a:cs typeface="+mj-cs"/>
        <a:sym typeface="Calibri"/>
      </a:defRPr>
    </a:lvl1pPr>
    <a:lvl2pPr indent="228600" defTabSz="389625" latinLnBrk="0">
      <a:defRPr sz="1000">
        <a:latin typeface="+mj-lt"/>
        <a:ea typeface="+mj-ea"/>
        <a:cs typeface="+mj-cs"/>
        <a:sym typeface="Calibri"/>
      </a:defRPr>
    </a:lvl2pPr>
    <a:lvl3pPr indent="457200" defTabSz="389625" latinLnBrk="0">
      <a:defRPr sz="1000">
        <a:latin typeface="+mj-lt"/>
        <a:ea typeface="+mj-ea"/>
        <a:cs typeface="+mj-cs"/>
        <a:sym typeface="Calibri"/>
      </a:defRPr>
    </a:lvl3pPr>
    <a:lvl4pPr indent="685800" defTabSz="389625" latinLnBrk="0">
      <a:defRPr sz="1000">
        <a:latin typeface="+mj-lt"/>
        <a:ea typeface="+mj-ea"/>
        <a:cs typeface="+mj-cs"/>
        <a:sym typeface="Calibri"/>
      </a:defRPr>
    </a:lvl4pPr>
    <a:lvl5pPr indent="914400" defTabSz="389625" latinLnBrk="0">
      <a:defRPr sz="1000">
        <a:latin typeface="+mj-lt"/>
        <a:ea typeface="+mj-ea"/>
        <a:cs typeface="+mj-cs"/>
        <a:sym typeface="Calibri"/>
      </a:defRPr>
    </a:lvl5pPr>
    <a:lvl6pPr indent="1143000" defTabSz="389625" latinLnBrk="0">
      <a:defRPr sz="1000">
        <a:latin typeface="+mj-lt"/>
        <a:ea typeface="+mj-ea"/>
        <a:cs typeface="+mj-cs"/>
        <a:sym typeface="Calibri"/>
      </a:defRPr>
    </a:lvl6pPr>
    <a:lvl7pPr indent="1371600" defTabSz="389625" latinLnBrk="0">
      <a:defRPr sz="1000">
        <a:latin typeface="+mj-lt"/>
        <a:ea typeface="+mj-ea"/>
        <a:cs typeface="+mj-cs"/>
        <a:sym typeface="Calibri"/>
      </a:defRPr>
    </a:lvl7pPr>
    <a:lvl8pPr indent="1600200" defTabSz="389625" latinLnBrk="0">
      <a:defRPr sz="1000">
        <a:latin typeface="+mj-lt"/>
        <a:ea typeface="+mj-ea"/>
        <a:cs typeface="+mj-cs"/>
        <a:sym typeface="Calibri"/>
      </a:defRPr>
    </a:lvl8pPr>
    <a:lvl9pPr indent="1828800" defTabSz="389625" latinLnBrk="0">
      <a:defRPr sz="10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/>
          <p:cNvSpPr/>
          <p:nvPr/>
        </p:nvSpPr>
        <p:spPr>
          <a:xfrm>
            <a:off x="-9525" y="4956083"/>
            <a:ext cx="9162669" cy="19553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5" name="Rectangle 8"/>
          <p:cNvSpPr/>
          <p:nvPr/>
        </p:nvSpPr>
        <p:spPr>
          <a:xfrm>
            <a:off x="-9525" y="-27432"/>
            <a:ext cx="9162669" cy="407502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" name="Title 2"/>
          <p:cNvSpPr txBox="1"/>
          <p:nvPr/>
        </p:nvSpPr>
        <p:spPr>
          <a:xfrm>
            <a:off x="2220791" y="4976290"/>
            <a:ext cx="1511360" cy="13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r>
              <a:t>Course Code: 20NTE507T</a:t>
            </a:r>
          </a:p>
        </p:txBody>
      </p:sp>
      <p:sp>
        <p:nvSpPr>
          <p:cNvPr id="27" name="Title 2"/>
          <p:cNvSpPr txBox="1"/>
          <p:nvPr/>
        </p:nvSpPr>
        <p:spPr>
          <a:xfrm>
            <a:off x="5010744" y="4976290"/>
            <a:ext cx="2585915" cy="13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r>
              <a:t>Course Title: Micro/Nano Systems and Sensors</a:t>
            </a:r>
          </a:p>
        </p:txBody>
      </p:sp>
      <p:sp>
        <p:nvSpPr>
          <p:cNvPr id="28" name="Title 2"/>
          <p:cNvSpPr txBox="1"/>
          <p:nvPr/>
        </p:nvSpPr>
        <p:spPr>
          <a:xfrm>
            <a:off x="85323" y="4975962"/>
            <a:ext cx="358334" cy="13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r>
              <a:t>Unit 1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9"/>
          <p:cNvSpPr/>
          <p:nvPr/>
        </p:nvSpPr>
        <p:spPr>
          <a:xfrm>
            <a:off x="-9525" y="4956083"/>
            <a:ext cx="9162669" cy="19553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7" name="Rectangle 8"/>
          <p:cNvSpPr/>
          <p:nvPr/>
        </p:nvSpPr>
        <p:spPr>
          <a:xfrm>
            <a:off x="-9525" y="-27432"/>
            <a:ext cx="9162669" cy="407502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8" name="Title 2"/>
          <p:cNvSpPr txBox="1"/>
          <p:nvPr/>
        </p:nvSpPr>
        <p:spPr>
          <a:xfrm>
            <a:off x="2220791" y="4976290"/>
            <a:ext cx="1511360" cy="13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r>
              <a:t>Course Code: 20NTE507T</a:t>
            </a:r>
          </a:p>
        </p:txBody>
      </p:sp>
      <p:sp>
        <p:nvSpPr>
          <p:cNvPr id="39" name="Title 2"/>
          <p:cNvSpPr txBox="1"/>
          <p:nvPr/>
        </p:nvSpPr>
        <p:spPr>
          <a:xfrm>
            <a:off x="5010744" y="4976290"/>
            <a:ext cx="2585915" cy="13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r>
              <a:t>Course Title: Micro/Nano Systems and Sensors</a:t>
            </a:r>
          </a:p>
        </p:txBody>
      </p:sp>
      <p:sp>
        <p:nvSpPr>
          <p:cNvPr id="40" name="Title 2"/>
          <p:cNvSpPr txBox="1"/>
          <p:nvPr/>
        </p:nvSpPr>
        <p:spPr>
          <a:xfrm>
            <a:off x="85323" y="4975962"/>
            <a:ext cx="358334" cy="13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r>
              <a:t>Unit 1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9"/>
          <p:cNvSpPr/>
          <p:nvPr/>
        </p:nvSpPr>
        <p:spPr>
          <a:xfrm>
            <a:off x="-9525" y="4956083"/>
            <a:ext cx="9162669" cy="19553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9" name="Rectangle 8"/>
          <p:cNvSpPr/>
          <p:nvPr/>
        </p:nvSpPr>
        <p:spPr>
          <a:xfrm>
            <a:off x="-9525" y="-27432"/>
            <a:ext cx="9162669" cy="407502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0" name="Title 2"/>
          <p:cNvSpPr txBox="1"/>
          <p:nvPr/>
        </p:nvSpPr>
        <p:spPr>
          <a:xfrm>
            <a:off x="2220791" y="4976290"/>
            <a:ext cx="1511360" cy="13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r>
              <a:t>Course Code: 20NTE507T</a:t>
            </a:r>
          </a:p>
        </p:txBody>
      </p:sp>
      <p:sp>
        <p:nvSpPr>
          <p:cNvPr id="51" name="Title 2"/>
          <p:cNvSpPr txBox="1"/>
          <p:nvPr/>
        </p:nvSpPr>
        <p:spPr>
          <a:xfrm>
            <a:off x="5010744" y="4976290"/>
            <a:ext cx="2585915" cy="13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r>
              <a:t>Course Title: Micro/Nano Systems and Sensors</a:t>
            </a:r>
          </a:p>
        </p:txBody>
      </p:sp>
      <p:sp>
        <p:nvSpPr>
          <p:cNvPr id="52" name="Title 2"/>
          <p:cNvSpPr txBox="1"/>
          <p:nvPr/>
        </p:nvSpPr>
        <p:spPr>
          <a:xfrm>
            <a:off x="85323" y="4975962"/>
            <a:ext cx="358334" cy="13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r>
              <a:t>Unit 1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9"/>
          <p:cNvSpPr/>
          <p:nvPr/>
        </p:nvSpPr>
        <p:spPr>
          <a:xfrm>
            <a:off x="-9525" y="4956083"/>
            <a:ext cx="9162669" cy="19553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1" name="Rectangle 8"/>
          <p:cNvSpPr/>
          <p:nvPr/>
        </p:nvSpPr>
        <p:spPr>
          <a:xfrm>
            <a:off x="-9525" y="-27432"/>
            <a:ext cx="9162669" cy="407502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2" name="Title 2"/>
          <p:cNvSpPr txBox="1"/>
          <p:nvPr/>
        </p:nvSpPr>
        <p:spPr>
          <a:xfrm>
            <a:off x="2220791" y="4976290"/>
            <a:ext cx="1511360" cy="13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r>
              <a:t>Course Code: 20NTE507T</a:t>
            </a:r>
          </a:p>
        </p:txBody>
      </p:sp>
      <p:sp>
        <p:nvSpPr>
          <p:cNvPr id="63" name="Title 2"/>
          <p:cNvSpPr txBox="1"/>
          <p:nvPr/>
        </p:nvSpPr>
        <p:spPr>
          <a:xfrm>
            <a:off x="5010744" y="4976290"/>
            <a:ext cx="2585915" cy="13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r>
              <a:t>Course Title: Micro/Nano Systems and Sensors</a:t>
            </a:r>
          </a:p>
        </p:txBody>
      </p:sp>
      <p:sp>
        <p:nvSpPr>
          <p:cNvPr id="64" name="Title 2"/>
          <p:cNvSpPr txBox="1"/>
          <p:nvPr/>
        </p:nvSpPr>
        <p:spPr>
          <a:xfrm>
            <a:off x="85323" y="4975962"/>
            <a:ext cx="358334" cy="13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r>
              <a:t>Unit 1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/>
          <p:nvPr/>
        </p:nvSpPr>
        <p:spPr>
          <a:xfrm>
            <a:off x="-9525" y="4956083"/>
            <a:ext cx="9162669" cy="19553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11533" y="4937326"/>
            <a:ext cx="217627" cy="212232"/>
          </a:xfrm>
          <a:prstGeom prst="rect">
            <a:avLst/>
          </a:prstGeom>
          <a:ln w="12700">
            <a:miter lim="400000"/>
          </a:ln>
        </p:spPr>
        <p:txBody>
          <a:bodyPr wrap="none" lIns="38963" tIns="38963" rIns="38963" bIns="38963">
            <a:spAutoFit/>
          </a:bodyPr>
          <a:lstStyle>
            <a:lvl1pPr algn="ctr">
              <a:defRPr sz="10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Rectangle 8"/>
          <p:cNvSpPr/>
          <p:nvPr/>
        </p:nvSpPr>
        <p:spPr>
          <a:xfrm>
            <a:off x="-9525" y="-27432"/>
            <a:ext cx="9162669" cy="407502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" name="Title 2"/>
          <p:cNvSpPr txBox="1"/>
          <p:nvPr/>
        </p:nvSpPr>
        <p:spPr>
          <a:xfrm>
            <a:off x="1552892" y="4986696"/>
            <a:ext cx="1444002" cy="13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r>
              <a:t>Course Code: 21PYB102J </a:t>
            </a:r>
          </a:p>
        </p:txBody>
      </p:sp>
      <p:sp>
        <p:nvSpPr>
          <p:cNvPr id="6" name="Title 2"/>
          <p:cNvSpPr txBox="1"/>
          <p:nvPr/>
        </p:nvSpPr>
        <p:spPr>
          <a:xfrm>
            <a:off x="4106129" y="4976290"/>
            <a:ext cx="3628095" cy="13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r>
              <a:t>Course Title: Semiconductor Physics and Computational Methods</a:t>
            </a:r>
          </a:p>
        </p:txBody>
      </p:sp>
      <p:sp>
        <p:nvSpPr>
          <p:cNvPr id="7" name="Title 2"/>
          <p:cNvSpPr txBox="1"/>
          <p:nvPr/>
        </p:nvSpPr>
        <p:spPr>
          <a:xfrm>
            <a:off x="85323" y="4975962"/>
            <a:ext cx="358334" cy="13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r>
              <a:t>Unit 1</a:t>
            </a:r>
          </a:p>
        </p:txBody>
      </p:sp>
      <p:sp>
        <p:nvSpPr>
          <p:cNvPr id="8" name="Title Text"/>
          <p:cNvSpPr txBox="1">
            <a:spLocks noGrp="1"/>
          </p:cNvSpPr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9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28699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573996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860995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1147993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15248" marR="0" indent="-21524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500" b="0" i="0" u="none" strike="noStrike" cap="none" spc="0" baseline="0">
          <a:solidFill>
            <a:srgbClr val="2F669E"/>
          </a:solidFill>
          <a:uFillTx/>
          <a:latin typeface="Arial"/>
          <a:ea typeface="Arial"/>
          <a:cs typeface="Arial"/>
          <a:sym typeface="Arial"/>
        </a:defRPr>
      </a:lvl1pPr>
      <a:lvl2pPr marL="466372" marR="0" indent="-179373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1500" b="0" i="0" u="none" strike="noStrike" cap="none" spc="0" baseline="0">
          <a:solidFill>
            <a:srgbClr val="2F669E"/>
          </a:solidFill>
          <a:uFillTx/>
          <a:latin typeface="Arial"/>
          <a:ea typeface="Arial"/>
          <a:cs typeface="Arial"/>
          <a:sym typeface="Arial"/>
        </a:defRPr>
      </a:lvl2pPr>
      <a:lvl3pPr marL="717495" marR="0" indent="-14349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500" b="0" i="0" u="none" strike="noStrike" cap="none" spc="0" baseline="0">
          <a:solidFill>
            <a:srgbClr val="2F669E"/>
          </a:solidFill>
          <a:uFillTx/>
          <a:latin typeface="Arial"/>
          <a:ea typeface="Arial"/>
          <a:cs typeface="Arial"/>
          <a:sym typeface="Arial"/>
        </a:defRPr>
      </a:lvl3pPr>
      <a:lvl4pPr marL="1004494" marR="0" indent="-14349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1500" b="0" i="0" u="none" strike="noStrike" cap="none" spc="0" baseline="0">
          <a:solidFill>
            <a:srgbClr val="2F669E"/>
          </a:solidFill>
          <a:uFillTx/>
          <a:latin typeface="Arial"/>
          <a:ea typeface="Arial"/>
          <a:cs typeface="Arial"/>
          <a:sym typeface="Arial"/>
        </a:defRPr>
      </a:lvl4pPr>
      <a:lvl5pPr marL="1291492" marR="0" indent="-14349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»"/>
        <a:tabLst/>
        <a:defRPr sz="1500" b="0" i="0" u="none" strike="noStrike" cap="none" spc="0" baseline="0">
          <a:solidFill>
            <a:srgbClr val="2F669E"/>
          </a:solidFill>
          <a:uFillTx/>
          <a:latin typeface="Arial"/>
          <a:ea typeface="Arial"/>
          <a:cs typeface="Arial"/>
          <a:sym typeface="Arial"/>
        </a:defRPr>
      </a:lvl5pPr>
      <a:lvl6pPr marL="0" marR="0" indent="28699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rgbClr val="2F669E"/>
          </a:solidFill>
          <a:uFillTx/>
          <a:latin typeface="Arial"/>
          <a:ea typeface="Arial"/>
          <a:cs typeface="Arial"/>
          <a:sym typeface="Arial"/>
        </a:defRPr>
      </a:lvl6pPr>
      <a:lvl7pPr marL="0" marR="0" indent="573996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rgbClr val="2F669E"/>
          </a:solidFill>
          <a:uFillTx/>
          <a:latin typeface="Arial"/>
          <a:ea typeface="Arial"/>
          <a:cs typeface="Arial"/>
          <a:sym typeface="Arial"/>
        </a:defRPr>
      </a:lvl7pPr>
      <a:lvl8pPr marL="0" marR="0" indent="860995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rgbClr val="2F669E"/>
          </a:solidFill>
          <a:uFillTx/>
          <a:latin typeface="Arial"/>
          <a:ea typeface="Arial"/>
          <a:cs typeface="Arial"/>
          <a:sym typeface="Arial"/>
        </a:defRPr>
      </a:lvl8pPr>
      <a:lvl9pPr marL="0" marR="0" indent="1147993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rgbClr val="2F669E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286999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573996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860995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147993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1434991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172199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2008989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2295986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"/>
          <p:cNvSpPr txBox="1">
            <a:spLocks noGrp="1"/>
          </p:cNvSpPr>
          <p:nvPr>
            <p:ph type="sldNum" sz="quarter" idx="2"/>
          </p:nvPr>
        </p:nvSpPr>
        <p:spPr>
          <a:xfrm>
            <a:off x="8843283" y="4937326"/>
            <a:ext cx="154127" cy="2122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74" name="Title 2"/>
          <p:cNvSpPr txBox="1"/>
          <p:nvPr/>
        </p:nvSpPr>
        <p:spPr>
          <a:xfrm>
            <a:off x="263220" y="3973271"/>
            <a:ext cx="8617560" cy="691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963" tIns="38963" rIns="38963" bIns="38963">
            <a:spAutoFit/>
          </a:bodyPr>
          <a:lstStyle/>
          <a:p>
            <a:pPr algn="ctr">
              <a:lnSpc>
                <a:spcPct val="120000"/>
              </a:lnSpc>
              <a:defRPr sz="2200" b="1" i="1">
                <a:solidFill>
                  <a:srgbClr val="800000"/>
                </a:solidFill>
              </a:defRPr>
            </a:pPr>
            <a:r>
              <a:t>Dr. Elangovan Elamurugu</a:t>
            </a:r>
          </a:p>
          <a:p>
            <a:pPr algn="ctr">
              <a:lnSpc>
                <a:spcPct val="120000"/>
              </a:lnSpc>
              <a:defRPr sz="1600" i="1">
                <a:solidFill>
                  <a:srgbClr val="797979"/>
                </a:solidFill>
              </a:defRPr>
            </a:pPr>
            <a:r>
              <a:rPr b="1" u="sng"/>
              <a:t>iDARE Laboratory</a:t>
            </a:r>
            <a:r>
              <a:t>, Department of Physics and Nanotechnology, SRMIST</a:t>
            </a:r>
          </a:p>
        </p:txBody>
      </p:sp>
      <p:sp>
        <p:nvSpPr>
          <p:cNvPr id="75" name="Title 2"/>
          <p:cNvSpPr txBox="1"/>
          <p:nvPr/>
        </p:nvSpPr>
        <p:spPr>
          <a:xfrm>
            <a:off x="2484194" y="591621"/>
            <a:ext cx="4175611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 sz="3000" b="1">
                <a:solidFill>
                  <a:srgbClr val="387026"/>
                </a:solidFill>
              </a:defRPr>
            </a:pPr>
            <a:r>
              <a:rPr dirty="0"/>
              <a:t>Semiconductor Physics </a:t>
            </a:r>
          </a:p>
          <a:p>
            <a:pPr algn="ctr">
              <a:defRPr sz="3000" b="1">
                <a:solidFill>
                  <a:srgbClr val="387026"/>
                </a:solidFill>
              </a:defRPr>
            </a:pPr>
            <a:r>
              <a:rPr dirty="0"/>
              <a:t>and </a:t>
            </a:r>
          </a:p>
          <a:p>
            <a:pPr algn="ctr">
              <a:defRPr sz="3000" b="1">
                <a:solidFill>
                  <a:srgbClr val="387026"/>
                </a:solidFill>
              </a:defRPr>
            </a:pPr>
            <a:r>
              <a:rPr dirty="0"/>
              <a:t>Computational Methods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69C4D8-16D7-184C-986D-C91D15A82E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85" t="14003" r="5757" b="7302"/>
          <a:stretch/>
        </p:blipFill>
        <p:spPr>
          <a:xfrm>
            <a:off x="217715" y="1002846"/>
            <a:ext cx="4478372" cy="3137808"/>
          </a:xfrm>
          <a:prstGeom prst="rect">
            <a:avLst/>
          </a:prstGeom>
          <a:ln>
            <a:solidFill>
              <a:srgbClr val="2E75B5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B9A193D-CEE9-9B42-9767-B3F69B17D951}"/>
              </a:ext>
            </a:extLst>
          </p:cNvPr>
          <p:cNvSpPr txBox="1"/>
          <p:nvPr/>
        </p:nvSpPr>
        <p:spPr>
          <a:xfrm>
            <a:off x="6059055" y="47824"/>
            <a:ext cx="308494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b="1" i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Quantum Free Electron Theory</a:t>
            </a: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585AD7E-47C3-1C47-9DAE-D9DEED5AE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456" y="820430"/>
            <a:ext cx="4147659" cy="1284673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97CF5139-84BC-ED40-A580-2E11B6FDB0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456" y="2905510"/>
            <a:ext cx="4147659" cy="155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082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assical Free Electron Theory">
            <a:extLst>
              <a:ext uri="{FF2B5EF4-FFF2-40B4-BE49-F238E27FC236}">
                <a16:creationId xmlns:a16="http://schemas.microsoft.com/office/drawing/2014/main" id="{38B46086-A6D5-4847-B7DC-38D8419D31D8}"/>
              </a:ext>
            </a:extLst>
          </p:cNvPr>
          <p:cNvSpPr txBox="1"/>
          <p:nvPr/>
        </p:nvSpPr>
        <p:spPr>
          <a:xfrm>
            <a:off x="169787" y="708696"/>
            <a:ext cx="4507552" cy="40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 i="1">
                <a:solidFill>
                  <a:srgbClr val="011993"/>
                </a:solidFill>
              </a:defRPr>
            </a:lvl1pPr>
          </a:lstStyle>
          <a:p>
            <a:r>
              <a:rPr lang="en-IN" dirty="0"/>
              <a:t>Merits of Quantum Free Electron Theory: </a:t>
            </a:r>
          </a:p>
        </p:txBody>
      </p:sp>
      <p:sp>
        <p:nvSpPr>
          <p:cNvPr id="4" name="According to kinetic theory of gases in  a metal, Drude has assumed that free electrons are nothing but a gas of electrons.">
            <a:extLst>
              <a:ext uri="{FF2B5EF4-FFF2-40B4-BE49-F238E27FC236}">
                <a16:creationId xmlns:a16="http://schemas.microsoft.com/office/drawing/2014/main" id="{C556B9F4-C4E6-8D41-AFA8-CDAECFF0ACEF}"/>
              </a:ext>
            </a:extLst>
          </p:cNvPr>
          <p:cNvSpPr txBox="1"/>
          <p:nvPr/>
        </p:nvSpPr>
        <p:spPr>
          <a:xfrm>
            <a:off x="169787" y="1191751"/>
            <a:ext cx="8567813" cy="1246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500">
                <a:solidFill>
                  <a:srgbClr val="000000"/>
                </a:solidFill>
              </a:defRPr>
            </a:lvl1pPr>
          </a:lstStyle>
          <a:p>
            <a:pPr marL="228600" indent="-228600">
              <a:buFont typeface="+mj-lt"/>
              <a:buAutoNum type="arabicPeriod"/>
            </a:pPr>
            <a:r>
              <a:rPr lang="en-IN" dirty="0"/>
              <a:t> It successfully explains the electrical and thermal conductivity of metals.</a:t>
            </a:r>
          </a:p>
          <a:p>
            <a:pPr marL="228600" indent="-228600">
              <a:buFont typeface="+mj-lt"/>
              <a:buAutoNum type="arabicPeriod"/>
            </a:pPr>
            <a:r>
              <a:rPr lang="en-IN" dirty="0"/>
              <a:t>We can explain the Thermionic phenomenon. </a:t>
            </a:r>
          </a:p>
          <a:p>
            <a:pPr marL="228600" indent="-228600">
              <a:buFont typeface="+mj-lt"/>
              <a:buAutoNum type="arabicPeriod"/>
            </a:pPr>
            <a:r>
              <a:rPr lang="en-IN" dirty="0"/>
              <a:t>Temperature dependence of conductivity of metals can be explained by this theory.</a:t>
            </a:r>
          </a:p>
          <a:p>
            <a:pPr marL="228600" indent="-228600">
              <a:buFont typeface="+mj-lt"/>
              <a:buAutoNum type="arabicPeriod"/>
            </a:pPr>
            <a:r>
              <a:rPr lang="en-IN" dirty="0"/>
              <a:t>It can explain the specific heat of metals.</a:t>
            </a:r>
          </a:p>
          <a:p>
            <a:pPr marL="228600" indent="-228600">
              <a:buFont typeface="+mj-lt"/>
              <a:buAutoNum type="arabicPeriod"/>
            </a:pPr>
            <a:r>
              <a:rPr lang="en-IN" dirty="0"/>
              <a:t>It explains magnetic susceptibility of metals. 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5116B98-D584-C84C-ACCA-8B880FD9FFC0}"/>
              </a:ext>
            </a:extLst>
          </p:cNvPr>
          <p:cNvSpPr txBox="1"/>
          <p:nvPr/>
        </p:nvSpPr>
        <p:spPr>
          <a:xfrm>
            <a:off x="6059055" y="47824"/>
            <a:ext cx="308494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b="1" i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Quantum Free Electron Theory</a:t>
            </a:r>
          </a:p>
        </p:txBody>
      </p:sp>
      <p:sp>
        <p:nvSpPr>
          <p:cNvPr id="11" name="Classical Free Electron Theory">
            <a:extLst>
              <a:ext uri="{FF2B5EF4-FFF2-40B4-BE49-F238E27FC236}">
                <a16:creationId xmlns:a16="http://schemas.microsoft.com/office/drawing/2014/main" id="{5E1865F0-4D05-B048-9ADB-A79F95F28D8B}"/>
              </a:ext>
            </a:extLst>
          </p:cNvPr>
          <p:cNvSpPr txBox="1"/>
          <p:nvPr/>
        </p:nvSpPr>
        <p:spPr>
          <a:xfrm>
            <a:off x="169787" y="3178718"/>
            <a:ext cx="477118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 i="1">
                <a:solidFill>
                  <a:srgbClr val="011993"/>
                </a:solidFill>
              </a:defRPr>
            </a:lvl1pPr>
          </a:lstStyle>
          <a:p>
            <a:r>
              <a:rPr lang="en-IN" dirty="0"/>
              <a:t>Demerits of Quantum Free Electron Theory: </a:t>
            </a:r>
          </a:p>
        </p:txBody>
      </p:sp>
      <p:sp>
        <p:nvSpPr>
          <p:cNvPr id="12" name="According to kinetic theory of gases in  a metal, Drude has assumed that free electrons are nothing but a gas of electrons.">
            <a:extLst>
              <a:ext uri="{FF2B5EF4-FFF2-40B4-BE49-F238E27FC236}">
                <a16:creationId xmlns:a16="http://schemas.microsoft.com/office/drawing/2014/main" id="{DE1E126B-8183-5040-89FA-7ABE73E177D1}"/>
              </a:ext>
            </a:extLst>
          </p:cNvPr>
          <p:cNvSpPr txBox="1"/>
          <p:nvPr/>
        </p:nvSpPr>
        <p:spPr>
          <a:xfrm>
            <a:off x="169787" y="3649974"/>
            <a:ext cx="8567813" cy="78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500">
                <a:solidFill>
                  <a:srgbClr val="000000"/>
                </a:solidFill>
              </a:defRPr>
            </a:lvl1pPr>
          </a:lstStyle>
          <a:p>
            <a:pPr marL="182563" indent="-182563">
              <a:buFont typeface="+mj-lt"/>
              <a:buAutoNum type="arabicPeriod"/>
            </a:pPr>
            <a:r>
              <a:rPr lang="en-IN" dirty="0"/>
              <a:t> It is unable to explain the metallic properties of exhibited by only certain crystals.</a:t>
            </a:r>
          </a:p>
          <a:p>
            <a:pPr marL="228600" indent="-228600">
              <a:buFont typeface="+mj-lt"/>
              <a:buAutoNum type="arabicPeriod"/>
            </a:pPr>
            <a:r>
              <a:rPr lang="en-IN" dirty="0"/>
              <a:t>Failed to give difference of metals/semiconductors/ insulators.</a:t>
            </a:r>
          </a:p>
          <a:p>
            <a:pPr marL="228600" indent="-228600">
              <a:buFont typeface="+mj-lt"/>
              <a:buAutoNum type="arabicPeriod"/>
            </a:pPr>
            <a:r>
              <a:rPr lang="en-IN" dirty="0"/>
              <a:t>It is unable to explain why the atomic arrays in metallic crystals should prefer certain structures only.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50CA5E-9BB4-FC4D-B6F5-D128680F83D5}"/>
              </a:ext>
            </a:extLst>
          </p:cNvPr>
          <p:cNvSpPr txBox="1"/>
          <p:nvPr/>
        </p:nvSpPr>
        <p:spPr>
          <a:xfrm>
            <a:off x="6936493" y="2133600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26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4714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11" grpId="0" animBg="1"/>
      <p:bldP spid="12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7"/>
          <p:cNvSpPr txBox="1">
            <a:spLocks noGrp="1"/>
          </p:cNvSpPr>
          <p:nvPr>
            <p:ph type="sldNum" sz="quarter" idx="2"/>
          </p:nvPr>
        </p:nvSpPr>
        <p:spPr>
          <a:xfrm>
            <a:off x="8843283" y="4937326"/>
            <a:ext cx="154127" cy="2122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93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515426"/>
            <a:ext cx="8343900" cy="4305301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Title 2"/>
          <p:cNvSpPr txBox="1"/>
          <p:nvPr/>
        </p:nvSpPr>
        <p:spPr>
          <a:xfrm>
            <a:off x="6115981" y="47824"/>
            <a:ext cx="3035809" cy="256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b="1" i="1">
                <a:solidFill>
                  <a:srgbClr val="FFFFFF"/>
                </a:solidFill>
              </a:defRPr>
            </a:lvl1pPr>
          </a:lstStyle>
          <a:p>
            <a:r>
              <a:t>Questions &amp; Feedback, Please!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43283" y="4937326"/>
            <a:ext cx="154127" cy="2122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78" name="The electron theory of materials is to explain the structure and properties of solids through their electronic structure.…"/>
          <p:cNvSpPr txBox="1"/>
          <p:nvPr/>
        </p:nvSpPr>
        <p:spPr>
          <a:xfrm rot="1721">
            <a:off x="192845" y="950889"/>
            <a:ext cx="8758310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❖"/>
              <a:defRPr sz="1500">
                <a:solidFill>
                  <a:srgbClr val="000000"/>
                </a:solidFill>
              </a:defRPr>
            </a:pPr>
            <a:r>
              <a:rPr dirty="0"/>
              <a:t>The electron theory of materials is </a:t>
            </a:r>
            <a:r>
              <a:rPr lang="en-US" dirty="0"/>
              <a:t>used </a:t>
            </a:r>
            <a:r>
              <a:rPr dirty="0"/>
              <a:t>to explain the structure and properties of solids through their electronic structure. </a:t>
            </a:r>
          </a:p>
          <a:p>
            <a:pPr marL="285750" indent="-285750">
              <a:buSzPct val="100000"/>
              <a:buChar char="❖"/>
              <a:defRPr sz="1500">
                <a:solidFill>
                  <a:srgbClr val="000000"/>
                </a:solidFill>
              </a:defRPr>
            </a:pPr>
            <a:r>
              <a:rPr dirty="0"/>
              <a:t>It also gives information about bonding in solids, </a:t>
            </a:r>
            <a:r>
              <a:rPr u="sng" dirty="0"/>
              <a:t>energy levels in metals</a:t>
            </a:r>
            <a:r>
              <a:rPr dirty="0"/>
              <a:t> and cohesive &amp; repulsive forces in metals.</a:t>
            </a:r>
          </a:p>
        </p:txBody>
      </p:sp>
      <p:sp>
        <p:nvSpPr>
          <p:cNvPr id="79" name="Title 2"/>
          <p:cNvSpPr txBox="1"/>
          <p:nvPr/>
        </p:nvSpPr>
        <p:spPr>
          <a:xfrm>
            <a:off x="4600346" y="47824"/>
            <a:ext cx="454365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b="1" i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 to Classical Free Electron Theory</a:t>
            </a:r>
          </a:p>
        </p:txBody>
      </p:sp>
      <p:sp>
        <p:nvSpPr>
          <p:cNvPr id="80" name="Free Electron Theory"/>
          <p:cNvSpPr txBox="1"/>
          <p:nvPr/>
        </p:nvSpPr>
        <p:spPr>
          <a:xfrm>
            <a:off x="195133" y="488836"/>
            <a:ext cx="2375754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 i="1">
                <a:solidFill>
                  <a:srgbClr val="011993"/>
                </a:solidFill>
              </a:defRPr>
            </a:lvl1pPr>
          </a:lstStyle>
          <a:p>
            <a:r>
              <a:t>Free Electron Theory</a:t>
            </a:r>
          </a:p>
        </p:txBody>
      </p:sp>
      <p:sp>
        <p:nvSpPr>
          <p:cNvPr id="81" name="The Classical free electron theory (Drude and Lorentz): It is a  macroscopic theory, which conveys that the free electrons are in lattice, and it obeys the laws of Classical Mechanics. Here the electrons are assumed to  move in a constant potential.…"/>
          <p:cNvSpPr txBox="1"/>
          <p:nvPr/>
        </p:nvSpPr>
        <p:spPr>
          <a:xfrm>
            <a:off x="208476" y="2824558"/>
            <a:ext cx="873590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❖"/>
              <a:defRPr sz="1500">
                <a:solidFill>
                  <a:srgbClr val="000000"/>
                </a:solidFill>
              </a:defRPr>
            </a:pPr>
            <a:r>
              <a:rPr b="1" i="1" dirty="0"/>
              <a:t>The Classical free electron theory (</a:t>
            </a:r>
            <a:r>
              <a:rPr b="1" i="1" dirty="0" err="1"/>
              <a:t>Drude</a:t>
            </a:r>
            <a:r>
              <a:rPr b="1" i="1" dirty="0"/>
              <a:t> and Lorentz):</a:t>
            </a:r>
            <a:r>
              <a:rPr dirty="0"/>
              <a:t> It is a  macroscopic theory, which </a:t>
            </a:r>
            <a:r>
              <a:rPr lang="en-US" dirty="0"/>
              <a:t>state</a:t>
            </a:r>
            <a:r>
              <a:rPr dirty="0"/>
              <a:t>s that the free electrons are in </a:t>
            </a:r>
            <a:r>
              <a:rPr lang="en-US" dirty="0"/>
              <a:t>the </a:t>
            </a:r>
            <a:r>
              <a:rPr dirty="0"/>
              <a:t>lattice, and it </a:t>
            </a:r>
            <a:r>
              <a:rPr i="1" dirty="0"/>
              <a:t>obeys the laws of Classical Mechanics</a:t>
            </a:r>
            <a:r>
              <a:rPr dirty="0"/>
              <a:t>. Here the electrons are assumed to  move in a constant potential.</a:t>
            </a:r>
          </a:p>
          <a:p>
            <a:pPr marL="285750" indent="-285750">
              <a:buSzPct val="100000"/>
              <a:buChar char="❖"/>
              <a:defRPr sz="1500">
                <a:solidFill>
                  <a:srgbClr val="000000"/>
                </a:solidFill>
              </a:defRPr>
            </a:pPr>
            <a:r>
              <a:rPr b="1" i="1" dirty="0"/>
              <a:t>The Quantum free electron theory</a:t>
            </a:r>
            <a:r>
              <a:rPr lang="en-US" b="1" i="1" dirty="0"/>
              <a:t> </a:t>
            </a:r>
            <a:r>
              <a:rPr b="1" i="1" dirty="0"/>
              <a:t>(Sommerfeld  Theory):</a:t>
            </a:r>
            <a:r>
              <a:rPr dirty="0"/>
              <a:t> It is a microscopic theory, which </a:t>
            </a:r>
            <a:r>
              <a:rPr lang="en-US" dirty="0"/>
              <a:t>states</a:t>
            </a:r>
            <a:r>
              <a:rPr dirty="0"/>
              <a:t> that the electrons are in </a:t>
            </a:r>
            <a:r>
              <a:rPr lang="en-US" dirty="0"/>
              <a:t>the </a:t>
            </a:r>
            <a:r>
              <a:rPr dirty="0"/>
              <a:t>lattice and moves with a constant potential and it </a:t>
            </a:r>
            <a:r>
              <a:rPr i="1" dirty="0"/>
              <a:t>obeys law of Quantum Mechanics</a:t>
            </a:r>
            <a:r>
              <a:rPr dirty="0"/>
              <a:t>.</a:t>
            </a:r>
          </a:p>
          <a:p>
            <a:pPr marL="285750" indent="-285750">
              <a:buSzPct val="100000"/>
              <a:buChar char="❖"/>
              <a:defRPr sz="1500">
                <a:solidFill>
                  <a:srgbClr val="000000"/>
                </a:solidFill>
              </a:defRPr>
            </a:pPr>
            <a:r>
              <a:rPr b="1" i="1" dirty="0"/>
              <a:t>Brillouin Zone Theory (Band Theory):</a:t>
            </a:r>
            <a:r>
              <a:rPr dirty="0"/>
              <a:t> </a:t>
            </a:r>
            <a:r>
              <a:rPr lang="en-US" dirty="0"/>
              <a:t>T</a:t>
            </a:r>
            <a:r>
              <a:rPr dirty="0"/>
              <a:t>his theory</a:t>
            </a:r>
            <a:r>
              <a:rPr lang="en-US" dirty="0"/>
              <a:t> states that</a:t>
            </a:r>
            <a:r>
              <a:rPr dirty="0"/>
              <a:t> the electrons move with a periodic potential provided by periodicity of crystal lattice. It explains the  mechanisms of  conductivity, semi</a:t>
            </a:r>
            <a:r>
              <a:rPr lang="en-US" dirty="0"/>
              <a:t>-</a:t>
            </a:r>
            <a:r>
              <a:rPr dirty="0"/>
              <a:t>conductivity on the basis of  energy bands and hence it is called as band theory.</a:t>
            </a:r>
          </a:p>
        </p:txBody>
      </p:sp>
      <p:sp>
        <p:nvSpPr>
          <p:cNvPr id="82" name="Development of Free Electron Theory"/>
          <p:cNvSpPr txBox="1"/>
          <p:nvPr/>
        </p:nvSpPr>
        <p:spPr>
          <a:xfrm>
            <a:off x="199617" y="2275569"/>
            <a:ext cx="4082688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 i="1">
                <a:solidFill>
                  <a:srgbClr val="011993"/>
                </a:solidFill>
              </a:defRPr>
            </a:lvl1pPr>
          </a:lstStyle>
          <a:p>
            <a:r>
              <a:t>Development of Free Electron Theory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1" build="p" bldLvl="5" animBg="1" advAuto="0"/>
      <p:bldP spid="81" grpId="3" build="p" bldLvl="5" animBg="1" advAuto="0"/>
      <p:bldP spid="82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43283" y="4937326"/>
            <a:ext cx="154127" cy="2122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90" name="In certain metals (Examples: Cu, Ag and Al), the valence electrons are so weakly attached to the nuclei they can be easily removed or detached. Such electrons are called as Free Electrons.…"/>
          <p:cNvSpPr txBox="1"/>
          <p:nvPr/>
        </p:nvSpPr>
        <p:spPr>
          <a:xfrm>
            <a:off x="339574" y="2317089"/>
            <a:ext cx="880442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3C13F662-E165-1446-A6AB-BC43B09F9A99}"/>
              </a:ext>
            </a:extLst>
          </p:cNvPr>
          <p:cNvSpPr txBox="1"/>
          <p:nvPr/>
        </p:nvSpPr>
        <p:spPr>
          <a:xfrm>
            <a:off x="4600346" y="47824"/>
            <a:ext cx="454365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b="1" i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 to Classical Free Electron Theory</a:t>
            </a:r>
          </a:p>
        </p:txBody>
      </p:sp>
      <p:sp>
        <p:nvSpPr>
          <p:cNvPr id="15" name="The electron theory of materials is to explain the structure and properties of solids through their electronic structure.…">
            <a:extLst>
              <a:ext uri="{FF2B5EF4-FFF2-40B4-BE49-F238E27FC236}">
                <a16:creationId xmlns:a16="http://schemas.microsoft.com/office/drawing/2014/main" id="{D3990F44-86A5-5C44-B9F4-367BBB80B35D}"/>
              </a:ext>
            </a:extLst>
          </p:cNvPr>
          <p:cNvSpPr txBox="1"/>
          <p:nvPr/>
        </p:nvSpPr>
        <p:spPr>
          <a:xfrm rot="1721">
            <a:off x="192845" y="489225"/>
            <a:ext cx="8758310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❖"/>
              <a:defRPr sz="1500">
                <a:solidFill>
                  <a:srgbClr val="000000"/>
                </a:solidFill>
              </a:defRPr>
            </a:pPr>
            <a:r>
              <a:rPr lang="en-IN" dirty="0"/>
              <a:t>According to kinetic theory of gases in  a metal, </a:t>
            </a:r>
            <a:r>
              <a:rPr lang="en-IN" dirty="0" err="1"/>
              <a:t>Drude</a:t>
            </a:r>
            <a:r>
              <a:rPr lang="en-IN" dirty="0"/>
              <a:t> and Lorentz has assumed that free electrons are nothing but a gas of electrons.</a:t>
            </a:r>
          </a:p>
          <a:p>
            <a:pPr marL="285750" indent="-285750">
              <a:buSzPct val="100000"/>
              <a:buFontTx/>
              <a:buChar char="❖"/>
              <a:defRPr sz="1500">
                <a:solidFill>
                  <a:srgbClr val="000000"/>
                </a:solidFill>
              </a:defRPr>
            </a:pPr>
            <a:r>
              <a:rPr lang="en-IN" b="1" i="1" dirty="0" err="1"/>
              <a:t>Drude</a:t>
            </a:r>
            <a:r>
              <a:rPr lang="en-IN" b="1" i="1" dirty="0"/>
              <a:t>-Lorentz Theory: </a:t>
            </a:r>
            <a:r>
              <a:rPr lang="en-IN" dirty="0"/>
              <a:t>This theory initially proposed by </a:t>
            </a:r>
            <a:r>
              <a:rPr lang="en-IN" dirty="0" err="1"/>
              <a:t>Drude</a:t>
            </a:r>
            <a:r>
              <a:rPr lang="en-IN" dirty="0"/>
              <a:t> in 1900, and it is the first theory to explain the electrical conduction in conducting materials and reveals that free electrons are responsible for the electrical conduction. </a:t>
            </a:r>
          </a:p>
          <a:p>
            <a:pPr marL="285750" indent="-285750">
              <a:buSzPct val="100000"/>
              <a:buFontTx/>
              <a:buChar char="❖"/>
              <a:defRPr sz="1500">
                <a:solidFill>
                  <a:srgbClr val="000000"/>
                </a:solidFill>
              </a:defRPr>
            </a:pPr>
            <a:r>
              <a:rPr lang="en-IN" b="1" i="1" dirty="0"/>
              <a:t>Free Electrons:</a:t>
            </a:r>
            <a:r>
              <a:rPr lang="en-IN" dirty="0"/>
              <a:t> In certain metals (Examples: Cu, Ag and Al), the valence electrons are so weakly attached to the nuclei they can be easily removed or detached. Such electrons are called as Free Electrons. </a:t>
            </a:r>
            <a:r>
              <a:rPr lang="en-IN" u="sng" dirty="0"/>
              <a:t>But all the valence electrons in the metals are not free electrons.</a:t>
            </a:r>
          </a:p>
        </p:txBody>
      </p:sp>
      <p:pic>
        <p:nvPicPr>
          <p:cNvPr id="1028" name="Picture 4" descr="Chem4Kids.com: Copper: Orbital and Bonding Info">
            <a:extLst>
              <a:ext uri="{FF2B5EF4-FFF2-40B4-BE49-F238E27FC236}">
                <a16:creationId xmlns:a16="http://schemas.microsoft.com/office/drawing/2014/main" id="{4BFA6150-EFD2-9F4D-9A55-4255C0C94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319" y="2478671"/>
            <a:ext cx="3103486" cy="234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hapter 1 Solutions | Electronic Devices And Circuit Theory 11th Edition |  Chegg.com">
            <a:extLst>
              <a:ext uri="{FF2B5EF4-FFF2-40B4-BE49-F238E27FC236}">
                <a16:creationId xmlns:a16="http://schemas.microsoft.com/office/drawing/2014/main" id="{89A6525C-0846-F24F-B0B1-89744A8AF2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" t="1292" b="11968"/>
          <a:stretch/>
        </p:blipFill>
        <p:spPr bwMode="auto">
          <a:xfrm>
            <a:off x="1267194" y="2592617"/>
            <a:ext cx="2873553" cy="223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A075D2EF-07EC-4F41-BEE9-80FD05B3C7B3}"/>
              </a:ext>
            </a:extLst>
          </p:cNvPr>
          <p:cNvSpPr txBox="1"/>
          <p:nvPr/>
        </p:nvSpPr>
        <p:spPr>
          <a:xfrm>
            <a:off x="4600346" y="47824"/>
            <a:ext cx="454365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b="1" i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 to Classical Free Electron Theory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73BAF19-BB24-F844-8480-BE26E7152C6A}"/>
              </a:ext>
            </a:extLst>
          </p:cNvPr>
          <p:cNvGrpSpPr/>
          <p:nvPr/>
        </p:nvGrpSpPr>
        <p:grpSpPr>
          <a:xfrm>
            <a:off x="198133" y="411909"/>
            <a:ext cx="8804426" cy="2207916"/>
            <a:chOff x="169787" y="324823"/>
            <a:chExt cx="8804426" cy="2207916"/>
          </a:xfrm>
        </p:grpSpPr>
        <p:sp>
          <p:nvSpPr>
            <p:cNvPr id="4" name="Classical Free Electron Theory">
              <a:extLst>
                <a:ext uri="{FF2B5EF4-FFF2-40B4-BE49-F238E27FC236}">
                  <a16:creationId xmlns:a16="http://schemas.microsoft.com/office/drawing/2014/main" id="{B07D46EB-693C-414E-AF59-74E90DB090CF}"/>
                </a:ext>
              </a:extLst>
            </p:cNvPr>
            <p:cNvSpPr txBox="1"/>
            <p:nvPr/>
          </p:nvSpPr>
          <p:spPr>
            <a:xfrm>
              <a:off x="169787" y="324823"/>
              <a:ext cx="4553489" cy="7078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000" b="1" i="1">
                  <a:solidFill>
                    <a:srgbClr val="011993"/>
                  </a:solidFill>
                </a:defRPr>
              </a:lvl1pPr>
            </a:lstStyle>
            <a:p>
              <a:r>
                <a:rPr lang="en-IN" dirty="0"/>
                <a:t>Concept of Classical Free electron Theory</a:t>
              </a:r>
            </a:p>
            <a:p>
              <a:endParaRPr lang="en-IN" dirty="0"/>
            </a:p>
          </p:txBody>
        </p:sp>
        <p:sp>
          <p:nvSpPr>
            <p:cNvPr id="5" name="According to kinetic theory of gases in  a metal, Drude has assumed that free electrons are nothing but a gas of electrons.">
              <a:extLst>
                <a:ext uri="{FF2B5EF4-FFF2-40B4-BE49-F238E27FC236}">
                  <a16:creationId xmlns:a16="http://schemas.microsoft.com/office/drawing/2014/main" id="{D63DCD02-F5C1-9347-919F-D5257A67A4CD}"/>
                </a:ext>
              </a:extLst>
            </p:cNvPr>
            <p:cNvSpPr txBox="1"/>
            <p:nvPr/>
          </p:nvSpPr>
          <p:spPr>
            <a:xfrm>
              <a:off x="169787" y="824579"/>
              <a:ext cx="8804426" cy="17081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1500">
                  <a:solidFill>
                    <a:srgbClr val="000000"/>
                  </a:solidFill>
                </a:defRPr>
              </a:lvl1pPr>
            </a:lstStyle>
            <a:p>
              <a:pPr marL="285750" indent="-285750">
                <a:buFont typeface="Wingdings" pitchFamily="2" charset="2"/>
                <a:buChar char="v"/>
              </a:pPr>
              <a:r>
                <a:rPr lang="en-IN" dirty="0"/>
                <a:t>According to this theory, metals consists of positive ions fixed in lattice and negative ions move freely within the boundaries of the metal.</a:t>
              </a:r>
            </a:p>
            <a:p>
              <a:pPr marL="285750" indent="-285750">
                <a:buFont typeface="Wingdings" pitchFamily="2" charset="2"/>
                <a:buChar char="v"/>
              </a:pPr>
              <a:r>
                <a:rPr lang="en-IN" dirty="0"/>
                <a:t>As they are responsible for conductivity called as Conduction electrons</a:t>
              </a:r>
            </a:p>
            <a:p>
              <a:pPr marL="285750" indent="-285750">
                <a:buFont typeface="Wingdings" pitchFamily="2" charset="2"/>
                <a:buChar char="v"/>
              </a:pPr>
              <a:r>
                <a:rPr lang="en-IN" dirty="0"/>
                <a:t>This cloud of free electrons are called as electron gas </a:t>
              </a:r>
            </a:p>
            <a:p>
              <a:pPr marL="285750" indent="-285750">
                <a:buFont typeface="Wingdings" pitchFamily="2" charset="2"/>
                <a:buChar char="v"/>
              </a:pPr>
              <a:r>
                <a:rPr lang="en-IN" dirty="0"/>
                <a:t>They differ from ordinary gas in two aspects</a:t>
              </a:r>
            </a:p>
            <a:p>
              <a:pPr marL="514350" indent="-285750">
                <a:buFont typeface="Wingdings" pitchFamily="2" charset="2"/>
                <a:buChar char="Ø"/>
              </a:pPr>
              <a:r>
                <a:rPr lang="en-IN" dirty="0"/>
                <a:t>Free electron gas is charged while molecules of ordinary gases are neutral</a:t>
              </a:r>
            </a:p>
            <a:p>
              <a:pPr marL="514350" indent="-285750">
                <a:buFont typeface="Wingdings" pitchFamily="2" charset="2"/>
                <a:buChar char="Ø"/>
              </a:pPr>
              <a:r>
                <a:rPr lang="en-IN" dirty="0"/>
                <a:t>Concentration of electron is &gt; ordinary gas concentration</a:t>
              </a:r>
              <a:endParaRPr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2E25DAB-6F27-0649-B6F3-0DDDE316D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102" y="2706910"/>
            <a:ext cx="3199039" cy="2132693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5401555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decel="500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decel="500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B484205-271D-C24C-AAD5-FF3F59928F70}"/>
              </a:ext>
            </a:extLst>
          </p:cNvPr>
          <p:cNvSpPr txBox="1"/>
          <p:nvPr/>
        </p:nvSpPr>
        <p:spPr>
          <a:xfrm>
            <a:off x="2547256" y="47824"/>
            <a:ext cx="659674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b="1" i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 to Classical Free Electron Theory</a:t>
            </a:r>
            <a:r>
              <a:rPr lang="ta-IN" dirty="0"/>
              <a:t>: </a:t>
            </a:r>
            <a:r>
              <a:rPr lang="en-US" dirty="0"/>
              <a:t>Basic Terminologies</a:t>
            </a:r>
            <a:r>
              <a:rPr lang="ta-IN" dirty="0"/>
              <a:t> </a:t>
            </a:r>
            <a:endParaRPr dirty="0"/>
          </a:p>
        </p:txBody>
      </p:sp>
      <p:sp>
        <p:nvSpPr>
          <p:cNvPr id="3" name="According to kinetic theory of gases in  a metal, Drude has assumed that free electrons are nothing but a gas of electrons.">
            <a:extLst>
              <a:ext uri="{FF2B5EF4-FFF2-40B4-BE49-F238E27FC236}">
                <a16:creationId xmlns:a16="http://schemas.microsoft.com/office/drawing/2014/main" id="{70C97A1E-45F2-6048-8190-7B36E98E59B9}"/>
              </a:ext>
            </a:extLst>
          </p:cNvPr>
          <p:cNvSpPr txBox="1"/>
          <p:nvPr/>
        </p:nvSpPr>
        <p:spPr>
          <a:xfrm>
            <a:off x="251466" y="542210"/>
            <a:ext cx="8641067" cy="1323439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500">
                <a:solidFill>
                  <a:srgbClr val="000000"/>
                </a:solidFill>
              </a:defRPr>
            </a:lvl1pPr>
          </a:lstStyle>
          <a:p>
            <a:pPr marL="285750" indent="-285750">
              <a:buFont typeface="Wingdings" pitchFamily="2" charset="2"/>
              <a:buChar char="v"/>
            </a:pPr>
            <a:r>
              <a:rPr lang="en-IN" sz="1600" i="1" dirty="0"/>
              <a:t>Bounded Electrons: </a:t>
            </a:r>
            <a:r>
              <a:rPr lang="en-IN" sz="1600" dirty="0"/>
              <a:t>Valence electrons in isolated atoms bound to their parent nuclei are bounded electrons.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sz="1600" i="1" dirty="0"/>
              <a:t>Free electrons:</a:t>
            </a:r>
            <a:r>
              <a:rPr lang="en-IN" sz="1600" dirty="0"/>
              <a:t> In a solid many atoms are present whose boundaries overlap. Hence the valence electrons find continuity to move and are termed free electrons.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sz="1600" i="1" dirty="0"/>
              <a:t>Free electron gas: </a:t>
            </a:r>
            <a:r>
              <a:rPr lang="en-IN" sz="1600" dirty="0"/>
              <a:t>Collection of free electrons is termed as free electron gas. It is charged.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8029F-B6C9-EF43-8F0E-CCC8D14193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8"/>
          <a:stretch/>
        </p:blipFill>
        <p:spPr bwMode="auto">
          <a:xfrm>
            <a:off x="2375230" y="1949432"/>
            <a:ext cx="4450232" cy="2991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2278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516322C-1CF1-1D43-9D27-5B4FAE8203A4}"/>
              </a:ext>
            </a:extLst>
          </p:cNvPr>
          <p:cNvSpPr txBox="1"/>
          <p:nvPr/>
        </p:nvSpPr>
        <p:spPr>
          <a:xfrm>
            <a:off x="2547256" y="47824"/>
            <a:ext cx="659674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b="1" i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 to Classical Free Electron Theory</a:t>
            </a:r>
            <a:r>
              <a:rPr lang="ta-IN" dirty="0"/>
              <a:t>: </a:t>
            </a:r>
            <a:r>
              <a:rPr lang="en-US" dirty="0"/>
              <a:t>Basic Terminologies</a:t>
            </a:r>
            <a:r>
              <a:rPr lang="ta-IN" dirty="0"/>
              <a:t> </a:t>
            </a:r>
            <a:endParaRPr dirty="0"/>
          </a:p>
        </p:txBody>
      </p:sp>
      <p:sp>
        <p:nvSpPr>
          <p:cNvPr id="3" name="According to kinetic theory of gases in  a metal, Drude has assumed that free electrons are nothing but a gas of electrons.">
            <a:extLst>
              <a:ext uri="{FF2B5EF4-FFF2-40B4-BE49-F238E27FC236}">
                <a16:creationId xmlns:a16="http://schemas.microsoft.com/office/drawing/2014/main" id="{1F3E483E-A85B-4D48-AE6F-976C4EB4F04D}"/>
              </a:ext>
            </a:extLst>
          </p:cNvPr>
          <p:cNvSpPr txBox="1"/>
          <p:nvPr/>
        </p:nvSpPr>
        <p:spPr>
          <a:xfrm>
            <a:off x="251466" y="401025"/>
            <a:ext cx="8641067" cy="4524315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500">
                <a:solidFill>
                  <a:srgbClr val="000000"/>
                </a:solidFill>
              </a:defRPr>
            </a:lvl1pPr>
          </a:lstStyle>
          <a:p>
            <a:pPr marL="285750" indent="-285750">
              <a:buFont typeface="Wingdings" pitchFamily="2" charset="2"/>
              <a:buChar char="v"/>
            </a:pPr>
            <a:r>
              <a:rPr lang="en-IN" sz="1600" i="1" dirty="0"/>
              <a:t>Electric Field (E):</a:t>
            </a:r>
            <a:r>
              <a:rPr lang="en-IN" sz="1600" dirty="0"/>
              <a:t> It is defined as potential drop (V) per unit length (l).</a:t>
            </a:r>
          </a:p>
          <a:p>
            <a:pPr marL="285750" indent="-285750">
              <a:buFont typeface="Wingdings" pitchFamily="2" charset="2"/>
              <a:buChar char="v"/>
            </a:pPr>
            <a:endParaRPr lang="en-IN" sz="1600" dirty="0"/>
          </a:p>
          <a:p>
            <a:pPr marL="285750" indent="-285750">
              <a:buFont typeface="Wingdings" pitchFamily="2" charset="2"/>
              <a:buChar char="v"/>
            </a:pPr>
            <a:r>
              <a:rPr lang="en-IN" sz="1600" i="1" dirty="0"/>
              <a:t>Current density (J):</a:t>
            </a:r>
            <a:r>
              <a:rPr lang="en-IN" sz="1600" dirty="0"/>
              <a:t> Current flowing through a solid per unit area is current density.</a:t>
            </a:r>
          </a:p>
          <a:p>
            <a:pPr marL="285750" indent="-285750">
              <a:buFont typeface="Wingdings" pitchFamily="2" charset="2"/>
              <a:buChar char="v"/>
            </a:pPr>
            <a:endParaRPr lang="en-IN" sz="1600" dirty="0"/>
          </a:p>
          <a:p>
            <a:pPr marL="285750" indent="-285750">
              <a:buFont typeface="Wingdings" pitchFamily="2" charset="2"/>
              <a:buChar char="v"/>
            </a:pPr>
            <a:r>
              <a:rPr lang="en-IN" sz="1600" i="1" dirty="0"/>
              <a:t>Drift Velocity (</a:t>
            </a:r>
            <a:r>
              <a:rPr lang="en-IN" sz="1600" i="1" dirty="0" err="1"/>
              <a:t>V</a:t>
            </a:r>
            <a:r>
              <a:rPr lang="en-IN" sz="1600" i="1" baseline="-25000" dirty="0" err="1"/>
              <a:t>d</a:t>
            </a:r>
            <a:r>
              <a:rPr lang="en-IN" sz="1600" i="1" dirty="0"/>
              <a:t>):</a:t>
            </a:r>
            <a:r>
              <a:rPr lang="en-IN" sz="1600" dirty="0"/>
              <a:t> The average velocity acquired by the free electron in a particular direction, due to the application of electric field.</a:t>
            </a:r>
          </a:p>
          <a:p>
            <a:pPr marL="285750" indent="-285750">
              <a:buFont typeface="Wingdings" pitchFamily="2" charset="2"/>
              <a:buChar char="v"/>
            </a:pPr>
            <a:endParaRPr lang="en-IN" sz="1600" dirty="0"/>
          </a:p>
          <a:p>
            <a:pPr marL="285750" indent="-285750">
              <a:buFont typeface="Wingdings" pitchFamily="2" charset="2"/>
              <a:buChar char="v"/>
            </a:pPr>
            <a:r>
              <a:rPr lang="en-IN" sz="1600" i="1" dirty="0"/>
              <a:t>Mobility (µ):</a:t>
            </a:r>
            <a:r>
              <a:rPr lang="en-IN" sz="1600" dirty="0"/>
              <a:t> Drift velocity acquired by the free electron per unit electric field applied to it is mobility.</a:t>
            </a:r>
          </a:p>
          <a:p>
            <a:pPr marL="285750" indent="-285750">
              <a:buFont typeface="Wingdings" pitchFamily="2" charset="2"/>
              <a:buChar char="v"/>
            </a:pPr>
            <a:endParaRPr lang="en-IN" sz="1600" dirty="0"/>
          </a:p>
          <a:p>
            <a:pPr marL="285750" indent="-285750">
              <a:buFont typeface="Wingdings" pitchFamily="2" charset="2"/>
              <a:buChar char="v"/>
            </a:pPr>
            <a:r>
              <a:rPr lang="en-IN" sz="1600" dirty="0"/>
              <a:t>Relaxation Time (</a:t>
            </a:r>
            <a:r>
              <a:rPr lang="el-GR" sz="1600" i="1" dirty="0"/>
              <a:t>τ</a:t>
            </a:r>
            <a:r>
              <a:rPr lang="en-IN" sz="1600" dirty="0"/>
              <a:t>): Relaxation time can be defined as the time taken for the drift velocity of the electron to decay to 1/e of its initial value. </a:t>
            </a:r>
          </a:p>
          <a:p>
            <a:pPr marL="285750" indent="-285750">
              <a:buFont typeface="Wingdings" pitchFamily="2" charset="2"/>
              <a:buChar char="v"/>
            </a:pPr>
            <a:endParaRPr lang="en-IN" sz="1600" dirty="0"/>
          </a:p>
          <a:p>
            <a:pPr marL="285750" indent="-285750">
              <a:buFont typeface="Wingdings" pitchFamily="2" charset="2"/>
              <a:buChar char="v"/>
            </a:pPr>
            <a:r>
              <a:rPr lang="en-IN" sz="1600" dirty="0"/>
              <a:t>Collision Time (</a:t>
            </a:r>
            <a:r>
              <a:rPr lang="el-GR" sz="1600" i="1" dirty="0"/>
              <a:t>τ</a:t>
            </a:r>
            <a:r>
              <a:rPr lang="en-IN" sz="1600" i="1" baseline="-25000" dirty="0"/>
              <a:t>c</a:t>
            </a:r>
            <a:r>
              <a:rPr lang="en-IN" sz="1600" dirty="0"/>
              <a:t>): The average time taken by the free electron between two successive collisions is known as collision time.</a:t>
            </a:r>
          </a:p>
          <a:p>
            <a:pPr marL="285750" indent="-285750">
              <a:buFont typeface="Wingdings" pitchFamily="2" charset="2"/>
              <a:buChar char="v"/>
            </a:pPr>
            <a:endParaRPr lang="en-IN" sz="1600" dirty="0"/>
          </a:p>
          <a:p>
            <a:pPr marL="285750" indent="-285750">
              <a:buFont typeface="Wingdings" pitchFamily="2" charset="2"/>
              <a:buChar char="v"/>
            </a:pPr>
            <a:r>
              <a:rPr lang="en-IN" sz="1600" dirty="0"/>
              <a:t>Mean Free Path (</a:t>
            </a:r>
            <a:r>
              <a:rPr lang="en-IN" sz="1600" i="1" dirty="0">
                <a:sym typeface="Symbol"/>
              </a:rPr>
              <a:t></a:t>
            </a:r>
            <a:r>
              <a:rPr lang="en-IN" sz="1600" dirty="0"/>
              <a:t>) : The average distance travelled by an electron between two successive collisions in the presence of an applied field is known as mean free path. </a:t>
            </a:r>
          </a:p>
        </p:txBody>
      </p:sp>
    </p:spTree>
    <p:extLst>
      <p:ext uri="{BB962C8B-B14F-4D97-AF65-F5344CB8AC3E}">
        <p14:creationId xmlns:p14="http://schemas.microsoft.com/office/powerpoint/2010/main" val="23899889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FED46474-1E4D-3246-97A2-A9D7D719EB8D}"/>
              </a:ext>
            </a:extLst>
          </p:cNvPr>
          <p:cNvSpPr txBox="1"/>
          <p:nvPr/>
        </p:nvSpPr>
        <p:spPr>
          <a:xfrm>
            <a:off x="5116944" y="47824"/>
            <a:ext cx="402705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b="1" i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Classical Free Electron Theory of Metals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E9DFF4-1E33-CB49-B0B2-F6E2238270D7}"/>
              </a:ext>
            </a:extLst>
          </p:cNvPr>
          <p:cNvSpPr txBox="1"/>
          <p:nvPr/>
        </p:nvSpPr>
        <p:spPr>
          <a:xfrm>
            <a:off x="147782" y="476195"/>
            <a:ext cx="8682181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Electrons are assumed to achieve thermal equilibrium with their surroundings only through collision. These collisions are assumed to maintain local thermodynamic equilibrium in a particularly simple way.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Google Shape;152;p18">
            <a:extLst>
              <a:ext uri="{FF2B5EF4-FFF2-40B4-BE49-F238E27FC236}">
                <a16:creationId xmlns:a16="http://schemas.microsoft.com/office/drawing/2014/main" id="{9966DE63-1623-EE4B-A7D3-E190BCDD74E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598" y="1688924"/>
            <a:ext cx="7588801" cy="2741909"/>
          </a:xfrm>
          <a:prstGeom prst="rect">
            <a:avLst/>
          </a:prstGeom>
          <a:noFill/>
          <a:ln w="9525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0" name="Google Shape;153;p18">
            <a:extLst>
              <a:ext uri="{FF2B5EF4-FFF2-40B4-BE49-F238E27FC236}">
                <a16:creationId xmlns:a16="http://schemas.microsoft.com/office/drawing/2014/main" id="{91111DC0-3D15-0941-A874-B9ED6A1F655C}"/>
              </a:ext>
            </a:extLst>
          </p:cNvPr>
          <p:cNvSpPr/>
          <p:nvPr/>
        </p:nvSpPr>
        <p:spPr>
          <a:xfrm>
            <a:off x="2518541" y="4465764"/>
            <a:ext cx="4106913" cy="47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Trajectory of a conduction electron</a:t>
            </a:r>
            <a:endParaRPr sz="2000" b="1" dirty="0">
              <a:solidFill>
                <a:srgbClr val="000000"/>
              </a:solidFill>
              <a:latin typeface="Times New Roman" panose="02020603050405020304" pitchFamily="18" charset="0"/>
              <a:ea typeface="Arial Narrow"/>
              <a:cs typeface="Times New Roman" panose="02020603050405020304" pitchFamily="18" charset="0"/>
              <a:sym typeface="Arial Narro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C2829C-E893-E243-A51D-C7552FA98B70}"/>
              </a:ext>
            </a:extLst>
          </p:cNvPr>
          <p:cNvSpPr txBox="1"/>
          <p:nvPr/>
        </p:nvSpPr>
        <p:spPr>
          <a:xfrm>
            <a:off x="5026545" y="4517571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26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0804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E182B20-BCC6-D742-81AD-8A8E26FF1008}"/>
              </a:ext>
            </a:extLst>
          </p:cNvPr>
          <p:cNvSpPr txBox="1"/>
          <p:nvPr/>
        </p:nvSpPr>
        <p:spPr>
          <a:xfrm>
            <a:off x="5116944" y="47824"/>
            <a:ext cx="402705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b="1" i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Classical Free Electron Theory of Metals</a:t>
            </a:r>
          </a:p>
        </p:txBody>
      </p:sp>
      <p:sp>
        <p:nvSpPr>
          <p:cNvPr id="4" name="Classical Free Electron Theory">
            <a:extLst>
              <a:ext uri="{FF2B5EF4-FFF2-40B4-BE49-F238E27FC236}">
                <a16:creationId xmlns:a16="http://schemas.microsoft.com/office/drawing/2014/main" id="{A6A9C622-187C-7C43-9893-D4BBE0CFF9DA}"/>
              </a:ext>
            </a:extLst>
          </p:cNvPr>
          <p:cNvSpPr txBox="1"/>
          <p:nvPr/>
        </p:nvSpPr>
        <p:spPr>
          <a:xfrm>
            <a:off x="169787" y="779859"/>
            <a:ext cx="4428454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 i="1">
                <a:solidFill>
                  <a:srgbClr val="011993"/>
                </a:solidFill>
              </a:defRPr>
            </a:lvl1pPr>
          </a:lstStyle>
          <a:p>
            <a:r>
              <a:rPr lang="en-IN" dirty="0"/>
              <a:t>Success of classical free electron theory: </a:t>
            </a:r>
          </a:p>
        </p:txBody>
      </p:sp>
      <p:sp>
        <p:nvSpPr>
          <p:cNvPr id="5" name="According to kinetic theory of gases in  a metal, Drude has assumed that free electrons are nothing but a gas of electrons.">
            <a:extLst>
              <a:ext uri="{FF2B5EF4-FFF2-40B4-BE49-F238E27FC236}">
                <a16:creationId xmlns:a16="http://schemas.microsoft.com/office/drawing/2014/main" id="{94E484EF-1CE6-BC4A-97C8-95A037E0E5F1}"/>
              </a:ext>
            </a:extLst>
          </p:cNvPr>
          <p:cNvSpPr txBox="1"/>
          <p:nvPr/>
        </p:nvSpPr>
        <p:spPr>
          <a:xfrm>
            <a:off x="169787" y="1279615"/>
            <a:ext cx="8804426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500">
                <a:solidFill>
                  <a:srgbClr val="000000"/>
                </a:solidFill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IN" dirty="0"/>
              <a:t>It verifies Ohm’s law.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It explains the electrical and thermal conductivities of metals.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It derives Wiedemann – Franz law. (relation between electrical conductivity and thermal conductivity)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It explains optical properties of metals.</a:t>
            </a:r>
          </a:p>
        </p:txBody>
      </p:sp>
      <p:sp>
        <p:nvSpPr>
          <p:cNvPr id="7" name="Classical Free Electron Theory">
            <a:extLst>
              <a:ext uri="{FF2B5EF4-FFF2-40B4-BE49-F238E27FC236}">
                <a16:creationId xmlns:a16="http://schemas.microsoft.com/office/drawing/2014/main" id="{1F991A60-A4E9-C149-8BC0-DDCE8FBB7B45}"/>
              </a:ext>
            </a:extLst>
          </p:cNvPr>
          <p:cNvSpPr txBox="1"/>
          <p:nvPr/>
        </p:nvSpPr>
        <p:spPr>
          <a:xfrm>
            <a:off x="169787" y="2817379"/>
            <a:ext cx="5033584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 b="1" i="1">
                <a:solidFill>
                  <a:srgbClr val="011993"/>
                </a:solidFill>
              </a:defRPr>
            </a:lvl1pPr>
          </a:lstStyle>
          <a:p>
            <a:r>
              <a:rPr lang="en-IN" dirty="0"/>
              <a:t>Drawbacks of Classical Free Electron Theory: </a:t>
            </a:r>
          </a:p>
        </p:txBody>
      </p:sp>
      <p:sp>
        <p:nvSpPr>
          <p:cNvPr id="8" name="According to kinetic theory of gases in  a metal, Drude has assumed that free electrons are nothing but a gas of electrons.">
            <a:extLst>
              <a:ext uri="{FF2B5EF4-FFF2-40B4-BE49-F238E27FC236}">
                <a16:creationId xmlns:a16="http://schemas.microsoft.com/office/drawing/2014/main" id="{F54A0657-6AF1-8746-AD83-A7CD56D9FBC5}"/>
              </a:ext>
            </a:extLst>
          </p:cNvPr>
          <p:cNvSpPr txBox="1"/>
          <p:nvPr/>
        </p:nvSpPr>
        <p:spPr>
          <a:xfrm>
            <a:off x="169787" y="3347978"/>
            <a:ext cx="8804426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500">
                <a:solidFill>
                  <a:srgbClr val="000000"/>
                </a:solidFill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IN" dirty="0"/>
              <a:t>It fails to explain the electric specific heat and the specific heat capacity of metals.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It fails to explain ferromagnetism, superconducting properties of metals etc.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It fails to explain new phenomena like Photoelectric Effect, Compton effect, Black Body Radiation, etc.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It fails to explain electrical conductivity of semiconductors or insulators.</a:t>
            </a:r>
          </a:p>
        </p:txBody>
      </p:sp>
    </p:spTree>
    <p:extLst>
      <p:ext uri="{BB962C8B-B14F-4D97-AF65-F5344CB8AC3E}">
        <p14:creationId xmlns:p14="http://schemas.microsoft.com/office/powerpoint/2010/main" val="7557894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animBg="1"/>
      <p:bldP spid="7" grpId="0" animBg="1"/>
      <p:bldP spid="8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0D4035D-A36E-A748-90D9-895437E02006}"/>
              </a:ext>
            </a:extLst>
          </p:cNvPr>
          <p:cNvSpPr txBox="1"/>
          <p:nvPr/>
        </p:nvSpPr>
        <p:spPr>
          <a:xfrm>
            <a:off x="6059055" y="47824"/>
            <a:ext cx="308494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b="1" i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Quantum Free Electron Theory</a:t>
            </a:r>
          </a:p>
        </p:txBody>
      </p:sp>
      <p:sp>
        <p:nvSpPr>
          <p:cNvPr id="3" name="According to kinetic theory of gases in  a metal, Drude has assumed that free electrons are nothing but a gas of electrons.">
            <a:extLst>
              <a:ext uri="{FF2B5EF4-FFF2-40B4-BE49-F238E27FC236}">
                <a16:creationId xmlns:a16="http://schemas.microsoft.com/office/drawing/2014/main" id="{9B9A894E-412E-5E40-B2BA-D7268E613436}"/>
              </a:ext>
            </a:extLst>
          </p:cNvPr>
          <p:cNvSpPr txBox="1"/>
          <p:nvPr/>
        </p:nvSpPr>
        <p:spPr>
          <a:xfrm>
            <a:off x="169787" y="717396"/>
            <a:ext cx="8804426" cy="3708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500">
                <a:solidFill>
                  <a:srgbClr val="000000"/>
                </a:solidFill>
              </a:defRPr>
            </a:lvl1pPr>
          </a:lstStyle>
          <a:p>
            <a:pPr marL="285750" indent="-285750">
              <a:buFont typeface="Wingdings" pitchFamily="2" charset="2"/>
              <a:buChar char="v"/>
            </a:pPr>
            <a:r>
              <a:rPr lang="en-IN" dirty="0"/>
              <a:t>Classical free electron theory could not explain many physical properties.</a:t>
            </a:r>
          </a:p>
          <a:p>
            <a:pPr marL="285750" indent="-285750">
              <a:buFont typeface="Wingdings" pitchFamily="2" charset="2"/>
              <a:buChar char="v"/>
            </a:pPr>
            <a:endParaRPr lang="en-IN" dirty="0"/>
          </a:p>
          <a:p>
            <a:pPr marL="285750" indent="-285750">
              <a:buFont typeface="Wingdings" pitchFamily="2" charset="2"/>
              <a:buChar char="v"/>
            </a:pPr>
            <a:r>
              <a:rPr lang="en-IN" dirty="0"/>
              <a:t> In 1928, </a:t>
            </a:r>
            <a:r>
              <a:rPr lang="en-IN" dirty="0" err="1"/>
              <a:t>Sommerfield</a:t>
            </a:r>
            <a:r>
              <a:rPr lang="en-IN" dirty="0"/>
              <a:t> developed a new theory applying quantum mechanical concepts and Fermi-Dirac statistics to the free electrons in the metal. This theory is called quantum free electron theory.</a:t>
            </a:r>
          </a:p>
          <a:p>
            <a:pPr marL="285750" indent="-285750">
              <a:buFont typeface="Wingdings" pitchFamily="2" charset="2"/>
              <a:buChar char="v"/>
            </a:pPr>
            <a:endParaRPr lang="en-IN" dirty="0"/>
          </a:p>
          <a:p>
            <a:pPr marL="285750" indent="-285750">
              <a:buFont typeface="Wingdings" pitchFamily="2" charset="2"/>
              <a:buChar char="v"/>
            </a:pPr>
            <a:r>
              <a:rPr lang="en-IN" dirty="0"/>
              <a:t>Classical free electron theory permits all electrons to gain energy. But quantum free electron theory permits only a fraction of electrons to gain energy.</a:t>
            </a:r>
          </a:p>
          <a:p>
            <a:pPr marL="285750" indent="-285750">
              <a:buFont typeface="Wingdings" pitchFamily="2" charset="2"/>
              <a:buChar char="v"/>
            </a:pPr>
            <a:endParaRPr lang="en-IN" dirty="0"/>
          </a:p>
          <a:p>
            <a:pPr marL="285750" indent="-285750">
              <a:buFont typeface="Wingdings" pitchFamily="2" charset="2"/>
              <a:buChar char="v"/>
            </a:pPr>
            <a:r>
              <a:rPr lang="en-IN" dirty="0"/>
              <a:t>According to Quantum mechanics moving particles has some sort of wave motion, then wavelength </a:t>
            </a:r>
            <a:r>
              <a:rPr lang="el-GR" i="1" dirty="0"/>
              <a:t>λ</a:t>
            </a:r>
            <a:r>
              <a:rPr lang="el-GR" dirty="0"/>
              <a:t>=</a:t>
            </a:r>
            <a:r>
              <a:rPr lang="en-US" dirty="0"/>
              <a:t> </a:t>
            </a:r>
            <a:r>
              <a:rPr lang="en-IN" i="1" dirty="0"/>
              <a:t>h</a:t>
            </a:r>
            <a:r>
              <a:rPr lang="en-IN" dirty="0"/>
              <a:t>/</a:t>
            </a:r>
            <a:r>
              <a:rPr lang="en-IN" i="1" dirty="0"/>
              <a:t>p</a:t>
            </a:r>
            <a:r>
              <a:rPr lang="en-IN" dirty="0"/>
              <a:t> (De-Broglie wavelength). Where, </a:t>
            </a:r>
            <a:r>
              <a:rPr lang="el-GR" dirty="0"/>
              <a:t>=</a:t>
            </a:r>
            <a:r>
              <a:rPr lang="en-US" dirty="0"/>
              <a:t> </a:t>
            </a:r>
            <a:r>
              <a:rPr lang="en-IN" i="1" dirty="0"/>
              <a:t>h </a:t>
            </a:r>
            <a:r>
              <a:rPr lang="en-IN" dirty="0"/>
              <a:t>is Planck's constant (6.63 x 10</a:t>
            </a:r>
            <a:r>
              <a:rPr lang="en-IN" baseline="30000" dirty="0"/>
              <a:t>-34</a:t>
            </a:r>
            <a:r>
              <a:rPr lang="en-IN" dirty="0"/>
              <a:t> J s) and </a:t>
            </a:r>
            <a:r>
              <a:rPr lang="en-IN" i="1" dirty="0"/>
              <a:t>p </a:t>
            </a:r>
            <a:r>
              <a:rPr lang="en-IN" dirty="0"/>
              <a:t>is momentum. </a:t>
            </a:r>
          </a:p>
          <a:p>
            <a:pPr marL="285750" indent="-285750">
              <a:buFont typeface="Wingdings" pitchFamily="2" charset="2"/>
              <a:buChar char="v"/>
            </a:pPr>
            <a:endParaRPr lang="en-IN" dirty="0"/>
          </a:p>
          <a:p>
            <a:pPr marL="285750" indent="-285750">
              <a:buFont typeface="Wingdings" pitchFamily="2" charset="2"/>
              <a:buChar char="v"/>
            </a:pPr>
            <a:r>
              <a:rPr lang="en-IN" dirty="0"/>
              <a:t>To characterize moving particle having wave motion-(</a:t>
            </a:r>
            <a:r>
              <a:rPr lang="el-GR" dirty="0"/>
              <a:t>ψ)- </a:t>
            </a:r>
            <a:r>
              <a:rPr lang="en-IN" dirty="0"/>
              <a:t>wavefunction is introduced. </a:t>
            </a:r>
          </a:p>
          <a:p>
            <a:pPr marL="285750" indent="-285750">
              <a:buFont typeface="Wingdings" pitchFamily="2" charset="2"/>
              <a:buChar char="v"/>
            </a:pPr>
            <a:endParaRPr lang="en-IN" dirty="0"/>
          </a:p>
          <a:p>
            <a:pPr marL="285750" indent="-285750">
              <a:buFont typeface="Wingdings" pitchFamily="2" charset="2"/>
              <a:buChar char="v"/>
            </a:pPr>
            <a:r>
              <a:rPr lang="en-IN" dirty="0"/>
              <a:t>According to quantum theory of free electrons energy of a free electron is given by: </a:t>
            </a:r>
            <a:r>
              <a:rPr lang="en-IN" dirty="0" err="1"/>
              <a:t>E</a:t>
            </a:r>
            <a:r>
              <a:rPr lang="en-IN" baseline="-25000" dirty="0" err="1"/>
              <a:t>n</a:t>
            </a:r>
            <a:r>
              <a:rPr lang="en-IN" dirty="0"/>
              <a:t> = n</a:t>
            </a:r>
            <a:r>
              <a:rPr lang="en-IN" baseline="30000" dirty="0"/>
              <a:t>2</a:t>
            </a:r>
            <a:r>
              <a:rPr lang="en-IN" dirty="0"/>
              <a:t>h</a:t>
            </a:r>
            <a:r>
              <a:rPr lang="en-IN" baseline="30000" dirty="0"/>
              <a:t>2</a:t>
            </a:r>
            <a:r>
              <a:rPr lang="en-IN" dirty="0"/>
              <a:t>/8mL</a:t>
            </a:r>
            <a:r>
              <a:rPr lang="en-IN" baseline="30000" dirty="0"/>
              <a:t>2</a:t>
            </a:r>
          </a:p>
          <a:p>
            <a:pPr marL="285750" indent="-285750">
              <a:buFont typeface="Wingdings" pitchFamily="2" charset="2"/>
              <a:buChar char="v"/>
            </a:pPr>
            <a:endParaRPr lang="en-IN" baseline="30000" dirty="0"/>
          </a:p>
          <a:p>
            <a:pPr marL="285750" indent="-285750">
              <a:buFont typeface="Wingdings" pitchFamily="2" charset="2"/>
              <a:buChar char="v"/>
            </a:pPr>
            <a:r>
              <a:rPr lang="en-IN" dirty="0"/>
              <a:t>According to quantum theory of free electrons the electrical conductivity is given by: </a:t>
            </a:r>
            <a:r>
              <a:rPr lang="el-GR" dirty="0"/>
              <a:t>σ = </a:t>
            </a:r>
            <a:r>
              <a:rPr lang="en-IN" dirty="0"/>
              <a:t>ne</a:t>
            </a:r>
            <a:r>
              <a:rPr lang="en-IN" baseline="30000" dirty="0"/>
              <a:t>2</a:t>
            </a:r>
            <a:r>
              <a:rPr lang="en-IN" dirty="0"/>
              <a:t>T/m</a:t>
            </a:r>
          </a:p>
        </p:txBody>
      </p:sp>
    </p:spTree>
    <p:extLst>
      <p:ext uri="{BB962C8B-B14F-4D97-AF65-F5344CB8AC3E}">
        <p14:creationId xmlns:p14="http://schemas.microsoft.com/office/powerpoint/2010/main" val="409213705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 Theme">
  <a:themeElements>
    <a:clrScheme name="Default Theme">
      <a:dk1>
        <a:srgbClr val="FFFFFF"/>
      </a:dk1>
      <a:lt1>
        <a:srgbClr val="FF2600"/>
      </a:lt1>
      <a:dk2>
        <a:srgbClr val="A7A7A7"/>
      </a:dk2>
      <a:lt2>
        <a:srgbClr val="535353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FF00FF"/>
      </a:folHlink>
    </a:clrScheme>
    <a:fontScheme name="Default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just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26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 Theme">
  <a:themeElements>
    <a:clrScheme name="Default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FF00FF"/>
      </a:folHlink>
    </a:clrScheme>
    <a:fontScheme name="Default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just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26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1125</Words>
  <Application>Microsoft Macintosh PowerPoint</Application>
  <PresentationFormat>On-screen Show (16:9)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Double E</cp:lastModifiedBy>
  <cp:revision>5</cp:revision>
  <dcterms:modified xsi:type="dcterms:W3CDTF">2022-03-11T07:47:36Z</dcterms:modified>
</cp:coreProperties>
</file>