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60" r:id="rId5"/>
    <p:sldId id="284" r:id="rId6"/>
    <p:sldId id="267" r:id="rId7"/>
    <p:sldId id="271" r:id="rId8"/>
    <p:sldId id="272" r:id="rId9"/>
    <p:sldId id="273" r:id="rId10"/>
    <p:sldId id="268" r:id="rId11"/>
    <p:sldId id="269" r:id="rId12"/>
    <p:sldId id="274" r:id="rId13"/>
    <p:sldId id="280" r:id="rId14"/>
    <p:sldId id="281" r:id="rId15"/>
    <p:sldId id="282" r:id="rId16"/>
    <p:sldId id="283" r:id="rId17"/>
    <p:sldId id="285" r:id="rId1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just"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2600"/>
        </a:solidFill>
        <a:effectLst/>
        <a:uFillTx/>
        <a:latin typeface="Times New Roman"/>
        <a:ea typeface="Times New Roman"/>
        <a:cs typeface="Times New Roman"/>
        <a:sym typeface="Times New Roman"/>
      </a:defRPr>
    </a:lvl1pPr>
    <a:lvl2pPr marL="0" marR="0" indent="286999" algn="just"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2600"/>
        </a:solidFill>
        <a:effectLst/>
        <a:uFillTx/>
        <a:latin typeface="Times New Roman"/>
        <a:ea typeface="Times New Roman"/>
        <a:cs typeface="Times New Roman"/>
        <a:sym typeface="Times New Roman"/>
      </a:defRPr>
    </a:lvl2pPr>
    <a:lvl3pPr marL="0" marR="0" indent="573996" algn="just"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2600"/>
        </a:solidFill>
        <a:effectLst/>
        <a:uFillTx/>
        <a:latin typeface="Times New Roman"/>
        <a:ea typeface="Times New Roman"/>
        <a:cs typeface="Times New Roman"/>
        <a:sym typeface="Times New Roman"/>
      </a:defRPr>
    </a:lvl3pPr>
    <a:lvl4pPr marL="0" marR="0" indent="860995" algn="just"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2600"/>
        </a:solidFill>
        <a:effectLst/>
        <a:uFillTx/>
        <a:latin typeface="Times New Roman"/>
        <a:ea typeface="Times New Roman"/>
        <a:cs typeface="Times New Roman"/>
        <a:sym typeface="Times New Roman"/>
      </a:defRPr>
    </a:lvl4pPr>
    <a:lvl5pPr marL="0" marR="0" indent="1147993" algn="just"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2600"/>
        </a:solidFill>
        <a:effectLst/>
        <a:uFillTx/>
        <a:latin typeface="Times New Roman"/>
        <a:ea typeface="Times New Roman"/>
        <a:cs typeface="Times New Roman"/>
        <a:sym typeface="Times New Roman"/>
      </a:defRPr>
    </a:lvl5pPr>
    <a:lvl6pPr marL="0" marR="0" indent="1434991" algn="just"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2600"/>
        </a:solidFill>
        <a:effectLst/>
        <a:uFillTx/>
        <a:latin typeface="Times New Roman"/>
        <a:ea typeface="Times New Roman"/>
        <a:cs typeface="Times New Roman"/>
        <a:sym typeface="Times New Roman"/>
      </a:defRPr>
    </a:lvl6pPr>
    <a:lvl7pPr marL="0" marR="0" indent="1721990" algn="just"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2600"/>
        </a:solidFill>
        <a:effectLst/>
        <a:uFillTx/>
        <a:latin typeface="Times New Roman"/>
        <a:ea typeface="Times New Roman"/>
        <a:cs typeface="Times New Roman"/>
        <a:sym typeface="Times New Roman"/>
      </a:defRPr>
    </a:lvl7pPr>
    <a:lvl8pPr marL="0" marR="0" indent="2008989" algn="just"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2600"/>
        </a:solidFill>
        <a:effectLst/>
        <a:uFillTx/>
        <a:latin typeface="Times New Roman"/>
        <a:ea typeface="Times New Roman"/>
        <a:cs typeface="Times New Roman"/>
        <a:sym typeface="Times New Roman"/>
      </a:defRPr>
    </a:lvl8pPr>
    <a:lvl9pPr marL="0" marR="0" indent="2295986" algn="just"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26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4EA"/>
          </a:solidFill>
        </a:fill>
      </a:tcStyle>
    </a:wholeTbl>
    <a:band2H>
      <a:tcTxStyle/>
      <a:tcStyle>
        <a:tcBdr/>
        <a:fill>
          <a:solidFill>
            <a:srgbClr val="E6EBF5"/>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EF1"/>
          </a:solidFill>
        </a:fill>
      </a:tcStyle>
    </a:wholeTbl>
    <a:band2H>
      <a:tcTxStyle/>
      <a:tcStyle>
        <a:tcBdr/>
        <a:fill>
          <a:solidFill>
            <a:srgbClr val="E6F6F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9CE"/>
          </a:solidFill>
        </a:fill>
      </a:tcStyle>
    </a:wholeTbl>
    <a:band2H>
      <a:tcTxStyle/>
      <a:tcStyle>
        <a:tcBdr/>
        <a:fill>
          <a:solidFill>
            <a:srgbClr val="F0F4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0"/>
    <p:restoredTop sz="94673"/>
  </p:normalViewPr>
  <p:slideViewPr>
    <p:cSldViewPr snapToGrid="0" snapToObjects="1">
      <p:cViewPr varScale="1">
        <p:scale>
          <a:sx n="137" d="100"/>
          <a:sy n="137" d="100"/>
        </p:scale>
        <p:origin x="4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0" name="Shape 70"/>
          <p:cNvSpPr>
            <a:spLocks noGrp="1" noRot="1" noChangeAspect="1"/>
          </p:cNvSpPr>
          <p:nvPr>
            <p:ph type="sldImg"/>
          </p:nvPr>
        </p:nvSpPr>
        <p:spPr>
          <a:xfrm>
            <a:off x="1143000" y="685800"/>
            <a:ext cx="4572000" cy="3429000"/>
          </a:xfrm>
          <a:prstGeom prst="rect">
            <a:avLst/>
          </a:prstGeom>
        </p:spPr>
        <p:txBody>
          <a:bodyPr/>
          <a:lstStyle/>
          <a:p>
            <a:endParaRPr/>
          </a:p>
        </p:txBody>
      </p:sp>
      <p:sp>
        <p:nvSpPr>
          <p:cNvPr id="71" name="Shape 7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89625" latinLnBrk="0">
      <a:defRPr sz="1000">
        <a:latin typeface="+mj-lt"/>
        <a:ea typeface="+mj-ea"/>
        <a:cs typeface="+mj-cs"/>
        <a:sym typeface="Calibri"/>
      </a:defRPr>
    </a:lvl1pPr>
    <a:lvl2pPr indent="228600" defTabSz="389625" latinLnBrk="0">
      <a:defRPr sz="1000">
        <a:latin typeface="+mj-lt"/>
        <a:ea typeface="+mj-ea"/>
        <a:cs typeface="+mj-cs"/>
        <a:sym typeface="Calibri"/>
      </a:defRPr>
    </a:lvl2pPr>
    <a:lvl3pPr indent="457200" defTabSz="389625" latinLnBrk="0">
      <a:defRPr sz="1000">
        <a:latin typeface="+mj-lt"/>
        <a:ea typeface="+mj-ea"/>
        <a:cs typeface="+mj-cs"/>
        <a:sym typeface="Calibri"/>
      </a:defRPr>
    </a:lvl3pPr>
    <a:lvl4pPr indent="685800" defTabSz="389625" latinLnBrk="0">
      <a:defRPr sz="1000">
        <a:latin typeface="+mj-lt"/>
        <a:ea typeface="+mj-ea"/>
        <a:cs typeface="+mj-cs"/>
        <a:sym typeface="Calibri"/>
      </a:defRPr>
    </a:lvl4pPr>
    <a:lvl5pPr indent="914400" defTabSz="389625" latinLnBrk="0">
      <a:defRPr sz="1000">
        <a:latin typeface="+mj-lt"/>
        <a:ea typeface="+mj-ea"/>
        <a:cs typeface="+mj-cs"/>
        <a:sym typeface="Calibri"/>
      </a:defRPr>
    </a:lvl5pPr>
    <a:lvl6pPr indent="1143000" defTabSz="389625" latinLnBrk="0">
      <a:defRPr sz="1000">
        <a:latin typeface="+mj-lt"/>
        <a:ea typeface="+mj-ea"/>
        <a:cs typeface="+mj-cs"/>
        <a:sym typeface="Calibri"/>
      </a:defRPr>
    </a:lvl6pPr>
    <a:lvl7pPr indent="1371600" defTabSz="389625" latinLnBrk="0">
      <a:defRPr sz="1000">
        <a:latin typeface="+mj-lt"/>
        <a:ea typeface="+mj-ea"/>
        <a:cs typeface="+mj-cs"/>
        <a:sym typeface="Calibri"/>
      </a:defRPr>
    </a:lvl7pPr>
    <a:lvl8pPr indent="1600200" defTabSz="389625" latinLnBrk="0">
      <a:defRPr sz="1000">
        <a:latin typeface="+mj-lt"/>
        <a:ea typeface="+mj-ea"/>
        <a:cs typeface="+mj-cs"/>
        <a:sym typeface="Calibri"/>
      </a:defRPr>
    </a:lvl8pPr>
    <a:lvl9pPr indent="1828800" defTabSz="389625" latinLnBrk="0">
      <a:defRPr sz="10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23" name="Rectangle 9"/>
          <p:cNvSpPr/>
          <p:nvPr/>
        </p:nvSpPr>
        <p:spPr>
          <a:xfrm>
            <a:off x="-9525" y="4956083"/>
            <a:ext cx="9162669" cy="195531"/>
          </a:xfrm>
          <a:prstGeom prst="rect">
            <a:avLst/>
          </a:prstGeom>
          <a:solidFill>
            <a:srgbClr val="808080"/>
          </a:solidFill>
          <a:ln w="12700">
            <a:miter lim="400000"/>
          </a:ln>
        </p:spPr>
        <p:txBody>
          <a:bodyPr lIns="45719" rIns="45719" anchor="ctr"/>
          <a:lstStyle/>
          <a:p>
            <a:pPr algn="ctr">
              <a:defRPr sz="2600">
                <a:solidFill>
                  <a:srgbClr val="FFFFFF"/>
                </a:solidFill>
                <a:latin typeface="Arial"/>
                <a:ea typeface="Arial"/>
                <a:cs typeface="Arial"/>
                <a:sym typeface="Arial"/>
              </a:defRPr>
            </a:pPr>
            <a:endParaRP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Rectangle 8"/>
          <p:cNvSpPr/>
          <p:nvPr/>
        </p:nvSpPr>
        <p:spPr>
          <a:xfrm>
            <a:off x="-9525" y="-27432"/>
            <a:ext cx="9162669" cy="407502"/>
          </a:xfrm>
          <a:prstGeom prst="rect">
            <a:avLst/>
          </a:prstGeom>
          <a:solidFill>
            <a:srgbClr val="808080"/>
          </a:solidFill>
          <a:ln w="12700">
            <a:miter lim="400000"/>
          </a:ln>
        </p:spPr>
        <p:txBody>
          <a:bodyPr lIns="45719" rIns="45719" anchor="ctr"/>
          <a:lstStyle/>
          <a:p>
            <a:pPr algn="ctr">
              <a:defRPr sz="2600">
                <a:solidFill>
                  <a:srgbClr val="FFFFFF"/>
                </a:solidFill>
                <a:latin typeface="Arial"/>
                <a:ea typeface="Arial"/>
                <a:cs typeface="Arial"/>
                <a:sym typeface="Arial"/>
              </a:defRPr>
            </a:pPr>
            <a:endParaRPr/>
          </a:p>
        </p:txBody>
      </p:sp>
      <p:sp>
        <p:nvSpPr>
          <p:cNvPr id="26" name="Title 2"/>
          <p:cNvSpPr txBox="1"/>
          <p:nvPr/>
        </p:nvSpPr>
        <p:spPr>
          <a:xfrm>
            <a:off x="2220791" y="4976290"/>
            <a:ext cx="1511360" cy="1343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000" b="1">
                <a:solidFill>
                  <a:srgbClr val="FFFFFF"/>
                </a:solidFill>
              </a:defRPr>
            </a:lvl1pPr>
          </a:lstStyle>
          <a:p>
            <a:r>
              <a:t>Course Code: 20NTE507T</a:t>
            </a:r>
          </a:p>
        </p:txBody>
      </p:sp>
      <p:sp>
        <p:nvSpPr>
          <p:cNvPr id="27" name="Title 2"/>
          <p:cNvSpPr txBox="1"/>
          <p:nvPr/>
        </p:nvSpPr>
        <p:spPr>
          <a:xfrm>
            <a:off x="5010744" y="4976290"/>
            <a:ext cx="2585915" cy="1343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000" b="1">
                <a:solidFill>
                  <a:srgbClr val="FFFFFF"/>
                </a:solidFill>
              </a:defRPr>
            </a:lvl1pPr>
          </a:lstStyle>
          <a:p>
            <a:r>
              <a:t>Course Title: Micro/Nano Systems and Sensors</a:t>
            </a:r>
          </a:p>
        </p:txBody>
      </p:sp>
      <p:sp>
        <p:nvSpPr>
          <p:cNvPr id="28" name="Title 2"/>
          <p:cNvSpPr txBox="1"/>
          <p:nvPr/>
        </p:nvSpPr>
        <p:spPr>
          <a:xfrm>
            <a:off x="85323" y="4975962"/>
            <a:ext cx="358334" cy="1343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000" b="1">
                <a:solidFill>
                  <a:srgbClr val="FFFFFF"/>
                </a:solidFill>
              </a:defRPr>
            </a:lvl1pPr>
          </a:lstStyle>
          <a:p>
            <a:r>
              <a:t>Unit 1</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35" name="Rectangle 9"/>
          <p:cNvSpPr/>
          <p:nvPr/>
        </p:nvSpPr>
        <p:spPr>
          <a:xfrm>
            <a:off x="-9525" y="4956083"/>
            <a:ext cx="9162669" cy="195531"/>
          </a:xfrm>
          <a:prstGeom prst="rect">
            <a:avLst/>
          </a:prstGeom>
          <a:solidFill>
            <a:srgbClr val="808080"/>
          </a:solidFill>
          <a:ln w="12700">
            <a:miter lim="400000"/>
          </a:ln>
        </p:spPr>
        <p:txBody>
          <a:bodyPr lIns="45719" rIns="45719" anchor="ctr"/>
          <a:lstStyle/>
          <a:p>
            <a:pPr algn="ctr">
              <a:defRPr sz="2600">
                <a:solidFill>
                  <a:srgbClr val="FFFFFF"/>
                </a:solidFill>
                <a:latin typeface="Arial"/>
                <a:ea typeface="Arial"/>
                <a:cs typeface="Arial"/>
                <a:sym typeface="Arial"/>
              </a:defRPr>
            </a:pPr>
            <a:endParaRPr/>
          </a:p>
        </p:txBody>
      </p:sp>
      <p:sp>
        <p:nvSpPr>
          <p:cNvPr id="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7" name="Rectangle 8"/>
          <p:cNvSpPr/>
          <p:nvPr/>
        </p:nvSpPr>
        <p:spPr>
          <a:xfrm>
            <a:off x="-9525" y="-27432"/>
            <a:ext cx="9162669" cy="407502"/>
          </a:xfrm>
          <a:prstGeom prst="rect">
            <a:avLst/>
          </a:prstGeom>
          <a:solidFill>
            <a:srgbClr val="808080"/>
          </a:solidFill>
          <a:ln w="12700">
            <a:miter lim="400000"/>
          </a:ln>
        </p:spPr>
        <p:txBody>
          <a:bodyPr lIns="45719" rIns="45719" anchor="ctr"/>
          <a:lstStyle/>
          <a:p>
            <a:pPr algn="ctr">
              <a:defRPr sz="2600">
                <a:solidFill>
                  <a:srgbClr val="FFFFFF"/>
                </a:solidFill>
                <a:latin typeface="Arial"/>
                <a:ea typeface="Arial"/>
                <a:cs typeface="Arial"/>
                <a:sym typeface="Arial"/>
              </a:defRPr>
            </a:pPr>
            <a:endParaRPr/>
          </a:p>
        </p:txBody>
      </p:sp>
      <p:sp>
        <p:nvSpPr>
          <p:cNvPr id="38" name="Title 2"/>
          <p:cNvSpPr txBox="1"/>
          <p:nvPr/>
        </p:nvSpPr>
        <p:spPr>
          <a:xfrm>
            <a:off x="2220791" y="4976290"/>
            <a:ext cx="1511360" cy="1343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000" b="1">
                <a:solidFill>
                  <a:srgbClr val="FFFFFF"/>
                </a:solidFill>
              </a:defRPr>
            </a:lvl1pPr>
          </a:lstStyle>
          <a:p>
            <a:r>
              <a:t>Course Code: 20NTE507T</a:t>
            </a:r>
          </a:p>
        </p:txBody>
      </p:sp>
      <p:sp>
        <p:nvSpPr>
          <p:cNvPr id="39" name="Title 2"/>
          <p:cNvSpPr txBox="1"/>
          <p:nvPr/>
        </p:nvSpPr>
        <p:spPr>
          <a:xfrm>
            <a:off x="5010744" y="4976290"/>
            <a:ext cx="2585915" cy="1343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000" b="1">
                <a:solidFill>
                  <a:srgbClr val="FFFFFF"/>
                </a:solidFill>
              </a:defRPr>
            </a:lvl1pPr>
          </a:lstStyle>
          <a:p>
            <a:r>
              <a:t>Course Title: Micro/Nano Systems and Sensors</a:t>
            </a:r>
          </a:p>
        </p:txBody>
      </p:sp>
      <p:sp>
        <p:nvSpPr>
          <p:cNvPr id="40" name="Title 2"/>
          <p:cNvSpPr txBox="1"/>
          <p:nvPr/>
        </p:nvSpPr>
        <p:spPr>
          <a:xfrm>
            <a:off x="85323" y="4975962"/>
            <a:ext cx="358334" cy="1343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000" b="1">
                <a:solidFill>
                  <a:srgbClr val="FFFFFF"/>
                </a:solidFill>
              </a:defRPr>
            </a:lvl1pPr>
          </a:lstStyle>
          <a:p>
            <a:r>
              <a:t>Unit 1</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47" name="Rectangle 9"/>
          <p:cNvSpPr/>
          <p:nvPr/>
        </p:nvSpPr>
        <p:spPr>
          <a:xfrm>
            <a:off x="-9525" y="4956083"/>
            <a:ext cx="9162669" cy="195531"/>
          </a:xfrm>
          <a:prstGeom prst="rect">
            <a:avLst/>
          </a:prstGeom>
          <a:solidFill>
            <a:srgbClr val="808080"/>
          </a:solidFill>
          <a:ln w="12700">
            <a:miter lim="400000"/>
          </a:ln>
        </p:spPr>
        <p:txBody>
          <a:bodyPr lIns="45719" rIns="45719" anchor="ctr"/>
          <a:lstStyle/>
          <a:p>
            <a:pPr algn="ctr">
              <a:defRPr sz="2600">
                <a:solidFill>
                  <a:srgbClr val="FFFFFF"/>
                </a:solidFill>
                <a:latin typeface="Arial"/>
                <a:ea typeface="Arial"/>
                <a:cs typeface="Arial"/>
                <a:sym typeface="Arial"/>
              </a:defRPr>
            </a:pPr>
            <a:endParaRP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9" name="Rectangle 8"/>
          <p:cNvSpPr/>
          <p:nvPr/>
        </p:nvSpPr>
        <p:spPr>
          <a:xfrm>
            <a:off x="-9525" y="-27432"/>
            <a:ext cx="9162669" cy="407502"/>
          </a:xfrm>
          <a:prstGeom prst="rect">
            <a:avLst/>
          </a:prstGeom>
          <a:solidFill>
            <a:srgbClr val="808080"/>
          </a:solidFill>
          <a:ln w="12700">
            <a:miter lim="400000"/>
          </a:ln>
        </p:spPr>
        <p:txBody>
          <a:bodyPr lIns="45719" rIns="45719" anchor="ctr"/>
          <a:lstStyle/>
          <a:p>
            <a:pPr algn="ctr">
              <a:defRPr sz="2600">
                <a:solidFill>
                  <a:srgbClr val="FFFFFF"/>
                </a:solidFill>
                <a:latin typeface="Arial"/>
                <a:ea typeface="Arial"/>
                <a:cs typeface="Arial"/>
                <a:sym typeface="Arial"/>
              </a:defRPr>
            </a:pPr>
            <a:endParaRPr/>
          </a:p>
        </p:txBody>
      </p:sp>
      <p:sp>
        <p:nvSpPr>
          <p:cNvPr id="50" name="Title 2"/>
          <p:cNvSpPr txBox="1"/>
          <p:nvPr/>
        </p:nvSpPr>
        <p:spPr>
          <a:xfrm>
            <a:off x="2220791" y="4976290"/>
            <a:ext cx="1511360" cy="1343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000" b="1">
                <a:solidFill>
                  <a:srgbClr val="FFFFFF"/>
                </a:solidFill>
              </a:defRPr>
            </a:lvl1pPr>
          </a:lstStyle>
          <a:p>
            <a:r>
              <a:t>Course Code: 20NTE507T</a:t>
            </a:r>
          </a:p>
        </p:txBody>
      </p:sp>
      <p:sp>
        <p:nvSpPr>
          <p:cNvPr id="51" name="Title 2"/>
          <p:cNvSpPr txBox="1"/>
          <p:nvPr/>
        </p:nvSpPr>
        <p:spPr>
          <a:xfrm>
            <a:off x="5010744" y="4976290"/>
            <a:ext cx="2585915" cy="1343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000" b="1">
                <a:solidFill>
                  <a:srgbClr val="FFFFFF"/>
                </a:solidFill>
              </a:defRPr>
            </a:lvl1pPr>
          </a:lstStyle>
          <a:p>
            <a:r>
              <a:t>Course Title: Micro/Nano Systems and Sensors</a:t>
            </a:r>
          </a:p>
        </p:txBody>
      </p:sp>
      <p:sp>
        <p:nvSpPr>
          <p:cNvPr id="52" name="Title 2"/>
          <p:cNvSpPr txBox="1"/>
          <p:nvPr/>
        </p:nvSpPr>
        <p:spPr>
          <a:xfrm>
            <a:off x="85323" y="4975962"/>
            <a:ext cx="358334" cy="1343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000" b="1">
                <a:solidFill>
                  <a:srgbClr val="FFFFFF"/>
                </a:solidFill>
              </a:defRPr>
            </a:lvl1pPr>
          </a:lstStyle>
          <a:p>
            <a:r>
              <a:t>Unit 1</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16_Title and Content">
    <p:spTree>
      <p:nvGrpSpPr>
        <p:cNvPr id="1" name=""/>
        <p:cNvGrpSpPr/>
        <p:nvPr/>
      </p:nvGrpSpPr>
      <p:grpSpPr>
        <a:xfrm>
          <a:off x="0" y="0"/>
          <a:ext cx="0" cy="0"/>
          <a:chOff x="0" y="0"/>
          <a:chExt cx="0" cy="0"/>
        </a:xfrm>
      </p:grpSpPr>
      <p:sp>
        <p:nvSpPr>
          <p:cNvPr id="59" name="Rectangle 9"/>
          <p:cNvSpPr/>
          <p:nvPr/>
        </p:nvSpPr>
        <p:spPr>
          <a:xfrm>
            <a:off x="-9525" y="4956083"/>
            <a:ext cx="9162669" cy="195531"/>
          </a:xfrm>
          <a:prstGeom prst="rect">
            <a:avLst/>
          </a:prstGeom>
          <a:solidFill>
            <a:srgbClr val="808080"/>
          </a:solidFill>
          <a:ln w="12700">
            <a:miter lim="400000"/>
          </a:ln>
        </p:spPr>
        <p:txBody>
          <a:bodyPr lIns="45719" rIns="45719" anchor="ctr"/>
          <a:lstStyle/>
          <a:p>
            <a:pPr algn="ctr">
              <a:defRPr sz="2600">
                <a:solidFill>
                  <a:srgbClr val="FFFFFF"/>
                </a:solidFill>
                <a:latin typeface="Arial"/>
                <a:ea typeface="Arial"/>
                <a:cs typeface="Arial"/>
                <a:sym typeface="Arial"/>
              </a:defRPr>
            </a:pPr>
            <a:endParaRP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1" name="Rectangle 8"/>
          <p:cNvSpPr/>
          <p:nvPr/>
        </p:nvSpPr>
        <p:spPr>
          <a:xfrm>
            <a:off x="-9525" y="-27432"/>
            <a:ext cx="9162669" cy="407502"/>
          </a:xfrm>
          <a:prstGeom prst="rect">
            <a:avLst/>
          </a:prstGeom>
          <a:solidFill>
            <a:srgbClr val="808080"/>
          </a:solidFill>
          <a:ln w="12700">
            <a:miter lim="400000"/>
          </a:ln>
        </p:spPr>
        <p:txBody>
          <a:bodyPr lIns="45719" rIns="45719" anchor="ctr"/>
          <a:lstStyle/>
          <a:p>
            <a:pPr algn="ctr">
              <a:defRPr sz="2600">
                <a:solidFill>
                  <a:srgbClr val="FFFFFF"/>
                </a:solidFill>
                <a:latin typeface="Arial"/>
                <a:ea typeface="Arial"/>
                <a:cs typeface="Arial"/>
                <a:sym typeface="Arial"/>
              </a:defRPr>
            </a:pPr>
            <a:endParaRPr/>
          </a:p>
        </p:txBody>
      </p:sp>
      <p:sp>
        <p:nvSpPr>
          <p:cNvPr id="62" name="Title 2"/>
          <p:cNvSpPr txBox="1"/>
          <p:nvPr/>
        </p:nvSpPr>
        <p:spPr>
          <a:xfrm>
            <a:off x="2220791" y="4976290"/>
            <a:ext cx="1511360" cy="1343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000" b="1">
                <a:solidFill>
                  <a:srgbClr val="FFFFFF"/>
                </a:solidFill>
              </a:defRPr>
            </a:lvl1pPr>
          </a:lstStyle>
          <a:p>
            <a:r>
              <a:t>Course Code: 20NTE507T</a:t>
            </a:r>
          </a:p>
        </p:txBody>
      </p:sp>
      <p:sp>
        <p:nvSpPr>
          <p:cNvPr id="63" name="Title 2"/>
          <p:cNvSpPr txBox="1"/>
          <p:nvPr/>
        </p:nvSpPr>
        <p:spPr>
          <a:xfrm>
            <a:off x="5010744" y="4976290"/>
            <a:ext cx="2585915" cy="1343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000" b="1">
                <a:solidFill>
                  <a:srgbClr val="FFFFFF"/>
                </a:solidFill>
              </a:defRPr>
            </a:lvl1pPr>
          </a:lstStyle>
          <a:p>
            <a:r>
              <a:t>Course Title: Micro/Nano Systems and Sensors</a:t>
            </a:r>
          </a:p>
        </p:txBody>
      </p:sp>
      <p:sp>
        <p:nvSpPr>
          <p:cNvPr id="64" name="Title 2"/>
          <p:cNvSpPr txBox="1"/>
          <p:nvPr/>
        </p:nvSpPr>
        <p:spPr>
          <a:xfrm>
            <a:off x="85323" y="4975962"/>
            <a:ext cx="358334" cy="1343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000" b="1">
                <a:solidFill>
                  <a:srgbClr val="FFFFFF"/>
                </a:solidFill>
              </a:defRPr>
            </a:lvl1pPr>
          </a:lstStyle>
          <a:p>
            <a:r>
              <a:t>Unit 1</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p:cNvSpPr/>
          <p:nvPr/>
        </p:nvSpPr>
        <p:spPr>
          <a:xfrm>
            <a:off x="-9525" y="4956083"/>
            <a:ext cx="9162669" cy="195531"/>
          </a:xfrm>
          <a:prstGeom prst="rect">
            <a:avLst/>
          </a:prstGeom>
          <a:solidFill>
            <a:srgbClr val="808080"/>
          </a:solidFill>
          <a:ln w="12700">
            <a:miter lim="400000"/>
          </a:ln>
        </p:spPr>
        <p:txBody>
          <a:bodyPr lIns="45719" rIns="45719" anchor="ctr"/>
          <a:lstStyle/>
          <a:p>
            <a:pPr algn="ctr">
              <a:defRPr sz="2600">
                <a:solidFill>
                  <a:srgbClr val="FFFFFF"/>
                </a:solidFill>
                <a:latin typeface="Arial"/>
                <a:ea typeface="Arial"/>
                <a:cs typeface="Arial"/>
                <a:sym typeface="Arial"/>
              </a:defRPr>
            </a:pPr>
            <a:endParaRPr/>
          </a:p>
        </p:txBody>
      </p:sp>
      <p:sp>
        <p:nvSpPr>
          <p:cNvPr id="3" name="Slide Number"/>
          <p:cNvSpPr txBox="1">
            <a:spLocks noGrp="1"/>
          </p:cNvSpPr>
          <p:nvPr>
            <p:ph type="sldNum" sz="quarter" idx="2"/>
          </p:nvPr>
        </p:nvSpPr>
        <p:spPr>
          <a:xfrm>
            <a:off x="8811533" y="4937326"/>
            <a:ext cx="217627" cy="212232"/>
          </a:xfrm>
          <a:prstGeom prst="rect">
            <a:avLst/>
          </a:prstGeom>
          <a:ln w="12700">
            <a:miter lim="400000"/>
          </a:ln>
        </p:spPr>
        <p:txBody>
          <a:bodyPr wrap="none" lIns="38963" tIns="38963" rIns="38963" bIns="38963">
            <a:spAutoFit/>
          </a:bodyPr>
          <a:lstStyle>
            <a:lvl1pPr algn="ctr">
              <a:defRPr sz="1000" b="1">
                <a:solidFill>
                  <a:srgbClr val="FFFFFF"/>
                </a:solidFill>
              </a:defRPr>
            </a:lvl1pPr>
          </a:lstStyle>
          <a:p>
            <a:fld id="{86CB4B4D-7CA3-9044-876B-883B54F8677D}" type="slidenum">
              <a:t>‹#›</a:t>
            </a:fld>
            <a:endParaRPr/>
          </a:p>
        </p:txBody>
      </p:sp>
      <p:sp>
        <p:nvSpPr>
          <p:cNvPr id="4" name="Rectangle 8"/>
          <p:cNvSpPr/>
          <p:nvPr/>
        </p:nvSpPr>
        <p:spPr>
          <a:xfrm>
            <a:off x="-9525" y="-27432"/>
            <a:ext cx="9162669" cy="407502"/>
          </a:xfrm>
          <a:prstGeom prst="rect">
            <a:avLst/>
          </a:prstGeom>
          <a:solidFill>
            <a:srgbClr val="808080"/>
          </a:solidFill>
          <a:ln w="12700">
            <a:miter lim="400000"/>
          </a:ln>
        </p:spPr>
        <p:txBody>
          <a:bodyPr lIns="45719" rIns="45719" anchor="ctr"/>
          <a:lstStyle/>
          <a:p>
            <a:pPr algn="ctr">
              <a:defRPr sz="2600">
                <a:solidFill>
                  <a:srgbClr val="FFFFFF"/>
                </a:solidFill>
                <a:latin typeface="Arial"/>
                <a:ea typeface="Arial"/>
                <a:cs typeface="Arial"/>
                <a:sym typeface="Arial"/>
              </a:defRPr>
            </a:pPr>
            <a:endParaRPr/>
          </a:p>
        </p:txBody>
      </p:sp>
      <p:sp>
        <p:nvSpPr>
          <p:cNvPr id="5" name="Title 2"/>
          <p:cNvSpPr txBox="1"/>
          <p:nvPr/>
        </p:nvSpPr>
        <p:spPr>
          <a:xfrm>
            <a:off x="1552892" y="4986696"/>
            <a:ext cx="1444002" cy="1343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000" b="1">
                <a:solidFill>
                  <a:srgbClr val="FFFFFF"/>
                </a:solidFill>
              </a:defRPr>
            </a:lvl1pPr>
          </a:lstStyle>
          <a:p>
            <a:r>
              <a:t>Course Code: 21PYB102J </a:t>
            </a:r>
          </a:p>
        </p:txBody>
      </p:sp>
      <p:sp>
        <p:nvSpPr>
          <p:cNvPr id="6" name="Title 2"/>
          <p:cNvSpPr txBox="1"/>
          <p:nvPr/>
        </p:nvSpPr>
        <p:spPr>
          <a:xfrm>
            <a:off x="4106129" y="4976290"/>
            <a:ext cx="3628095" cy="1343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000" b="1">
                <a:solidFill>
                  <a:srgbClr val="FFFFFF"/>
                </a:solidFill>
              </a:defRPr>
            </a:lvl1pPr>
          </a:lstStyle>
          <a:p>
            <a:r>
              <a:t>Course Title: Semiconductor Physics and Computational Methods</a:t>
            </a:r>
          </a:p>
        </p:txBody>
      </p:sp>
      <p:sp>
        <p:nvSpPr>
          <p:cNvPr id="7" name="Title 2"/>
          <p:cNvSpPr txBox="1"/>
          <p:nvPr/>
        </p:nvSpPr>
        <p:spPr>
          <a:xfrm>
            <a:off x="85323" y="4975962"/>
            <a:ext cx="358334" cy="1343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000" b="1">
                <a:solidFill>
                  <a:srgbClr val="FFFFFF"/>
                </a:solidFill>
              </a:defRPr>
            </a:lvl1pPr>
          </a:lstStyle>
          <a:p>
            <a:r>
              <a:t>Unit 1</a:t>
            </a:r>
          </a:p>
        </p:txBody>
      </p:sp>
      <p:sp>
        <p:nvSpPr>
          <p:cNvPr id="8" name="Title Text"/>
          <p:cNvSpPr txBox="1">
            <a:spLocks noGrp="1"/>
          </p:cNvSpPr>
          <p:nvPr>
            <p:ph type="title"/>
          </p:nvPr>
        </p:nvSpPr>
        <p:spPr>
          <a:xfrm>
            <a:off x="457200" y="69056"/>
            <a:ext cx="8229600" cy="1131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9" name="Body Level One…"/>
          <p:cNvSpPr txBox="1">
            <a:spLocks noGrp="1"/>
          </p:cNvSpPr>
          <p:nvPr>
            <p:ph type="body" idx="1"/>
          </p:nvPr>
        </p:nvSpPr>
        <p:spPr>
          <a:xfrm>
            <a:off x="457200" y="1200150"/>
            <a:ext cx="8229600" cy="39433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FFFFFF"/>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FFFFFF"/>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FFFFFF"/>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FFFFFF"/>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FFFFFF"/>
          </a:solidFill>
          <a:uFillTx/>
          <a:latin typeface="Arial"/>
          <a:ea typeface="Arial"/>
          <a:cs typeface="Arial"/>
          <a:sym typeface="Arial"/>
        </a:defRPr>
      </a:lvl5pPr>
      <a:lvl6pPr marL="0" marR="0" indent="286999" algn="l" defTabSz="914400" rtl="0" latinLnBrk="0">
        <a:lnSpc>
          <a:spcPct val="100000"/>
        </a:lnSpc>
        <a:spcBef>
          <a:spcPts val="0"/>
        </a:spcBef>
        <a:spcAft>
          <a:spcPts val="0"/>
        </a:spcAft>
        <a:buClrTx/>
        <a:buSzTx/>
        <a:buFontTx/>
        <a:buNone/>
        <a:tabLst/>
        <a:defRPr sz="3000" b="0" i="0" u="none" strike="noStrike" cap="none" spc="0" baseline="0">
          <a:solidFill>
            <a:srgbClr val="FFFFFF"/>
          </a:solidFill>
          <a:uFillTx/>
          <a:latin typeface="Arial"/>
          <a:ea typeface="Arial"/>
          <a:cs typeface="Arial"/>
          <a:sym typeface="Arial"/>
        </a:defRPr>
      </a:lvl6pPr>
      <a:lvl7pPr marL="0" marR="0" indent="573996" algn="l" defTabSz="914400" rtl="0" latinLnBrk="0">
        <a:lnSpc>
          <a:spcPct val="100000"/>
        </a:lnSpc>
        <a:spcBef>
          <a:spcPts val="0"/>
        </a:spcBef>
        <a:spcAft>
          <a:spcPts val="0"/>
        </a:spcAft>
        <a:buClrTx/>
        <a:buSzTx/>
        <a:buFontTx/>
        <a:buNone/>
        <a:tabLst/>
        <a:defRPr sz="3000" b="0" i="0" u="none" strike="noStrike" cap="none" spc="0" baseline="0">
          <a:solidFill>
            <a:srgbClr val="FFFFFF"/>
          </a:solidFill>
          <a:uFillTx/>
          <a:latin typeface="Arial"/>
          <a:ea typeface="Arial"/>
          <a:cs typeface="Arial"/>
          <a:sym typeface="Arial"/>
        </a:defRPr>
      </a:lvl7pPr>
      <a:lvl8pPr marL="0" marR="0" indent="860995" algn="l" defTabSz="914400" rtl="0" latinLnBrk="0">
        <a:lnSpc>
          <a:spcPct val="100000"/>
        </a:lnSpc>
        <a:spcBef>
          <a:spcPts val="0"/>
        </a:spcBef>
        <a:spcAft>
          <a:spcPts val="0"/>
        </a:spcAft>
        <a:buClrTx/>
        <a:buSzTx/>
        <a:buFontTx/>
        <a:buNone/>
        <a:tabLst/>
        <a:defRPr sz="3000" b="0" i="0" u="none" strike="noStrike" cap="none" spc="0" baseline="0">
          <a:solidFill>
            <a:srgbClr val="FFFFFF"/>
          </a:solidFill>
          <a:uFillTx/>
          <a:latin typeface="Arial"/>
          <a:ea typeface="Arial"/>
          <a:cs typeface="Arial"/>
          <a:sym typeface="Arial"/>
        </a:defRPr>
      </a:lvl8pPr>
      <a:lvl9pPr marL="0" marR="0" indent="1147993" algn="l" defTabSz="914400" rtl="0" latinLnBrk="0">
        <a:lnSpc>
          <a:spcPct val="100000"/>
        </a:lnSpc>
        <a:spcBef>
          <a:spcPts val="0"/>
        </a:spcBef>
        <a:spcAft>
          <a:spcPts val="0"/>
        </a:spcAft>
        <a:buClrTx/>
        <a:buSzTx/>
        <a:buFontTx/>
        <a:buNone/>
        <a:tabLst/>
        <a:defRPr sz="3000" b="0" i="0" u="none" strike="noStrike" cap="none" spc="0" baseline="0">
          <a:solidFill>
            <a:srgbClr val="FFFFFF"/>
          </a:solidFill>
          <a:uFillTx/>
          <a:latin typeface="Arial"/>
          <a:ea typeface="Arial"/>
          <a:cs typeface="Arial"/>
          <a:sym typeface="Arial"/>
        </a:defRPr>
      </a:lvl9pPr>
    </p:titleStyle>
    <p:bodyStyle>
      <a:lvl1pPr marL="215248" marR="0" indent="-215248"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1pPr>
      <a:lvl2pPr marL="466372" marR="0" indent="-179373"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2pPr>
      <a:lvl3pPr marL="717495" marR="0" indent="-143498"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3pPr>
      <a:lvl4pPr marL="1004494" marR="0" indent="-143498"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4pPr>
      <a:lvl5pPr marL="1291492" marR="0" indent="-143498" algn="l" defTabSz="914400" rtl="0" latinLnBrk="0">
        <a:lnSpc>
          <a:spcPct val="100000"/>
        </a:lnSpc>
        <a:spcBef>
          <a:spcPts val="0"/>
        </a:spcBef>
        <a:spcAft>
          <a:spcPts val="0"/>
        </a:spcAft>
        <a:buClrTx/>
        <a:buSzPct val="100000"/>
        <a:buFontTx/>
        <a:buChar char="»"/>
        <a:tabLst/>
        <a:defRPr sz="1500" b="0" i="0" u="none" strike="noStrike" cap="none" spc="0" baseline="0">
          <a:solidFill>
            <a:srgbClr val="2F669E"/>
          </a:solidFill>
          <a:uFillTx/>
          <a:latin typeface="Arial"/>
          <a:ea typeface="Arial"/>
          <a:cs typeface="Arial"/>
          <a:sym typeface="Arial"/>
        </a:defRPr>
      </a:lvl5pPr>
      <a:lvl6pPr marL="0" marR="0" indent="286999" algn="l" defTabSz="914400" rtl="0" latinLnBrk="0">
        <a:lnSpc>
          <a:spcPct val="100000"/>
        </a:lnSpc>
        <a:spcBef>
          <a:spcPts val="0"/>
        </a:spcBef>
        <a:spcAft>
          <a:spcPts val="0"/>
        </a:spcAft>
        <a:buClrTx/>
        <a:buSzTx/>
        <a:buFontTx/>
        <a:buNone/>
        <a:tabLst/>
        <a:defRPr sz="1500" b="0" i="0" u="none" strike="noStrike" cap="none" spc="0" baseline="0">
          <a:solidFill>
            <a:srgbClr val="2F669E"/>
          </a:solidFill>
          <a:uFillTx/>
          <a:latin typeface="Arial"/>
          <a:ea typeface="Arial"/>
          <a:cs typeface="Arial"/>
          <a:sym typeface="Arial"/>
        </a:defRPr>
      </a:lvl6pPr>
      <a:lvl7pPr marL="0" marR="0" indent="573996" algn="l" defTabSz="914400" rtl="0" latinLnBrk="0">
        <a:lnSpc>
          <a:spcPct val="100000"/>
        </a:lnSpc>
        <a:spcBef>
          <a:spcPts val="0"/>
        </a:spcBef>
        <a:spcAft>
          <a:spcPts val="0"/>
        </a:spcAft>
        <a:buClrTx/>
        <a:buSzTx/>
        <a:buFontTx/>
        <a:buNone/>
        <a:tabLst/>
        <a:defRPr sz="1500" b="0" i="0" u="none" strike="noStrike" cap="none" spc="0" baseline="0">
          <a:solidFill>
            <a:srgbClr val="2F669E"/>
          </a:solidFill>
          <a:uFillTx/>
          <a:latin typeface="Arial"/>
          <a:ea typeface="Arial"/>
          <a:cs typeface="Arial"/>
          <a:sym typeface="Arial"/>
        </a:defRPr>
      </a:lvl7pPr>
      <a:lvl8pPr marL="0" marR="0" indent="860995" algn="l" defTabSz="914400" rtl="0" latinLnBrk="0">
        <a:lnSpc>
          <a:spcPct val="100000"/>
        </a:lnSpc>
        <a:spcBef>
          <a:spcPts val="0"/>
        </a:spcBef>
        <a:spcAft>
          <a:spcPts val="0"/>
        </a:spcAft>
        <a:buClrTx/>
        <a:buSzTx/>
        <a:buFontTx/>
        <a:buNone/>
        <a:tabLst/>
        <a:defRPr sz="1500" b="0" i="0" u="none" strike="noStrike" cap="none" spc="0" baseline="0">
          <a:solidFill>
            <a:srgbClr val="2F669E"/>
          </a:solidFill>
          <a:uFillTx/>
          <a:latin typeface="Arial"/>
          <a:ea typeface="Arial"/>
          <a:cs typeface="Arial"/>
          <a:sym typeface="Arial"/>
        </a:defRPr>
      </a:lvl8pPr>
      <a:lvl9pPr marL="0" marR="0" indent="1147993" algn="l" defTabSz="914400" rtl="0" latinLnBrk="0">
        <a:lnSpc>
          <a:spcPct val="100000"/>
        </a:lnSpc>
        <a:spcBef>
          <a:spcPts val="0"/>
        </a:spcBef>
        <a:spcAft>
          <a:spcPts val="0"/>
        </a:spcAft>
        <a:buClrTx/>
        <a:buSzTx/>
        <a:buFontTx/>
        <a:buNone/>
        <a:tabLst/>
        <a:defRPr sz="1500" b="0" i="0" u="none" strike="noStrike" cap="none" spc="0" baseline="0">
          <a:solidFill>
            <a:srgbClr val="2F669E"/>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Times New Roman"/>
        </a:defRPr>
      </a:lvl1pPr>
      <a:lvl2pPr marL="0" marR="0" indent="286999" algn="ct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Times New Roman"/>
        </a:defRPr>
      </a:lvl2pPr>
      <a:lvl3pPr marL="0" marR="0" indent="573996" algn="ct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Times New Roman"/>
        </a:defRPr>
      </a:lvl3pPr>
      <a:lvl4pPr marL="0" marR="0" indent="860995" algn="ct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Times New Roman"/>
        </a:defRPr>
      </a:lvl4pPr>
      <a:lvl5pPr marL="0" marR="0" indent="1147993" algn="ct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Times New Roman"/>
        </a:defRPr>
      </a:lvl5pPr>
      <a:lvl6pPr marL="0" marR="0" indent="1434991" algn="ct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Times New Roman"/>
        </a:defRPr>
      </a:lvl6pPr>
      <a:lvl7pPr marL="0" marR="0" indent="1721990" algn="ct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Times New Roman"/>
        </a:defRPr>
      </a:lvl7pPr>
      <a:lvl8pPr marL="0" marR="0" indent="2008989" algn="ct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Times New Roman"/>
        </a:defRPr>
      </a:lvl8pPr>
      <a:lvl9pPr marL="0" marR="0" indent="2295986" algn="ct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7"/>
          <p:cNvSpPr txBox="1">
            <a:spLocks noGrp="1"/>
          </p:cNvSpPr>
          <p:nvPr>
            <p:ph type="sldNum" sz="quarter" idx="2"/>
          </p:nvPr>
        </p:nvSpPr>
        <p:spPr>
          <a:xfrm>
            <a:off x="8843283" y="4937326"/>
            <a:ext cx="154127" cy="21223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
        <p:nvSpPr>
          <p:cNvPr id="74" name="Title 2"/>
          <p:cNvSpPr txBox="1"/>
          <p:nvPr/>
        </p:nvSpPr>
        <p:spPr>
          <a:xfrm>
            <a:off x="1433937" y="3936328"/>
            <a:ext cx="6276125" cy="754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963" tIns="38963" rIns="38963" bIns="38963">
            <a:spAutoFit/>
          </a:bodyPr>
          <a:lstStyle/>
          <a:p>
            <a:pPr algn="ctr">
              <a:lnSpc>
                <a:spcPct val="120000"/>
              </a:lnSpc>
              <a:defRPr sz="2200" b="1" i="1">
                <a:solidFill>
                  <a:srgbClr val="800000"/>
                </a:solidFill>
              </a:defRPr>
            </a:pPr>
            <a:r>
              <a:rPr dirty="0"/>
              <a:t>Dr. Elangovan Elamurugu</a:t>
            </a:r>
          </a:p>
          <a:p>
            <a:pPr algn="ctr">
              <a:lnSpc>
                <a:spcPct val="120000"/>
              </a:lnSpc>
              <a:defRPr sz="1600" i="1">
                <a:solidFill>
                  <a:srgbClr val="797979"/>
                </a:solidFill>
              </a:defRPr>
            </a:pPr>
            <a:r>
              <a:rPr b="1" u="sng" dirty="0" err="1"/>
              <a:t>iDARE</a:t>
            </a:r>
            <a:r>
              <a:rPr b="1" u="sng" dirty="0"/>
              <a:t> Laboratory</a:t>
            </a:r>
            <a:r>
              <a:rPr dirty="0"/>
              <a:t>, Department of Physics and Nanotechnology, SRMIST</a:t>
            </a:r>
          </a:p>
        </p:txBody>
      </p:sp>
      <p:sp>
        <p:nvSpPr>
          <p:cNvPr id="75" name="Title 2"/>
          <p:cNvSpPr txBox="1"/>
          <p:nvPr/>
        </p:nvSpPr>
        <p:spPr>
          <a:xfrm>
            <a:off x="796919" y="626228"/>
            <a:ext cx="7550162" cy="1846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marL="514350" indent="-514350">
              <a:buAutoNum type="arabicPeriod"/>
              <a:defRPr sz="3000" b="1">
                <a:solidFill>
                  <a:srgbClr val="387026"/>
                </a:solidFill>
              </a:defRPr>
            </a:pPr>
            <a:r>
              <a:rPr lang="en-US" dirty="0"/>
              <a:t>Energy Bands in Solids</a:t>
            </a:r>
          </a:p>
          <a:p>
            <a:pPr marL="514350" indent="-514350">
              <a:buAutoNum type="arabicPeriod"/>
              <a:defRPr sz="3000" b="1">
                <a:solidFill>
                  <a:srgbClr val="387026"/>
                </a:solidFill>
              </a:defRPr>
            </a:pPr>
            <a:r>
              <a:rPr lang="en-US" dirty="0"/>
              <a:t>Direct and Indirect Bandgap</a:t>
            </a:r>
          </a:p>
          <a:p>
            <a:pPr marL="514350" indent="-514350">
              <a:buAutoNum type="arabicPeriod"/>
              <a:defRPr sz="3000" b="1">
                <a:solidFill>
                  <a:srgbClr val="387026"/>
                </a:solidFill>
              </a:defRPr>
            </a:pPr>
            <a:r>
              <a:rPr lang="en-US" dirty="0"/>
              <a:t>Classification of Electronic Materials</a:t>
            </a:r>
          </a:p>
          <a:p>
            <a:pPr marL="514350" indent="-514350">
              <a:buFontTx/>
              <a:buAutoNum type="arabicPeriod"/>
              <a:defRPr sz="3000" b="1">
                <a:solidFill>
                  <a:srgbClr val="387026"/>
                </a:solidFill>
              </a:defRPr>
            </a:pPr>
            <a:r>
              <a:rPr lang="en-US" dirty="0"/>
              <a:t>Effective mass of an electron: E-k diagram</a:t>
            </a:r>
          </a:p>
        </p:txBody>
      </p: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Effect transition="in" filter="checkerboard(across)">
                                      <p:cBhvr>
                                        <p:cTn id="7" dur="500"/>
                                        <p:tgtEl>
                                          <p:spTgt spid="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5">
                                            <p:txEl>
                                              <p:pRg st="1" end="1"/>
                                            </p:txEl>
                                          </p:spTgt>
                                        </p:tgtEl>
                                        <p:attrNameLst>
                                          <p:attrName>style.visibility</p:attrName>
                                        </p:attrNameLst>
                                      </p:cBhvr>
                                      <p:to>
                                        <p:strVal val="visible"/>
                                      </p:to>
                                    </p:set>
                                    <p:animEffect transition="in" filter="checkerboard(across)">
                                      <p:cBhvr>
                                        <p:cTn id="12" dur="500"/>
                                        <p:tgtEl>
                                          <p:spTgt spid="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5">
                                            <p:txEl>
                                              <p:pRg st="2" end="2"/>
                                            </p:txEl>
                                          </p:spTgt>
                                        </p:tgtEl>
                                        <p:attrNameLst>
                                          <p:attrName>style.visibility</p:attrName>
                                        </p:attrNameLst>
                                      </p:cBhvr>
                                      <p:to>
                                        <p:strVal val="visible"/>
                                      </p:to>
                                    </p:set>
                                    <p:animEffect transition="in" filter="checkerboard(across)">
                                      <p:cBhvr>
                                        <p:cTn id="17" dur="500"/>
                                        <p:tgtEl>
                                          <p:spTgt spid="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5">
                                            <p:txEl>
                                              <p:pRg st="3" end="3"/>
                                            </p:txEl>
                                          </p:spTgt>
                                        </p:tgtEl>
                                        <p:attrNameLst>
                                          <p:attrName>style.visibility</p:attrName>
                                        </p:attrNameLst>
                                      </p:cBhvr>
                                      <p:to>
                                        <p:strVal val="visible"/>
                                      </p:to>
                                    </p:set>
                                    <p:animEffect transition="in" filter="checkerboard(across)">
                                      <p:cBhvr>
                                        <p:cTn id="22" dur="500"/>
                                        <p:tgtEl>
                                          <p:spTgt spid="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DD3EBDDE-6701-9747-A170-4F6C2DF125CD}"/>
              </a:ext>
            </a:extLst>
          </p:cNvPr>
          <p:cNvSpPr txBox="1"/>
          <p:nvPr/>
        </p:nvSpPr>
        <p:spPr>
          <a:xfrm>
            <a:off x="5509548" y="47825"/>
            <a:ext cx="3634451" cy="28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a:defRPr b="1" i="1">
                <a:solidFill>
                  <a:srgbClr val="FFFFFF"/>
                </a:solidFill>
              </a:defRPr>
            </a:lvl1pPr>
          </a:lstStyle>
          <a:p>
            <a:r>
              <a:rPr lang="en-US" dirty="0"/>
              <a:t>Classification of Electronic Materials</a:t>
            </a:r>
            <a:endParaRPr dirty="0"/>
          </a:p>
        </p:txBody>
      </p:sp>
      <p:sp>
        <p:nvSpPr>
          <p:cNvPr id="4" name="TextBox 3">
            <a:extLst>
              <a:ext uri="{FF2B5EF4-FFF2-40B4-BE49-F238E27FC236}">
                <a16:creationId xmlns:a16="http://schemas.microsoft.com/office/drawing/2014/main" id="{5878BDFF-7629-FF4D-81BA-CC9D2711794F}"/>
              </a:ext>
            </a:extLst>
          </p:cNvPr>
          <p:cNvSpPr txBox="1"/>
          <p:nvPr/>
        </p:nvSpPr>
        <p:spPr>
          <a:xfrm>
            <a:off x="212436" y="540454"/>
            <a:ext cx="8719127" cy="4247317"/>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500" dirty="0">
                <a:solidFill>
                  <a:srgbClr val="000000"/>
                </a:solidFill>
              </a:rPr>
              <a:t>Based on the energy band diagram materials or solids are classified into conductors, insulators and semiconductors.</a:t>
            </a:r>
          </a:p>
          <a:p>
            <a:endParaRPr lang="en-US" sz="1500" dirty="0">
              <a:solidFill>
                <a:srgbClr val="000000"/>
              </a:solidFill>
            </a:endParaRPr>
          </a:p>
          <a:p>
            <a:r>
              <a:rPr lang="en-US" sz="1500" b="1" u="sng" dirty="0">
                <a:solidFill>
                  <a:srgbClr val="000000"/>
                </a:solidFill>
              </a:rPr>
              <a:t>Conductors: </a:t>
            </a:r>
          </a:p>
          <a:p>
            <a:endParaRPr lang="en-US" sz="1500" dirty="0">
              <a:solidFill>
                <a:srgbClr val="000000"/>
              </a:solidFill>
            </a:endParaRPr>
          </a:p>
          <a:p>
            <a:pPr marL="285750" indent="-285750" algn="just">
              <a:buFont typeface="Wingdings" pitchFamily="2" charset="2"/>
              <a:buChar char="v"/>
            </a:pPr>
            <a:r>
              <a:rPr lang="en-US" sz="1500" dirty="0">
                <a:solidFill>
                  <a:srgbClr val="000000"/>
                </a:solidFill>
              </a:rPr>
              <a:t>In conductors, there is no forbidden gap between the valence band and conduction band. </a:t>
            </a:r>
          </a:p>
          <a:p>
            <a:pPr marL="285750" indent="-285750" algn="just">
              <a:buFont typeface="Wingdings" pitchFamily="2" charset="2"/>
              <a:buChar char="v"/>
            </a:pPr>
            <a:r>
              <a:rPr lang="en-US" sz="1500" dirty="0">
                <a:solidFill>
                  <a:srgbClr val="000000"/>
                </a:solidFill>
              </a:rPr>
              <a:t>It is observed that the valence band overlaps with the conduction band in metals.</a:t>
            </a:r>
          </a:p>
          <a:p>
            <a:pPr marL="285750" indent="-285750" algn="just">
              <a:buFont typeface="Wingdings" pitchFamily="2" charset="2"/>
              <a:buChar char="v"/>
            </a:pPr>
            <a:r>
              <a:rPr lang="en-US" sz="1500" dirty="0">
                <a:solidFill>
                  <a:srgbClr val="000000"/>
                </a:solidFill>
              </a:rPr>
              <a:t>There are sufficient numbers of free electrons, available for electrical conduction and due to the overlapping of the two bands, there is an easy transition of electrons from one band to another band takes place. </a:t>
            </a:r>
          </a:p>
          <a:p>
            <a:pPr marL="285750" indent="-285750" algn="just">
              <a:buFont typeface="Wingdings" pitchFamily="2" charset="2"/>
              <a:buChar char="v"/>
            </a:pPr>
            <a:r>
              <a:rPr lang="en-US" sz="1500" dirty="0">
                <a:solidFill>
                  <a:srgbClr val="000000"/>
                </a:solidFill>
              </a:rPr>
              <a:t>Resistivity of conductors is very small, and it is in the order of 10</a:t>
            </a:r>
            <a:r>
              <a:rPr lang="en-US" sz="1500" baseline="30000" dirty="0">
                <a:solidFill>
                  <a:srgbClr val="000000"/>
                </a:solidFill>
              </a:rPr>
              <a:t>-9</a:t>
            </a:r>
            <a:r>
              <a:rPr lang="en-US" sz="1500" dirty="0">
                <a:solidFill>
                  <a:srgbClr val="000000"/>
                </a:solidFill>
              </a:rPr>
              <a:t> to 10</a:t>
            </a:r>
            <a:r>
              <a:rPr lang="en-US" sz="1500" baseline="30000" dirty="0">
                <a:solidFill>
                  <a:srgbClr val="000000"/>
                </a:solidFill>
              </a:rPr>
              <a:t>-4</a:t>
            </a:r>
            <a:r>
              <a:rPr lang="en-US" sz="1500" dirty="0">
                <a:solidFill>
                  <a:srgbClr val="000000"/>
                </a:solidFill>
              </a:rPr>
              <a:t> Ω m. Examples: Na, Al, Cu, Ni, Cu, Ag, etc.</a:t>
            </a:r>
          </a:p>
          <a:p>
            <a:endParaRPr lang="en-US" sz="1500" dirty="0">
              <a:solidFill>
                <a:srgbClr val="000000"/>
              </a:solidFill>
            </a:endParaRPr>
          </a:p>
          <a:p>
            <a:r>
              <a:rPr lang="en-US" sz="1500" b="1" u="sng" dirty="0">
                <a:solidFill>
                  <a:srgbClr val="000000"/>
                </a:solidFill>
              </a:rPr>
              <a:t>Insulators:</a:t>
            </a:r>
            <a:r>
              <a:rPr lang="en-US" sz="1500" dirty="0">
                <a:solidFill>
                  <a:srgbClr val="000000"/>
                </a:solidFill>
              </a:rPr>
              <a:t> </a:t>
            </a:r>
          </a:p>
          <a:p>
            <a:pPr marL="285750" indent="-285750">
              <a:buFont typeface="Wingdings" pitchFamily="2" charset="2"/>
              <a:buChar char="v"/>
            </a:pPr>
            <a:endParaRPr lang="en-US" sz="1500" dirty="0">
              <a:solidFill>
                <a:srgbClr val="000000"/>
              </a:solidFill>
            </a:endParaRPr>
          </a:p>
          <a:p>
            <a:pPr marL="285750" indent="-285750">
              <a:buFont typeface="Wingdings" pitchFamily="2" charset="2"/>
              <a:buChar char="v"/>
            </a:pPr>
            <a:r>
              <a:rPr lang="en-US" sz="1500" dirty="0">
                <a:solidFill>
                  <a:srgbClr val="000000"/>
                </a:solidFill>
              </a:rPr>
              <a:t>In insulators, the width of forbidden energy gap between the valence band and conduction band is very large, normally in the order of 3 eV to 5.47 eV.</a:t>
            </a:r>
          </a:p>
          <a:p>
            <a:pPr marL="285750" indent="-285750">
              <a:buFont typeface="Wingdings" pitchFamily="2" charset="2"/>
              <a:buChar char="v"/>
            </a:pPr>
            <a:r>
              <a:rPr lang="en-US" sz="1500" dirty="0">
                <a:solidFill>
                  <a:srgbClr val="000000"/>
                </a:solidFill>
              </a:rPr>
              <a:t>Due to large energy gap, electrons cannot move from valance band to conduction band. The electrical resistivity of insulators is in the order of 10</a:t>
            </a:r>
            <a:r>
              <a:rPr lang="en-US" sz="1500" baseline="30000" dirty="0">
                <a:solidFill>
                  <a:srgbClr val="000000"/>
                </a:solidFill>
              </a:rPr>
              <a:t>3</a:t>
            </a:r>
            <a:r>
              <a:rPr lang="en-US" sz="1500" dirty="0">
                <a:solidFill>
                  <a:srgbClr val="000000"/>
                </a:solidFill>
              </a:rPr>
              <a:t> to 10</a:t>
            </a:r>
            <a:r>
              <a:rPr lang="en-US" sz="1500" baseline="30000" dirty="0">
                <a:solidFill>
                  <a:srgbClr val="000000"/>
                </a:solidFill>
              </a:rPr>
              <a:t>17</a:t>
            </a:r>
            <a:r>
              <a:rPr lang="en-US" sz="1500" dirty="0">
                <a:solidFill>
                  <a:srgbClr val="000000"/>
                </a:solidFill>
              </a:rPr>
              <a:t> </a:t>
            </a:r>
            <a:r>
              <a:rPr lang="el-GR" sz="1500" dirty="0" err="1">
                <a:solidFill>
                  <a:srgbClr val="000000"/>
                </a:solidFill>
              </a:rPr>
              <a:t>Ω</a:t>
            </a:r>
            <a:r>
              <a:rPr lang="en-US" sz="1500" dirty="0">
                <a:solidFill>
                  <a:srgbClr val="000000"/>
                </a:solidFill>
              </a:rPr>
              <a:t>-m.</a:t>
            </a:r>
          </a:p>
        </p:txBody>
      </p:sp>
    </p:spTree>
    <p:extLst>
      <p:ext uri="{BB962C8B-B14F-4D97-AF65-F5344CB8AC3E}">
        <p14:creationId xmlns:p14="http://schemas.microsoft.com/office/powerpoint/2010/main" val="4249648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dissolv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dissolv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dissolv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dissolv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dissolve">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dissolve">
                                      <p:cBhvr>
                                        <p:cTn id="42" dur="500"/>
                                        <p:tgtEl>
                                          <p:spTgt spid="4">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Effect transition="in" filter="dissolve">
                                      <p:cBhvr>
                                        <p:cTn id="47"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B5449B-82BB-6C4C-A1E1-1611007F0A7B}"/>
              </a:ext>
            </a:extLst>
          </p:cNvPr>
          <p:cNvSpPr txBox="1"/>
          <p:nvPr/>
        </p:nvSpPr>
        <p:spPr>
          <a:xfrm>
            <a:off x="284778" y="678924"/>
            <a:ext cx="8574443" cy="378565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Wingdings" pitchFamily="2" charset="2"/>
              <a:buChar char="v"/>
            </a:pPr>
            <a:r>
              <a:rPr lang="en-US" sz="1600" dirty="0">
                <a:solidFill>
                  <a:srgbClr val="000000"/>
                </a:solidFill>
              </a:rPr>
              <a:t>Since the electrons are tightly bound to the nucleus, no valence electrons are available. </a:t>
            </a:r>
          </a:p>
          <a:p>
            <a:pPr marL="285750" indent="-285750">
              <a:buFont typeface="Wingdings" pitchFamily="2" charset="2"/>
              <a:buChar char="v"/>
            </a:pPr>
            <a:r>
              <a:rPr lang="en-US" sz="1600" dirty="0">
                <a:solidFill>
                  <a:srgbClr val="000000"/>
                </a:solidFill>
              </a:rPr>
              <a:t>It is estimated that the electrical field in the order of 106 V/m would be required to make the electron to overcome the forbidden gap. </a:t>
            </a:r>
          </a:p>
          <a:p>
            <a:pPr marL="285750" indent="-285750">
              <a:buFont typeface="Wingdings" pitchFamily="2" charset="2"/>
              <a:buChar char="v"/>
            </a:pPr>
            <a:r>
              <a:rPr lang="en-US" sz="1600" i="1" dirty="0">
                <a:solidFill>
                  <a:srgbClr val="000000"/>
                </a:solidFill>
              </a:rPr>
              <a:t>Examples:</a:t>
            </a:r>
            <a:r>
              <a:rPr lang="en-US" sz="1600" dirty="0">
                <a:solidFill>
                  <a:srgbClr val="000000"/>
                </a:solidFill>
              </a:rPr>
              <a:t> Wood, rubber, glass. </a:t>
            </a:r>
          </a:p>
          <a:p>
            <a:endParaRPr lang="en-US" sz="1600" dirty="0">
              <a:solidFill>
                <a:srgbClr val="000000"/>
              </a:solidFill>
            </a:endParaRPr>
          </a:p>
          <a:p>
            <a:r>
              <a:rPr lang="en-US" sz="1600" b="1" i="1" dirty="0">
                <a:solidFill>
                  <a:srgbClr val="000000"/>
                </a:solidFill>
              </a:rPr>
              <a:t>Semiconductors:</a:t>
            </a:r>
          </a:p>
          <a:p>
            <a:pPr marL="285750" indent="-285750">
              <a:buFont typeface="Wingdings" pitchFamily="2" charset="2"/>
              <a:buChar char="v"/>
            </a:pPr>
            <a:endParaRPr lang="en-US" sz="1600" dirty="0">
              <a:solidFill>
                <a:srgbClr val="000000"/>
              </a:solidFill>
            </a:endParaRPr>
          </a:p>
          <a:p>
            <a:pPr marL="285750" indent="-285750">
              <a:buFont typeface="Wingdings" pitchFamily="2" charset="2"/>
              <a:buChar char="v"/>
            </a:pPr>
            <a:r>
              <a:rPr lang="en-US" sz="1600" dirty="0">
                <a:solidFill>
                  <a:srgbClr val="000000"/>
                </a:solidFill>
              </a:rPr>
              <a:t>The substances whose conductivity lies in between conductors and insulators are called as semiconductors. The properties of semiconductors are given below:</a:t>
            </a:r>
          </a:p>
          <a:p>
            <a:pPr marL="285750" indent="-285750">
              <a:buFont typeface="Wingdings" pitchFamily="2" charset="2"/>
              <a:buChar char="v"/>
            </a:pPr>
            <a:r>
              <a:rPr lang="en-US" sz="1600" dirty="0">
                <a:solidFill>
                  <a:srgbClr val="000000"/>
                </a:solidFill>
              </a:rPr>
              <a:t>At temperature 0K, a semiconductor becomes an insulator. </a:t>
            </a:r>
          </a:p>
          <a:p>
            <a:pPr marL="285750" indent="-285750">
              <a:buFont typeface="Wingdings" pitchFamily="2" charset="2"/>
              <a:buChar char="v"/>
            </a:pPr>
            <a:r>
              <a:rPr lang="en-US" sz="1600" dirty="0">
                <a:solidFill>
                  <a:srgbClr val="000000"/>
                </a:solidFill>
              </a:rPr>
              <a:t>The electrical conductivity of a semiconductor is increased with increase in temperature. </a:t>
            </a:r>
          </a:p>
          <a:p>
            <a:pPr marL="285750" indent="-285750">
              <a:buFont typeface="Wingdings" pitchFamily="2" charset="2"/>
              <a:buChar char="v"/>
            </a:pPr>
            <a:r>
              <a:rPr lang="en-US" sz="1600" dirty="0">
                <a:solidFill>
                  <a:srgbClr val="000000"/>
                </a:solidFill>
              </a:rPr>
              <a:t>The absence of an electron in the valance band of a semiconductor is known as hole. </a:t>
            </a:r>
          </a:p>
          <a:p>
            <a:pPr marL="285750" indent="-285750">
              <a:buFont typeface="Wingdings" pitchFamily="2" charset="2"/>
              <a:buChar char="v"/>
            </a:pPr>
            <a:r>
              <a:rPr lang="en-US" sz="1600" dirty="0">
                <a:solidFill>
                  <a:srgbClr val="000000"/>
                </a:solidFill>
              </a:rPr>
              <a:t>The hole occur only in the valance band. </a:t>
            </a:r>
          </a:p>
          <a:p>
            <a:pPr marL="285750" indent="-285750">
              <a:buFont typeface="Wingdings" pitchFamily="2" charset="2"/>
              <a:buChar char="v"/>
            </a:pPr>
            <a:r>
              <a:rPr lang="en-US" sz="1600" dirty="0">
                <a:solidFill>
                  <a:srgbClr val="000000"/>
                </a:solidFill>
              </a:rPr>
              <a:t>Like electrons, the hole in the valance band also conducts electricity in case of a semiconductor. </a:t>
            </a:r>
          </a:p>
          <a:p>
            <a:pPr marL="285750" indent="-285750">
              <a:buFont typeface="Wingdings" pitchFamily="2" charset="2"/>
              <a:buChar char="v"/>
            </a:pPr>
            <a:r>
              <a:rPr lang="en-US" sz="1600" dirty="0">
                <a:solidFill>
                  <a:srgbClr val="000000"/>
                </a:solidFill>
              </a:rPr>
              <a:t>The electric current in a semiconductor is the sum of the currents due to electron and hole.</a:t>
            </a:r>
          </a:p>
        </p:txBody>
      </p:sp>
      <p:sp>
        <p:nvSpPr>
          <p:cNvPr id="4" name="Title 2">
            <a:extLst>
              <a:ext uri="{FF2B5EF4-FFF2-40B4-BE49-F238E27FC236}">
                <a16:creationId xmlns:a16="http://schemas.microsoft.com/office/drawing/2014/main" id="{2FDA323E-351D-1343-8C5A-6593A9D2B569}"/>
              </a:ext>
            </a:extLst>
          </p:cNvPr>
          <p:cNvSpPr txBox="1"/>
          <p:nvPr/>
        </p:nvSpPr>
        <p:spPr>
          <a:xfrm>
            <a:off x="5509548" y="47825"/>
            <a:ext cx="3634451" cy="28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a:defRPr b="1" i="1">
                <a:solidFill>
                  <a:srgbClr val="FFFFFF"/>
                </a:solidFill>
              </a:defRPr>
            </a:lvl1pPr>
          </a:lstStyle>
          <a:p>
            <a:r>
              <a:rPr lang="en-US" dirty="0"/>
              <a:t>Classification of Electronic Materials</a:t>
            </a:r>
            <a:endParaRPr dirty="0"/>
          </a:p>
        </p:txBody>
      </p:sp>
    </p:spTree>
    <p:extLst>
      <p:ext uri="{BB962C8B-B14F-4D97-AF65-F5344CB8AC3E}">
        <p14:creationId xmlns:p14="http://schemas.microsoft.com/office/powerpoint/2010/main" val="328039963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25022F-F89A-4B4D-BDF7-33C68F5554A2}"/>
              </a:ext>
            </a:extLst>
          </p:cNvPr>
          <p:cNvSpPr txBox="1"/>
          <p:nvPr/>
        </p:nvSpPr>
        <p:spPr>
          <a:xfrm>
            <a:off x="170872" y="453690"/>
            <a:ext cx="8802255" cy="44935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SzPct val="100000"/>
              <a:buChar char="❖"/>
              <a:defRPr sz="1500">
                <a:solidFill>
                  <a:srgbClr val="000000"/>
                </a:solidFill>
              </a:defRPr>
            </a:pPr>
            <a:r>
              <a:rPr lang="en-IN" dirty="0"/>
              <a:t>An electron in crystal may behave as if it had a different mass in comparison with the free electron mass. </a:t>
            </a:r>
          </a:p>
          <a:p>
            <a:pPr marL="285750" indent="-285750">
              <a:buSzPct val="100000"/>
              <a:buChar char="❖"/>
              <a:defRPr sz="1500">
                <a:solidFill>
                  <a:srgbClr val="000000"/>
                </a:solidFill>
              </a:defRPr>
            </a:pPr>
            <a:r>
              <a:rPr lang="en-IN" dirty="0"/>
              <a:t>The effective mass may be anisotropic, and it may even be negative.</a:t>
            </a:r>
          </a:p>
          <a:p>
            <a:pPr marL="285750" indent="-285750">
              <a:buSzPct val="100000"/>
              <a:buChar char="❖"/>
              <a:defRPr sz="1500">
                <a:solidFill>
                  <a:srgbClr val="000000"/>
                </a:solidFill>
              </a:defRPr>
            </a:pPr>
            <a:r>
              <a:rPr lang="en-IN" dirty="0"/>
              <a:t>The important point is that the electron in a periodic potential is accelerated relative to the lattice in an applied electric or magnetic field as if its mass is equal to an effective mass.</a:t>
            </a:r>
          </a:p>
          <a:p>
            <a:pPr marL="285750" indent="-285750">
              <a:buSzPct val="100000"/>
              <a:buChar char="❖"/>
              <a:defRPr sz="1500">
                <a:solidFill>
                  <a:srgbClr val="000000"/>
                </a:solidFill>
              </a:defRPr>
            </a:pPr>
            <a:r>
              <a:rPr lang="en-IN" dirty="0"/>
              <a:t>The movement of an electron in a lattice will, in general, be different from that of an electron in free space. </a:t>
            </a:r>
          </a:p>
          <a:p>
            <a:pPr marL="285750" indent="-285750">
              <a:buSzPct val="100000"/>
              <a:buChar char="❖"/>
              <a:defRPr sz="1500">
                <a:solidFill>
                  <a:srgbClr val="000000"/>
                </a:solidFill>
              </a:defRPr>
            </a:pPr>
            <a:r>
              <a:rPr lang="en-IN" dirty="0"/>
              <a:t>In addition to an externally applied force, there are internal forces in the crystal due to positively charged ions or protons and negatively charged electrons, which will influence the motion of electrons in the lattice.</a:t>
            </a:r>
          </a:p>
          <a:p>
            <a:pPr marL="285750" indent="-285750">
              <a:buSzPct val="100000"/>
              <a:buChar char="❖"/>
              <a:defRPr sz="1500">
                <a:solidFill>
                  <a:srgbClr val="000000"/>
                </a:solidFill>
              </a:defRPr>
            </a:pPr>
            <a:r>
              <a:rPr lang="en-IN" dirty="0"/>
              <a:t>So, the total force can be written as follows:</a:t>
            </a:r>
          </a:p>
          <a:p>
            <a:pPr marL="285750" indent="-285750">
              <a:buSzPct val="100000"/>
              <a:buChar char="❖"/>
              <a:defRPr sz="1500">
                <a:solidFill>
                  <a:srgbClr val="000000"/>
                </a:solidFill>
              </a:defRPr>
            </a:pPr>
            <a:endParaRPr lang="en-US" i="1" dirty="0">
              <a:latin typeface="Cambria Math" panose="02040503050406030204" pitchFamily="18" charset="0"/>
            </a:endParaRPr>
          </a:p>
          <a:p>
            <a:pPr algn="ctr">
              <a:buSzPct val="100000"/>
              <a:defRPr sz="1500">
                <a:solidFill>
                  <a:srgbClr val="000000"/>
                </a:solidFill>
              </a:defRPr>
            </a:pPr>
            <a:r>
              <a:rPr lang="en-US" sz="1600" b="1" i="1" dirty="0" err="1">
                <a:solidFill>
                  <a:srgbClr val="CC3300"/>
                </a:solidFill>
              </a:rPr>
              <a:t>F</a:t>
            </a:r>
            <a:r>
              <a:rPr lang="en-US" sz="1600" b="1" i="1" baseline="-25000" dirty="0" err="1">
                <a:solidFill>
                  <a:srgbClr val="CC3300"/>
                </a:solidFill>
              </a:rPr>
              <a:t>total</a:t>
            </a:r>
            <a:r>
              <a:rPr lang="en-US" sz="1600" b="1" i="1" dirty="0">
                <a:solidFill>
                  <a:srgbClr val="CC3300"/>
                </a:solidFill>
              </a:rPr>
              <a:t> = </a:t>
            </a:r>
            <a:r>
              <a:rPr lang="en-US" sz="1600" b="1" i="1" dirty="0" err="1">
                <a:solidFill>
                  <a:srgbClr val="CC3300"/>
                </a:solidFill>
              </a:rPr>
              <a:t>F</a:t>
            </a:r>
            <a:r>
              <a:rPr lang="en-US" sz="1600" b="1" i="1" baseline="-25000" dirty="0" err="1">
                <a:solidFill>
                  <a:srgbClr val="CC3300"/>
                </a:solidFill>
              </a:rPr>
              <a:t>ext</a:t>
            </a:r>
            <a:r>
              <a:rPr lang="en-US" sz="1600" b="1" i="1" dirty="0">
                <a:solidFill>
                  <a:srgbClr val="CC3300"/>
                </a:solidFill>
              </a:rPr>
              <a:t> + </a:t>
            </a:r>
            <a:r>
              <a:rPr lang="en-US" sz="1600" b="1" i="1" dirty="0" err="1">
                <a:solidFill>
                  <a:srgbClr val="CC3300"/>
                </a:solidFill>
              </a:rPr>
              <a:t>F</a:t>
            </a:r>
            <a:r>
              <a:rPr lang="en-US" sz="1600" b="1" i="1" baseline="-25000" dirty="0" err="1">
                <a:solidFill>
                  <a:srgbClr val="CC3300"/>
                </a:solidFill>
              </a:rPr>
              <a:t>int</a:t>
            </a:r>
            <a:r>
              <a:rPr lang="en-US" sz="1600" b="1" i="1" dirty="0">
                <a:solidFill>
                  <a:srgbClr val="CC3300"/>
                </a:solidFill>
              </a:rPr>
              <a:t> = ma    (1)</a:t>
            </a:r>
            <a:endParaRPr lang="en-US" sz="1600" b="0" dirty="0"/>
          </a:p>
          <a:p>
            <a:pPr algn="ctr">
              <a:buSzPct val="100000"/>
              <a:defRPr sz="1500">
                <a:solidFill>
                  <a:srgbClr val="000000"/>
                </a:solidFill>
              </a:defRPr>
            </a:pPr>
            <a:endParaRPr lang="en-IN" dirty="0"/>
          </a:p>
          <a:p>
            <a:pPr>
              <a:buSzPct val="100000"/>
              <a:defRPr sz="1500">
                <a:solidFill>
                  <a:srgbClr val="000000"/>
                </a:solidFill>
              </a:defRPr>
            </a:pPr>
            <a:r>
              <a:rPr lang="en-IN" dirty="0"/>
              <a:t>       Where </a:t>
            </a:r>
            <a:r>
              <a:rPr lang="en-IN" i="1" dirty="0" err="1"/>
              <a:t>F</a:t>
            </a:r>
            <a:r>
              <a:rPr lang="en-IN" i="1" baseline="-25000" dirty="0" err="1"/>
              <a:t>total</a:t>
            </a:r>
            <a:r>
              <a:rPr lang="en-IN" dirty="0"/>
              <a:t>, </a:t>
            </a:r>
            <a:r>
              <a:rPr lang="en-IN" i="1" dirty="0" err="1"/>
              <a:t>F</a:t>
            </a:r>
            <a:r>
              <a:rPr lang="en-IN" i="1" baseline="-25000" dirty="0" err="1"/>
              <a:t>ext</a:t>
            </a:r>
            <a:r>
              <a:rPr lang="en-IN" dirty="0"/>
              <a:t>, and </a:t>
            </a:r>
            <a:r>
              <a:rPr lang="en-IN" i="1" dirty="0" err="1"/>
              <a:t>F</a:t>
            </a:r>
            <a:r>
              <a:rPr lang="en-IN" i="1" baseline="-25000" dirty="0" err="1"/>
              <a:t>int</a:t>
            </a:r>
            <a:r>
              <a:rPr lang="en-IN" dirty="0"/>
              <a:t> are total force, externally applied force, and internal force, respectively. The parameter </a:t>
            </a:r>
            <a:r>
              <a:rPr lang="en-IN" i="1" dirty="0"/>
              <a:t>a</a:t>
            </a:r>
            <a:r>
              <a:rPr lang="en-IN" dirty="0"/>
              <a:t> is acceleration and </a:t>
            </a:r>
            <a:r>
              <a:rPr lang="en-IN" i="1" dirty="0"/>
              <a:t>m</a:t>
            </a:r>
            <a:r>
              <a:rPr lang="en-IN" dirty="0"/>
              <a:t> is the rest mass of the particle.</a:t>
            </a:r>
          </a:p>
          <a:p>
            <a:pPr>
              <a:buSzPct val="100000"/>
              <a:defRPr sz="1500">
                <a:solidFill>
                  <a:srgbClr val="000000"/>
                </a:solidFill>
              </a:defRPr>
            </a:pPr>
            <a:endParaRPr lang="en-IN" dirty="0"/>
          </a:p>
          <a:p>
            <a:pPr marL="285750" indent="-285750">
              <a:buSzPct val="100000"/>
              <a:buFont typeface="Wingdings" pitchFamily="2" charset="2"/>
              <a:buChar char="v"/>
              <a:defRPr sz="1500">
                <a:solidFill>
                  <a:srgbClr val="000000"/>
                </a:solidFill>
              </a:defRPr>
            </a:pPr>
            <a:r>
              <a:rPr lang="en-IN" dirty="0"/>
              <a:t>Since it is very difficult to take into account of all the internal forces, we can write the following equation:</a:t>
            </a:r>
          </a:p>
          <a:p>
            <a:pPr lvl="0" algn="ctr"/>
            <a:r>
              <a:rPr lang="en-US" sz="1600" b="1" i="1" dirty="0" err="1">
                <a:solidFill>
                  <a:srgbClr val="CC3300"/>
                </a:solidFill>
              </a:rPr>
              <a:t>F</a:t>
            </a:r>
            <a:r>
              <a:rPr lang="en-US" sz="1600" b="1" i="1" baseline="-25000" dirty="0" err="1">
                <a:solidFill>
                  <a:srgbClr val="CC3300"/>
                </a:solidFill>
              </a:rPr>
              <a:t>ext</a:t>
            </a:r>
            <a:r>
              <a:rPr lang="en-US" sz="1600" b="1" i="1" dirty="0">
                <a:solidFill>
                  <a:srgbClr val="CC3300"/>
                </a:solidFill>
              </a:rPr>
              <a:t> = m*a                       (2)</a:t>
            </a:r>
          </a:p>
          <a:p>
            <a:pPr lvl="0" algn="ctr"/>
            <a:endParaRPr lang="en-US" sz="1600" dirty="0"/>
          </a:p>
          <a:p>
            <a:pPr lvl="0"/>
            <a:r>
              <a:rPr lang="en-US" sz="1400" dirty="0">
                <a:solidFill>
                  <a:srgbClr val="000000"/>
                </a:solidFill>
              </a:rPr>
              <a:t>Where the acceleration </a:t>
            </a:r>
            <a:r>
              <a:rPr lang="en-US" sz="1400" i="1" dirty="0">
                <a:solidFill>
                  <a:srgbClr val="000000"/>
                </a:solidFill>
              </a:rPr>
              <a:t>a </a:t>
            </a:r>
            <a:r>
              <a:rPr lang="en-US" sz="1400" dirty="0">
                <a:solidFill>
                  <a:srgbClr val="000000"/>
                </a:solidFill>
              </a:rPr>
              <a:t>is now directly related to the external force. The parameter </a:t>
            </a:r>
            <a:r>
              <a:rPr lang="en-US" sz="1400" b="1" i="1" dirty="0">
                <a:solidFill>
                  <a:srgbClr val="0070C0"/>
                </a:solidFill>
              </a:rPr>
              <a:t>m*, called the effective mass</a:t>
            </a:r>
            <a:r>
              <a:rPr lang="en-US" sz="1400" i="1" dirty="0">
                <a:solidFill>
                  <a:srgbClr val="0070C0"/>
                </a:solidFill>
              </a:rPr>
              <a:t>, takes into account the particle mass and also takes into account the effect of the internal forces</a:t>
            </a:r>
            <a:r>
              <a:rPr lang="en-US" sz="1400" dirty="0">
                <a:solidFill>
                  <a:srgbClr val="0070C0"/>
                </a:solidFill>
              </a:rPr>
              <a:t>.</a:t>
            </a:r>
            <a:endParaRPr lang="en-US" sz="1400" dirty="0"/>
          </a:p>
        </p:txBody>
      </p:sp>
      <p:sp>
        <p:nvSpPr>
          <p:cNvPr id="4" name="Title 2">
            <a:extLst>
              <a:ext uri="{FF2B5EF4-FFF2-40B4-BE49-F238E27FC236}">
                <a16:creationId xmlns:a16="http://schemas.microsoft.com/office/drawing/2014/main" id="{01590E51-E4C0-8C41-8751-5590110D5169}"/>
              </a:ext>
            </a:extLst>
          </p:cNvPr>
          <p:cNvSpPr txBox="1"/>
          <p:nvPr/>
        </p:nvSpPr>
        <p:spPr>
          <a:xfrm>
            <a:off x="6344816" y="27708"/>
            <a:ext cx="2799184"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a:defRPr b="1" i="1">
                <a:solidFill>
                  <a:srgbClr val="FFFFFF"/>
                </a:solidFill>
              </a:defRPr>
            </a:lvl1pPr>
          </a:lstStyle>
          <a:p>
            <a:r>
              <a:rPr lang="en-US" dirty="0"/>
              <a:t>Effective mass of an electron</a:t>
            </a:r>
          </a:p>
        </p:txBody>
      </p:sp>
    </p:spTree>
    <p:extLst>
      <p:ext uri="{BB962C8B-B14F-4D97-AF65-F5344CB8AC3E}">
        <p14:creationId xmlns:p14="http://schemas.microsoft.com/office/powerpoint/2010/main" val="37644257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heckerboard(across)">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checkerboard(across)">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2;p9">
            <a:extLst>
              <a:ext uri="{FF2B5EF4-FFF2-40B4-BE49-F238E27FC236}">
                <a16:creationId xmlns:a16="http://schemas.microsoft.com/office/drawing/2014/main" id="{8E1CC3FC-3AD6-194F-B6C7-3841A023B9FA}"/>
              </a:ext>
            </a:extLst>
          </p:cNvPr>
          <p:cNvSpPr/>
          <p:nvPr/>
        </p:nvSpPr>
        <p:spPr>
          <a:xfrm>
            <a:off x="251137" y="499315"/>
            <a:ext cx="8641725" cy="1569620"/>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1600" dirty="0">
                <a:solidFill>
                  <a:srgbClr val="000000"/>
                </a:solidFill>
                <a:latin typeface="Times New Roman"/>
                <a:ea typeface="Times New Roman"/>
                <a:cs typeface="Times New Roman"/>
                <a:sym typeface="Times New Roman"/>
              </a:rPr>
              <a:t>To use an agreement for the effective mass concept, consider the difference in motion between a glass marble in a container filled with water and in a container filled with oil. In general, the marble will drop through the water at a faster rate than through the oil. The external force in this example is the gravitational force and the internal forces are related to the viscosity of the liquids. Because of the difference in motion of the marble in these two cases, the mass of the marble would appear to be different in water than in oil. </a:t>
            </a:r>
            <a:endParaRPr sz="1600" dirty="0">
              <a:solidFill>
                <a:schemeClr val="dk1"/>
              </a:solidFill>
              <a:latin typeface="Times New Roman"/>
              <a:ea typeface="Times New Roman"/>
              <a:cs typeface="Times New Roman"/>
              <a:sym typeface="Times New Roman"/>
            </a:endParaRPr>
          </a:p>
        </p:txBody>
      </p:sp>
      <p:sp>
        <p:nvSpPr>
          <p:cNvPr id="4" name="Title 2">
            <a:extLst>
              <a:ext uri="{FF2B5EF4-FFF2-40B4-BE49-F238E27FC236}">
                <a16:creationId xmlns:a16="http://schemas.microsoft.com/office/drawing/2014/main" id="{D473C6F9-48DF-424D-A680-EF8C12A5EADB}"/>
              </a:ext>
            </a:extLst>
          </p:cNvPr>
          <p:cNvSpPr txBox="1"/>
          <p:nvPr/>
        </p:nvSpPr>
        <p:spPr>
          <a:xfrm>
            <a:off x="6344816" y="27708"/>
            <a:ext cx="2799184"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a:defRPr b="1" i="1">
                <a:solidFill>
                  <a:srgbClr val="FFFFFF"/>
                </a:solidFill>
              </a:defRPr>
            </a:lvl1pPr>
          </a:lstStyle>
          <a:p>
            <a:r>
              <a:rPr lang="en-US" dirty="0"/>
              <a:t>Effective mass of an electron</a:t>
            </a:r>
          </a:p>
        </p:txBody>
      </p:sp>
      <p:pic>
        <p:nvPicPr>
          <p:cNvPr id="6" name="Picture 5" descr="A group of glass jars&#10;&#10;Description automatically generated with medium confidence">
            <a:extLst>
              <a:ext uri="{FF2B5EF4-FFF2-40B4-BE49-F238E27FC236}">
                <a16:creationId xmlns:a16="http://schemas.microsoft.com/office/drawing/2014/main" id="{96C94F6E-EFE6-3D46-B779-DC9AC5949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329" y="2068935"/>
            <a:ext cx="6839339" cy="2728122"/>
          </a:xfrm>
          <a:prstGeom prst="rect">
            <a:avLst/>
          </a:prstGeom>
        </p:spPr>
      </p:pic>
    </p:spTree>
    <p:extLst>
      <p:ext uri="{BB962C8B-B14F-4D97-AF65-F5344CB8AC3E}">
        <p14:creationId xmlns:p14="http://schemas.microsoft.com/office/powerpoint/2010/main" val="11946369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6;p10">
            <a:extLst>
              <a:ext uri="{FF2B5EF4-FFF2-40B4-BE49-F238E27FC236}">
                <a16:creationId xmlns:a16="http://schemas.microsoft.com/office/drawing/2014/main" id="{1E5F534F-8F02-9640-B980-67176C8AFA5A}"/>
              </a:ext>
            </a:extLst>
          </p:cNvPr>
          <p:cNvSpPr/>
          <p:nvPr/>
        </p:nvSpPr>
        <p:spPr>
          <a:xfrm>
            <a:off x="151326" y="527417"/>
            <a:ext cx="8841348" cy="427805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1600" dirty="0">
                <a:solidFill>
                  <a:srgbClr val="000000"/>
                </a:solidFill>
                <a:latin typeface="Times New Roman"/>
                <a:ea typeface="Times New Roman"/>
                <a:cs typeface="Times New Roman"/>
                <a:sym typeface="Times New Roman"/>
              </a:rPr>
              <a:t>The effective mass of an electron in a crystal can be related to E </a:t>
            </a:r>
            <a:r>
              <a:rPr lang="en-US" sz="1600" i="1" dirty="0">
                <a:solidFill>
                  <a:srgbClr val="000000"/>
                </a:solidFill>
                <a:latin typeface="Times New Roman"/>
                <a:ea typeface="Times New Roman"/>
                <a:cs typeface="Times New Roman"/>
                <a:sym typeface="Times New Roman"/>
              </a:rPr>
              <a:t>vs</a:t>
            </a:r>
            <a:r>
              <a:rPr lang="en-US" sz="1600" dirty="0">
                <a:solidFill>
                  <a:srgbClr val="000000"/>
                </a:solidFill>
                <a:latin typeface="Times New Roman"/>
                <a:ea typeface="Times New Roman"/>
                <a:cs typeface="Times New Roman"/>
                <a:sym typeface="Times New Roman"/>
              </a:rPr>
              <a:t> k curves. E-k curves of semiconductor material contains allowed energy bands that are almost empty of electrons and other energy bands that are almost full of electrons.</a:t>
            </a:r>
          </a:p>
          <a:p>
            <a:pPr marL="0" marR="0" lvl="0" indent="0" rtl="0">
              <a:spcBef>
                <a:spcPts val="0"/>
              </a:spcBef>
              <a:spcAft>
                <a:spcPts val="0"/>
              </a:spcAft>
              <a:buNone/>
            </a:pPr>
            <a:endParaRPr sz="1600" dirty="0">
              <a:solidFill>
                <a:srgbClr val="000000"/>
              </a:solidFill>
              <a:latin typeface="Times New Roman"/>
              <a:ea typeface="Times New Roman"/>
              <a:cs typeface="Times New Roman"/>
              <a:sym typeface="Times New Roman"/>
            </a:endParaRPr>
          </a:p>
          <a:p>
            <a:pPr marL="0" marR="0" lvl="0" indent="0" rtl="0">
              <a:spcBef>
                <a:spcPts val="0"/>
              </a:spcBef>
              <a:spcAft>
                <a:spcPts val="0"/>
              </a:spcAft>
              <a:buNone/>
            </a:pPr>
            <a:r>
              <a:rPr lang="en-US" sz="1600" dirty="0">
                <a:solidFill>
                  <a:srgbClr val="000000"/>
                </a:solidFill>
                <a:latin typeface="Times New Roman"/>
                <a:ea typeface="Times New Roman"/>
                <a:cs typeface="Times New Roman"/>
                <a:sym typeface="Times New Roman"/>
              </a:rPr>
              <a:t>Recalling Equation, the energy and momentum are related by</a:t>
            </a:r>
            <a:endParaRPr sz="1600" dirty="0"/>
          </a:p>
          <a:p>
            <a:pPr marL="0" marR="0" lvl="0" indent="0" rtl="0">
              <a:spcBef>
                <a:spcPts val="0"/>
              </a:spcBef>
              <a:spcAft>
                <a:spcPts val="0"/>
              </a:spcAft>
              <a:buNone/>
            </a:pPr>
            <a:endParaRPr sz="1600" dirty="0">
              <a:solidFill>
                <a:srgbClr val="000000"/>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600" b="1" i="1" dirty="0">
                <a:solidFill>
                  <a:srgbClr val="CC3300"/>
                </a:solidFill>
                <a:latin typeface="Times New Roman"/>
                <a:ea typeface="Times New Roman"/>
                <a:cs typeface="Times New Roman"/>
                <a:sym typeface="Times New Roman"/>
              </a:rPr>
              <a:t>E = p</a:t>
            </a:r>
            <a:r>
              <a:rPr lang="en-US" sz="1600" b="1" i="1" baseline="30000" dirty="0">
                <a:solidFill>
                  <a:srgbClr val="CC3300"/>
                </a:solidFill>
                <a:latin typeface="Times New Roman"/>
                <a:ea typeface="Times New Roman"/>
                <a:cs typeface="Times New Roman"/>
                <a:sym typeface="Times New Roman"/>
              </a:rPr>
              <a:t>2</a:t>
            </a:r>
            <a:r>
              <a:rPr lang="en-US" sz="1600" b="1" i="1" dirty="0">
                <a:solidFill>
                  <a:srgbClr val="CC3300"/>
                </a:solidFill>
                <a:latin typeface="Times New Roman"/>
                <a:ea typeface="Times New Roman"/>
                <a:cs typeface="Times New Roman"/>
                <a:sym typeface="Times New Roman"/>
              </a:rPr>
              <a:t>/2m = ħ</a:t>
            </a:r>
            <a:r>
              <a:rPr lang="en-US" sz="1600" b="1" i="1" baseline="30000" dirty="0">
                <a:solidFill>
                  <a:srgbClr val="CC3300"/>
                </a:solidFill>
                <a:latin typeface="Times New Roman"/>
                <a:ea typeface="Times New Roman"/>
                <a:cs typeface="Times New Roman"/>
                <a:sym typeface="Times New Roman"/>
              </a:rPr>
              <a:t>2</a:t>
            </a:r>
            <a:r>
              <a:rPr lang="en-US" sz="1600" b="1" i="1" dirty="0">
                <a:solidFill>
                  <a:srgbClr val="CC3300"/>
                </a:solidFill>
                <a:latin typeface="Times New Roman"/>
                <a:ea typeface="Times New Roman"/>
                <a:cs typeface="Times New Roman"/>
                <a:sym typeface="Times New Roman"/>
              </a:rPr>
              <a:t>k</a:t>
            </a:r>
            <a:r>
              <a:rPr lang="en-US" sz="1600" b="1" i="1" baseline="30000" dirty="0">
                <a:solidFill>
                  <a:srgbClr val="CC3300"/>
                </a:solidFill>
                <a:latin typeface="Times New Roman"/>
                <a:ea typeface="Times New Roman"/>
                <a:cs typeface="Times New Roman"/>
                <a:sym typeface="Times New Roman"/>
              </a:rPr>
              <a:t>2</a:t>
            </a:r>
            <a:r>
              <a:rPr lang="en-US" sz="1600" b="1" i="1" dirty="0">
                <a:solidFill>
                  <a:srgbClr val="CC3300"/>
                </a:solidFill>
                <a:latin typeface="Times New Roman"/>
                <a:ea typeface="Times New Roman"/>
                <a:cs typeface="Times New Roman"/>
                <a:sym typeface="Times New Roman"/>
              </a:rPr>
              <a:t>/2m (3)</a:t>
            </a:r>
            <a:endParaRPr sz="1600" dirty="0">
              <a:solidFill>
                <a:srgbClr val="000000"/>
              </a:solidFill>
              <a:latin typeface="Times New Roman"/>
              <a:ea typeface="Times New Roman"/>
              <a:cs typeface="Times New Roman"/>
              <a:sym typeface="Times New Roman"/>
            </a:endParaRPr>
          </a:p>
          <a:p>
            <a:pPr marL="0" marR="0" lvl="0" indent="0" rtl="0">
              <a:spcBef>
                <a:spcPts val="0"/>
              </a:spcBef>
              <a:spcAft>
                <a:spcPts val="0"/>
              </a:spcAft>
              <a:buNone/>
            </a:pPr>
            <a:r>
              <a:rPr lang="en-US" sz="1600" dirty="0">
                <a:solidFill>
                  <a:srgbClr val="000000"/>
                </a:solidFill>
                <a:latin typeface="Times New Roman"/>
                <a:ea typeface="Times New Roman"/>
                <a:cs typeface="Times New Roman"/>
                <a:sym typeface="Times New Roman"/>
              </a:rPr>
              <a:t>Where m is the mass of the electron. The momentum p and wave number k are related by p=</a:t>
            </a:r>
            <a:r>
              <a:rPr lang="en-US" sz="1600" dirty="0" err="1">
                <a:solidFill>
                  <a:srgbClr val="000000"/>
                </a:solidFill>
                <a:latin typeface="Times New Roman"/>
                <a:ea typeface="Times New Roman"/>
                <a:cs typeface="Times New Roman"/>
                <a:sym typeface="Times New Roman"/>
              </a:rPr>
              <a:t>ħk</a:t>
            </a:r>
            <a:r>
              <a:rPr lang="en-US" sz="1600" dirty="0">
                <a:solidFill>
                  <a:srgbClr val="000000"/>
                </a:solidFill>
                <a:latin typeface="Times New Roman"/>
                <a:ea typeface="Times New Roman"/>
                <a:cs typeface="Times New Roman"/>
                <a:sym typeface="Times New Roman"/>
              </a:rPr>
              <a:t> . Taking the derivative of Equation (3) with respect to k,</a:t>
            </a:r>
            <a:endParaRPr sz="1600" dirty="0"/>
          </a:p>
          <a:p>
            <a:pPr marL="0" marR="0" lvl="0" indent="0" algn="ctr" rtl="0">
              <a:spcBef>
                <a:spcPts val="0"/>
              </a:spcBef>
              <a:spcAft>
                <a:spcPts val="0"/>
              </a:spcAft>
              <a:buNone/>
            </a:pPr>
            <a:r>
              <a:rPr lang="en-US" sz="1600" b="1" i="1" dirty="0" err="1">
                <a:solidFill>
                  <a:srgbClr val="CC3300"/>
                </a:solidFill>
                <a:latin typeface="Times New Roman"/>
                <a:ea typeface="Times New Roman"/>
                <a:cs typeface="Times New Roman"/>
                <a:sym typeface="Times New Roman"/>
              </a:rPr>
              <a:t>dE</a:t>
            </a:r>
            <a:r>
              <a:rPr lang="en-US" sz="1600" b="1" i="1" dirty="0">
                <a:solidFill>
                  <a:srgbClr val="CC3300"/>
                </a:solidFill>
                <a:latin typeface="Times New Roman"/>
                <a:ea typeface="Times New Roman"/>
                <a:cs typeface="Times New Roman"/>
                <a:sym typeface="Times New Roman"/>
              </a:rPr>
              <a:t>/dk = ħ</a:t>
            </a:r>
            <a:r>
              <a:rPr lang="en-US" sz="1600" b="1" i="1" baseline="30000" dirty="0">
                <a:solidFill>
                  <a:srgbClr val="CC3300"/>
                </a:solidFill>
                <a:latin typeface="Times New Roman"/>
                <a:ea typeface="Times New Roman"/>
                <a:cs typeface="Times New Roman"/>
                <a:sym typeface="Times New Roman"/>
              </a:rPr>
              <a:t>2</a:t>
            </a:r>
            <a:r>
              <a:rPr lang="en-US" sz="1600" b="1" i="1" dirty="0">
                <a:solidFill>
                  <a:srgbClr val="CC3300"/>
                </a:solidFill>
                <a:latin typeface="Times New Roman"/>
                <a:ea typeface="Times New Roman"/>
                <a:cs typeface="Times New Roman"/>
                <a:sym typeface="Times New Roman"/>
              </a:rPr>
              <a:t>k/m = </a:t>
            </a:r>
            <a:r>
              <a:rPr lang="en-US" sz="1600" b="1" i="1" dirty="0" err="1">
                <a:solidFill>
                  <a:srgbClr val="CC3300"/>
                </a:solidFill>
                <a:latin typeface="Times New Roman"/>
                <a:ea typeface="Times New Roman"/>
                <a:cs typeface="Times New Roman"/>
                <a:sym typeface="Times New Roman"/>
              </a:rPr>
              <a:t>ħp</a:t>
            </a:r>
            <a:r>
              <a:rPr lang="en-US" sz="1600" b="1" i="1" dirty="0">
                <a:solidFill>
                  <a:srgbClr val="CC3300"/>
                </a:solidFill>
                <a:latin typeface="Times New Roman"/>
                <a:ea typeface="Times New Roman"/>
                <a:cs typeface="Times New Roman"/>
                <a:sym typeface="Times New Roman"/>
              </a:rPr>
              <a:t>/m (4)</a:t>
            </a:r>
            <a:endParaRPr lang="en-IN" sz="1600" dirty="0"/>
          </a:p>
          <a:p>
            <a:pPr marL="0" marR="0" lvl="0" indent="0" rtl="0">
              <a:spcBef>
                <a:spcPts val="0"/>
              </a:spcBef>
              <a:spcAft>
                <a:spcPts val="0"/>
              </a:spcAft>
              <a:buNone/>
            </a:pPr>
            <a:endParaRPr lang="en-IN" sz="1600" b="1" i="1" dirty="0">
              <a:solidFill>
                <a:srgbClr val="CC3300"/>
              </a:solidFill>
              <a:latin typeface="Times New Roman"/>
              <a:ea typeface="Times New Roman"/>
              <a:cs typeface="Times New Roman"/>
              <a:sym typeface="Times New Roman"/>
            </a:endParaRPr>
          </a:p>
          <a:p>
            <a:r>
              <a:rPr lang="en-US" sz="1600" dirty="0">
                <a:solidFill>
                  <a:srgbClr val="000000"/>
                </a:solidFill>
              </a:rPr>
              <a:t>By r</a:t>
            </a:r>
            <a:r>
              <a:rPr lang="en-US" sz="1600" dirty="0">
                <a:solidFill>
                  <a:srgbClr val="000000"/>
                </a:solidFill>
                <a:latin typeface="Times New Roman"/>
                <a:ea typeface="Times New Roman"/>
                <a:cs typeface="Times New Roman"/>
                <a:sym typeface="Times New Roman"/>
              </a:rPr>
              <a:t>elating the momentum to velocity, </a:t>
            </a:r>
            <a:r>
              <a:rPr lang="en-US" sz="1600" dirty="0">
                <a:solidFill>
                  <a:srgbClr val="000000"/>
                </a:solidFill>
              </a:rPr>
              <a:t>Equation </a:t>
            </a:r>
            <a:r>
              <a:rPr lang="en-US" sz="1600" dirty="0">
                <a:solidFill>
                  <a:srgbClr val="000000"/>
                </a:solidFill>
                <a:latin typeface="Times New Roman"/>
                <a:ea typeface="Times New Roman"/>
                <a:cs typeface="Times New Roman"/>
                <a:sym typeface="Times New Roman"/>
              </a:rPr>
              <a:t>(4) can be written as</a:t>
            </a:r>
            <a:endParaRPr sz="16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lang="en-US" sz="1600" b="1" i="1" dirty="0">
              <a:solidFill>
                <a:srgbClr val="CC3300"/>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600" b="1" i="1" dirty="0">
                <a:solidFill>
                  <a:srgbClr val="CC3300"/>
                </a:solidFill>
                <a:latin typeface="Times New Roman"/>
                <a:ea typeface="Times New Roman"/>
                <a:cs typeface="Times New Roman"/>
                <a:sym typeface="Times New Roman"/>
              </a:rPr>
              <a:t>(1/</a:t>
            </a:r>
            <a:r>
              <a:rPr lang="en-US" sz="1600" b="1" i="1" dirty="0" err="1">
                <a:solidFill>
                  <a:srgbClr val="CC3300"/>
                </a:solidFill>
                <a:latin typeface="Times New Roman"/>
                <a:ea typeface="Times New Roman"/>
                <a:cs typeface="Times New Roman"/>
                <a:sym typeface="Times New Roman"/>
              </a:rPr>
              <a:t>ħ</a:t>
            </a:r>
            <a:r>
              <a:rPr lang="en-US" sz="1600" b="1" i="1" dirty="0">
                <a:solidFill>
                  <a:srgbClr val="CC3300"/>
                </a:solidFill>
                <a:latin typeface="Times New Roman"/>
                <a:ea typeface="Times New Roman"/>
                <a:cs typeface="Times New Roman"/>
                <a:sym typeface="Times New Roman"/>
              </a:rPr>
              <a:t>)(</a:t>
            </a:r>
            <a:r>
              <a:rPr lang="en-US" sz="1600" b="1" i="1" dirty="0" err="1">
                <a:solidFill>
                  <a:srgbClr val="CC3300"/>
                </a:solidFill>
                <a:latin typeface="Times New Roman"/>
                <a:ea typeface="Times New Roman"/>
                <a:cs typeface="Times New Roman"/>
                <a:sym typeface="Times New Roman"/>
              </a:rPr>
              <a:t>dE</a:t>
            </a:r>
            <a:r>
              <a:rPr lang="en-US" sz="1600" b="1" i="1" dirty="0">
                <a:solidFill>
                  <a:srgbClr val="CC3300"/>
                </a:solidFill>
                <a:latin typeface="Times New Roman"/>
                <a:ea typeface="Times New Roman"/>
                <a:cs typeface="Times New Roman"/>
                <a:sym typeface="Times New Roman"/>
              </a:rPr>
              <a:t>/dk )= p/m = v (5)</a:t>
            </a:r>
            <a:endParaRPr sz="1600" dirty="0"/>
          </a:p>
          <a:p>
            <a:pPr marL="0" marR="0" lvl="0" indent="0" rtl="0">
              <a:spcBef>
                <a:spcPts val="0"/>
              </a:spcBef>
              <a:spcAft>
                <a:spcPts val="0"/>
              </a:spcAft>
              <a:buNone/>
            </a:pPr>
            <a:endParaRPr sz="1600" dirty="0">
              <a:solidFill>
                <a:srgbClr val="000000"/>
              </a:solidFill>
              <a:latin typeface="Times New Roman"/>
              <a:ea typeface="Times New Roman"/>
              <a:cs typeface="Times New Roman"/>
              <a:sym typeface="Times New Roman"/>
            </a:endParaRPr>
          </a:p>
          <a:p>
            <a:r>
              <a:rPr lang="en-US" sz="1600" dirty="0">
                <a:solidFill>
                  <a:srgbClr val="000000"/>
                </a:solidFill>
                <a:latin typeface="Times New Roman"/>
                <a:ea typeface="Times New Roman"/>
                <a:cs typeface="Times New Roman"/>
                <a:sym typeface="Times New Roman"/>
              </a:rPr>
              <a:t>Where v is the velocity of the particle. </a:t>
            </a:r>
            <a:r>
              <a:rPr lang="en-US" sz="1600" dirty="0">
                <a:solidFill>
                  <a:srgbClr val="000000"/>
                </a:solidFill>
              </a:rPr>
              <a:t>The first derivative of E with respect to k is related to the velocity of the particle.</a:t>
            </a:r>
            <a:endParaRPr sz="1600" dirty="0">
              <a:solidFill>
                <a:srgbClr val="000000"/>
              </a:solidFill>
              <a:latin typeface="Times New Roman"/>
              <a:ea typeface="Times New Roman"/>
              <a:cs typeface="Times New Roman"/>
              <a:sym typeface="Times New Roman"/>
            </a:endParaRPr>
          </a:p>
        </p:txBody>
      </p:sp>
      <p:sp>
        <p:nvSpPr>
          <p:cNvPr id="4" name="Title 2">
            <a:extLst>
              <a:ext uri="{FF2B5EF4-FFF2-40B4-BE49-F238E27FC236}">
                <a16:creationId xmlns:a16="http://schemas.microsoft.com/office/drawing/2014/main" id="{BA74318B-4289-074D-8B4D-7555CEC060FF}"/>
              </a:ext>
            </a:extLst>
          </p:cNvPr>
          <p:cNvSpPr txBox="1"/>
          <p:nvPr/>
        </p:nvSpPr>
        <p:spPr>
          <a:xfrm>
            <a:off x="6344816" y="27708"/>
            <a:ext cx="2799184"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a:defRPr b="1" i="1">
                <a:solidFill>
                  <a:srgbClr val="FFFFFF"/>
                </a:solidFill>
              </a:defRPr>
            </a:lvl1pPr>
          </a:lstStyle>
          <a:p>
            <a:r>
              <a:rPr lang="en-US" dirty="0"/>
              <a:t>Effective mass of an electron</a:t>
            </a:r>
          </a:p>
        </p:txBody>
      </p:sp>
    </p:spTree>
    <p:extLst>
      <p:ext uri="{BB962C8B-B14F-4D97-AF65-F5344CB8AC3E}">
        <p14:creationId xmlns:p14="http://schemas.microsoft.com/office/powerpoint/2010/main" val="41714285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6;p11">
            <a:extLst>
              <a:ext uri="{FF2B5EF4-FFF2-40B4-BE49-F238E27FC236}">
                <a16:creationId xmlns:a16="http://schemas.microsoft.com/office/drawing/2014/main" id="{EFE1C835-54F9-A74C-B6E0-56945940616E}"/>
              </a:ext>
            </a:extLst>
          </p:cNvPr>
          <p:cNvSpPr/>
          <p:nvPr/>
        </p:nvSpPr>
        <p:spPr>
          <a:xfrm>
            <a:off x="151326" y="534577"/>
            <a:ext cx="8841348" cy="4278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rgbClr val="000000"/>
                </a:solidFill>
                <a:latin typeface="Times New Roman"/>
                <a:ea typeface="Times New Roman"/>
                <a:cs typeface="Times New Roman"/>
                <a:sym typeface="Times New Roman"/>
              </a:rPr>
              <a:t>If we now take the second derivative of E with respect to k, we have</a:t>
            </a:r>
            <a:endParaRPr sz="1600" dirty="0">
              <a:solidFill>
                <a:srgbClr val="000000"/>
              </a:solidFill>
            </a:endParaRPr>
          </a:p>
          <a:p>
            <a:pPr marL="0" marR="0" lvl="0" indent="0" algn="l" rtl="0">
              <a:spcBef>
                <a:spcPts val="0"/>
              </a:spcBef>
              <a:spcAft>
                <a:spcPts val="0"/>
              </a:spcAft>
              <a:buNone/>
            </a:pPr>
            <a:endParaRPr sz="1600" dirty="0">
              <a:solidFill>
                <a:srgbClr val="000000"/>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600" b="1" i="1" dirty="0">
                <a:solidFill>
                  <a:srgbClr val="000000"/>
                </a:solidFill>
                <a:latin typeface="Times New Roman"/>
                <a:ea typeface="Times New Roman"/>
                <a:cs typeface="Times New Roman"/>
                <a:sym typeface="Times New Roman"/>
              </a:rPr>
              <a:t>d</a:t>
            </a:r>
            <a:r>
              <a:rPr lang="en-US" sz="1600" b="1" i="1" baseline="30000" dirty="0">
                <a:solidFill>
                  <a:srgbClr val="000000"/>
                </a:solidFill>
                <a:latin typeface="Times New Roman"/>
                <a:ea typeface="Times New Roman"/>
                <a:cs typeface="Times New Roman"/>
                <a:sym typeface="Times New Roman"/>
              </a:rPr>
              <a:t>2</a:t>
            </a:r>
            <a:r>
              <a:rPr lang="en-US" sz="1600" b="1" i="1" dirty="0">
                <a:solidFill>
                  <a:srgbClr val="000000"/>
                </a:solidFill>
                <a:latin typeface="Times New Roman"/>
                <a:ea typeface="Times New Roman"/>
                <a:cs typeface="Times New Roman"/>
                <a:sym typeface="Times New Roman"/>
              </a:rPr>
              <a:t>E/dk</a:t>
            </a:r>
            <a:r>
              <a:rPr lang="en-US" sz="1600" b="1" i="1" baseline="30000" dirty="0">
                <a:solidFill>
                  <a:srgbClr val="000000"/>
                </a:solidFill>
                <a:latin typeface="Times New Roman"/>
                <a:ea typeface="Times New Roman"/>
                <a:cs typeface="Times New Roman"/>
                <a:sym typeface="Times New Roman"/>
              </a:rPr>
              <a:t>2</a:t>
            </a:r>
            <a:r>
              <a:rPr lang="en-US" sz="1600" b="1" i="1" dirty="0">
                <a:solidFill>
                  <a:srgbClr val="000000"/>
                </a:solidFill>
                <a:latin typeface="Times New Roman"/>
                <a:ea typeface="Times New Roman"/>
                <a:cs typeface="Times New Roman"/>
                <a:sym typeface="Times New Roman"/>
              </a:rPr>
              <a:t> = ħ</a:t>
            </a:r>
            <a:r>
              <a:rPr lang="en-US" sz="1600" b="1" i="1" baseline="30000" dirty="0">
                <a:solidFill>
                  <a:srgbClr val="000000"/>
                </a:solidFill>
                <a:latin typeface="Times New Roman"/>
                <a:ea typeface="Times New Roman"/>
                <a:cs typeface="Times New Roman"/>
                <a:sym typeface="Times New Roman"/>
              </a:rPr>
              <a:t>2</a:t>
            </a:r>
            <a:r>
              <a:rPr lang="en-US" sz="1600" b="1" i="1" dirty="0">
                <a:solidFill>
                  <a:srgbClr val="000000"/>
                </a:solidFill>
                <a:latin typeface="Times New Roman"/>
                <a:ea typeface="Times New Roman"/>
                <a:cs typeface="Times New Roman"/>
                <a:sym typeface="Times New Roman"/>
              </a:rPr>
              <a:t>/m (6)</a:t>
            </a:r>
            <a:endParaRPr sz="1600" b="1" i="1"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endParaRPr sz="1600"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dirty="0">
                <a:solidFill>
                  <a:srgbClr val="000000"/>
                </a:solidFill>
                <a:latin typeface="Times New Roman"/>
                <a:ea typeface="Times New Roman"/>
                <a:cs typeface="Times New Roman"/>
                <a:sym typeface="Times New Roman"/>
              </a:rPr>
              <a:t>Equation (6) can be rewritten as</a:t>
            </a:r>
            <a:endParaRPr sz="1600" dirty="0">
              <a:solidFill>
                <a:srgbClr val="000000"/>
              </a:solidFill>
            </a:endParaRPr>
          </a:p>
          <a:p>
            <a:pPr marL="0" marR="0" lvl="0" indent="0" algn="l" rtl="0">
              <a:spcBef>
                <a:spcPts val="0"/>
              </a:spcBef>
              <a:spcAft>
                <a:spcPts val="0"/>
              </a:spcAft>
              <a:buNone/>
            </a:pPr>
            <a:endParaRPr sz="1600" b="1" i="1" dirty="0">
              <a:solidFill>
                <a:srgbClr val="000000"/>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600" b="1" i="1" dirty="0">
                <a:solidFill>
                  <a:srgbClr val="000000"/>
                </a:solidFill>
                <a:latin typeface="Times New Roman"/>
                <a:ea typeface="Times New Roman"/>
                <a:cs typeface="Times New Roman"/>
                <a:sym typeface="Times New Roman"/>
              </a:rPr>
              <a:t>(1/ħ</a:t>
            </a:r>
            <a:r>
              <a:rPr lang="en-US" sz="1600" b="1" i="1" baseline="30000" dirty="0">
                <a:solidFill>
                  <a:srgbClr val="000000"/>
                </a:solidFill>
                <a:latin typeface="Times New Roman"/>
                <a:ea typeface="Times New Roman"/>
                <a:cs typeface="Times New Roman"/>
                <a:sym typeface="Times New Roman"/>
              </a:rPr>
              <a:t>2</a:t>
            </a:r>
            <a:r>
              <a:rPr lang="en-US" sz="1600" b="1" i="1" dirty="0">
                <a:solidFill>
                  <a:srgbClr val="000000"/>
                </a:solidFill>
                <a:latin typeface="Times New Roman"/>
                <a:ea typeface="Times New Roman"/>
                <a:cs typeface="Times New Roman"/>
                <a:sym typeface="Times New Roman"/>
              </a:rPr>
              <a:t>)d</a:t>
            </a:r>
            <a:r>
              <a:rPr lang="en-US" sz="1600" b="1" i="1" baseline="30000" dirty="0">
                <a:solidFill>
                  <a:srgbClr val="000000"/>
                </a:solidFill>
                <a:latin typeface="Times New Roman"/>
                <a:ea typeface="Times New Roman"/>
                <a:cs typeface="Times New Roman"/>
                <a:sym typeface="Times New Roman"/>
              </a:rPr>
              <a:t>2</a:t>
            </a:r>
            <a:r>
              <a:rPr lang="en-US" sz="1600" b="1" i="1" dirty="0">
                <a:solidFill>
                  <a:srgbClr val="000000"/>
                </a:solidFill>
                <a:latin typeface="Times New Roman"/>
                <a:ea typeface="Times New Roman"/>
                <a:cs typeface="Times New Roman"/>
                <a:sym typeface="Times New Roman"/>
              </a:rPr>
              <a:t>E/dk</a:t>
            </a:r>
            <a:r>
              <a:rPr lang="en-US" sz="1600" b="1" i="1" baseline="30000" dirty="0">
                <a:solidFill>
                  <a:srgbClr val="000000"/>
                </a:solidFill>
                <a:latin typeface="Times New Roman"/>
                <a:ea typeface="Times New Roman"/>
                <a:cs typeface="Times New Roman"/>
                <a:sym typeface="Times New Roman"/>
              </a:rPr>
              <a:t>2</a:t>
            </a:r>
            <a:r>
              <a:rPr lang="en-US" sz="1600" b="1" i="1" dirty="0">
                <a:solidFill>
                  <a:srgbClr val="000000"/>
                </a:solidFill>
                <a:latin typeface="Times New Roman"/>
                <a:ea typeface="Times New Roman"/>
                <a:cs typeface="Times New Roman"/>
                <a:sym typeface="Times New Roman"/>
              </a:rPr>
              <a:t> = 1/m* (7)</a:t>
            </a:r>
            <a:endParaRPr sz="1600" b="1" i="1"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endParaRPr sz="1600" dirty="0">
              <a:solidFill>
                <a:srgbClr val="000000"/>
              </a:solidFill>
              <a:latin typeface="Times New Roman"/>
              <a:ea typeface="Times New Roman"/>
              <a:cs typeface="Times New Roman"/>
              <a:sym typeface="Times New Roman"/>
            </a:endParaRPr>
          </a:p>
          <a:p>
            <a:pPr marL="0" marR="0" lvl="0" indent="0" rtl="0">
              <a:spcBef>
                <a:spcPts val="0"/>
              </a:spcBef>
              <a:spcAft>
                <a:spcPts val="0"/>
              </a:spcAft>
              <a:buNone/>
            </a:pPr>
            <a:r>
              <a:rPr lang="en-US" sz="1600" dirty="0">
                <a:solidFill>
                  <a:srgbClr val="000000"/>
                </a:solidFill>
                <a:latin typeface="Times New Roman"/>
                <a:ea typeface="Times New Roman"/>
                <a:cs typeface="Times New Roman"/>
                <a:sym typeface="Times New Roman"/>
              </a:rPr>
              <a:t>The second derivative of </a:t>
            </a:r>
            <a:r>
              <a:rPr lang="en-US" sz="1600" i="1" dirty="0">
                <a:solidFill>
                  <a:srgbClr val="000000"/>
                </a:solidFill>
                <a:latin typeface="Times New Roman"/>
                <a:ea typeface="Times New Roman"/>
                <a:cs typeface="Times New Roman"/>
                <a:sym typeface="Times New Roman"/>
              </a:rPr>
              <a:t>E </a:t>
            </a:r>
            <a:r>
              <a:rPr lang="en-US" sz="1600" dirty="0">
                <a:solidFill>
                  <a:srgbClr val="000000"/>
                </a:solidFill>
                <a:latin typeface="Times New Roman"/>
                <a:ea typeface="Times New Roman"/>
                <a:cs typeface="Times New Roman"/>
                <a:sym typeface="Times New Roman"/>
              </a:rPr>
              <a:t>with respect to </a:t>
            </a:r>
            <a:r>
              <a:rPr lang="en-US" sz="1600" i="1" dirty="0">
                <a:solidFill>
                  <a:srgbClr val="000000"/>
                </a:solidFill>
                <a:latin typeface="Times New Roman"/>
                <a:ea typeface="Times New Roman"/>
                <a:cs typeface="Times New Roman"/>
                <a:sym typeface="Times New Roman"/>
              </a:rPr>
              <a:t>k </a:t>
            </a:r>
            <a:r>
              <a:rPr lang="en-US" sz="1600" dirty="0">
                <a:solidFill>
                  <a:srgbClr val="000000"/>
                </a:solidFill>
                <a:latin typeface="Times New Roman"/>
                <a:ea typeface="Times New Roman"/>
                <a:cs typeface="Times New Roman"/>
                <a:sym typeface="Times New Roman"/>
              </a:rPr>
              <a:t>is inversely proportional to the mass of the particle. For the case of a free electron, the mass is a constant (non relativistic effect), so the second derivative function is a constant.</a:t>
            </a:r>
            <a:endParaRPr sz="1600" dirty="0">
              <a:solidFill>
                <a:srgbClr val="000000"/>
              </a:solidFill>
            </a:endParaRPr>
          </a:p>
          <a:p>
            <a:pPr marL="0" marR="0" lvl="0" indent="0" algn="l" rtl="0">
              <a:spcBef>
                <a:spcPts val="0"/>
              </a:spcBef>
              <a:spcAft>
                <a:spcPts val="0"/>
              </a:spcAft>
              <a:buNone/>
            </a:pPr>
            <a:endParaRPr sz="1600"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dirty="0">
                <a:solidFill>
                  <a:srgbClr val="000000"/>
                </a:solidFill>
                <a:latin typeface="Times New Roman"/>
                <a:ea typeface="Times New Roman"/>
                <a:cs typeface="Times New Roman"/>
                <a:sym typeface="Times New Roman"/>
              </a:rPr>
              <a:t>If we apply an electric field to the free electron and use Newton’s classical equation of motion, then</a:t>
            </a:r>
          </a:p>
          <a:p>
            <a:pPr marL="0" marR="0" lvl="0" indent="0" algn="l" rtl="0">
              <a:spcBef>
                <a:spcPts val="0"/>
              </a:spcBef>
              <a:spcAft>
                <a:spcPts val="0"/>
              </a:spcAft>
              <a:buNone/>
            </a:pPr>
            <a:endParaRPr sz="1600" dirty="0">
              <a:solidFill>
                <a:srgbClr val="000000"/>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600" b="1" i="1" dirty="0" err="1">
                <a:solidFill>
                  <a:srgbClr val="000000"/>
                </a:solidFill>
                <a:latin typeface="Times New Roman"/>
                <a:ea typeface="Times New Roman"/>
                <a:cs typeface="Times New Roman"/>
                <a:sym typeface="Times New Roman"/>
              </a:rPr>
              <a:t>F</a:t>
            </a:r>
            <a:r>
              <a:rPr lang="en-US" sz="1600" b="1" i="1" baseline="-25000" dirty="0" err="1">
                <a:solidFill>
                  <a:srgbClr val="000000"/>
                </a:solidFill>
                <a:latin typeface="Times New Roman"/>
                <a:ea typeface="Times New Roman"/>
                <a:cs typeface="Times New Roman"/>
                <a:sym typeface="Times New Roman"/>
              </a:rPr>
              <a:t>ext</a:t>
            </a:r>
            <a:r>
              <a:rPr lang="en-US" sz="1600" b="1" i="1" dirty="0">
                <a:solidFill>
                  <a:srgbClr val="000000"/>
                </a:solidFill>
                <a:latin typeface="Times New Roman"/>
                <a:ea typeface="Times New Roman"/>
                <a:cs typeface="Times New Roman"/>
                <a:sym typeface="Times New Roman"/>
              </a:rPr>
              <a:t> = m* a = </a:t>
            </a:r>
            <a:r>
              <a:rPr lang="en-US" sz="1600" b="1" i="1" dirty="0" err="1">
                <a:solidFill>
                  <a:srgbClr val="000000"/>
                </a:solidFill>
                <a:latin typeface="Times New Roman"/>
                <a:ea typeface="Times New Roman"/>
                <a:cs typeface="Times New Roman"/>
                <a:sym typeface="Times New Roman"/>
              </a:rPr>
              <a:t>eE</a:t>
            </a:r>
            <a:r>
              <a:rPr lang="en-US" sz="1600" b="1" i="1" dirty="0">
                <a:solidFill>
                  <a:srgbClr val="000000"/>
                </a:solidFill>
                <a:latin typeface="Times New Roman"/>
                <a:ea typeface="Times New Roman"/>
                <a:cs typeface="Times New Roman"/>
                <a:sym typeface="Times New Roman"/>
              </a:rPr>
              <a:t> (8)</a:t>
            </a:r>
            <a:endParaRPr sz="1600" dirty="0">
              <a:solidFill>
                <a:srgbClr val="000000"/>
              </a:solidFill>
            </a:endParaRPr>
          </a:p>
          <a:p>
            <a:pPr marL="0" marR="0" lvl="0" indent="0" algn="ctr" rtl="0">
              <a:spcBef>
                <a:spcPts val="0"/>
              </a:spcBef>
              <a:spcAft>
                <a:spcPts val="0"/>
              </a:spcAft>
              <a:buNone/>
            </a:pPr>
            <a:endParaRPr sz="1600" b="1" i="1"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dirty="0">
                <a:solidFill>
                  <a:srgbClr val="000000"/>
                </a:solidFill>
                <a:latin typeface="Times New Roman"/>
                <a:ea typeface="Times New Roman"/>
                <a:cs typeface="Times New Roman"/>
                <a:sym typeface="Times New Roman"/>
              </a:rPr>
              <a:t>where a is the acceleration, E is the applied electric field, and e is the magnitude of the electronic charge.</a:t>
            </a:r>
            <a:endParaRPr sz="1600" dirty="0">
              <a:solidFill>
                <a:srgbClr val="000000"/>
              </a:solidFill>
            </a:endParaRPr>
          </a:p>
        </p:txBody>
      </p:sp>
      <p:sp>
        <p:nvSpPr>
          <p:cNvPr id="4" name="Title 2">
            <a:extLst>
              <a:ext uri="{FF2B5EF4-FFF2-40B4-BE49-F238E27FC236}">
                <a16:creationId xmlns:a16="http://schemas.microsoft.com/office/drawing/2014/main" id="{70F368EA-0D92-1F48-B48D-A9A4041098D0}"/>
              </a:ext>
            </a:extLst>
          </p:cNvPr>
          <p:cNvSpPr txBox="1"/>
          <p:nvPr/>
        </p:nvSpPr>
        <p:spPr>
          <a:xfrm>
            <a:off x="6344816" y="27708"/>
            <a:ext cx="2799184"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a:defRPr b="1" i="1">
                <a:solidFill>
                  <a:srgbClr val="FFFFFF"/>
                </a:solidFill>
              </a:defRPr>
            </a:lvl1pPr>
          </a:lstStyle>
          <a:p>
            <a:r>
              <a:rPr lang="en-US" dirty="0"/>
              <a:t>Effective mass of an electron</a:t>
            </a:r>
          </a:p>
        </p:txBody>
      </p:sp>
    </p:spTree>
    <p:extLst>
      <p:ext uri="{BB962C8B-B14F-4D97-AF65-F5344CB8AC3E}">
        <p14:creationId xmlns:p14="http://schemas.microsoft.com/office/powerpoint/2010/main" val="394301381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6;p12">
            <a:extLst>
              <a:ext uri="{FF2B5EF4-FFF2-40B4-BE49-F238E27FC236}">
                <a16:creationId xmlns:a16="http://schemas.microsoft.com/office/drawing/2014/main" id="{5E3A5ED7-ED56-8F48-A05C-1AEBE734D44E}"/>
              </a:ext>
            </a:extLst>
          </p:cNvPr>
          <p:cNvSpPr/>
          <p:nvPr/>
        </p:nvSpPr>
        <p:spPr>
          <a:xfrm>
            <a:off x="151326" y="678944"/>
            <a:ext cx="8841348" cy="3785611"/>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1600" dirty="0">
                <a:solidFill>
                  <a:srgbClr val="000000"/>
                </a:solidFill>
                <a:latin typeface="Times New Roman"/>
                <a:ea typeface="Times New Roman"/>
                <a:cs typeface="Times New Roman"/>
                <a:sym typeface="Times New Roman"/>
              </a:rPr>
              <a:t>The effective mass is a parameter that relates the quantum mechanical results to the classical force equations. </a:t>
            </a:r>
            <a:endParaRPr sz="1600" dirty="0">
              <a:solidFill>
                <a:srgbClr val="000000"/>
              </a:solidFill>
              <a:latin typeface="Times New Roman"/>
              <a:ea typeface="Times New Roman"/>
              <a:cs typeface="Times New Roman"/>
              <a:sym typeface="Times New Roman"/>
            </a:endParaRPr>
          </a:p>
          <a:p>
            <a:pPr marL="0" marR="0" lvl="0" indent="0" rtl="0">
              <a:spcBef>
                <a:spcPts val="0"/>
              </a:spcBef>
              <a:spcAft>
                <a:spcPts val="0"/>
              </a:spcAft>
              <a:buNone/>
            </a:pPr>
            <a:endParaRPr sz="1600" dirty="0">
              <a:solidFill>
                <a:srgbClr val="000000"/>
              </a:solidFill>
              <a:latin typeface="Times New Roman"/>
              <a:ea typeface="Times New Roman"/>
              <a:cs typeface="Times New Roman"/>
              <a:sym typeface="Times New Roman"/>
            </a:endParaRPr>
          </a:p>
          <a:p>
            <a:pPr marL="0" marR="0" lvl="0" indent="0" rtl="0">
              <a:spcBef>
                <a:spcPts val="0"/>
              </a:spcBef>
              <a:spcAft>
                <a:spcPts val="0"/>
              </a:spcAft>
              <a:buNone/>
            </a:pPr>
            <a:r>
              <a:rPr lang="en-US" sz="1600" dirty="0">
                <a:solidFill>
                  <a:srgbClr val="000000"/>
                </a:solidFill>
                <a:latin typeface="Times New Roman"/>
                <a:ea typeface="Times New Roman"/>
                <a:cs typeface="Times New Roman"/>
                <a:sym typeface="Times New Roman"/>
              </a:rPr>
              <a:t>In most instances, the electron in the bottom of the conduction band can be thought of as a classical particle whose motion can be modeled by Newtonian mechanics, provided that the internal forces and quantum mechanical properties are taken into account through the effective mass.</a:t>
            </a:r>
            <a:endParaRPr sz="1600" dirty="0">
              <a:solidFill>
                <a:srgbClr val="000000"/>
              </a:solidFill>
            </a:endParaRPr>
          </a:p>
          <a:p>
            <a:pPr marL="0" marR="0" lvl="0" indent="0" rtl="0">
              <a:spcBef>
                <a:spcPts val="0"/>
              </a:spcBef>
              <a:spcAft>
                <a:spcPts val="0"/>
              </a:spcAft>
              <a:buNone/>
            </a:pPr>
            <a:endParaRPr sz="1600" dirty="0">
              <a:solidFill>
                <a:srgbClr val="000000"/>
              </a:solidFill>
              <a:latin typeface="Times New Roman"/>
              <a:ea typeface="Times New Roman"/>
              <a:cs typeface="Times New Roman"/>
              <a:sym typeface="Times New Roman"/>
            </a:endParaRPr>
          </a:p>
          <a:p>
            <a:pPr marL="0" marR="0" lvl="0" indent="0" rtl="0">
              <a:spcBef>
                <a:spcPts val="0"/>
              </a:spcBef>
              <a:spcAft>
                <a:spcPts val="0"/>
              </a:spcAft>
              <a:buNone/>
            </a:pPr>
            <a:r>
              <a:rPr lang="en-US" sz="1600" dirty="0">
                <a:solidFill>
                  <a:srgbClr val="000000"/>
                </a:solidFill>
                <a:latin typeface="Times New Roman"/>
                <a:ea typeface="Times New Roman"/>
                <a:cs typeface="Times New Roman"/>
                <a:sym typeface="Times New Roman"/>
              </a:rPr>
              <a:t>If we apply an electric field to the electron in the bottom of the allowed energy band, then the acceleration is</a:t>
            </a:r>
            <a:endParaRPr sz="1600" dirty="0">
              <a:solidFill>
                <a:srgbClr val="000000"/>
              </a:solidFill>
            </a:endParaRPr>
          </a:p>
          <a:p>
            <a:pPr marL="0" marR="0" lvl="0" indent="0" rtl="0">
              <a:spcBef>
                <a:spcPts val="0"/>
              </a:spcBef>
              <a:spcAft>
                <a:spcPts val="0"/>
              </a:spcAft>
              <a:buNone/>
            </a:pPr>
            <a:endParaRPr sz="1600" dirty="0">
              <a:solidFill>
                <a:srgbClr val="000000"/>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600" b="1" i="1" dirty="0">
                <a:solidFill>
                  <a:srgbClr val="000000"/>
                </a:solidFill>
                <a:latin typeface="Times New Roman"/>
                <a:ea typeface="Times New Roman"/>
                <a:cs typeface="Times New Roman"/>
                <a:sym typeface="Times New Roman"/>
              </a:rPr>
              <a:t>a = </a:t>
            </a:r>
            <a:r>
              <a:rPr lang="en-US" sz="1600" b="1" i="1" dirty="0" err="1">
                <a:solidFill>
                  <a:srgbClr val="000000"/>
                </a:solidFill>
                <a:latin typeface="Times New Roman"/>
                <a:ea typeface="Times New Roman"/>
                <a:cs typeface="Times New Roman"/>
                <a:sym typeface="Times New Roman"/>
              </a:rPr>
              <a:t>eE</a:t>
            </a:r>
            <a:r>
              <a:rPr lang="en-US" sz="1600" b="1" i="1" dirty="0">
                <a:solidFill>
                  <a:srgbClr val="000000"/>
                </a:solidFill>
                <a:latin typeface="Times New Roman"/>
                <a:ea typeface="Times New Roman"/>
                <a:cs typeface="Times New Roman"/>
                <a:sym typeface="Times New Roman"/>
              </a:rPr>
              <a:t>/m* (9)</a:t>
            </a:r>
            <a:endParaRPr sz="1600" dirty="0">
              <a:solidFill>
                <a:srgbClr val="000000"/>
              </a:solidFill>
            </a:endParaRPr>
          </a:p>
          <a:p>
            <a:pPr marL="0" marR="0" lvl="0" indent="0" rtl="0">
              <a:spcBef>
                <a:spcPts val="0"/>
              </a:spcBef>
              <a:spcAft>
                <a:spcPts val="0"/>
              </a:spcAft>
              <a:buNone/>
            </a:pPr>
            <a:endParaRPr sz="1600" dirty="0">
              <a:solidFill>
                <a:srgbClr val="000000"/>
              </a:solidFill>
              <a:latin typeface="Times New Roman"/>
              <a:ea typeface="Times New Roman"/>
              <a:cs typeface="Times New Roman"/>
              <a:sym typeface="Times New Roman"/>
            </a:endParaRPr>
          </a:p>
          <a:p>
            <a:pPr marL="0" marR="0" lvl="0" indent="0" rtl="0">
              <a:spcBef>
                <a:spcPts val="0"/>
              </a:spcBef>
              <a:spcAft>
                <a:spcPts val="0"/>
              </a:spcAft>
              <a:buNone/>
            </a:pPr>
            <a:r>
              <a:rPr lang="en-US" sz="1600" dirty="0">
                <a:solidFill>
                  <a:srgbClr val="000000"/>
                </a:solidFill>
                <a:latin typeface="Times New Roman"/>
                <a:ea typeface="Times New Roman"/>
                <a:cs typeface="Times New Roman"/>
                <a:sym typeface="Times New Roman"/>
              </a:rPr>
              <a:t>where m* is the effective mass of the electron.</a:t>
            </a:r>
          </a:p>
          <a:p>
            <a:pPr marL="0" marR="0" lvl="0" indent="0" rtl="0">
              <a:spcBef>
                <a:spcPts val="0"/>
              </a:spcBef>
              <a:spcAft>
                <a:spcPts val="0"/>
              </a:spcAft>
              <a:buNone/>
            </a:pPr>
            <a:endParaRPr lang="en-US" sz="1600" dirty="0">
              <a:solidFill>
                <a:srgbClr val="000000"/>
              </a:solidFill>
            </a:endParaRPr>
          </a:p>
          <a:p>
            <a:pPr algn="ctr"/>
            <a:r>
              <a:rPr lang="en-US" sz="1600" b="1" i="1" dirty="0">
                <a:solidFill>
                  <a:srgbClr val="000000"/>
                </a:solidFill>
              </a:rPr>
              <a:t>m* = </a:t>
            </a:r>
            <a:r>
              <a:rPr lang="en-US" sz="1600" b="1" i="1" dirty="0" err="1">
                <a:solidFill>
                  <a:srgbClr val="000000"/>
                </a:solidFill>
              </a:rPr>
              <a:t>eE</a:t>
            </a:r>
            <a:r>
              <a:rPr lang="en-US" sz="1600" b="1" i="1" dirty="0">
                <a:solidFill>
                  <a:srgbClr val="000000"/>
                </a:solidFill>
              </a:rPr>
              <a:t>/a   (10)</a:t>
            </a:r>
            <a:endParaRPr lang="en-US" sz="1600" dirty="0">
              <a:solidFill>
                <a:srgbClr val="000000"/>
              </a:solidFill>
            </a:endParaRPr>
          </a:p>
        </p:txBody>
      </p:sp>
      <p:sp>
        <p:nvSpPr>
          <p:cNvPr id="4" name="Title 2">
            <a:extLst>
              <a:ext uri="{FF2B5EF4-FFF2-40B4-BE49-F238E27FC236}">
                <a16:creationId xmlns:a16="http://schemas.microsoft.com/office/drawing/2014/main" id="{62331542-DE16-794D-9662-EA0689F1DE0A}"/>
              </a:ext>
            </a:extLst>
          </p:cNvPr>
          <p:cNvSpPr txBox="1"/>
          <p:nvPr/>
        </p:nvSpPr>
        <p:spPr>
          <a:xfrm>
            <a:off x="6344816" y="27708"/>
            <a:ext cx="2799184"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a:defRPr b="1" i="1">
                <a:solidFill>
                  <a:srgbClr val="FFFFFF"/>
                </a:solidFill>
              </a:defRPr>
            </a:lvl1pPr>
          </a:lstStyle>
          <a:p>
            <a:r>
              <a:rPr lang="en-US" dirty="0"/>
              <a:t>Effective mass of an electron</a:t>
            </a:r>
          </a:p>
        </p:txBody>
      </p:sp>
    </p:spTree>
    <p:extLst>
      <p:ext uri="{BB962C8B-B14F-4D97-AF65-F5344CB8AC3E}">
        <p14:creationId xmlns:p14="http://schemas.microsoft.com/office/powerpoint/2010/main" val="343596018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HYSICS 4750 Physics of Modern Materials Chapter 5: The Band Theory of  Solids">
            <a:extLst>
              <a:ext uri="{FF2B5EF4-FFF2-40B4-BE49-F238E27FC236}">
                <a16:creationId xmlns:a16="http://schemas.microsoft.com/office/drawing/2014/main" id="{80C5E2D3-8802-F847-81F8-2B0C33D177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8367" y="551836"/>
            <a:ext cx="1667265" cy="428725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2">
            <a:extLst>
              <a:ext uri="{FF2B5EF4-FFF2-40B4-BE49-F238E27FC236}">
                <a16:creationId xmlns:a16="http://schemas.microsoft.com/office/drawing/2014/main" id="{7C34842D-C607-C848-91CA-CB07478CE06F}"/>
              </a:ext>
            </a:extLst>
          </p:cNvPr>
          <p:cNvSpPr txBox="1"/>
          <p:nvPr/>
        </p:nvSpPr>
        <p:spPr>
          <a:xfrm>
            <a:off x="6344816" y="27708"/>
            <a:ext cx="2799184"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a:defRPr b="1" i="1">
                <a:solidFill>
                  <a:srgbClr val="FFFFFF"/>
                </a:solidFill>
              </a:defRPr>
            </a:lvl1pPr>
          </a:lstStyle>
          <a:p>
            <a:r>
              <a:rPr lang="en-US" dirty="0"/>
              <a:t>Effective mass of an electron</a:t>
            </a:r>
          </a:p>
        </p:txBody>
      </p:sp>
    </p:spTree>
    <p:extLst>
      <p:ext uri="{BB962C8B-B14F-4D97-AF65-F5344CB8AC3E}">
        <p14:creationId xmlns:p14="http://schemas.microsoft.com/office/powerpoint/2010/main" val="394980262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lide Number"/>
          <p:cNvSpPr txBox="1">
            <a:spLocks noGrp="1"/>
          </p:cNvSpPr>
          <p:nvPr>
            <p:ph type="sldNum" sz="quarter" idx="2"/>
          </p:nvPr>
        </p:nvSpPr>
        <p:spPr>
          <a:xfrm>
            <a:off x="8843283" y="4937326"/>
            <a:ext cx="154127" cy="21223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a:p>
        </p:txBody>
      </p:sp>
      <p:sp>
        <p:nvSpPr>
          <p:cNvPr id="78" name="The electron theory of materials is to explain the structure and properties of solids through their electronic structure.…"/>
          <p:cNvSpPr txBox="1"/>
          <p:nvPr/>
        </p:nvSpPr>
        <p:spPr>
          <a:xfrm rot="1721">
            <a:off x="192845" y="413702"/>
            <a:ext cx="8758310" cy="28623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SzPct val="100000"/>
              <a:buChar char="❖"/>
              <a:defRPr sz="1500">
                <a:solidFill>
                  <a:srgbClr val="000000"/>
                </a:solidFill>
              </a:defRPr>
            </a:pPr>
            <a:r>
              <a:rPr lang="en-IN" dirty="0"/>
              <a:t>The band theory of solids explains the formation of energy bands and determines whether a solid is a conductor, semiconductor or insulator. </a:t>
            </a:r>
          </a:p>
          <a:p>
            <a:pPr marL="285750" indent="-285750">
              <a:buSzPct val="100000"/>
              <a:buChar char="❖"/>
              <a:defRPr sz="1500">
                <a:solidFill>
                  <a:srgbClr val="000000"/>
                </a:solidFill>
              </a:defRPr>
            </a:pPr>
            <a:r>
              <a:rPr lang="en-IN" dirty="0"/>
              <a:t>The existence of continuous bands of allowed energies can be understood starting with the atomic scale. </a:t>
            </a:r>
          </a:p>
          <a:p>
            <a:pPr marL="285750" indent="-285750">
              <a:buSzPct val="100000"/>
              <a:buChar char="❖"/>
              <a:defRPr sz="1500">
                <a:solidFill>
                  <a:srgbClr val="000000"/>
                </a:solidFill>
              </a:defRPr>
            </a:pPr>
            <a:r>
              <a:rPr lang="en-IN" dirty="0"/>
              <a:t>The electrons of a single isolated atom occupy atomic orbitals, which form a discrete set of energy levels.</a:t>
            </a:r>
          </a:p>
          <a:p>
            <a:pPr marL="285750" indent="-285750">
              <a:buSzPct val="100000"/>
              <a:buChar char="❖"/>
              <a:defRPr sz="1500">
                <a:solidFill>
                  <a:srgbClr val="000000"/>
                </a:solidFill>
              </a:defRPr>
            </a:pPr>
            <a:r>
              <a:rPr lang="en-IN" dirty="0"/>
              <a:t>When two identical atoms are brought closer, the outermost orbits of these atoms overlap and interact. </a:t>
            </a:r>
          </a:p>
          <a:p>
            <a:pPr marL="285750" indent="-285750">
              <a:buSzPct val="100000"/>
              <a:buChar char="❖"/>
              <a:defRPr sz="1500">
                <a:solidFill>
                  <a:srgbClr val="000000"/>
                </a:solidFill>
              </a:defRPr>
            </a:pPr>
            <a:r>
              <a:rPr lang="en-IN" dirty="0"/>
              <a:t>When the wave functions of electrons of different atoms begin to overlap considerably, the energy levels corresponding to those wave functions split. </a:t>
            </a:r>
          </a:p>
          <a:p>
            <a:pPr marL="285750" indent="-285750">
              <a:buSzPct val="100000"/>
              <a:buChar char="❖"/>
              <a:defRPr sz="1500">
                <a:solidFill>
                  <a:srgbClr val="000000"/>
                </a:solidFill>
              </a:defRPr>
            </a:pPr>
            <a:r>
              <a:rPr lang="en-IN" dirty="0"/>
              <a:t>These energy levels are so close that they form an almost continuous band. </a:t>
            </a:r>
          </a:p>
          <a:p>
            <a:pPr marL="285750" indent="-285750">
              <a:buSzPct val="100000"/>
              <a:buChar char="❖"/>
              <a:defRPr sz="1500">
                <a:solidFill>
                  <a:srgbClr val="000000"/>
                </a:solidFill>
              </a:defRPr>
            </a:pPr>
            <a:r>
              <a:rPr lang="en-IN" dirty="0"/>
              <a:t>The width of the band depends upon the degree of overlap of electrons of adjacent atoms and is largest for the outermost atomic electrons.</a:t>
            </a:r>
          </a:p>
          <a:p>
            <a:pPr marL="285750" indent="-285750">
              <a:buSzPct val="100000"/>
              <a:buChar char="❖"/>
              <a:defRPr sz="1500">
                <a:solidFill>
                  <a:srgbClr val="000000"/>
                </a:solidFill>
              </a:defRPr>
            </a:pPr>
            <a:r>
              <a:rPr lang="en-IN" dirty="0"/>
              <a:t>In solids, the energy band corresponding to outermost shells are called valence band and the energy formed by conduction levels of various atoms are called conduction band.</a:t>
            </a:r>
          </a:p>
        </p:txBody>
      </p:sp>
      <p:pic>
        <p:nvPicPr>
          <p:cNvPr id="8" name="Picture 7" descr="Image result for Origin of energy band formation in Solids">
            <a:extLst>
              <a:ext uri="{FF2B5EF4-FFF2-40B4-BE49-F238E27FC236}">
                <a16:creationId xmlns:a16="http://schemas.microsoft.com/office/drawing/2014/main" id="{C06F45E4-47BA-5F44-9D8D-A1B01412E1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52619" y="3315161"/>
            <a:ext cx="3038762" cy="1550091"/>
          </a:xfrm>
          <a:prstGeom prst="rect">
            <a:avLst/>
          </a:prstGeom>
          <a:noFill/>
          <a:ln>
            <a:solidFill>
              <a:schemeClr val="accent1"/>
            </a:solidFill>
          </a:ln>
        </p:spPr>
      </p:pic>
      <p:sp>
        <p:nvSpPr>
          <p:cNvPr id="9" name="Title 2">
            <a:extLst>
              <a:ext uri="{FF2B5EF4-FFF2-40B4-BE49-F238E27FC236}">
                <a16:creationId xmlns:a16="http://schemas.microsoft.com/office/drawing/2014/main" id="{283BB913-B8EB-C940-853E-32E1C10721DD}"/>
              </a:ext>
            </a:extLst>
          </p:cNvPr>
          <p:cNvSpPr txBox="1"/>
          <p:nvPr/>
        </p:nvSpPr>
        <p:spPr>
          <a:xfrm>
            <a:off x="6899564" y="47824"/>
            <a:ext cx="224443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a:defRPr b="1" i="1">
                <a:solidFill>
                  <a:srgbClr val="FFFFFF"/>
                </a:solidFill>
              </a:defRPr>
            </a:lvl1pPr>
          </a:lstStyle>
          <a:p>
            <a:r>
              <a:rPr lang="en-US" dirty="0"/>
              <a:t>Energy Band in Solids</a:t>
            </a: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iterate>
                                    <p:tmAbs val="0"/>
                                  </p:iterate>
                                  <p:childTnLst>
                                    <p:set>
                                      <p:cBhvr>
                                        <p:cTn id="10" fill="hold"/>
                                        <p:tgtEl>
                                          <p:spTgt spid="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iterate>
                                    <p:tmAbs val="0"/>
                                  </p:iterate>
                                  <p:childTnLst>
                                    <p:set>
                                      <p:cBhvr>
                                        <p:cTn id="14" fill="hold"/>
                                        <p:tgtEl>
                                          <p:spTgt spid="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iterate>
                                    <p:tmAbs val="0"/>
                                  </p:iterate>
                                  <p:childTnLst>
                                    <p:set>
                                      <p:cBhvr>
                                        <p:cTn id="18" fill="hold"/>
                                        <p:tgtEl>
                                          <p:spTgt spid="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iterate>
                                    <p:tmAbs val="0"/>
                                  </p:iterate>
                                  <p:childTnLst>
                                    <p:set>
                                      <p:cBhvr>
                                        <p:cTn id="22" fill="hold"/>
                                        <p:tgtEl>
                                          <p:spTgt spid="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iterate>
                                    <p:tmAbs val="0"/>
                                  </p:iterate>
                                  <p:childTnLst>
                                    <p:set>
                                      <p:cBhvr>
                                        <p:cTn id="26" fill="hold"/>
                                        <p:tgtEl>
                                          <p:spTgt spid="78">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1" nodeType="afterEffect">
                                  <p:stCondLst>
                                    <p:cond delay="0"/>
                                  </p:stCondLst>
                                  <p:iterate>
                                    <p:tmAbs val="0"/>
                                  </p:iterate>
                                  <p:childTnLst>
                                    <p:set>
                                      <p:cBhvr>
                                        <p:cTn id="29" fill="hold"/>
                                        <p:tgtEl>
                                          <p:spTgt spid="78">
                                            <p:txEl>
                                              <p:pRg st="6" end="6"/>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1" nodeType="afterEffect">
                                  <p:stCondLst>
                                    <p:cond delay="0"/>
                                  </p:stCondLst>
                                  <p:iterate>
                                    <p:tmAbs val="0"/>
                                  </p:iterate>
                                  <p:childTnLst>
                                    <p:set>
                                      <p:cBhvr>
                                        <p:cTn id="32" fill="hold"/>
                                        <p:tgtEl>
                                          <p:spTgt spid="78">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1" uiExpand="1" build="p" bldLvl="5"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lide Number"/>
          <p:cNvSpPr txBox="1">
            <a:spLocks noGrp="1"/>
          </p:cNvSpPr>
          <p:nvPr>
            <p:ph type="sldNum" sz="quarter" idx="2"/>
          </p:nvPr>
        </p:nvSpPr>
        <p:spPr>
          <a:xfrm>
            <a:off x="8843283" y="4937326"/>
            <a:ext cx="154127" cy="21223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sp>
        <p:nvSpPr>
          <p:cNvPr id="90" name="In certain metals (Examples: Cu, Ag and Al), the valence electrons are so weakly attached to the nuclei they can be easily removed or detached. Such electrons are called as Free Electrons.…"/>
          <p:cNvSpPr txBox="1"/>
          <p:nvPr/>
        </p:nvSpPr>
        <p:spPr>
          <a:xfrm>
            <a:off x="339574" y="2317089"/>
            <a:ext cx="8804426"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500">
                <a:solidFill>
                  <a:srgbClr val="000000"/>
                </a:solidFill>
              </a:defRPr>
            </a:pPr>
            <a:endParaRPr dirty="0"/>
          </a:p>
        </p:txBody>
      </p:sp>
      <p:sp>
        <p:nvSpPr>
          <p:cNvPr id="6" name="Title 2">
            <a:extLst>
              <a:ext uri="{FF2B5EF4-FFF2-40B4-BE49-F238E27FC236}">
                <a16:creationId xmlns:a16="http://schemas.microsoft.com/office/drawing/2014/main" id="{15C3064B-D66F-FF45-98C2-8283F8E59C0A}"/>
              </a:ext>
            </a:extLst>
          </p:cNvPr>
          <p:cNvSpPr txBox="1"/>
          <p:nvPr/>
        </p:nvSpPr>
        <p:spPr>
          <a:xfrm>
            <a:off x="7812910" y="47825"/>
            <a:ext cx="1331089"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a:defRPr b="1" i="1">
                <a:solidFill>
                  <a:srgbClr val="FFFFFF"/>
                </a:solidFill>
              </a:defRPr>
            </a:lvl1pPr>
          </a:lstStyle>
          <a:p>
            <a:r>
              <a:rPr lang="en-US" dirty="0"/>
              <a:t>E-k Diagram</a:t>
            </a:r>
            <a:endParaRPr dirty="0"/>
          </a:p>
        </p:txBody>
      </p:sp>
      <p:pic>
        <p:nvPicPr>
          <p:cNvPr id="11" name="Picture 10" descr="C:\Users\SUBBU\Desktop\ek.png">
            <a:extLst>
              <a:ext uri="{FF2B5EF4-FFF2-40B4-BE49-F238E27FC236}">
                <a16:creationId xmlns:a16="http://schemas.microsoft.com/office/drawing/2014/main" id="{24D93C7F-B834-8343-938A-F29C1D9DFEE2}"/>
              </a:ext>
            </a:extLst>
          </p:cNvPr>
          <p:cNvPicPr>
            <a:picLocks noChangeAspect="1"/>
          </p:cNvPicPr>
          <p:nvPr/>
        </p:nvPicPr>
        <p:blipFill rotWithShape="1">
          <a:blip r:embed="rId2">
            <a:extLst>
              <a:ext uri="{28A0092B-C50C-407E-A947-70E740481C1C}">
                <a14:useLocalDpi xmlns:a14="http://schemas.microsoft.com/office/drawing/2010/main" val="0"/>
              </a:ext>
            </a:extLst>
          </a:blip>
          <a:srcRect l="14550" r="5550"/>
          <a:stretch/>
        </p:blipFill>
        <p:spPr bwMode="auto">
          <a:xfrm>
            <a:off x="226270" y="566076"/>
            <a:ext cx="4923123" cy="3080776"/>
          </a:xfrm>
          <a:prstGeom prst="rect">
            <a:avLst/>
          </a:prstGeom>
          <a:noFill/>
          <a:ln>
            <a:solidFill>
              <a:schemeClr val="accent1"/>
            </a:solidFill>
          </a:ln>
        </p:spPr>
      </p:pic>
      <p:sp>
        <p:nvSpPr>
          <p:cNvPr id="12" name="TextBox 11">
            <a:extLst>
              <a:ext uri="{FF2B5EF4-FFF2-40B4-BE49-F238E27FC236}">
                <a16:creationId xmlns:a16="http://schemas.microsoft.com/office/drawing/2014/main" id="{5051B637-6131-AF4B-AED0-DA72645B58F0}"/>
              </a:ext>
            </a:extLst>
          </p:cNvPr>
          <p:cNvSpPr txBox="1"/>
          <p:nvPr/>
        </p:nvSpPr>
        <p:spPr>
          <a:xfrm>
            <a:off x="226270" y="3753480"/>
            <a:ext cx="8686821" cy="1077218"/>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600" dirty="0">
                <a:solidFill>
                  <a:srgbClr val="111111"/>
                </a:solidFill>
                <a:latin typeface="Times New Roman" panose="02020603050405020304" pitchFamily="18" charset="0"/>
                <a:cs typeface="Times New Roman" panose="02020603050405020304" pitchFamily="18" charset="0"/>
              </a:rPr>
              <a:t>The above </a:t>
            </a:r>
            <a:r>
              <a:rPr lang="en-IN" sz="1600" b="0" i="0" u="none" strike="noStrike" dirty="0">
                <a:solidFill>
                  <a:srgbClr val="111111"/>
                </a:solidFill>
                <a:effectLst/>
                <a:latin typeface="Times New Roman" panose="02020603050405020304" pitchFamily="18" charset="0"/>
                <a:cs typeface="Times New Roman" panose="02020603050405020304" pitchFamily="18" charset="0"/>
              </a:rPr>
              <a:t>E-k diagram</a:t>
            </a:r>
            <a:r>
              <a:rPr lang="en-IN" sz="1600" b="1" i="0" u="none" strike="noStrike" dirty="0">
                <a:solidFill>
                  <a:srgbClr val="111111"/>
                </a:solidFill>
                <a:effectLst/>
                <a:latin typeface="Times New Roman" panose="02020603050405020304" pitchFamily="18" charset="0"/>
                <a:cs typeface="Times New Roman" panose="02020603050405020304" pitchFamily="18" charset="0"/>
              </a:rPr>
              <a:t> shows characteristics of a particular semiconductor material</a:t>
            </a:r>
            <a:r>
              <a:rPr lang="en-IN" sz="1600" b="0" i="0" u="none" strike="noStrike" dirty="0">
                <a:solidFill>
                  <a:srgbClr val="111111"/>
                </a:solidFill>
                <a:effectLst/>
                <a:latin typeface="Times New Roman" panose="02020603050405020304" pitchFamily="18" charset="0"/>
                <a:cs typeface="Times New Roman" panose="02020603050405020304" pitchFamily="18" charset="0"/>
              </a:rPr>
              <a:t>. It shows the relationship between the energy and momentum of available quantum mechanical states for electrons in the material. The k vector roughly corresponds to momentum for free particles, which is called as the crystal momentum.</a:t>
            </a:r>
            <a:endParaRPr lang="en-US" sz="16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4092DF90-D8ED-B542-91F7-783B6C18EDFA}"/>
              </a:ext>
            </a:extLst>
          </p:cNvPr>
          <p:cNvSpPr/>
          <p:nvPr/>
        </p:nvSpPr>
        <p:spPr>
          <a:xfrm>
            <a:off x="5279340" y="1358449"/>
            <a:ext cx="3563943" cy="1246495"/>
          </a:xfrm>
          <a:prstGeom prst="rect">
            <a:avLst/>
          </a:prstGeom>
          <a:ln>
            <a:solidFill>
              <a:schemeClr val="accent1"/>
            </a:solidFill>
          </a:ln>
        </p:spPr>
        <p:txBody>
          <a:bodyPr wrap="square">
            <a:spAutoFit/>
          </a:bodyPr>
          <a:lstStyle/>
          <a:p>
            <a:r>
              <a:rPr lang="en-US" sz="1500" dirty="0">
                <a:solidFill>
                  <a:srgbClr val="000000"/>
                </a:solidFill>
              </a:rPr>
              <a:t>In the energy band diagram, conduction band is represented above the valance band. The energy gap between the valance band and the conduction band is known as forbidden Energy Gap </a:t>
            </a:r>
            <a:r>
              <a:rPr lang="en-US" sz="1500" i="1" dirty="0" err="1">
                <a:solidFill>
                  <a:srgbClr val="000000"/>
                </a:solidFill>
              </a:rPr>
              <a:t>E</a:t>
            </a:r>
            <a:r>
              <a:rPr lang="en-US" sz="1500" i="1" baseline="-25000" dirty="0" err="1">
                <a:solidFill>
                  <a:srgbClr val="000000"/>
                </a:solidFill>
              </a:rPr>
              <a:t>g</a:t>
            </a:r>
            <a:r>
              <a:rPr lang="en-US" sz="1500" dirty="0" err="1">
                <a:solidFill>
                  <a:srgbClr val="000000"/>
                </a:solidFill>
              </a:rPr>
              <a:t>.</a:t>
            </a:r>
            <a:r>
              <a:rPr lang="en-US" sz="1500" dirty="0">
                <a:solidFill>
                  <a:srgbClr val="000000"/>
                </a:solidFill>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CC164776-A098-644E-BC7B-4F282C688F06}"/>
              </a:ext>
            </a:extLst>
          </p:cNvPr>
          <p:cNvSpPr txBox="1"/>
          <p:nvPr/>
        </p:nvSpPr>
        <p:spPr>
          <a:xfrm>
            <a:off x="6899564" y="47824"/>
            <a:ext cx="224443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a:defRPr b="1" i="1">
                <a:solidFill>
                  <a:srgbClr val="FFFFFF"/>
                </a:solidFill>
              </a:defRPr>
            </a:lvl1pPr>
          </a:lstStyle>
          <a:p>
            <a:r>
              <a:rPr lang="en-US" dirty="0"/>
              <a:t>Energy Band in Solids</a:t>
            </a:r>
            <a:endParaRPr dirty="0"/>
          </a:p>
        </p:txBody>
      </p:sp>
      <p:sp>
        <p:nvSpPr>
          <p:cNvPr id="5" name="The electron theory of materials is to explain the structure and properties of solids through their electronic structure.…">
            <a:extLst>
              <a:ext uri="{FF2B5EF4-FFF2-40B4-BE49-F238E27FC236}">
                <a16:creationId xmlns:a16="http://schemas.microsoft.com/office/drawing/2014/main" id="{79A73408-ED2B-444D-BB43-D3E2BCD1B41B}"/>
              </a:ext>
            </a:extLst>
          </p:cNvPr>
          <p:cNvSpPr txBox="1"/>
          <p:nvPr/>
        </p:nvSpPr>
        <p:spPr>
          <a:xfrm rot="1721">
            <a:off x="109717" y="552479"/>
            <a:ext cx="8758310" cy="42473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buSzPct val="100000"/>
              <a:defRPr sz="1500">
                <a:solidFill>
                  <a:srgbClr val="000000"/>
                </a:solidFill>
              </a:defRPr>
            </a:pPr>
            <a:r>
              <a:rPr lang="en-IN" b="1" i="1" dirty="0"/>
              <a:t>Valance Band:</a:t>
            </a:r>
          </a:p>
          <a:p>
            <a:pPr>
              <a:buSzPct val="100000"/>
              <a:defRPr sz="1500">
                <a:solidFill>
                  <a:srgbClr val="000000"/>
                </a:solidFill>
              </a:defRPr>
            </a:pPr>
            <a:endParaRPr lang="en-IN" dirty="0"/>
          </a:p>
          <a:p>
            <a:pPr marL="285750" indent="-285750">
              <a:buSzPct val="100000"/>
              <a:buChar char="❖"/>
              <a:defRPr sz="1500">
                <a:solidFill>
                  <a:srgbClr val="000000"/>
                </a:solidFill>
              </a:defRPr>
            </a:pPr>
            <a:r>
              <a:rPr lang="en-IN" dirty="0"/>
              <a:t>A band occupied by valence electrons and is responsible for electrical, thermal and optical properties of solids and it is filled with charge carriers only at temperature 0K. </a:t>
            </a:r>
          </a:p>
          <a:p>
            <a:pPr marL="285750" indent="-285750">
              <a:buSzPct val="100000"/>
              <a:buChar char="❖"/>
              <a:defRPr sz="1500">
                <a:solidFill>
                  <a:srgbClr val="000000"/>
                </a:solidFill>
              </a:defRPr>
            </a:pPr>
            <a:r>
              <a:rPr lang="en-IN" dirty="0"/>
              <a:t>The valence band is the band of electron orbitals that electrons can jump out of, moving into the conduction band when excited. </a:t>
            </a:r>
          </a:p>
          <a:p>
            <a:pPr marL="285750" indent="-285750">
              <a:buSzPct val="100000"/>
              <a:buChar char="❖"/>
              <a:defRPr sz="1500">
                <a:solidFill>
                  <a:srgbClr val="000000"/>
                </a:solidFill>
              </a:defRPr>
            </a:pPr>
            <a:r>
              <a:rPr lang="en-IN" dirty="0"/>
              <a:t>The </a:t>
            </a:r>
            <a:r>
              <a:rPr lang="en-IN" b="1" dirty="0"/>
              <a:t>valence band </a:t>
            </a:r>
            <a:r>
              <a:rPr lang="en-IN" dirty="0"/>
              <a:t>is simply the outermost electron orbital of an atom of any specific material that electrons actually occupy.</a:t>
            </a:r>
          </a:p>
          <a:p>
            <a:pPr marL="285750" indent="-285750">
              <a:buSzPct val="100000"/>
              <a:buChar char="❖"/>
              <a:defRPr sz="1500">
                <a:solidFill>
                  <a:srgbClr val="000000"/>
                </a:solidFill>
              </a:defRPr>
            </a:pPr>
            <a:r>
              <a:rPr lang="en-IN" dirty="0"/>
              <a:t>This is closely related to the idea of the valence electron.</a:t>
            </a:r>
          </a:p>
          <a:p>
            <a:pPr marL="285750" indent="-285750">
              <a:buSzPct val="100000"/>
              <a:buChar char="❖"/>
              <a:defRPr sz="1500">
                <a:solidFill>
                  <a:srgbClr val="000000"/>
                </a:solidFill>
              </a:defRPr>
            </a:pPr>
            <a:endParaRPr lang="en-IN" dirty="0"/>
          </a:p>
          <a:p>
            <a:pPr>
              <a:buSzPct val="100000"/>
              <a:defRPr sz="1500">
                <a:solidFill>
                  <a:srgbClr val="000000"/>
                </a:solidFill>
              </a:defRPr>
            </a:pPr>
            <a:r>
              <a:rPr lang="en-IN" b="1" i="1" dirty="0"/>
              <a:t>Conduction Band:</a:t>
            </a:r>
          </a:p>
          <a:p>
            <a:pPr>
              <a:buSzPct val="100000"/>
              <a:defRPr sz="1500">
                <a:solidFill>
                  <a:srgbClr val="000000"/>
                </a:solidFill>
              </a:defRPr>
            </a:pPr>
            <a:endParaRPr lang="en-IN" dirty="0"/>
          </a:p>
          <a:p>
            <a:pPr marL="285750" indent="-285750">
              <a:buSzPct val="100000"/>
              <a:buChar char="❖"/>
              <a:defRPr sz="1500">
                <a:solidFill>
                  <a:srgbClr val="000000"/>
                </a:solidFill>
              </a:defRPr>
            </a:pPr>
            <a:r>
              <a:rPr lang="en-IN" dirty="0"/>
              <a:t>A band corresponding to the orbits other than valence electrons is called </a:t>
            </a:r>
            <a:r>
              <a:rPr lang="en-IN" b="1" dirty="0"/>
              <a:t>conduction band </a:t>
            </a:r>
            <a:r>
              <a:rPr lang="en-IN" dirty="0"/>
              <a:t>and is the highest energy band and it is completely empty at 0K.</a:t>
            </a:r>
          </a:p>
          <a:p>
            <a:pPr marL="285750" indent="-285750">
              <a:buSzPct val="100000"/>
              <a:buChar char="❖"/>
              <a:defRPr sz="1500">
                <a:solidFill>
                  <a:srgbClr val="000000"/>
                </a:solidFill>
              </a:defRPr>
            </a:pPr>
            <a:r>
              <a:rPr lang="en-IN" dirty="0"/>
              <a:t>The energy difference between the highest occupied energy state of the valence band and the lowest unoccupied state of the conduction band is called as the </a:t>
            </a:r>
            <a:r>
              <a:rPr lang="en-IN" b="1" dirty="0"/>
              <a:t>band gap </a:t>
            </a:r>
            <a:r>
              <a:rPr lang="en-IN" dirty="0"/>
              <a:t>and is indicative of the electrical conductivity of a material.</a:t>
            </a:r>
          </a:p>
          <a:p>
            <a:pPr marL="285750" indent="-285750">
              <a:buSzPct val="100000"/>
              <a:buChar char="❖"/>
              <a:defRPr sz="1500">
                <a:solidFill>
                  <a:srgbClr val="000000"/>
                </a:solidFill>
              </a:defRPr>
            </a:pPr>
            <a:r>
              <a:rPr lang="en-IN" dirty="0"/>
              <a:t>A large band gap means that a lot of energy is required to excite valence electrons to the conduction band. </a:t>
            </a:r>
          </a:p>
        </p:txBody>
      </p:sp>
    </p:spTree>
    <p:extLst>
      <p:ext uri="{BB962C8B-B14F-4D97-AF65-F5344CB8AC3E}">
        <p14:creationId xmlns:p14="http://schemas.microsoft.com/office/powerpoint/2010/main" val="25401555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heckerboard(across)">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checkerboard(across)">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checkerboard(across)">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checkerboard(across)">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checkerboard(across)">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checkerboard(across)">
                                      <p:cBhvr>
                                        <p:cTn id="37" dur="500"/>
                                        <p:tgtEl>
                                          <p:spTgt spid="5">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checkerboard(across)">
                                      <p:cBhvr>
                                        <p:cTn id="42" dur="500"/>
                                        <p:tgtEl>
                                          <p:spTgt spid="5">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animEffect transition="in" filter="checkerboard(across)">
                                      <p:cBhvr>
                                        <p:cTn id="47"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table&#10;&#10;Description automatically generated with medium confidence">
            <a:extLst>
              <a:ext uri="{FF2B5EF4-FFF2-40B4-BE49-F238E27FC236}">
                <a16:creationId xmlns:a16="http://schemas.microsoft.com/office/drawing/2014/main" id="{6C9B14B0-72A6-1F41-8AF6-2B656D78D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16" y="773545"/>
            <a:ext cx="8836967" cy="3928918"/>
          </a:xfrm>
          <a:prstGeom prst="rect">
            <a:avLst/>
          </a:prstGeom>
        </p:spPr>
      </p:pic>
      <p:sp>
        <p:nvSpPr>
          <p:cNvPr id="4" name="Title 2">
            <a:extLst>
              <a:ext uri="{FF2B5EF4-FFF2-40B4-BE49-F238E27FC236}">
                <a16:creationId xmlns:a16="http://schemas.microsoft.com/office/drawing/2014/main" id="{FE2C1E0A-7851-7E4C-A71F-1479E642675B}"/>
              </a:ext>
            </a:extLst>
          </p:cNvPr>
          <p:cNvSpPr txBox="1"/>
          <p:nvPr/>
        </p:nvSpPr>
        <p:spPr>
          <a:xfrm>
            <a:off x="6899564" y="47824"/>
            <a:ext cx="224443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a:defRPr b="1" i="1">
                <a:solidFill>
                  <a:srgbClr val="FFFFFF"/>
                </a:solidFill>
              </a:defRPr>
            </a:lvl1pPr>
          </a:lstStyle>
          <a:p>
            <a:r>
              <a:rPr lang="en-US" dirty="0"/>
              <a:t>Energy Band in Solids</a:t>
            </a:r>
            <a:endParaRPr dirty="0"/>
          </a:p>
        </p:txBody>
      </p:sp>
    </p:spTree>
    <p:extLst>
      <p:ext uri="{BB962C8B-B14F-4D97-AF65-F5344CB8AC3E}">
        <p14:creationId xmlns:p14="http://schemas.microsoft.com/office/powerpoint/2010/main" val="249691060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B87173-58BC-7448-85D5-09F2033F6C24}"/>
              </a:ext>
            </a:extLst>
          </p:cNvPr>
          <p:cNvSpPr txBox="1"/>
          <p:nvPr/>
        </p:nvSpPr>
        <p:spPr>
          <a:xfrm>
            <a:off x="170872" y="453690"/>
            <a:ext cx="8802255" cy="17081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SzPct val="100000"/>
              <a:buChar char="❖"/>
              <a:defRPr sz="1500">
                <a:solidFill>
                  <a:srgbClr val="000000"/>
                </a:solidFill>
              </a:defRPr>
            </a:pPr>
            <a:r>
              <a:rPr lang="en-IN" dirty="0"/>
              <a:t>When the valence band and conduction band overlap as they do in metals, electrons can readily jump between the two bands meaning the material is highly conductive.</a:t>
            </a:r>
          </a:p>
          <a:p>
            <a:pPr marL="285750" indent="-285750">
              <a:buSzPct val="100000"/>
              <a:buChar char="❖"/>
              <a:defRPr sz="1500">
                <a:solidFill>
                  <a:srgbClr val="000000"/>
                </a:solidFill>
              </a:defRPr>
            </a:pPr>
            <a:r>
              <a:rPr lang="en-IN" dirty="0"/>
              <a:t>The difference between </a:t>
            </a:r>
            <a:r>
              <a:rPr lang="en-IN" u="sng" dirty="0"/>
              <a:t>conductors, insulators, and semiconductors</a:t>
            </a:r>
            <a:r>
              <a:rPr lang="en-IN" dirty="0"/>
              <a:t> can be shown by how large their band gap is Insulators are characterized by a large band gap, so a prohibitively large amount of energy is required to move electrons out of the valence band to form a current.</a:t>
            </a:r>
          </a:p>
          <a:p>
            <a:pPr marL="285750" indent="-285750">
              <a:buSzPct val="100000"/>
              <a:buChar char="❖"/>
              <a:defRPr sz="1500">
                <a:solidFill>
                  <a:srgbClr val="000000"/>
                </a:solidFill>
              </a:defRPr>
            </a:pPr>
            <a:r>
              <a:rPr lang="en-IN" dirty="0"/>
              <a:t>Conductors have an overlap between the conduction and valence bands, so the valence electrons in such conductors are essentially free.</a:t>
            </a:r>
          </a:p>
        </p:txBody>
      </p:sp>
      <p:sp>
        <p:nvSpPr>
          <p:cNvPr id="4" name="Title 2">
            <a:extLst>
              <a:ext uri="{FF2B5EF4-FFF2-40B4-BE49-F238E27FC236}">
                <a16:creationId xmlns:a16="http://schemas.microsoft.com/office/drawing/2014/main" id="{CBD2841D-74D1-184F-8DF6-155C733B9CCD}"/>
              </a:ext>
            </a:extLst>
          </p:cNvPr>
          <p:cNvSpPr txBox="1"/>
          <p:nvPr/>
        </p:nvSpPr>
        <p:spPr>
          <a:xfrm>
            <a:off x="6899564" y="47824"/>
            <a:ext cx="224443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a:defRPr b="1" i="1">
                <a:solidFill>
                  <a:srgbClr val="FFFFFF"/>
                </a:solidFill>
              </a:defRPr>
            </a:lvl1pPr>
          </a:lstStyle>
          <a:p>
            <a:r>
              <a:rPr lang="en-US" dirty="0"/>
              <a:t>Energy Band in Solids</a:t>
            </a:r>
            <a:endParaRPr dirty="0"/>
          </a:p>
        </p:txBody>
      </p:sp>
      <p:pic>
        <p:nvPicPr>
          <p:cNvPr id="5" name="Picture 4" descr="C:\Users\SUBBU\Desktop\Energy-band-diagram.png">
            <a:extLst>
              <a:ext uri="{FF2B5EF4-FFF2-40B4-BE49-F238E27FC236}">
                <a16:creationId xmlns:a16="http://schemas.microsoft.com/office/drawing/2014/main" id="{CD681E3B-9224-934B-8F93-C79635C91A5C}"/>
              </a:ext>
            </a:extLst>
          </p:cNvPr>
          <p:cNvPicPr>
            <a:picLocks noChangeAspect="1"/>
          </p:cNvPicPr>
          <p:nvPr/>
        </p:nvPicPr>
        <p:blipFill rotWithShape="1">
          <a:blip r:embed="rId2">
            <a:extLst>
              <a:ext uri="{28A0092B-C50C-407E-A947-70E740481C1C}">
                <a14:useLocalDpi xmlns:a14="http://schemas.microsoft.com/office/drawing/2010/main" val="0"/>
              </a:ext>
            </a:extLst>
          </a:blip>
          <a:srcRect l="4431" t="10182" r="3835" b="4263"/>
          <a:stretch/>
        </p:blipFill>
        <p:spPr bwMode="auto">
          <a:xfrm>
            <a:off x="3675497" y="2161850"/>
            <a:ext cx="4385728" cy="2726840"/>
          </a:xfrm>
          <a:prstGeom prst="rect">
            <a:avLst/>
          </a:prstGeom>
          <a:noFill/>
          <a:ln>
            <a:solidFill>
              <a:schemeClr val="accent1"/>
            </a:solidFill>
          </a:ln>
        </p:spPr>
      </p:pic>
      <p:pic>
        <p:nvPicPr>
          <p:cNvPr id="1028" name="Picture 4" descr="Energies for electrons">
            <a:extLst>
              <a:ext uri="{FF2B5EF4-FFF2-40B4-BE49-F238E27FC236}">
                <a16:creationId xmlns:a16="http://schemas.microsoft.com/office/drawing/2014/main" id="{8F2DF827-3886-0746-8903-9A2E75AF04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734" t="6372" r="61013" b="6339"/>
          <a:stretch/>
        </p:blipFill>
        <p:spPr bwMode="auto">
          <a:xfrm>
            <a:off x="1583891" y="2174050"/>
            <a:ext cx="1772765" cy="271464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01171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2F27DA17-19EB-FA4F-8214-0585C6ED7948}"/>
              </a:ext>
            </a:extLst>
          </p:cNvPr>
          <p:cNvSpPr txBox="1"/>
          <p:nvPr/>
        </p:nvSpPr>
        <p:spPr>
          <a:xfrm>
            <a:off x="7592992" y="36249"/>
            <a:ext cx="1551008" cy="2762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a:defRPr b="1" i="1">
                <a:solidFill>
                  <a:srgbClr val="FFFFFF"/>
                </a:solidFill>
              </a:defRPr>
            </a:lvl1pPr>
          </a:lstStyle>
          <a:p>
            <a:r>
              <a:rPr lang="en-US" dirty="0"/>
              <a:t>Direct Bandgap</a:t>
            </a:r>
            <a:endParaRPr dirty="0"/>
          </a:p>
        </p:txBody>
      </p:sp>
      <p:sp>
        <p:nvSpPr>
          <p:cNvPr id="4" name="TextBox 3">
            <a:extLst>
              <a:ext uri="{FF2B5EF4-FFF2-40B4-BE49-F238E27FC236}">
                <a16:creationId xmlns:a16="http://schemas.microsoft.com/office/drawing/2014/main" id="{4B40CBBE-BD7F-6D48-A76A-93B171C3E514}"/>
              </a:ext>
            </a:extLst>
          </p:cNvPr>
          <p:cNvSpPr txBox="1"/>
          <p:nvPr/>
        </p:nvSpPr>
        <p:spPr>
          <a:xfrm>
            <a:off x="157018" y="415520"/>
            <a:ext cx="8790212" cy="2554545"/>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lgn="just">
              <a:buFont typeface="Wingdings" pitchFamily="2" charset="2"/>
              <a:buChar char="v"/>
            </a:pPr>
            <a:r>
              <a:rPr lang="en-US" sz="1600" dirty="0">
                <a:solidFill>
                  <a:srgbClr val="000000"/>
                </a:solidFill>
              </a:rPr>
              <a:t>The band gap of a semiconductor is always one of two types as direct band gap and Indirect band gap.</a:t>
            </a:r>
          </a:p>
          <a:p>
            <a:pPr marL="285750" indent="-285750" algn="just">
              <a:buFont typeface="Wingdings" pitchFamily="2" charset="2"/>
              <a:buChar char="v"/>
            </a:pPr>
            <a:r>
              <a:rPr lang="en-US" sz="1600" dirty="0">
                <a:solidFill>
                  <a:srgbClr val="000000"/>
                </a:solidFill>
              </a:rPr>
              <a:t>The band gap represents the minimum energy difference between the top of the valence band and the bottom of the conduction band.</a:t>
            </a:r>
          </a:p>
          <a:p>
            <a:pPr marL="285750" indent="-285750" algn="just">
              <a:buFont typeface="Wingdings" pitchFamily="2" charset="2"/>
              <a:buChar char="v"/>
            </a:pPr>
            <a:r>
              <a:rPr lang="en-US" sz="1600" dirty="0">
                <a:solidFill>
                  <a:srgbClr val="000000"/>
                </a:solidFill>
              </a:rPr>
              <a:t>However, top of the valence band and the bottom of the conduction band are not generally at the same value of the electron momentum.</a:t>
            </a:r>
          </a:p>
          <a:p>
            <a:pPr marL="285750" indent="-285750" algn="just">
              <a:buFont typeface="Wingdings" pitchFamily="2" charset="2"/>
              <a:buChar char="v"/>
            </a:pPr>
            <a:r>
              <a:rPr lang="en-US" sz="1600" dirty="0">
                <a:solidFill>
                  <a:srgbClr val="000000"/>
                </a:solidFill>
              </a:rPr>
              <a:t>Minimum-energy state in the conduction band and the maximum-energy state in the valence band are each characterized by a certain crystal momentum and k- vector in the Brillouin zone.</a:t>
            </a:r>
          </a:p>
          <a:p>
            <a:pPr marL="285750" indent="-285750">
              <a:buFont typeface="Wingdings" pitchFamily="2" charset="2"/>
              <a:buChar char="v"/>
            </a:pPr>
            <a:r>
              <a:rPr lang="en-US" sz="1600" dirty="0">
                <a:solidFill>
                  <a:srgbClr val="000000"/>
                </a:solidFill>
              </a:rPr>
              <a:t>If the k-vectors of conduction band minima (CB-minima) and valence Band maxima (VB-maxima) are same, it is called as </a:t>
            </a:r>
            <a:r>
              <a:rPr lang="en-US" sz="1600" b="1" dirty="0">
                <a:solidFill>
                  <a:srgbClr val="000000"/>
                </a:solidFill>
              </a:rPr>
              <a:t>Direct Bandgap</a:t>
            </a:r>
            <a:r>
              <a:rPr lang="en-US" sz="1600" dirty="0">
                <a:solidFill>
                  <a:srgbClr val="000000"/>
                </a:solidFill>
              </a:rPr>
              <a:t>.</a:t>
            </a:r>
          </a:p>
        </p:txBody>
      </p:sp>
      <p:pic>
        <p:nvPicPr>
          <p:cNvPr id="5" name="Picture 3" descr="C:\Users\SUBBU\Desktop\ed1.png">
            <a:extLst>
              <a:ext uri="{FF2B5EF4-FFF2-40B4-BE49-F238E27FC236}">
                <a16:creationId xmlns:a16="http://schemas.microsoft.com/office/drawing/2014/main" id="{1DFE96AB-F394-C44E-8D68-18966F5C02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448"/>
          <a:stretch/>
        </p:blipFill>
        <p:spPr bwMode="auto">
          <a:xfrm>
            <a:off x="3337408" y="3073069"/>
            <a:ext cx="2469183" cy="181881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66B6EEC-F9D4-1448-ABAF-1AA5FE91E278}"/>
              </a:ext>
            </a:extLst>
          </p:cNvPr>
          <p:cNvSpPr txBox="1"/>
          <p:nvPr/>
        </p:nvSpPr>
        <p:spPr>
          <a:xfrm>
            <a:off x="-166271" y="526473"/>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2600"/>
              </a:solidFill>
              <a:effectLst/>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2739325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E817CA-1C68-C74F-9824-602D89AA614B}"/>
              </a:ext>
            </a:extLst>
          </p:cNvPr>
          <p:cNvSpPr txBox="1"/>
          <p:nvPr/>
        </p:nvSpPr>
        <p:spPr>
          <a:xfrm>
            <a:off x="298391" y="449587"/>
            <a:ext cx="8547218" cy="1815882"/>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Wingdings" pitchFamily="2" charset="2"/>
              <a:buChar char="v"/>
            </a:pPr>
            <a:r>
              <a:rPr lang="en-US" sz="1600" dirty="0">
                <a:solidFill>
                  <a:srgbClr val="000000"/>
                </a:solidFill>
              </a:rPr>
              <a:t>In direct bandgap semiconductor, the energy is conserved by means of emitting a photon. Such transitions are called as radiative transitions.</a:t>
            </a:r>
          </a:p>
          <a:p>
            <a:pPr marL="285750" indent="-285750">
              <a:buFont typeface="Wingdings" pitchFamily="2" charset="2"/>
              <a:buChar char="v"/>
            </a:pPr>
            <a:r>
              <a:rPr lang="en-US" sz="1600" dirty="0">
                <a:solidFill>
                  <a:srgbClr val="000000"/>
                </a:solidFill>
              </a:rPr>
              <a:t>Relative carrier lifetime is small in case of direct band gap semiconductor.</a:t>
            </a:r>
          </a:p>
          <a:p>
            <a:pPr marL="285750" indent="-285750">
              <a:buFont typeface="Wingdings" pitchFamily="2" charset="2"/>
              <a:buChar char="v"/>
            </a:pPr>
            <a:r>
              <a:rPr lang="en-US" sz="1600" dirty="0">
                <a:solidFill>
                  <a:srgbClr val="000000"/>
                </a:solidFill>
              </a:rPr>
              <a:t>Example of direct bandgap semiconductors are GaAs, </a:t>
            </a:r>
            <a:r>
              <a:rPr lang="en-US" sz="1600" dirty="0" err="1">
                <a:solidFill>
                  <a:srgbClr val="000000"/>
                </a:solidFill>
              </a:rPr>
              <a:t>InAs</a:t>
            </a:r>
            <a:r>
              <a:rPr lang="en-US" sz="1600" dirty="0">
                <a:solidFill>
                  <a:srgbClr val="000000"/>
                </a:solidFill>
              </a:rPr>
              <a:t>, </a:t>
            </a:r>
            <a:r>
              <a:rPr lang="en-US" sz="1600" dirty="0" err="1">
                <a:solidFill>
                  <a:srgbClr val="000000"/>
                </a:solidFill>
              </a:rPr>
              <a:t>InSb</a:t>
            </a:r>
            <a:r>
              <a:rPr lang="en-US" sz="1600" dirty="0">
                <a:solidFill>
                  <a:srgbClr val="000000"/>
                </a:solidFill>
              </a:rPr>
              <a:t>, </a:t>
            </a:r>
            <a:r>
              <a:rPr lang="en-US" sz="1600" dirty="0" err="1">
                <a:solidFill>
                  <a:srgbClr val="000000"/>
                </a:solidFill>
              </a:rPr>
              <a:t>GaN</a:t>
            </a:r>
            <a:r>
              <a:rPr lang="en-US" sz="1600" dirty="0">
                <a:solidFill>
                  <a:srgbClr val="000000"/>
                </a:solidFill>
              </a:rPr>
              <a:t>, </a:t>
            </a:r>
            <a:r>
              <a:rPr lang="en-US" sz="1600" dirty="0" err="1">
                <a:solidFill>
                  <a:srgbClr val="000000"/>
                </a:solidFill>
              </a:rPr>
              <a:t>InN</a:t>
            </a:r>
            <a:r>
              <a:rPr lang="en-US" sz="1600" dirty="0">
                <a:solidFill>
                  <a:srgbClr val="000000"/>
                </a:solidFill>
              </a:rPr>
              <a:t>, </a:t>
            </a:r>
            <a:r>
              <a:rPr lang="en-US" sz="1600" dirty="0" err="1">
                <a:solidFill>
                  <a:srgbClr val="000000"/>
                </a:solidFill>
              </a:rPr>
              <a:t>ZnO</a:t>
            </a:r>
            <a:r>
              <a:rPr lang="en-US" sz="1600" dirty="0">
                <a:solidFill>
                  <a:srgbClr val="000000"/>
                </a:solidFill>
              </a:rPr>
              <a:t>, </a:t>
            </a:r>
            <a:r>
              <a:rPr lang="en-US" sz="1600" dirty="0" err="1">
                <a:solidFill>
                  <a:srgbClr val="000000"/>
                </a:solidFill>
              </a:rPr>
              <a:t>CdSe</a:t>
            </a:r>
            <a:r>
              <a:rPr lang="en-US" sz="1600" dirty="0">
                <a:solidFill>
                  <a:srgbClr val="000000"/>
                </a:solidFill>
              </a:rPr>
              <a:t>, and ZnS.</a:t>
            </a:r>
          </a:p>
          <a:p>
            <a:pPr marL="285750" indent="-285750">
              <a:buFont typeface="Wingdings" pitchFamily="2" charset="2"/>
              <a:buChar char="v"/>
            </a:pPr>
            <a:r>
              <a:rPr lang="en-US" sz="1600" dirty="0">
                <a:solidFill>
                  <a:srgbClr val="000000"/>
                </a:solidFill>
              </a:rPr>
              <a:t>GaAs emits light in Infra-red region.</a:t>
            </a:r>
          </a:p>
          <a:p>
            <a:pPr marL="285750" indent="-285750">
              <a:buFont typeface="Wingdings" pitchFamily="2" charset="2"/>
              <a:buChar char="v"/>
            </a:pPr>
            <a:r>
              <a:rPr lang="en-US" sz="1600" dirty="0">
                <a:solidFill>
                  <a:srgbClr val="000000"/>
                </a:solidFill>
              </a:rPr>
              <a:t>Direct bandgap semiconductors are used to make optical devices such as LEDs and semiconductor lasers.</a:t>
            </a:r>
          </a:p>
        </p:txBody>
      </p:sp>
      <p:sp>
        <p:nvSpPr>
          <p:cNvPr id="4" name="Title 2">
            <a:extLst>
              <a:ext uri="{FF2B5EF4-FFF2-40B4-BE49-F238E27FC236}">
                <a16:creationId xmlns:a16="http://schemas.microsoft.com/office/drawing/2014/main" id="{55BBF0F6-4024-8F46-8504-58129B3431F8}"/>
              </a:ext>
            </a:extLst>
          </p:cNvPr>
          <p:cNvSpPr txBox="1"/>
          <p:nvPr/>
        </p:nvSpPr>
        <p:spPr>
          <a:xfrm>
            <a:off x="7592992" y="36249"/>
            <a:ext cx="1551008" cy="2762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a:defRPr b="1" i="1">
                <a:solidFill>
                  <a:srgbClr val="FFFFFF"/>
                </a:solidFill>
              </a:defRPr>
            </a:lvl1pPr>
          </a:lstStyle>
          <a:p>
            <a:r>
              <a:rPr lang="en-US" dirty="0"/>
              <a:t>Direct Bandgap</a:t>
            </a:r>
            <a:endParaRPr dirty="0"/>
          </a:p>
        </p:txBody>
      </p:sp>
      <p:pic>
        <p:nvPicPr>
          <p:cNvPr id="5" name="Picture 3" descr="C:\Users\SUBBU\Desktop\ed1.png">
            <a:extLst>
              <a:ext uri="{FF2B5EF4-FFF2-40B4-BE49-F238E27FC236}">
                <a16:creationId xmlns:a16="http://schemas.microsoft.com/office/drawing/2014/main" id="{88E77A90-6860-AD49-B695-903050239D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151"/>
          <a:stretch/>
        </p:blipFill>
        <p:spPr bwMode="auto">
          <a:xfrm>
            <a:off x="298391" y="2357827"/>
            <a:ext cx="3374856" cy="254969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7DD48EE-9C33-4141-9008-8B933CBC11F2}"/>
              </a:ext>
            </a:extLst>
          </p:cNvPr>
          <p:cNvSpPr txBox="1"/>
          <p:nvPr/>
        </p:nvSpPr>
        <p:spPr>
          <a:xfrm>
            <a:off x="3842327" y="3584085"/>
            <a:ext cx="5003281" cy="1323439"/>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600" b="0" i="0" u="none" strike="noStrike" dirty="0">
                <a:solidFill>
                  <a:srgbClr val="000000"/>
                </a:solidFill>
                <a:effectLst/>
                <a:latin typeface="Times New Roman" panose="02020603050405020304" pitchFamily="18" charset="0"/>
                <a:cs typeface="Times New Roman" panose="02020603050405020304" pitchFamily="18" charset="0"/>
              </a:rPr>
              <a:t>The E-k diagram on the left </a:t>
            </a:r>
            <a:r>
              <a:rPr lang="en-IN" sz="1600" b="1" i="0" u="none" strike="noStrike" dirty="0">
                <a:solidFill>
                  <a:srgbClr val="000000"/>
                </a:solidFill>
                <a:effectLst/>
                <a:latin typeface="Times New Roman" panose="02020603050405020304" pitchFamily="18" charset="0"/>
                <a:cs typeface="Times New Roman" panose="02020603050405020304" pitchFamily="18" charset="0"/>
              </a:rPr>
              <a:t>shows characteristics of a particular semiconductor material</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It shows the relationship between the energy and momentum of available quantum mechanical states for electrons in the material.</a:t>
            </a:r>
            <a:endParaRPr lang="en-US" sz="1600" dirty="0">
              <a:solidFill>
                <a:srgbClr val="00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274A14F-BEB9-7346-B82A-30AA890C369C}"/>
              </a:ext>
            </a:extLst>
          </p:cNvPr>
          <p:cNvSpPr txBox="1"/>
          <p:nvPr/>
        </p:nvSpPr>
        <p:spPr>
          <a:xfrm>
            <a:off x="3842328" y="2357827"/>
            <a:ext cx="5003281" cy="1077218"/>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600" b="0" i="0" u="none" strike="noStrike" dirty="0">
                <a:solidFill>
                  <a:srgbClr val="000000"/>
                </a:solidFill>
                <a:effectLst/>
                <a:latin typeface="Times New Roman" panose="02020603050405020304" pitchFamily="18" charset="0"/>
                <a:cs typeface="Times New Roman" panose="02020603050405020304" pitchFamily="18" charset="0"/>
              </a:rPr>
              <a:t>A carrier lifetime is defined as </a:t>
            </a:r>
            <a:r>
              <a:rPr lang="en-IN" sz="1600" b="1" i="0" u="none" strike="noStrike" dirty="0">
                <a:solidFill>
                  <a:srgbClr val="000000"/>
                </a:solidFill>
                <a:effectLst/>
                <a:latin typeface="Times New Roman" panose="02020603050405020304" pitchFamily="18" charset="0"/>
                <a:cs typeface="Times New Roman" panose="02020603050405020304" pitchFamily="18" charset="0"/>
              </a:rPr>
              <a:t>the average time it takes for a minority carrier to recombine</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The process through which this is done is typically known as minority carrier recombination.</a:t>
            </a:r>
            <a:endParaRPr lang="en-US" sz="16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7151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checkerboard(across)">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checkerboard(across)">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7C992FAA-6D81-EB4C-AFD9-CA41495C2580}"/>
              </a:ext>
            </a:extLst>
          </p:cNvPr>
          <p:cNvSpPr txBox="1"/>
          <p:nvPr/>
        </p:nvSpPr>
        <p:spPr>
          <a:xfrm>
            <a:off x="7407797" y="36249"/>
            <a:ext cx="1736203" cy="2878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a:defRPr b="1" i="1">
                <a:solidFill>
                  <a:srgbClr val="FFFFFF"/>
                </a:solidFill>
              </a:defRPr>
            </a:lvl1pPr>
          </a:lstStyle>
          <a:p>
            <a:r>
              <a:rPr lang="en-US" dirty="0"/>
              <a:t>Indirect Bandgap</a:t>
            </a:r>
            <a:endParaRPr dirty="0"/>
          </a:p>
        </p:txBody>
      </p:sp>
      <p:sp>
        <p:nvSpPr>
          <p:cNvPr id="3" name="Rectangle 2">
            <a:extLst>
              <a:ext uri="{FF2B5EF4-FFF2-40B4-BE49-F238E27FC236}">
                <a16:creationId xmlns:a16="http://schemas.microsoft.com/office/drawing/2014/main" id="{BAF35F6C-E4F1-EF4C-9D07-DCF637A82616}"/>
              </a:ext>
            </a:extLst>
          </p:cNvPr>
          <p:cNvSpPr/>
          <p:nvPr/>
        </p:nvSpPr>
        <p:spPr>
          <a:xfrm>
            <a:off x="152399" y="491457"/>
            <a:ext cx="8686838" cy="1569660"/>
          </a:xfrm>
          <a:prstGeom prst="rect">
            <a:avLst/>
          </a:prstGeom>
          <a:ln>
            <a:solidFill>
              <a:schemeClr val="accent1"/>
            </a:solidFill>
          </a:ln>
        </p:spPr>
        <p:txBody>
          <a:bodyPr wrap="square">
            <a:spAutoFit/>
          </a:bodyPr>
          <a:lstStyle/>
          <a:p>
            <a:pPr marL="285750" indent="-285750">
              <a:buFont typeface="Wingdings" pitchFamily="2" charset="2"/>
              <a:buChar char="v"/>
            </a:pPr>
            <a:r>
              <a:rPr lang="en-US" sz="1600" dirty="0">
                <a:solidFill>
                  <a:srgbClr val="000000"/>
                </a:solidFill>
              </a:rPr>
              <a:t>If the k-vectors of conduction band minima (CB-minima) and valence Band maxima (VB-maxima) differs from each other, it is called as </a:t>
            </a:r>
            <a:r>
              <a:rPr lang="en-US" sz="1600" b="1" dirty="0">
                <a:solidFill>
                  <a:srgbClr val="000000"/>
                </a:solidFill>
              </a:rPr>
              <a:t>Indirect bandgap</a:t>
            </a:r>
            <a:r>
              <a:rPr lang="en-US" sz="1600" dirty="0">
                <a:solidFill>
                  <a:srgbClr val="000000"/>
                </a:solidFill>
              </a:rPr>
              <a:t>.</a:t>
            </a:r>
          </a:p>
          <a:p>
            <a:pPr marL="285750" indent="-285750">
              <a:buFont typeface="Wingdings" pitchFamily="2" charset="2"/>
              <a:buChar char="v"/>
            </a:pPr>
            <a:r>
              <a:rPr lang="en-US" sz="1600" dirty="0">
                <a:solidFill>
                  <a:srgbClr val="000000"/>
                </a:solidFill>
              </a:rPr>
              <a:t>In this case, the momentum is not same for conduction band minima and valence band maxima.</a:t>
            </a:r>
          </a:p>
          <a:p>
            <a:pPr marL="285750" indent="-285750">
              <a:buFont typeface="Wingdings" pitchFamily="2" charset="2"/>
              <a:buChar char="v"/>
            </a:pPr>
            <a:r>
              <a:rPr lang="en-US" sz="1600" dirty="0">
                <a:solidFill>
                  <a:srgbClr val="000000"/>
                </a:solidFill>
              </a:rPr>
              <a:t>In an indirect bandgap, a photon cannot be emitted because the electron must pass through an intermediate state and transfer momentum to the crystal lattice.</a:t>
            </a:r>
          </a:p>
          <a:p>
            <a:pPr marL="285750" indent="-285750">
              <a:buFont typeface="Wingdings" pitchFamily="2" charset="2"/>
              <a:buChar char="v"/>
            </a:pPr>
            <a:r>
              <a:rPr lang="en-US" sz="1600" dirty="0">
                <a:solidFill>
                  <a:srgbClr val="000000"/>
                </a:solidFill>
              </a:rPr>
              <a:t>Examples of indirect bandgap semiconductors are Si, Ge</a:t>
            </a:r>
            <a:r>
              <a:rPr lang="ta-IN" sz="1600" dirty="0">
                <a:solidFill>
                  <a:srgbClr val="000000"/>
                </a:solidFill>
              </a:rPr>
              <a:t>, </a:t>
            </a:r>
            <a:r>
              <a:rPr lang="en-US" sz="1600" dirty="0">
                <a:solidFill>
                  <a:srgbClr val="000000"/>
                </a:solidFill>
              </a:rPr>
              <a:t>and </a:t>
            </a:r>
            <a:r>
              <a:rPr lang="en-US" sz="1600" dirty="0" err="1">
                <a:solidFill>
                  <a:srgbClr val="000000"/>
                </a:solidFill>
              </a:rPr>
              <a:t>GaP</a:t>
            </a:r>
            <a:endParaRPr lang="en-US" sz="1600" dirty="0">
              <a:solidFill>
                <a:srgbClr val="000000"/>
              </a:solidFill>
            </a:endParaRPr>
          </a:p>
        </p:txBody>
      </p:sp>
      <p:pic>
        <p:nvPicPr>
          <p:cNvPr id="4" name="Picture 2" descr="C:\Users\SUBBU\Desktop\ed1 - Copy.png">
            <a:extLst>
              <a:ext uri="{FF2B5EF4-FFF2-40B4-BE49-F238E27FC236}">
                <a16:creationId xmlns:a16="http://schemas.microsoft.com/office/drawing/2014/main" id="{E0CADC9A-9AD6-E94F-9095-14EC437350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556"/>
          <a:stretch/>
        </p:blipFill>
        <p:spPr bwMode="auto">
          <a:xfrm>
            <a:off x="152399" y="2154595"/>
            <a:ext cx="3532948" cy="269064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692F6C-E44D-0347-947F-2C50B72551C4}"/>
              </a:ext>
            </a:extLst>
          </p:cNvPr>
          <p:cNvSpPr txBox="1"/>
          <p:nvPr/>
        </p:nvSpPr>
        <p:spPr>
          <a:xfrm>
            <a:off x="3872901" y="2856417"/>
            <a:ext cx="4966336" cy="1323439"/>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600" dirty="0">
                <a:solidFill>
                  <a:srgbClr val="000000"/>
                </a:solidFill>
                <a:latin typeface="Times New Roman" panose="02020603050405020304" pitchFamily="18" charset="0"/>
                <a:cs typeface="Times New Roman" panose="02020603050405020304" pitchFamily="18" charset="0"/>
              </a:rPr>
              <a:t>The E-k diagram on the left show the </a:t>
            </a:r>
            <a:r>
              <a:rPr lang="en-IN" sz="1600" b="1" dirty="0">
                <a:solidFill>
                  <a:srgbClr val="000000"/>
                </a:solidFill>
                <a:latin typeface="Times New Roman" panose="02020603050405020304" pitchFamily="18" charset="0"/>
                <a:cs typeface="Times New Roman" panose="02020603050405020304" pitchFamily="18" charset="0"/>
              </a:rPr>
              <a:t>characteristics of a particular semiconductor material</a:t>
            </a:r>
            <a:r>
              <a:rPr lang="en-IN" sz="1600" dirty="0">
                <a:solidFill>
                  <a:srgbClr val="000000"/>
                </a:solidFill>
                <a:latin typeface="Times New Roman" panose="02020603050405020304" pitchFamily="18" charset="0"/>
                <a:cs typeface="Times New Roman" panose="02020603050405020304" pitchFamily="18" charset="0"/>
              </a:rPr>
              <a:t>. It shows the relationship between the energy and momentum of available quantum mechanical states for electrons in the material.</a:t>
            </a:r>
            <a:endParaRPr lang="en-US" sz="16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31242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heckerboard(across)">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checkerboard(across)">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theme/theme1.xml><?xml version="1.0" encoding="utf-8"?>
<a:theme xmlns:a="http://schemas.openxmlformats.org/drawingml/2006/main" name="Default Theme">
  <a:themeElements>
    <a:clrScheme name="Default Theme">
      <a:dk1>
        <a:srgbClr val="FFFFFF"/>
      </a:dk1>
      <a:lt1>
        <a:srgbClr val="FF2600"/>
      </a:lt1>
      <a:dk2>
        <a:srgbClr val="A7A7A7"/>
      </a:dk2>
      <a:lt2>
        <a:srgbClr val="535353"/>
      </a:lt2>
      <a:accent1>
        <a:srgbClr val="0F6FC6"/>
      </a:accent1>
      <a:accent2>
        <a:srgbClr val="009DD9"/>
      </a:accent2>
      <a:accent3>
        <a:srgbClr val="0BD0D9"/>
      </a:accent3>
      <a:accent4>
        <a:srgbClr val="10CF9B"/>
      </a:accent4>
      <a:accent5>
        <a:srgbClr val="7CCA62"/>
      </a:accent5>
      <a:accent6>
        <a:srgbClr val="A5C249"/>
      </a:accent6>
      <a:hlink>
        <a:srgbClr val="0000FF"/>
      </a:hlink>
      <a:folHlink>
        <a:srgbClr val="FF00FF"/>
      </a:folHlink>
    </a:clrScheme>
    <a:fontScheme name="Default Theme">
      <a:majorFont>
        <a:latin typeface="Calibri"/>
        <a:ea typeface="Calibri"/>
        <a:cs typeface="Calibri"/>
      </a:majorFont>
      <a:minorFont>
        <a:latin typeface="Helvetica"/>
        <a:ea typeface="Helvetica"/>
        <a:cs typeface="Helvetica"/>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just"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26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Theme">
  <a:themeElements>
    <a:clrScheme name="Default Theme">
      <a:dk1>
        <a:srgbClr val="000000"/>
      </a:dk1>
      <a:lt1>
        <a:srgbClr val="FFFFFF"/>
      </a:lt1>
      <a:dk2>
        <a:srgbClr val="A7A7A7"/>
      </a:dk2>
      <a:lt2>
        <a:srgbClr val="535353"/>
      </a:lt2>
      <a:accent1>
        <a:srgbClr val="0F6FC6"/>
      </a:accent1>
      <a:accent2>
        <a:srgbClr val="009DD9"/>
      </a:accent2>
      <a:accent3>
        <a:srgbClr val="0BD0D9"/>
      </a:accent3>
      <a:accent4>
        <a:srgbClr val="10CF9B"/>
      </a:accent4>
      <a:accent5>
        <a:srgbClr val="7CCA62"/>
      </a:accent5>
      <a:accent6>
        <a:srgbClr val="A5C249"/>
      </a:accent6>
      <a:hlink>
        <a:srgbClr val="0000FF"/>
      </a:hlink>
      <a:folHlink>
        <a:srgbClr val="FF00FF"/>
      </a:folHlink>
    </a:clrScheme>
    <a:fontScheme name="Default Theme">
      <a:majorFont>
        <a:latin typeface="Calibri"/>
        <a:ea typeface="Calibri"/>
        <a:cs typeface="Calibri"/>
      </a:majorFont>
      <a:minorFont>
        <a:latin typeface="Helvetica"/>
        <a:ea typeface="Helvetica"/>
        <a:cs typeface="Helvetica"/>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just"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26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718</TotalTime>
  <Words>2188</Words>
  <Application>Microsoft Macintosh PowerPoint</Application>
  <PresentationFormat>On-screen Show (16:9)</PresentationFormat>
  <Paragraphs>148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 Math</vt:lpstr>
      <vt:lpstr>Times New Roman</vt:lpstr>
      <vt:lpstr>Wingdings</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Double E</cp:lastModifiedBy>
  <cp:revision>25</cp:revision>
  <dcterms:modified xsi:type="dcterms:W3CDTF">2022-03-21T03:45:24Z</dcterms:modified>
</cp:coreProperties>
</file>