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16"/>
  </p:notesMasterIdLst>
  <p:sldIdLst>
    <p:sldId id="257" r:id="rId2"/>
    <p:sldId id="259" r:id="rId3"/>
    <p:sldId id="260" r:id="rId4"/>
    <p:sldId id="297" r:id="rId5"/>
    <p:sldId id="261" r:id="rId6"/>
    <p:sldId id="262" r:id="rId7"/>
    <p:sldId id="263" r:id="rId8"/>
    <p:sldId id="264" r:id="rId9"/>
    <p:sldId id="292" r:id="rId10"/>
    <p:sldId id="265" r:id="rId11"/>
    <p:sldId id="266" r:id="rId12"/>
    <p:sldId id="272" r:id="rId13"/>
    <p:sldId id="317" r:id="rId14"/>
    <p:sldId id="315" r:id="rId1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FF0066"/>
    <a:srgbClr val="FF3300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19" autoAdjust="0"/>
    <p:restoredTop sz="94595" autoAdjust="0"/>
  </p:normalViewPr>
  <p:slideViewPr>
    <p:cSldViewPr>
      <p:cViewPr varScale="1">
        <p:scale>
          <a:sx n="88" d="100"/>
          <a:sy n="88" d="100"/>
        </p:scale>
        <p:origin x="-1867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16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481B5E-DB00-408E-997D-454C6CEB60A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2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3299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3300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833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7772400" cy="9144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981200"/>
            <a:ext cx="7543800" cy="39624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1295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733800" y="62484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83305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E87412-969E-4534-9F2B-AFE4C87F2DE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3306" name="Rectangle 10"/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3307" name="Oval 11"/>
          <p:cNvSpPr>
            <a:spLocks noChangeArrowheads="1"/>
          </p:cNvSpPr>
          <p:nvPr/>
        </p:nvSpPr>
        <p:spPr bwMode="auto">
          <a:xfrm>
            <a:off x="4419600" y="9906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3308" name="Rectangle 12"/>
          <p:cNvSpPr>
            <a:spLocks noChangeArrowheads="1"/>
          </p:cNvSpPr>
          <p:nvPr/>
        </p:nvSpPr>
        <p:spPr bwMode="auto">
          <a:xfrm rot="-5400000">
            <a:off x="4495800" y="-2971800"/>
            <a:ext cx="152400" cy="9144000"/>
          </a:xfrm>
          <a:prstGeom prst="rect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1" grpId="0" build="p" autoUpdateAnimBg="0" advAuto="0"/>
      <p:bldP spid="183302" grpId="0" build="p" autoUpdateAnimBg="0" advAuto="0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833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8330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76333-8049-43FC-946E-38168D9307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98438"/>
            <a:ext cx="2076450" cy="59261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98438"/>
            <a:ext cx="6076950" cy="59261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E20740-37FB-426C-B592-B1F0E673A2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438"/>
            <a:ext cx="7818438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0767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767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255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29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0404A80-80EC-4EE0-952B-47066E1FB6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8F6DA-4093-42F9-9E78-1AE624B4E7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AF750-C5BB-46ED-813C-9DDD6554C7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0767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767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EB76D6-FDED-4ED2-A92C-28B324E8BA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D2D56-DCE5-4FD6-8ABB-9415979BF9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84566-C830-4915-91DA-C97F667A1F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D0EA08-13AB-4F2A-8A38-E275F27FDF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EAED4F-1EBF-4C46-AA0A-B85266BD9C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DFF21-4112-426C-BA2C-F38C389D80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amond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Oval 2"/>
          <p:cNvSpPr>
            <a:spLocks noChangeArrowheads="1"/>
          </p:cNvSpPr>
          <p:nvPr/>
        </p:nvSpPr>
        <p:spPr bwMode="auto">
          <a:xfrm>
            <a:off x="1981200" y="4572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058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55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6395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fld id="{EC00322C-0D2E-4156-A941-72F537BA151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1981200" y="2179638"/>
            <a:ext cx="1905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228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98438"/>
            <a:ext cx="781843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82281" name="Picture 9" descr="sandcastl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86600" y="0"/>
            <a:ext cx="2057400" cy="914400"/>
          </a:xfrm>
          <a:prstGeom prst="rect">
            <a:avLst/>
          </a:prstGeom>
          <a:noFill/>
        </p:spPr>
      </p:pic>
      <p:sp>
        <p:nvSpPr>
          <p:cNvPr id="182282" name="AutoShape 10"/>
          <p:cNvSpPr>
            <a:spLocks noChangeArrowheads="1"/>
          </p:cNvSpPr>
          <p:nvPr/>
        </p:nvSpPr>
        <p:spPr bwMode="auto">
          <a:xfrm flipH="1">
            <a:off x="0" y="914400"/>
            <a:ext cx="9144000" cy="152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2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nimBg="1"/>
      <p:bldP spid="182275" grpId="0" build="p" bldLvl="4" autoUpdateAnimBg="0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22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227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22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227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22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227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22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227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22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22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2280" grpId="0" build="p" autoUpdateAnimBg="0" advAuto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Rockwell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Rockwell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Rockwell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Rockwell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Rockwell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Rockwell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Rockwell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Rockwell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Wingdings" charset="2"/>
        <a:buChar char="Ø"/>
        <a:defRPr kumimoji="1" sz="24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Char char="•"/>
        <a:defRPr kumimoji="1" sz="2000" b="1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Wingdings" charset="2"/>
        <a:buChar char="w"/>
        <a:defRPr kumimoji="1" b="1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Wingdings" charset="2"/>
        <a:buChar char="X"/>
        <a:defRPr kumimoji="1" b="1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Times New Roman" pitchFamily="16" charset="0"/>
        <a:buChar char="»"/>
        <a:defRPr kumimoji="1" b="1">
          <a:solidFill>
            <a:schemeClr val="tx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Times New Roman" pitchFamily="16" charset="0"/>
        <a:buChar char="»"/>
        <a:defRPr kumimoji="1" b="1">
          <a:solidFill>
            <a:schemeClr val="tx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Times New Roman" pitchFamily="16" charset="0"/>
        <a:buChar char="»"/>
        <a:defRPr kumimoji="1" b="1">
          <a:solidFill>
            <a:schemeClr val="tx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Times New Roman" pitchFamily="16" charset="0"/>
        <a:buChar char="»"/>
        <a:defRPr kumimoji="1" b="1">
          <a:solidFill>
            <a:schemeClr val="tx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Times New Roman" pitchFamily="16" charset="0"/>
        <a:buChar char="»"/>
        <a:defRPr kumimoji="1" b="1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FE8A-363E-47E6-9EE7-47D825CECCE8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Arrays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endParaRPr lang="en-US" dirty="0" smtClean="0"/>
          </a:p>
          <a:p>
            <a:pPr>
              <a:spcBef>
                <a:spcPct val="70000"/>
              </a:spcBef>
            </a:pPr>
            <a:r>
              <a:rPr lang="en-US" dirty="0" smtClean="0"/>
              <a:t>Arrays </a:t>
            </a:r>
            <a:r>
              <a:rPr lang="en-US" dirty="0"/>
              <a:t>are objects that help us organize large amounts of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60E8-8A6A-43D7-8311-647004C47BBF}" type="slidenum">
              <a:rPr lang="en-US"/>
              <a:pPr/>
              <a:t>10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Bounds Checking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dirty="0"/>
              <a:t>Each array object has a public constant called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length</a:t>
            </a:r>
            <a:r>
              <a:rPr lang="en-US" dirty="0"/>
              <a:t> that stores the size of the array</a:t>
            </a:r>
          </a:p>
          <a:p>
            <a:pPr>
              <a:spcBef>
                <a:spcPct val="70000"/>
              </a:spcBef>
            </a:pPr>
            <a:r>
              <a:rPr lang="en-US" dirty="0"/>
              <a:t>It is referenced using the array name:</a:t>
            </a:r>
          </a:p>
          <a:p>
            <a:pPr algn="ctr">
              <a:spcBef>
                <a:spcPct val="70000"/>
              </a:spcBef>
              <a:buFont typeface="Wingdings" charset="2"/>
              <a:buNone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scores.length</a:t>
            </a:r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70000"/>
              </a:spcBef>
            </a:pPr>
            <a:r>
              <a:rPr lang="en-US" dirty="0"/>
              <a:t>Note that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length</a:t>
            </a:r>
            <a:r>
              <a:rPr lang="en-US" dirty="0"/>
              <a:t> holds the number of elements, not the largest </a:t>
            </a:r>
            <a:r>
              <a:rPr lang="en-US" dirty="0" smtClean="0"/>
              <a:t>index</a:t>
            </a:r>
            <a:endParaRPr lang="en-US" dirty="0"/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8A7C-08BB-49D2-81DA-6190CAA13A3D}" type="slidenum">
              <a:rPr lang="en-US"/>
              <a:pPr/>
              <a:t>11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Alternate Array Syntax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80000"/>
              </a:spcBef>
            </a:pPr>
            <a:r>
              <a:rPr lang="en-US"/>
              <a:t>The brackets of the array type can be associated with the element type or with the name of the array</a:t>
            </a:r>
          </a:p>
          <a:p>
            <a:pPr>
              <a:spcBef>
                <a:spcPct val="80000"/>
              </a:spcBef>
            </a:pPr>
            <a:r>
              <a:rPr lang="en-US"/>
              <a:t>Therefore the following declarations are equivalent:</a:t>
            </a:r>
          </a:p>
          <a:p>
            <a:pPr>
              <a:spcBef>
                <a:spcPct val="80000"/>
              </a:spcBef>
              <a:buFont typeface="Wingdings" charset="2"/>
              <a:buNone/>
            </a:pP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			float[] prices;</a:t>
            </a:r>
          </a:p>
          <a:p>
            <a:pPr>
              <a:spcBef>
                <a:spcPct val="50000"/>
              </a:spcBef>
              <a:spcAft>
                <a:spcPct val="20000"/>
              </a:spcAft>
              <a:buFont typeface="Wingdings" charset="2"/>
              <a:buNone/>
            </a:pP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			float prices[];</a:t>
            </a:r>
            <a:endParaRPr lang="en-US">
              <a:solidFill>
                <a:schemeClr val="tx1"/>
              </a:solidFill>
            </a:endParaRPr>
          </a:p>
          <a:p>
            <a:pPr>
              <a:spcBef>
                <a:spcPct val="80000"/>
              </a:spcBef>
            </a:pPr>
            <a:r>
              <a:rPr lang="en-US"/>
              <a:t>The first format generally is more readable</a:t>
            </a:r>
          </a:p>
        </p:txBody>
      </p:sp>
    </p:spTree>
  </p:cSld>
  <p:clrMapOvr>
    <a:masterClrMapping/>
  </p:clrMapOvr>
  <p:transition spd="med">
    <p:diamond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40E0-6D7E-449A-9961-6B149F06CB82}" type="slidenum">
              <a:rPr lang="en-US"/>
              <a:pPr/>
              <a:t>12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Two-Dimensional Arrays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1828800"/>
          </a:xfrm>
          <a:noFill/>
          <a:ln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/>
              <a:t>A </a:t>
            </a:r>
            <a:r>
              <a:rPr lang="en-US" i="1"/>
              <a:t>one-dimensional array</a:t>
            </a:r>
            <a:r>
              <a:rPr lang="en-US"/>
              <a:t> stores a list of elements</a:t>
            </a:r>
          </a:p>
          <a:p>
            <a:pPr>
              <a:spcBef>
                <a:spcPct val="70000"/>
              </a:spcBef>
            </a:pPr>
            <a:r>
              <a:rPr lang="en-US"/>
              <a:t>A </a:t>
            </a:r>
            <a:r>
              <a:rPr lang="en-US" i="1"/>
              <a:t>two-dimensional array</a:t>
            </a:r>
            <a:r>
              <a:rPr lang="en-US"/>
              <a:t> can be thought of as a table of elements, with rows and columns</a:t>
            </a:r>
          </a:p>
          <a:p>
            <a:pPr>
              <a:buFont typeface="Wingdings" charset="2"/>
              <a:buNone/>
            </a:pPr>
            <a:endParaRPr lang="en-US"/>
          </a:p>
          <a:p>
            <a:pPr>
              <a:buFont typeface="Wingdings" charset="2"/>
              <a:buNone/>
            </a:pPr>
            <a:endParaRPr lang="en-US"/>
          </a:p>
          <a:p>
            <a:endParaRPr lang="en-US"/>
          </a:p>
        </p:txBody>
      </p:sp>
      <p:grpSp>
        <p:nvGrpSpPr>
          <p:cNvPr id="106508" name="Group 12"/>
          <p:cNvGrpSpPr>
            <a:grpSpLocks/>
          </p:cNvGrpSpPr>
          <p:nvPr/>
        </p:nvGrpSpPr>
        <p:grpSpPr bwMode="auto">
          <a:xfrm>
            <a:off x="990600" y="3032125"/>
            <a:ext cx="1905000" cy="2378075"/>
            <a:chOff x="432" y="2102"/>
            <a:chExt cx="1200" cy="1498"/>
          </a:xfrm>
        </p:grpSpPr>
        <p:sp>
          <p:nvSpPr>
            <p:cNvPr id="106500" name="Rectangle 4"/>
            <p:cNvSpPr>
              <a:spLocks noChangeArrowheads="1"/>
            </p:cNvSpPr>
            <p:nvPr/>
          </p:nvSpPr>
          <p:spPr bwMode="auto">
            <a:xfrm>
              <a:off x="1296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106501" name="Rectangle 5"/>
            <p:cNvSpPr>
              <a:spLocks noChangeArrowheads="1"/>
            </p:cNvSpPr>
            <p:nvPr/>
          </p:nvSpPr>
          <p:spPr bwMode="auto">
            <a:xfrm>
              <a:off x="1296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06502" name="Rectangle 6"/>
            <p:cNvSpPr>
              <a:spLocks noChangeArrowheads="1"/>
            </p:cNvSpPr>
            <p:nvPr/>
          </p:nvSpPr>
          <p:spPr bwMode="auto">
            <a:xfrm>
              <a:off x="1296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06503" name="Rectangle 7"/>
            <p:cNvSpPr>
              <a:spLocks noChangeArrowheads="1"/>
            </p:cNvSpPr>
            <p:nvPr/>
          </p:nvSpPr>
          <p:spPr bwMode="auto">
            <a:xfrm>
              <a:off x="1296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06504" name="Rectangle 8"/>
            <p:cNvSpPr>
              <a:spLocks noChangeArrowheads="1"/>
            </p:cNvSpPr>
            <p:nvPr/>
          </p:nvSpPr>
          <p:spPr bwMode="auto">
            <a:xfrm>
              <a:off x="1296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06506" name="Text Box 10"/>
            <p:cNvSpPr txBox="1">
              <a:spLocks noChangeArrowheads="1"/>
            </p:cNvSpPr>
            <p:nvPr/>
          </p:nvSpPr>
          <p:spPr bwMode="auto">
            <a:xfrm>
              <a:off x="432" y="2102"/>
              <a:ext cx="846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Ctr="1">
              <a:spAutoFit/>
            </a:bodyPr>
            <a:lstStyle/>
            <a:p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one</a:t>
              </a:r>
            </a:p>
            <a:p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dimension</a:t>
              </a:r>
            </a:p>
          </p:txBody>
        </p:sp>
        <p:sp>
          <p:nvSpPr>
            <p:cNvPr id="106507" name="Line 11"/>
            <p:cNvSpPr>
              <a:spLocks noChangeShapeType="1"/>
            </p:cNvSpPr>
            <p:nvPr/>
          </p:nvSpPr>
          <p:spPr bwMode="auto">
            <a:xfrm>
              <a:off x="864" y="2544"/>
              <a:ext cx="0" cy="3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Ctr="1">
              <a:spAutoFit/>
            </a:bodyPr>
            <a:lstStyle/>
            <a:p>
              <a:endParaRPr lang="en-IN"/>
            </a:p>
          </p:txBody>
        </p:sp>
      </p:grpSp>
      <p:grpSp>
        <p:nvGrpSpPr>
          <p:cNvPr id="106543" name="Group 47"/>
          <p:cNvGrpSpPr>
            <a:grpSpLocks/>
          </p:cNvGrpSpPr>
          <p:nvPr/>
        </p:nvGrpSpPr>
        <p:grpSpPr bwMode="auto">
          <a:xfrm>
            <a:off x="3406775" y="3048000"/>
            <a:ext cx="4670425" cy="2362200"/>
            <a:chOff x="2002" y="2112"/>
            <a:chExt cx="2942" cy="1488"/>
          </a:xfrm>
        </p:grpSpPr>
        <p:sp>
          <p:nvSpPr>
            <p:cNvPr id="106510" name="Rectangle 14"/>
            <p:cNvSpPr>
              <a:spLocks noChangeArrowheads="1"/>
            </p:cNvSpPr>
            <p:nvPr/>
          </p:nvSpPr>
          <p:spPr bwMode="auto">
            <a:xfrm>
              <a:off x="2928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106511" name="Rectangle 15"/>
            <p:cNvSpPr>
              <a:spLocks noChangeArrowheads="1"/>
            </p:cNvSpPr>
            <p:nvPr/>
          </p:nvSpPr>
          <p:spPr bwMode="auto">
            <a:xfrm>
              <a:off x="2928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06512" name="Rectangle 16"/>
            <p:cNvSpPr>
              <a:spLocks noChangeArrowheads="1"/>
            </p:cNvSpPr>
            <p:nvPr/>
          </p:nvSpPr>
          <p:spPr bwMode="auto">
            <a:xfrm>
              <a:off x="2928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06513" name="Rectangle 17"/>
            <p:cNvSpPr>
              <a:spLocks noChangeArrowheads="1"/>
            </p:cNvSpPr>
            <p:nvPr/>
          </p:nvSpPr>
          <p:spPr bwMode="auto">
            <a:xfrm>
              <a:off x="2928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06514" name="Rectangle 18"/>
            <p:cNvSpPr>
              <a:spLocks noChangeArrowheads="1"/>
            </p:cNvSpPr>
            <p:nvPr/>
          </p:nvSpPr>
          <p:spPr bwMode="auto">
            <a:xfrm>
              <a:off x="2928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06515" name="Text Box 19"/>
            <p:cNvSpPr txBox="1">
              <a:spLocks noChangeArrowheads="1"/>
            </p:cNvSpPr>
            <p:nvPr/>
          </p:nvSpPr>
          <p:spPr bwMode="auto">
            <a:xfrm>
              <a:off x="2002" y="2112"/>
              <a:ext cx="926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Ctr="1">
              <a:spAutoFit/>
            </a:bodyPr>
            <a:lstStyle/>
            <a:p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two</a:t>
              </a:r>
            </a:p>
            <a:p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dimensions</a:t>
              </a:r>
            </a:p>
          </p:txBody>
        </p:sp>
        <p:sp>
          <p:nvSpPr>
            <p:cNvPr id="106516" name="Line 20"/>
            <p:cNvSpPr>
              <a:spLocks noChangeShapeType="1"/>
            </p:cNvSpPr>
            <p:nvPr/>
          </p:nvSpPr>
          <p:spPr bwMode="auto">
            <a:xfrm>
              <a:off x="2496" y="2554"/>
              <a:ext cx="0" cy="3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Ctr="1">
              <a:spAutoFit/>
            </a:bodyPr>
            <a:lstStyle/>
            <a:p>
              <a:endParaRPr lang="en-IN"/>
            </a:p>
          </p:txBody>
        </p:sp>
        <p:sp>
          <p:nvSpPr>
            <p:cNvPr id="106517" name="Rectangle 21"/>
            <p:cNvSpPr>
              <a:spLocks noChangeArrowheads="1"/>
            </p:cNvSpPr>
            <p:nvPr/>
          </p:nvSpPr>
          <p:spPr bwMode="auto">
            <a:xfrm>
              <a:off x="3264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106518" name="Rectangle 22"/>
            <p:cNvSpPr>
              <a:spLocks noChangeArrowheads="1"/>
            </p:cNvSpPr>
            <p:nvPr/>
          </p:nvSpPr>
          <p:spPr bwMode="auto">
            <a:xfrm>
              <a:off x="3264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06519" name="Rectangle 23"/>
            <p:cNvSpPr>
              <a:spLocks noChangeArrowheads="1"/>
            </p:cNvSpPr>
            <p:nvPr/>
          </p:nvSpPr>
          <p:spPr bwMode="auto">
            <a:xfrm>
              <a:off x="3264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06520" name="Rectangle 24"/>
            <p:cNvSpPr>
              <a:spLocks noChangeArrowheads="1"/>
            </p:cNvSpPr>
            <p:nvPr/>
          </p:nvSpPr>
          <p:spPr bwMode="auto">
            <a:xfrm>
              <a:off x="3264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06521" name="Rectangle 25"/>
            <p:cNvSpPr>
              <a:spLocks noChangeArrowheads="1"/>
            </p:cNvSpPr>
            <p:nvPr/>
          </p:nvSpPr>
          <p:spPr bwMode="auto">
            <a:xfrm>
              <a:off x="3264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06522" name="Rectangle 26"/>
            <p:cNvSpPr>
              <a:spLocks noChangeArrowheads="1"/>
            </p:cNvSpPr>
            <p:nvPr/>
          </p:nvSpPr>
          <p:spPr bwMode="auto">
            <a:xfrm>
              <a:off x="3600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106523" name="Rectangle 27"/>
            <p:cNvSpPr>
              <a:spLocks noChangeArrowheads="1"/>
            </p:cNvSpPr>
            <p:nvPr/>
          </p:nvSpPr>
          <p:spPr bwMode="auto">
            <a:xfrm>
              <a:off x="3600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06524" name="Rectangle 28"/>
            <p:cNvSpPr>
              <a:spLocks noChangeArrowheads="1"/>
            </p:cNvSpPr>
            <p:nvPr/>
          </p:nvSpPr>
          <p:spPr bwMode="auto">
            <a:xfrm>
              <a:off x="3600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06525" name="Rectangle 29"/>
            <p:cNvSpPr>
              <a:spLocks noChangeArrowheads="1"/>
            </p:cNvSpPr>
            <p:nvPr/>
          </p:nvSpPr>
          <p:spPr bwMode="auto">
            <a:xfrm>
              <a:off x="3600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06526" name="Rectangle 30"/>
            <p:cNvSpPr>
              <a:spLocks noChangeArrowheads="1"/>
            </p:cNvSpPr>
            <p:nvPr/>
          </p:nvSpPr>
          <p:spPr bwMode="auto">
            <a:xfrm>
              <a:off x="3600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06527" name="Rectangle 31"/>
            <p:cNvSpPr>
              <a:spLocks noChangeArrowheads="1"/>
            </p:cNvSpPr>
            <p:nvPr/>
          </p:nvSpPr>
          <p:spPr bwMode="auto">
            <a:xfrm>
              <a:off x="3936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106528" name="Rectangle 32"/>
            <p:cNvSpPr>
              <a:spLocks noChangeArrowheads="1"/>
            </p:cNvSpPr>
            <p:nvPr/>
          </p:nvSpPr>
          <p:spPr bwMode="auto">
            <a:xfrm>
              <a:off x="3936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06529" name="Rectangle 33"/>
            <p:cNvSpPr>
              <a:spLocks noChangeArrowheads="1"/>
            </p:cNvSpPr>
            <p:nvPr/>
          </p:nvSpPr>
          <p:spPr bwMode="auto">
            <a:xfrm>
              <a:off x="3936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06530" name="Rectangle 34"/>
            <p:cNvSpPr>
              <a:spLocks noChangeArrowheads="1"/>
            </p:cNvSpPr>
            <p:nvPr/>
          </p:nvSpPr>
          <p:spPr bwMode="auto">
            <a:xfrm>
              <a:off x="3936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06531" name="Rectangle 35"/>
            <p:cNvSpPr>
              <a:spLocks noChangeArrowheads="1"/>
            </p:cNvSpPr>
            <p:nvPr/>
          </p:nvSpPr>
          <p:spPr bwMode="auto">
            <a:xfrm>
              <a:off x="3936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06532" name="Rectangle 36"/>
            <p:cNvSpPr>
              <a:spLocks noChangeArrowheads="1"/>
            </p:cNvSpPr>
            <p:nvPr/>
          </p:nvSpPr>
          <p:spPr bwMode="auto">
            <a:xfrm>
              <a:off x="4272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106533" name="Rectangle 37"/>
            <p:cNvSpPr>
              <a:spLocks noChangeArrowheads="1"/>
            </p:cNvSpPr>
            <p:nvPr/>
          </p:nvSpPr>
          <p:spPr bwMode="auto">
            <a:xfrm>
              <a:off x="4272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06534" name="Rectangle 38"/>
            <p:cNvSpPr>
              <a:spLocks noChangeArrowheads="1"/>
            </p:cNvSpPr>
            <p:nvPr/>
          </p:nvSpPr>
          <p:spPr bwMode="auto">
            <a:xfrm>
              <a:off x="4272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06535" name="Rectangle 39"/>
            <p:cNvSpPr>
              <a:spLocks noChangeArrowheads="1"/>
            </p:cNvSpPr>
            <p:nvPr/>
          </p:nvSpPr>
          <p:spPr bwMode="auto">
            <a:xfrm>
              <a:off x="4272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06536" name="Rectangle 40"/>
            <p:cNvSpPr>
              <a:spLocks noChangeArrowheads="1"/>
            </p:cNvSpPr>
            <p:nvPr/>
          </p:nvSpPr>
          <p:spPr bwMode="auto">
            <a:xfrm>
              <a:off x="4272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06537" name="Rectangle 41"/>
            <p:cNvSpPr>
              <a:spLocks noChangeArrowheads="1"/>
            </p:cNvSpPr>
            <p:nvPr/>
          </p:nvSpPr>
          <p:spPr bwMode="auto">
            <a:xfrm>
              <a:off x="4608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106538" name="Rectangle 42"/>
            <p:cNvSpPr>
              <a:spLocks noChangeArrowheads="1"/>
            </p:cNvSpPr>
            <p:nvPr/>
          </p:nvSpPr>
          <p:spPr bwMode="auto">
            <a:xfrm>
              <a:off x="4608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06539" name="Rectangle 43"/>
            <p:cNvSpPr>
              <a:spLocks noChangeArrowheads="1"/>
            </p:cNvSpPr>
            <p:nvPr/>
          </p:nvSpPr>
          <p:spPr bwMode="auto">
            <a:xfrm>
              <a:off x="4608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06540" name="Rectangle 44"/>
            <p:cNvSpPr>
              <a:spLocks noChangeArrowheads="1"/>
            </p:cNvSpPr>
            <p:nvPr/>
          </p:nvSpPr>
          <p:spPr bwMode="auto">
            <a:xfrm>
              <a:off x="4608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06541" name="Rectangle 45"/>
            <p:cNvSpPr>
              <a:spLocks noChangeArrowheads="1"/>
            </p:cNvSpPr>
            <p:nvPr/>
          </p:nvSpPr>
          <p:spPr bwMode="auto">
            <a:xfrm>
              <a:off x="4608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06542" name="Line 46"/>
            <p:cNvSpPr>
              <a:spLocks noChangeShapeType="1"/>
            </p:cNvSpPr>
            <p:nvPr/>
          </p:nvSpPr>
          <p:spPr bwMode="auto">
            <a:xfrm>
              <a:off x="2928" y="2208"/>
              <a:ext cx="62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Ctr="1">
              <a:spAutoFit/>
            </a:bodyPr>
            <a:lstStyle/>
            <a:p>
              <a:endParaRPr lang="en-IN"/>
            </a:p>
          </p:txBody>
        </p:sp>
      </p:grp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6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1706-BDF9-4777-B8F4-A5C16D63565E}" type="slidenum">
              <a:rPr lang="en-US"/>
              <a:pPr/>
              <a:t>13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Two-Dimensional Arrays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51816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/>
              <a:t>To be precise, a two-dimensional array in Java is an array of arrays</a:t>
            </a:r>
          </a:p>
          <a:p>
            <a:pPr>
              <a:spcBef>
                <a:spcPct val="70000"/>
              </a:spcBef>
            </a:pPr>
            <a:r>
              <a:rPr lang="en-US"/>
              <a:t>A two-dimensional array is declared by specifying the size of each dimension separately:</a:t>
            </a:r>
          </a:p>
          <a:p>
            <a:pPr algn="ctr">
              <a:spcBef>
                <a:spcPct val="70000"/>
              </a:spcBef>
              <a:buFont typeface="Wingdings" charset="2"/>
              <a:buNone/>
            </a:pPr>
            <a:r>
              <a:rPr lang="en-US" sz="2000">
                <a:solidFill>
                  <a:schemeClr val="tx1"/>
                </a:solidFill>
                <a:latin typeface="Courier New" pitchFamily="49" charset="0"/>
              </a:rPr>
              <a:t>int[][] scores = new int[12][50];</a:t>
            </a:r>
          </a:p>
          <a:p>
            <a:pPr>
              <a:spcBef>
                <a:spcPct val="70000"/>
              </a:spcBef>
            </a:pPr>
            <a:r>
              <a:rPr lang="en-US"/>
              <a:t>A two-dimensional array element is referenced using two index values</a:t>
            </a:r>
          </a:p>
          <a:p>
            <a:pPr>
              <a:spcBef>
                <a:spcPct val="70000"/>
              </a:spcBef>
              <a:buFont typeface="Wingdings" charset="2"/>
              <a:buNone/>
            </a:pPr>
            <a:r>
              <a:rPr lang="en-US" sz="2000">
                <a:solidFill>
                  <a:schemeClr val="tx1"/>
                </a:solidFill>
                <a:latin typeface="Courier New" pitchFamily="49" charset="0"/>
              </a:rPr>
              <a:t>			value = scores[3][6]</a:t>
            </a:r>
          </a:p>
          <a:p>
            <a:pPr>
              <a:spcBef>
                <a:spcPct val="70000"/>
              </a:spcBef>
            </a:pPr>
            <a:r>
              <a:rPr lang="en-US"/>
              <a:t>The array stored in one row or column can be specified using one index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8644-7E5C-4212-A320-9219160FDD89}" type="slidenum">
              <a:rPr lang="en-US"/>
              <a:pPr/>
              <a:t>14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Two-Dimensional Arrays</a:t>
            </a:r>
          </a:p>
        </p:txBody>
      </p:sp>
      <p:graphicFrame>
        <p:nvGraphicFramePr>
          <p:cNvPr id="163906" name="Group 66"/>
          <p:cNvGraphicFramePr>
            <a:graphicFrameLocks noGrp="1"/>
          </p:cNvGraphicFramePr>
          <p:nvPr>
            <p:ph sz="half" idx="2"/>
          </p:nvPr>
        </p:nvGraphicFramePr>
        <p:xfrm>
          <a:off x="838200" y="1600200"/>
          <a:ext cx="7315200" cy="1950720"/>
        </p:xfrm>
        <a:graphic>
          <a:graphicData uri="http://schemas.openxmlformats.org/drawingml/2006/table">
            <a:tbl>
              <a:tblPr/>
              <a:tblGrid>
                <a:gridCol w="2438400"/>
                <a:gridCol w="1600200"/>
                <a:gridCol w="32766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Unicode MS" pitchFamily="34" charset="-128"/>
                        </a:rPr>
                        <a:t>Expression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Unicode MS" pitchFamily="34" charset="-128"/>
                        </a:rPr>
                        <a:t>Type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Unicode MS" pitchFamily="34" charset="-128"/>
                        </a:rPr>
                        <a:t>Description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scores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int[][]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Unicode MS" pitchFamily="34" charset="-128"/>
                        </a:rPr>
                        <a:t>2D array of integers, 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Unicode MS" pitchFamily="34" charset="-128"/>
                        </a:rPr>
                        <a:t>array of integer arrays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scores[5]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int[]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Unicode MS" pitchFamily="34" charset="-128"/>
                        </a:rPr>
                        <a:t>array of integers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scores[5][12]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Unicode MS" pitchFamily="34" charset="-128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3907" name="Rectangle 67"/>
          <p:cNvSpPr>
            <a:spLocks noChangeArrowheads="1"/>
          </p:cNvSpPr>
          <p:nvPr/>
        </p:nvSpPr>
        <p:spPr bwMode="auto">
          <a:xfrm>
            <a:off x="304800" y="4114800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CC00"/>
              </a:buClr>
              <a:buFont typeface="Wingdings" charset="2"/>
              <a:buChar char="Ø"/>
            </a:pPr>
            <a:endParaRPr kumimoji="1" lang="en-US" b="1" dirty="0">
              <a:solidFill>
                <a:schemeClr val="tx2"/>
              </a:solidFill>
              <a:latin typeface="Arial Unicode MS" pitchFamily="34" charset="-128"/>
            </a:endParaRPr>
          </a:p>
        </p:txBody>
      </p:sp>
    </p:spTree>
  </p:cSld>
  <p:clrMapOvr>
    <a:masterClrMapping/>
  </p:clrMapOvr>
  <p:transition spd="med">
    <p:diamond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AC66-D996-4CC4-869D-14C53D3BFBE3}" type="slidenum">
              <a:rPr lang="en-US"/>
              <a:pPr/>
              <a:t>2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Arrays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An </a:t>
            </a:r>
            <a:r>
              <a:rPr lang="en-US" i="1"/>
              <a:t>array</a:t>
            </a:r>
            <a:r>
              <a:rPr lang="en-US"/>
              <a:t> is an ordered list of values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2667000" y="2971800"/>
            <a:ext cx="513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/>
              <a:t>0     1     2     3     4     5     6     7     8     9</a:t>
            </a:r>
          </a:p>
        </p:txBody>
      </p:sp>
      <p:grpSp>
        <p:nvGrpSpPr>
          <p:cNvPr id="93199" name="Group 15"/>
          <p:cNvGrpSpPr>
            <a:grpSpLocks/>
          </p:cNvGrpSpPr>
          <p:nvPr/>
        </p:nvGrpSpPr>
        <p:grpSpPr bwMode="auto">
          <a:xfrm>
            <a:off x="2546350" y="3429000"/>
            <a:ext cx="5380038" cy="714375"/>
            <a:chOff x="1533" y="3128"/>
            <a:chExt cx="3389" cy="450"/>
          </a:xfrm>
        </p:grpSpPr>
        <p:grpSp>
          <p:nvGrpSpPr>
            <p:cNvPr id="93198" name="Group 14"/>
            <p:cNvGrpSpPr>
              <a:grpSpLocks/>
            </p:cNvGrpSpPr>
            <p:nvPr/>
          </p:nvGrpSpPr>
          <p:grpSpPr bwMode="auto">
            <a:xfrm>
              <a:off x="1533" y="3128"/>
              <a:ext cx="3389" cy="450"/>
              <a:chOff x="1533" y="3128"/>
              <a:chExt cx="3389" cy="450"/>
            </a:xfrm>
          </p:grpSpPr>
          <p:sp>
            <p:nvSpPr>
              <p:cNvPr id="93189" name="Rectangle 5"/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3192" name="Rectangle 8"/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3193" name="Rectangle 9"/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3194" name="Rectangle 10"/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3195" name="Rectangle 11"/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3196" name="Line 12"/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93197" name="Rectangle 13"/>
            <p:cNvSpPr>
              <a:spLocks noChangeArrowheads="1"/>
            </p:cNvSpPr>
            <p:nvPr/>
          </p:nvSpPr>
          <p:spPr bwMode="auto">
            <a:xfrm>
              <a:off x="1564" y="3216"/>
              <a:ext cx="33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/>
                <a:t>79   87   94   82   67   98   87   81   74   91</a:t>
              </a:r>
            </a:p>
          </p:txBody>
        </p:sp>
      </p:grp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1741488" y="4649788"/>
            <a:ext cx="53355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An array of size N is indexed from zero to N-1</a:t>
            </a:r>
          </a:p>
        </p:txBody>
      </p:sp>
      <p:grpSp>
        <p:nvGrpSpPr>
          <p:cNvPr id="93205" name="Group 21"/>
          <p:cNvGrpSpPr>
            <a:grpSpLocks/>
          </p:cNvGrpSpPr>
          <p:nvPr/>
        </p:nvGrpSpPr>
        <p:grpSpPr bwMode="auto">
          <a:xfrm>
            <a:off x="830263" y="2135188"/>
            <a:ext cx="2249487" cy="1919287"/>
            <a:chOff x="523" y="1345"/>
            <a:chExt cx="1417" cy="1209"/>
          </a:xfrm>
        </p:grpSpPr>
        <p:sp>
          <p:nvSpPr>
            <p:cNvPr id="93191" name="Rectangle 7"/>
            <p:cNvSpPr>
              <a:spLocks noChangeArrowheads="1"/>
            </p:cNvSpPr>
            <p:nvPr/>
          </p:nvSpPr>
          <p:spPr bwMode="auto">
            <a:xfrm>
              <a:off x="864" y="2304"/>
              <a:ext cx="6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scores</a:t>
              </a:r>
            </a:p>
          </p:txBody>
        </p:sp>
        <p:sp>
          <p:nvSpPr>
            <p:cNvPr id="93202" name="Text Box 18"/>
            <p:cNvSpPr txBox="1">
              <a:spLocks noChangeArrowheads="1"/>
            </p:cNvSpPr>
            <p:nvPr/>
          </p:nvSpPr>
          <p:spPr bwMode="auto">
            <a:xfrm>
              <a:off x="523" y="1345"/>
              <a:ext cx="1417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The entire array</a:t>
              </a:r>
            </a:p>
            <a:p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has a single name</a:t>
              </a:r>
            </a:p>
          </p:txBody>
        </p:sp>
        <p:sp>
          <p:nvSpPr>
            <p:cNvPr id="93203" name="Line 19"/>
            <p:cNvSpPr>
              <a:spLocks noChangeShapeType="1"/>
            </p:cNvSpPr>
            <p:nvPr/>
          </p:nvSpPr>
          <p:spPr bwMode="auto">
            <a:xfrm>
              <a:off x="1200" y="1824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3206" name="Group 22"/>
          <p:cNvGrpSpPr>
            <a:grpSpLocks/>
          </p:cNvGrpSpPr>
          <p:nvPr/>
        </p:nvGrpSpPr>
        <p:grpSpPr bwMode="auto">
          <a:xfrm>
            <a:off x="3810000" y="2133600"/>
            <a:ext cx="3790950" cy="836613"/>
            <a:chOff x="2105" y="1393"/>
            <a:chExt cx="2388" cy="527"/>
          </a:xfrm>
        </p:grpSpPr>
        <p:sp>
          <p:nvSpPr>
            <p:cNvPr id="93200" name="Text Box 16"/>
            <p:cNvSpPr txBox="1">
              <a:spLocks noChangeArrowheads="1"/>
            </p:cNvSpPr>
            <p:nvPr/>
          </p:nvSpPr>
          <p:spPr bwMode="auto">
            <a:xfrm>
              <a:off x="2105" y="1393"/>
              <a:ext cx="238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Each value has a numeric </a:t>
              </a:r>
              <a:r>
                <a:rPr lang="en-US" sz="2000" b="1" i="1">
                  <a:solidFill>
                    <a:schemeClr val="hlink"/>
                  </a:solidFill>
                  <a:latin typeface="Arial Unicode MS" pitchFamily="34" charset="-128"/>
                </a:rPr>
                <a:t>index</a:t>
              </a:r>
            </a:p>
          </p:txBody>
        </p:sp>
        <p:sp>
          <p:nvSpPr>
            <p:cNvPr id="93204" name="Line 20"/>
            <p:cNvSpPr>
              <a:spLocks noChangeShapeType="1"/>
            </p:cNvSpPr>
            <p:nvPr/>
          </p:nvSpPr>
          <p:spPr bwMode="auto">
            <a:xfrm flipH="1">
              <a:off x="3264" y="1632"/>
              <a:ext cx="33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1370013" y="5259388"/>
            <a:ext cx="63404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latin typeface="Arial Unicode MS" pitchFamily="34" charset="-128"/>
              </a:rPr>
              <a:t>This array holds 10 values that are indexed from 0 to 9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0" grpId="0" autoUpdateAnimBg="0"/>
      <p:bldP spid="93201" grpId="0" autoUpdateAnimBg="0"/>
      <p:bldP spid="9320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FCB7-451D-4872-9B05-16D0219709A5}" type="slidenum">
              <a:rPr lang="en-US"/>
              <a:pPr/>
              <a:t>3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Arrays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/>
              <a:t>A particular value in an array is referenced using the array name followed by the index in brackets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/>
              <a:t>For example, the expression</a:t>
            </a:r>
          </a:p>
          <a:p>
            <a:pPr algn="ctr">
              <a:lnSpc>
                <a:spcPct val="90000"/>
              </a:lnSpc>
              <a:spcBef>
                <a:spcPct val="80000"/>
              </a:spcBef>
              <a:buFont typeface="Wingdings" charset="2"/>
              <a:buNone/>
            </a:pP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scores[2]</a:t>
            </a:r>
          </a:p>
          <a:p>
            <a:pPr>
              <a:lnSpc>
                <a:spcPct val="90000"/>
              </a:lnSpc>
              <a:spcBef>
                <a:spcPct val="80000"/>
              </a:spcBef>
              <a:buFont typeface="Wingdings" charset="2"/>
              <a:buNone/>
            </a:pPr>
            <a:r>
              <a:rPr lang="en-US"/>
              <a:t>	refers to the value </a:t>
            </a: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94</a:t>
            </a:r>
            <a:r>
              <a:rPr lang="en-US"/>
              <a:t> (the 3rd value in the array)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/>
              <a:t>That expression represents a place to store a single integer and can be used wherever an integer variable can be used</a:t>
            </a:r>
          </a:p>
          <a:p>
            <a:pPr lvl="4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46C5-4E36-4AA7-B951-9648D3C8CB35}" type="slidenum">
              <a:rPr lang="en-US"/>
              <a:pPr/>
              <a:t>4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80000"/>
              </a:spcBef>
            </a:pPr>
            <a:r>
              <a:rPr lang="en-US"/>
              <a:t>For example, an array element can be assigned a value, printed, or used in a calculation</a:t>
            </a:r>
            <a:r>
              <a:rPr lang="en-US">
                <a:latin typeface="Courier New" pitchFamily="49" charset="0"/>
              </a:rPr>
              <a:t>:</a:t>
            </a: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>
              <a:spcBef>
                <a:spcPct val="80000"/>
              </a:spcBef>
              <a:buFont typeface="Wingdings" charset="2"/>
              <a:buNone/>
            </a:pP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	scores[2] = 89;</a:t>
            </a:r>
          </a:p>
          <a:p>
            <a:pPr>
              <a:spcBef>
                <a:spcPct val="80000"/>
              </a:spcBef>
              <a:buFont typeface="Wingdings" charset="2"/>
              <a:buNone/>
            </a:pP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	scores[first] = scores[first] + 2;</a:t>
            </a:r>
          </a:p>
          <a:p>
            <a:pPr>
              <a:spcBef>
                <a:spcPct val="80000"/>
              </a:spcBef>
              <a:buFont typeface="Wingdings" charset="2"/>
              <a:buNone/>
            </a:pP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	mean = (scores[0] + scores[1])/2;</a:t>
            </a:r>
          </a:p>
          <a:p>
            <a:pPr>
              <a:spcBef>
                <a:spcPct val="80000"/>
              </a:spcBef>
              <a:buFont typeface="Wingdings" charset="2"/>
              <a:buNone/>
            </a:pP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	System.out.println ("Top = " + scores[5]);</a:t>
            </a:r>
          </a:p>
        </p:txBody>
      </p:sp>
    </p:spTree>
  </p:cSld>
  <p:clrMapOvr>
    <a:masterClrMapping/>
  </p:clrMapOvr>
  <p:transition spd="med">
    <p:diamond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F770-0CFB-4852-BAC0-8A36ADE9DB27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Arrays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5181600"/>
          </a:xfrm>
          <a:noFill/>
          <a:ln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/>
              <a:t>The values held in an array are called </a:t>
            </a:r>
            <a:r>
              <a:rPr lang="en-US" i="1"/>
              <a:t>array elements</a:t>
            </a:r>
          </a:p>
          <a:p>
            <a:pPr>
              <a:spcBef>
                <a:spcPct val="70000"/>
              </a:spcBef>
            </a:pPr>
            <a:r>
              <a:rPr lang="en-US"/>
              <a:t>An array stores multiple values of the same type (the </a:t>
            </a:r>
            <a:r>
              <a:rPr lang="en-US" i="1"/>
              <a:t>element type</a:t>
            </a:r>
            <a:r>
              <a:rPr lang="en-US"/>
              <a:t>)</a:t>
            </a:r>
          </a:p>
          <a:p>
            <a:pPr>
              <a:spcBef>
                <a:spcPct val="70000"/>
              </a:spcBef>
            </a:pPr>
            <a:r>
              <a:rPr lang="en-US"/>
              <a:t>The element type can be a primitive type or an object reference</a:t>
            </a:r>
          </a:p>
          <a:p>
            <a:pPr>
              <a:spcBef>
                <a:spcPct val="70000"/>
              </a:spcBef>
            </a:pPr>
            <a:r>
              <a:rPr lang="en-US"/>
              <a:t>Therefore, we can create an array of integers, or an array of characters, or an array of </a:t>
            </a: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String</a:t>
            </a:r>
            <a:r>
              <a:rPr lang="en-US"/>
              <a:t> objects, etc.</a:t>
            </a:r>
          </a:p>
          <a:p>
            <a:pPr>
              <a:spcBef>
                <a:spcPct val="70000"/>
              </a:spcBef>
            </a:pPr>
            <a:r>
              <a:rPr lang="en-US"/>
              <a:t>In Java, the array itself is an object</a:t>
            </a:r>
          </a:p>
          <a:p>
            <a:pPr>
              <a:spcBef>
                <a:spcPct val="70000"/>
              </a:spcBef>
            </a:pPr>
            <a:r>
              <a:rPr lang="en-US"/>
              <a:t>Therefore the name of the array is a object reference variable, and the array itself must be instantiated</a:t>
            </a:r>
          </a:p>
        </p:txBody>
      </p:sp>
    </p:spTree>
  </p:cSld>
  <p:clrMapOvr>
    <a:masterClrMapping/>
  </p:clrMapOvr>
  <p:transition spd="med">
    <p:diamond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C717E-D0BB-46E9-9D2D-77D483F6E080}" type="slidenum">
              <a:rPr lang="en-US"/>
              <a:pPr/>
              <a:t>6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Declaring Arrays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scores</a:t>
            </a:r>
            <a:r>
              <a:rPr lang="en-US" dirty="0"/>
              <a:t> array could be declared as follows:</a:t>
            </a:r>
          </a:p>
          <a:p>
            <a:pPr algn="ctr">
              <a:spcBef>
                <a:spcPct val="70000"/>
              </a:spcBef>
              <a:buFont typeface="Wingdings" charset="2"/>
              <a:buNone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[] scores = new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[10];</a:t>
            </a:r>
          </a:p>
          <a:p>
            <a:pPr>
              <a:spcBef>
                <a:spcPct val="70000"/>
              </a:spcBef>
            </a:pPr>
            <a:r>
              <a:rPr lang="en-US" dirty="0"/>
              <a:t>The type of the variable </a:t>
            </a:r>
            <a:r>
              <a:rPr lang="en-US" dirty="0">
                <a:latin typeface="Courier New" pitchFamily="49" charset="0"/>
              </a:rPr>
              <a:t>scores</a:t>
            </a:r>
            <a:r>
              <a:rPr lang="en-US" dirty="0"/>
              <a:t> is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[]</a:t>
            </a:r>
            <a:r>
              <a:rPr lang="en-US" dirty="0"/>
              <a:t> (an array of integers)</a:t>
            </a:r>
          </a:p>
          <a:p>
            <a:pPr>
              <a:spcBef>
                <a:spcPct val="70000"/>
              </a:spcBef>
            </a:pPr>
            <a:r>
              <a:rPr lang="en-US" dirty="0"/>
              <a:t>Note that the type of the array does not specify its size, but each object of that type has a specific size</a:t>
            </a:r>
          </a:p>
          <a:p>
            <a:pPr>
              <a:spcBef>
                <a:spcPct val="70000"/>
              </a:spcBef>
            </a:pPr>
            <a:r>
              <a:rPr lang="en-US" dirty="0"/>
              <a:t>The reference variable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scores</a:t>
            </a:r>
            <a:r>
              <a:rPr lang="en-US" dirty="0"/>
              <a:t> is set to a new array object that can hold 10 </a:t>
            </a:r>
            <a:r>
              <a:rPr lang="en-US" dirty="0" smtClean="0"/>
              <a:t>integers</a:t>
            </a:r>
            <a:endParaRPr lang="en-US" dirty="0"/>
          </a:p>
        </p:txBody>
      </p:sp>
    </p:spTree>
  </p:cSld>
  <p:clrMapOvr>
    <a:masterClrMapping/>
  </p:clrMapOvr>
  <p:transition spd="med">
    <p:diamond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0765-28EE-4ED6-A77E-5B81E6664B72}" type="slidenum">
              <a:rPr lang="en-US"/>
              <a:pPr/>
              <a:t>7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Declaring Arrays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80000"/>
              </a:spcBef>
            </a:pPr>
            <a:r>
              <a:rPr lang="en-US"/>
              <a:t>Some examples of array declarations:</a:t>
            </a:r>
          </a:p>
          <a:p>
            <a:pPr>
              <a:spcBef>
                <a:spcPct val="80000"/>
              </a:spcBef>
              <a:buFont typeface="Wingdings" charset="2"/>
              <a:buNone/>
            </a:pPr>
            <a:endParaRPr lang="en-US" sz="700"/>
          </a:p>
          <a:p>
            <a:pPr>
              <a:spcBef>
                <a:spcPct val="80000"/>
              </a:spcBef>
              <a:buFont typeface="Wingdings" charset="2"/>
              <a:buNone/>
            </a:pPr>
            <a:r>
              <a:rPr lang="en-US">
                <a:latin typeface="Courier New" pitchFamily="49" charset="0"/>
              </a:rPr>
              <a:t>     </a:t>
            </a: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float[] prices = new float[500];</a:t>
            </a:r>
          </a:p>
          <a:p>
            <a:pPr>
              <a:spcBef>
                <a:spcPct val="80000"/>
              </a:spcBef>
              <a:buFont typeface="Wingdings" charset="2"/>
              <a:buNone/>
            </a:pP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		boolean[] flags;</a:t>
            </a:r>
          </a:p>
          <a:p>
            <a:pPr>
              <a:spcBef>
                <a:spcPct val="80000"/>
              </a:spcBef>
              <a:buFont typeface="Wingdings" charset="2"/>
              <a:buNone/>
            </a:pP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     flags = new boolean[20];</a:t>
            </a:r>
          </a:p>
          <a:p>
            <a:pPr>
              <a:spcBef>
                <a:spcPct val="80000"/>
              </a:spcBef>
              <a:buFont typeface="Wingdings" charset="2"/>
              <a:buNone/>
            </a:pP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		char[] codes = new char[1750];</a:t>
            </a:r>
          </a:p>
        </p:txBody>
      </p:sp>
    </p:spTree>
  </p:cSld>
  <p:clrMapOvr>
    <a:masterClrMapping/>
  </p:clrMapOvr>
  <p:transition spd="med">
    <p:diamond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2CE8-6342-403F-A969-B0A194269348}" type="slidenum">
              <a:rPr lang="en-US"/>
              <a:pPr/>
              <a:t>8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Bounds Checking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/>
              <a:t>Once an array is created, it has a fixed size</a:t>
            </a:r>
          </a:p>
          <a:p>
            <a:pPr>
              <a:spcBef>
                <a:spcPct val="70000"/>
              </a:spcBef>
            </a:pPr>
            <a:r>
              <a:rPr lang="en-US"/>
              <a:t>An index used in an array reference must specify a valid element</a:t>
            </a:r>
          </a:p>
          <a:p>
            <a:pPr>
              <a:spcBef>
                <a:spcPct val="70000"/>
              </a:spcBef>
            </a:pPr>
            <a:r>
              <a:rPr lang="en-US"/>
              <a:t>That is, the index value must be in bounds (0 to N-1)</a:t>
            </a:r>
          </a:p>
          <a:p>
            <a:pPr>
              <a:spcBef>
                <a:spcPct val="70000"/>
              </a:spcBef>
            </a:pPr>
            <a:r>
              <a:rPr lang="en-US"/>
              <a:t>The Java interpreter throws an </a:t>
            </a: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ArrayIndexOutOfBoundsException</a:t>
            </a:r>
            <a:r>
              <a:rPr lang="en-US">
                <a:latin typeface="Courier New" pitchFamily="49" charset="0"/>
              </a:rPr>
              <a:t> </a:t>
            </a:r>
            <a:r>
              <a:rPr lang="en-US"/>
              <a:t>if an array index is out of bounds </a:t>
            </a:r>
          </a:p>
          <a:p>
            <a:pPr>
              <a:spcBef>
                <a:spcPct val="70000"/>
              </a:spcBef>
            </a:pPr>
            <a:r>
              <a:rPr lang="en-US"/>
              <a:t>This is called </a:t>
            </a:r>
            <a:r>
              <a:rPr lang="en-US" i="1"/>
              <a:t>automatic</a:t>
            </a:r>
            <a:r>
              <a:rPr lang="en-US"/>
              <a:t> </a:t>
            </a:r>
            <a:r>
              <a:rPr lang="en-US" i="1"/>
              <a:t>bounds checking</a:t>
            </a:r>
            <a:endParaRPr lang="en-US"/>
          </a:p>
        </p:txBody>
      </p:sp>
    </p:spTree>
  </p:cSld>
  <p:clrMapOvr>
    <a:masterClrMapping/>
  </p:clrMapOvr>
  <p:transition spd="med">
    <p:diamond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1EB-DC7F-4D13-89DB-103833775D98}" type="slidenum">
              <a:rPr lang="en-US"/>
              <a:pPr/>
              <a:t>9</a:t>
            </a:fld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Bounds Checking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5000"/>
              </a:spcBef>
            </a:pPr>
            <a:r>
              <a:rPr lang="en-US"/>
              <a:t>For example, if the array </a:t>
            </a: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codes</a:t>
            </a:r>
            <a:r>
              <a:rPr lang="en-US"/>
              <a:t> can hold 100 values, it can be indexed using only the numbers 0 to 99</a:t>
            </a:r>
          </a:p>
          <a:p>
            <a:pPr>
              <a:spcBef>
                <a:spcPct val="75000"/>
              </a:spcBef>
            </a:pPr>
            <a:r>
              <a:rPr lang="en-US"/>
              <a:t>If </a:t>
            </a: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count</a:t>
            </a:r>
            <a:r>
              <a:rPr lang="en-US"/>
              <a:t> has the value 100, then the following reference will cause an exception to be thrown:</a:t>
            </a:r>
          </a:p>
          <a:p>
            <a:pPr algn="ctr">
              <a:spcBef>
                <a:spcPct val="75000"/>
              </a:spcBef>
              <a:buFont typeface="Wingdings" charset="2"/>
              <a:buNone/>
            </a:pP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System.out.println (codes[count]);</a:t>
            </a:r>
          </a:p>
          <a:p>
            <a:pPr>
              <a:spcBef>
                <a:spcPct val="75000"/>
              </a:spcBef>
            </a:pPr>
            <a:r>
              <a:rPr lang="en-US"/>
              <a:t>It’s common to introduce </a:t>
            </a:r>
            <a:r>
              <a:rPr lang="en-US" i="1"/>
              <a:t>off-by-one errors</a:t>
            </a:r>
            <a:r>
              <a:rPr lang="en-US"/>
              <a:t> when using arrays</a:t>
            </a: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1447800" y="5181600"/>
            <a:ext cx="6280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for (int index=0; index &lt;= 100; index++)</a:t>
            </a:r>
          </a:p>
          <a:p>
            <a:r>
              <a:rPr lang="en-US" sz="2000" b="1">
                <a:latin typeface="Courier New" pitchFamily="49" charset="0"/>
              </a:rPr>
              <a:t>codes[index] = index*50 + epsilon;</a:t>
            </a:r>
          </a:p>
        </p:txBody>
      </p:sp>
      <p:grpSp>
        <p:nvGrpSpPr>
          <p:cNvPr id="140297" name="Group 9"/>
          <p:cNvGrpSpPr>
            <a:grpSpLocks/>
          </p:cNvGrpSpPr>
          <p:nvPr/>
        </p:nvGrpSpPr>
        <p:grpSpPr bwMode="auto">
          <a:xfrm>
            <a:off x="5078413" y="4586288"/>
            <a:ext cx="1100137" cy="976312"/>
            <a:chOff x="3199" y="2889"/>
            <a:chExt cx="693" cy="615"/>
          </a:xfrm>
        </p:grpSpPr>
        <p:sp>
          <p:nvSpPr>
            <p:cNvPr id="140293" name="Text Box 5"/>
            <p:cNvSpPr txBox="1">
              <a:spLocks noChangeArrowheads="1"/>
            </p:cNvSpPr>
            <p:nvPr/>
          </p:nvSpPr>
          <p:spPr bwMode="auto">
            <a:xfrm>
              <a:off x="3199" y="2889"/>
              <a:ext cx="693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hlink"/>
                  </a:solidFill>
                  <a:latin typeface="Arial Unicode MS" pitchFamily="34" charset="-128"/>
                </a:rPr>
                <a:t>problem</a:t>
              </a:r>
            </a:p>
          </p:txBody>
        </p:sp>
        <p:sp>
          <p:nvSpPr>
            <p:cNvPr id="140294" name="Oval 6"/>
            <p:cNvSpPr>
              <a:spLocks noChangeArrowheads="1"/>
            </p:cNvSpPr>
            <p:nvPr/>
          </p:nvSpPr>
          <p:spPr bwMode="auto">
            <a:xfrm>
              <a:off x="3216" y="3264"/>
              <a:ext cx="672" cy="2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0295" name="Line 7"/>
            <p:cNvSpPr>
              <a:spLocks noChangeShapeType="1"/>
            </p:cNvSpPr>
            <p:nvPr/>
          </p:nvSpPr>
          <p:spPr bwMode="auto">
            <a:xfrm>
              <a:off x="3504" y="312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 autoUpdateAnimBg="0"/>
    </p:bldLst>
  </p:timing>
</p:sld>
</file>

<file path=ppt/theme/theme1.xml><?xml version="1.0" encoding="utf-8"?>
<a:theme xmlns:a="http://schemas.openxmlformats.org/drawingml/2006/main" name="2_CS1">
  <a:themeElements>
    <a:clrScheme name="2_CS1 9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FFCC00"/>
      </a:hlink>
      <a:folHlink>
        <a:srgbClr val="1C6D9A"/>
      </a:folHlink>
    </a:clrScheme>
    <a:fontScheme name="2_CS1">
      <a:majorFont>
        <a:latin typeface="Rockwell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2_CS1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S1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S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S1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S1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S1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S1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S1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S1 9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C00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</TotalTime>
  <Words>634</Words>
  <Application>Microsoft PowerPoint</Application>
  <PresentationFormat>On-screen Show (4:3)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Times New Roman</vt:lpstr>
      <vt:lpstr>Rockwell</vt:lpstr>
      <vt:lpstr>Arial Unicode MS</vt:lpstr>
      <vt:lpstr>Wingdings</vt:lpstr>
      <vt:lpstr>Arial Narrow</vt:lpstr>
      <vt:lpstr>Courier New</vt:lpstr>
      <vt:lpstr>2_CS1</vt:lpstr>
      <vt:lpstr>Arrays</vt:lpstr>
      <vt:lpstr>Arrays</vt:lpstr>
      <vt:lpstr>Arrays</vt:lpstr>
      <vt:lpstr>Arrays</vt:lpstr>
      <vt:lpstr>Arrays</vt:lpstr>
      <vt:lpstr>Declaring Arrays</vt:lpstr>
      <vt:lpstr>Declaring Arrays</vt:lpstr>
      <vt:lpstr>Bounds Checking</vt:lpstr>
      <vt:lpstr>Bounds Checking</vt:lpstr>
      <vt:lpstr>Bounds Checking</vt:lpstr>
      <vt:lpstr>Alternate Array Syntax</vt:lpstr>
      <vt:lpstr>Two-Dimensional Arrays</vt:lpstr>
      <vt:lpstr>Two-Dimensional Arrays</vt:lpstr>
      <vt:lpstr>Two-Dimensional Arrays</vt:lpstr>
    </vt:vector>
  </TitlesOfParts>
  <Company>Villanova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6: Arrays</dc:title>
  <dc:creator>John Lewis</dc:creator>
  <cp:lastModifiedBy>Elango</cp:lastModifiedBy>
  <cp:revision>40</cp:revision>
  <dcterms:created xsi:type="dcterms:W3CDTF">1999-08-23T17:38:43Z</dcterms:created>
  <dcterms:modified xsi:type="dcterms:W3CDTF">2022-09-05T00:38:32Z</dcterms:modified>
</cp:coreProperties>
</file>