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8" r:id="rId5"/>
    <p:sldId id="308" r:id="rId6"/>
    <p:sldId id="290" r:id="rId7"/>
    <p:sldId id="311" r:id="rId8"/>
    <p:sldId id="309" r:id="rId9"/>
    <p:sldId id="312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JAI khandelwal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Ra2112704010025.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Godfrey ashwanth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RA2112704010020.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Sujal</a:t>
          </a:r>
          <a:r>
            <a:rPr lang="en-US" baseline="0" dirty="0"/>
            <a:t> Singh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RA211270401001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X="100000" custLinFactNeighborX="159549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8FA2F131-CD01-4CBD-B7A5-1B9B5E7F0402}" type="pres">
      <dgm:prSet presAssocID="{40FC4FFE-8987-4A26-B7F4-8A516F18ADAE}" presName="iconRect" presStyleLbl="node1" presStyleIdx="0" presStyleCnt="3" custLinFactX="200000" custLinFactNeighborX="252357" custLinFactNeighborY="-803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79251" custLinFactNeighborX="-6922" custLinFactNeighborY="-5715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-76425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E94F35BC-9C76-400A-BBCA-0032259E2E5A}" type="pres">
      <dgm:prSet presAssocID="{49225C73-1633-42F1-AB3B-7CB183E5F8B8}" presName="iconRect" presStyleLbl="node1" presStyleIdx="1" presStyleCnt="3" custLinFactX="-35159" custLinFactNeighborX="-100000" custLinFactNeighborY="-3700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LinFactNeighborX="-49989" custLinFactNeighborY="-4776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2052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F09AEBFF-D2D3-4FFF-AD65-C3CEAEEB10F2}" type="pres">
      <dgm:prSet presAssocID="{1C383F32-22E8-4F62-A3E0-BDC3D5F48992}" presName="iconRect" presStyleLbl="node1" presStyleIdx="2" presStyleCnt="3" custLinFactNeighborX="1789" custLinFactNeighborY="-3700"/>
      <dgm:spPr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LinFactNeighborX="1205" custLinFactNeighborY="-52729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5337010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724575" y="719723"/>
          <a:ext cx="1043437" cy="104343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7177" y="2314038"/>
          <a:ext cx="18724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JAI khandelwal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Ra2112704010025. </a:t>
          </a:r>
        </a:p>
      </dsp:txBody>
      <dsp:txXfrm>
        <a:off x="117177" y="2314038"/>
        <a:ext cx="1872439" cy="720000"/>
      </dsp:txXfrm>
    </dsp:sp>
    <dsp:sp modelId="{543C18BC-1989-44B2-9862-C670C61D3452}">
      <dsp:nvSpPr>
        <dsp:cNvPr id="0" name=""/>
        <dsp:cNvSpPr/>
      </dsp:nvSpPr>
      <dsp:spPr>
        <a:xfrm>
          <a:off x="2730082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097181" y="689495"/>
          <a:ext cx="1043437" cy="10434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048277" y="238164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Godfrey ashwanth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RA2112704010020.</a:t>
          </a:r>
        </a:p>
      </dsp:txBody>
      <dsp:txXfrm>
        <a:off x="2048277" y="2381646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60204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29117" y="689495"/>
          <a:ext cx="1043437" cy="104343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77149" y="234589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Sujal</a:t>
          </a:r>
          <a:r>
            <a:rPr lang="en-US" sz="1500" kern="1200" baseline="0" dirty="0"/>
            <a:t> Singh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 dirty="0"/>
            <a:t>RA211270401001</a:t>
          </a:r>
          <a:endParaRPr lang="en-US" sz="1500" kern="1200" dirty="0"/>
        </a:p>
      </dsp:txBody>
      <dsp:txXfrm>
        <a:off x="7077149" y="2345891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  <p:sldLayoutId id="2147483670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8342" y="1166327"/>
            <a:ext cx="3974841" cy="4443897"/>
          </a:xfrm>
        </p:spPr>
        <p:txBody>
          <a:bodyPr/>
          <a:lstStyle/>
          <a:p>
            <a:pPr algn="ctr"/>
            <a:r>
              <a:rPr lang="en-US" sz="2800" dirty="0"/>
              <a:t>STATED </a:t>
            </a:r>
            <a:br>
              <a:rPr lang="en-US" sz="2800" dirty="0"/>
            </a:br>
            <a:r>
              <a:rPr lang="en-US" sz="2800" dirty="0"/>
              <a:t>AND</a:t>
            </a:r>
            <a:br>
              <a:rPr lang="en-US" sz="2800" dirty="0"/>
            </a:br>
            <a:r>
              <a:rPr lang="en-US" sz="2800" dirty="0"/>
              <a:t>UNSTATED</a:t>
            </a:r>
            <a:br>
              <a:rPr lang="en-US" sz="2800" dirty="0"/>
            </a:br>
            <a:r>
              <a:rPr lang="en-US" sz="2800" dirty="0"/>
              <a:t>REQUIREMENTS</a:t>
            </a:r>
          </a:p>
        </p:txBody>
      </p:sp>
      <p:pic>
        <p:nvPicPr>
          <p:cNvPr id="19" name="Picture Placeholder 18" descr="A half booth, table, and chair at a restaurant">
            <a:extLst>
              <a:ext uri="{FF2B5EF4-FFF2-40B4-BE49-F238E27FC236}">
                <a16:creationId xmlns:a16="http://schemas.microsoft.com/office/drawing/2014/main" id="{43474057-1F43-4A8C-A00F-A151DC1D10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677150" cy="68580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BE6AF0-3BE0-469F-85B7-CC1F87C35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175" y="4241283"/>
            <a:ext cx="10537825" cy="2616717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7FB2-A669-DC37-44BE-86F0FDAE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42" y="1884785"/>
            <a:ext cx="3284832" cy="3725440"/>
          </a:xfrm>
        </p:spPr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47758"/>
            <a:ext cx="10058400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+mn-lt"/>
              </a:rPr>
              <a:t>TEAM MEMBERS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98A12BE-18AE-456F-42F1-A0418EDC9BEC}"/>
              </a:ext>
            </a:extLst>
          </p:cNvPr>
          <p:cNvSpPr/>
          <p:nvPr/>
        </p:nvSpPr>
        <p:spPr>
          <a:xfrm>
            <a:off x="1485630" y="2400449"/>
            <a:ext cx="1818562" cy="181856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30A43-CC95-15A6-F48D-77FB6E0DBF5B}"/>
              </a:ext>
            </a:extLst>
          </p:cNvPr>
          <p:cNvSpPr txBox="1"/>
          <p:nvPr/>
        </p:nvSpPr>
        <p:spPr>
          <a:xfrm>
            <a:off x="6255649" y="4444408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PONNURI ANIRUDDHA </a:t>
            </a:r>
          </a:p>
          <a:p>
            <a:r>
              <a:rPr lang="en-IN" sz="1600" dirty="0"/>
              <a:t>RA2112704010015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0C14A-F54C-E816-C307-A8D13C0C28D0}"/>
              </a:ext>
            </a:extLst>
          </p:cNvPr>
          <p:cNvSpPr/>
          <p:nvPr/>
        </p:nvSpPr>
        <p:spPr>
          <a:xfrm>
            <a:off x="1745683" y="2788012"/>
            <a:ext cx="1043437" cy="104343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93523"/>
            <a:ext cx="5094517" cy="296198"/>
          </a:xfrm>
        </p:spPr>
        <p:txBody>
          <a:bodyPr/>
          <a:lstStyle/>
          <a:p>
            <a:r>
              <a:rPr lang="en-US" dirty="0"/>
              <a:t>Unstated requirements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0" y="2149803"/>
            <a:ext cx="2383973" cy="1583142"/>
          </a:xfrm>
        </p:spPr>
        <p:txBody>
          <a:bodyPr/>
          <a:lstStyle/>
          <a:p>
            <a:r>
              <a:rPr lang="en-US" dirty="0"/>
              <a:t>Chef to be qualified and experienced </a:t>
            </a:r>
          </a:p>
        </p:txBody>
      </p:sp>
      <p:pic>
        <p:nvPicPr>
          <p:cNvPr id="9" name="Picture Placeholder 8" descr="A person stirring a pot of food behind shelves with plates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8600" cy="6858000"/>
          </a:xfrm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D1A06E8-6506-4F8B-B0BC-08ABB74B3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6050" y="4414557"/>
            <a:ext cx="2383973" cy="1549920"/>
          </a:xfrm>
        </p:spPr>
        <p:txBody>
          <a:bodyPr/>
          <a:lstStyle/>
          <a:p>
            <a:r>
              <a:rPr lang="en-US" dirty="0"/>
              <a:t>Loss of potential income by not offering new tools for restaurant workers ​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192" y="2149803"/>
            <a:ext cx="2383972" cy="1549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192" y="4414557"/>
            <a:ext cx="2383972" cy="1549920"/>
          </a:xfrm>
        </p:spPr>
        <p:txBody>
          <a:bodyPr/>
          <a:lstStyle/>
          <a:p>
            <a:r>
              <a:rPr lang="en-US" dirty="0"/>
              <a:t>Service industry professionals want something that’s easy to adopt and simple to use for their restaurant​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3" y="2149803"/>
            <a:ext cx="2383972" cy="1549920"/>
          </a:xfrm>
        </p:spPr>
        <p:txBody>
          <a:bodyPr/>
          <a:lstStyle/>
          <a:p>
            <a:r>
              <a:rPr lang="en-US" dirty="0"/>
              <a:t>New restaurant tools increased profits by $20 million in 2019 ​</a:t>
            </a:r>
          </a:p>
        </p:txBody>
      </p:sp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93523"/>
            <a:ext cx="5094517" cy="296198"/>
          </a:xfrm>
        </p:spPr>
        <p:txBody>
          <a:bodyPr/>
          <a:lstStyle/>
          <a:p>
            <a:r>
              <a:rPr lang="en-US" dirty="0"/>
              <a:t>Unstated requirements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0" y="2149803"/>
            <a:ext cx="2383973" cy="1583142"/>
          </a:xfrm>
        </p:spPr>
        <p:txBody>
          <a:bodyPr/>
          <a:lstStyle/>
          <a:p>
            <a:r>
              <a:rPr lang="en-US" dirty="0"/>
              <a:t>Restaurants need new software solutions but are using old or outdated tools and services​</a:t>
            </a:r>
          </a:p>
        </p:txBody>
      </p:sp>
      <p:pic>
        <p:nvPicPr>
          <p:cNvPr id="9" name="Picture Placeholder 8" descr="A person stirring a pot of food behind shelves with plates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8600" cy="685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5C45EA-3D67-4B00-9B3A-CF3180E41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050" y="1783378"/>
            <a:ext cx="2383973" cy="464399"/>
          </a:xfrm>
        </p:spPr>
        <p:txBody>
          <a:bodyPr/>
          <a:lstStyle/>
          <a:p>
            <a:r>
              <a:rPr lang="en-US" dirty="0"/>
              <a:t>Market gap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9491D0-59E9-40C7-85AC-D6370AF613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6050" y="4048132"/>
            <a:ext cx="2383973" cy="464399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D1A06E8-6506-4F8B-B0BC-08ABB74B3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6050" y="4414557"/>
            <a:ext cx="2383973" cy="1549920"/>
          </a:xfrm>
        </p:spPr>
        <p:txBody>
          <a:bodyPr/>
          <a:lstStyle/>
          <a:p>
            <a:r>
              <a:rPr lang="en-US" dirty="0"/>
              <a:t>Loss of potential income by not offering new tools for restaurant workers ​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AD88DCF-69AF-464C-A7A7-8BCEB5EB06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192" y="1783378"/>
            <a:ext cx="2383972" cy="464399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192" y="2149803"/>
            <a:ext cx="2383972" cy="1549920"/>
          </a:xfrm>
        </p:spPr>
        <p:txBody>
          <a:bodyPr/>
          <a:lstStyle/>
          <a:p>
            <a:r>
              <a:rPr lang="en-US" dirty="0"/>
              <a:t>10% increase of POS efficiency prove that there’s a market for simpler POS tools​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E1EB688-2E49-4F3C-8FCE-B92B812171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192" y="4048132"/>
            <a:ext cx="2383972" cy="464399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192" y="4414557"/>
            <a:ext cx="2383972" cy="1549920"/>
          </a:xfrm>
        </p:spPr>
        <p:txBody>
          <a:bodyPr/>
          <a:lstStyle/>
          <a:p>
            <a:r>
              <a:rPr lang="en-US" dirty="0"/>
              <a:t>Service industry professionals want something that’s easy to adopt and simple to use for their restaurant​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28B4E04-A819-4F88-83D0-33EB09DEF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92333" y="1783378"/>
            <a:ext cx="2383972" cy="464399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3" y="2149803"/>
            <a:ext cx="2383972" cy="1549920"/>
          </a:xfrm>
        </p:spPr>
        <p:txBody>
          <a:bodyPr/>
          <a:lstStyle/>
          <a:p>
            <a:r>
              <a:rPr lang="en-US" dirty="0"/>
              <a:t>New restaurant tools increased profits by $20 million in 2019 ​</a:t>
            </a:r>
          </a:p>
        </p:txBody>
      </p:sp>
    </p:spTree>
    <p:extLst>
      <p:ext uri="{BB962C8B-B14F-4D97-AF65-F5344CB8AC3E}">
        <p14:creationId xmlns:p14="http://schemas.microsoft.com/office/powerpoint/2010/main" val="1337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095" y="762470"/>
            <a:ext cx="5094517" cy="296198"/>
          </a:xfrm>
        </p:spPr>
        <p:txBody>
          <a:bodyPr/>
          <a:lstStyle/>
          <a:p>
            <a:r>
              <a:rPr lang="en-US" dirty="0"/>
              <a:t>stated requirements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0" y="2149803"/>
            <a:ext cx="2383973" cy="1583142"/>
          </a:xfrm>
        </p:spPr>
        <p:txBody>
          <a:bodyPr/>
          <a:lstStyle/>
          <a:p>
            <a:r>
              <a:rPr lang="en-US" dirty="0"/>
              <a:t>Restaurants need new software solutions but are using old or outdated tools and services​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0"/>
            <a:ext cx="4201881" cy="685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5C45EA-3D67-4B00-9B3A-CF3180E41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050" y="1783378"/>
            <a:ext cx="2383973" cy="464399"/>
          </a:xfrm>
        </p:spPr>
        <p:txBody>
          <a:bodyPr/>
          <a:lstStyle/>
          <a:p>
            <a:r>
              <a:rPr lang="en-US" dirty="0"/>
              <a:t>Market gap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9491D0-59E9-40C7-85AC-D6370AF613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6050" y="4048132"/>
            <a:ext cx="2383973" cy="464399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D1A06E8-6506-4F8B-B0BC-08ABB74B3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6050" y="4414557"/>
            <a:ext cx="2383973" cy="1549920"/>
          </a:xfrm>
        </p:spPr>
        <p:txBody>
          <a:bodyPr/>
          <a:lstStyle/>
          <a:p>
            <a:r>
              <a:rPr lang="en-US" dirty="0"/>
              <a:t>Loss of potential income by not offering new tools for restaurant workers ​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AD88DCF-69AF-464C-A7A7-8BCEB5EB06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192" y="1783378"/>
            <a:ext cx="2383972" cy="464399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192" y="2149803"/>
            <a:ext cx="2383972" cy="1549920"/>
          </a:xfrm>
        </p:spPr>
        <p:txBody>
          <a:bodyPr/>
          <a:lstStyle/>
          <a:p>
            <a:r>
              <a:rPr lang="en-US" dirty="0"/>
              <a:t>10% increase of POS efficiency prove that there’s a market for simpler POS tools​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E1EB688-2E49-4F3C-8FCE-B92B812171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192" y="4048132"/>
            <a:ext cx="2383972" cy="464399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192" y="4414557"/>
            <a:ext cx="2383972" cy="1549920"/>
          </a:xfrm>
        </p:spPr>
        <p:txBody>
          <a:bodyPr/>
          <a:lstStyle/>
          <a:p>
            <a:r>
              <a:rPr lang="en-US" dirty="0"/>
              <a:t>Service industry professionals want something that’s easy to adopt and simple to use for their restaurant​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28B4E04-A819-4F88-83D0-33EB09DEF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92333" y="1783378"/>
            <a:ext cx="2383972" cy="464399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3" y="2149803"/>
            <a:ext cx="2383972" cy="1549920"/>
          </a:xfrm>
        </p:spPr>
        <p:txBody>
          <a:bodyPr/>
          <a:lstStyle/>
          <a:p>
            <a:r>
              <a:rPr lang="en-US" dirty="0"/>
              <a:t>New restaurant tools increased profits by $20 million in 2019 ​</a:t>
            </a:r>
          </a:p>
        </p:txBody>
      </p:sp>
    </p:spTree>
    <p:extLst>
      <p:ext uri="{BB962C8B-B14F-4D97-AF65-F5344CB8AC3E}">
        <p14:creationId xmlns:p14="http://schemas.microsoft.com/office/powerpoint/2010/main" val="245871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095" y="762470"/>
            <a:ext cx="5094517" cy="296198"/>
          </a:xfrm>
        </p:spPr>
        <p:txBody>
          <a:bodyPr/>
          <a:lstStyle/>
          <a:p>
            <a:r>
              <a:rPr lang="en-US" dirty="0"/>
              <a:t>stated requirements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C47F3D7-2E0A-4565-95F1-798A78C8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0" y="2149803"/>
            <a:ext cx="2383973" cy="1583142"/>
          </a:xfrm>
        </p:spPr>
        <p:txBody>
          <a:bodyPr/>
          <a:lstStyle/>
          <a:p>
            <a:r>
              <a:rPr lang="en-US" dirty="0"/>
              <a:t>Restaurants need new software solutions but are using old or outdated tools and services​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0"/>
            <a:ext cx="4201881" cy="685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5C45EA-3D67-4B00-9B3A-CF3180E41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6050" y="1783378"/>
            <a:ext cx="2383973" cy="464399"/>
          </a:xfrm>
        </p:spPr>
        <p:txBody>
          <a:bodyPr/>
          <a:lstStyle/>
          <a:p>
            <a:r>
              <a:rPr lang="en-US" dirty="0"/>
              <a:t>Market gap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9491D0-59E9-40C7-85AC-D6370AF613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6050" y="4048132"/>
            <a:ext cx="2383973" cy="464399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D1A06E8-6506-4F8B-B0BC-08ABB74B3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6050" y="4414557"/>
            <a:ext cx="2383973" cy="1549920"/>
          </a:xfrm>
        </p:spPr>
        <p:txBody>
          <a:bodyPr/>
          <a:lstStyle/>
          <a:p>
            <a:r>
              <a:rPr lang="en-US" dirty="0"/>
              <a:t>Loss of potential income by not offering new tools for restaurant workers ​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AD88DCF-69AF-464C-A7A7-8BCEB5EB06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192" y="1783378"/>
            <a:ext cx="2383972" cy="464399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E12F36-7172-4E9B-92AA-6A2BF7F11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4192" y="2149803"/>
            <a:ext cx="2383972" cy="1549920"/>
          </a:xfrm>
        </p:spPr>
        <p:txBody>
          <a:bodyPr/>
          <a:lstStyle/>
          <a:p>
            <a:r>
              <a:rPr lang="en-US" dirty="0"/>
              <a:t>10% increase of POS efficiency prove that there’s a market for simpler POS tools​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E1EB688-2E49-4F3C-8FCE-B92B812171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192" y="4048132"/>
            <a:ext cx="2383972" cy="464399"/>
          </a:xfrm>
        </p:spPr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F58647-DB42-42ED-BAB8-FEA6519630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192" y="4414557"/>
            <a:ext cx="2383972" cy="1549920"/>
          </a:xfrm>
        </p:spPr>
        <p:txBody>
          <a:bodyPr/>
          <a:lstStyle/>
          <a:p>
            <a:r>
              <a:rPr lang="en-US" dirty="0"/>
              <a:t>Service industry professionals want something that’s easy to adopt and simple to use for their restaurant​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28B4E04-A819-4F88-83D0-33EB09DEF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92333" y="1783378"/>
            <a:ext cx="2383972" cy="464399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099E783-7CAD-4A11-8139-442FE1A60E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2333" y="2149803"/>
            <a:ext cx="2383972" cy="1549920"/>
          </a:xfrm>
        </p:spPr>
        <p:txBody>
          <a:bodyPr/>
          <a:lstStyle/>
          <a:p>
            <a:r>
              <a:rPr lang="en-US" dirty="0"/>
              <a:t>New restaurant tools increased profits by $20 million in 2019 ​</a:t>
            </a:r>
          </a:p>
        </p:txBody>
      </p:sp>
    </p:spTree>
    <p:extLst>
      <p:ext uri="{BB962C8B-B14F-4D97-AF65-F5344CB8AC3E}">
        <p14:creationId xmlns:p14="http://schemas.microsoft.com/office/powerpoint/2010/main" val="29538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D8D3CBEB-5660-4437-0EB6-F901467F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1D5C1A6-1B07-A09C-1498-A44F6251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54639A-1FA6-8683-6FDC-E2A348A0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" t="3099" r="759" b="2901"/>
          <a:stretch/>
        </p:blipFill>
        <p:spPr>
          <a:xfrm>
            <a:off x="148318" y="351064"/>
            <a:ext cx="11895364" cy="61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7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1334</TotalTime>
  <Words>318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Calisto MT</vt:lpstr>
      <vt:lpstr>Courier New</vt:lpstr>
      <vt:lpstr>Kunstler Script</vt:lpstr>
      <vt:lpstr>Office Theme</vt:lpstr>
      <vt:lpstr>STATED  AND UNSTATED REQUIREMENTS</vt:lpstr>
      <vt:lpstr>TEAM MEMBERS</vt:lpstr>
      <vt:lpstr>Unstated requirements</vt:lpstr>
      <vt:lpstr>Unstated requirements</vt:lpstr>
      <vt:lpstr>stated requirements</vt:lpstr>
      <vt:lpstr>stated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STATED  AND UNSTATED REQUIREMENTS</dc:title>
  <dc:creator>Aniruddha Ponnuri</dc:creator>
  <cp:lastModifiedBy>Aniruddha Ponnuri</cp:lastModifiedBy>
  <cp:revision>2</cp:revision>
  <dcterms:created xsi:type="dcterms:W3CDTF">2022-10-13T19:32:30Z</dcterms:created>
  <dcterms:modified xsi:type="dcterms:W3CDTF">2022-10-15T02:35:21Z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