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6"/>
  </p:notesMasterIdLst>
  <p:sldIdLst>
    <p:sldId id="311" r:id="rId2"/>
    <p:sldId id="312" r:id="rId3"/>
    <p:sldId id="313" r:id="rId4"/>
    <p:sldId id="314" r:id="rId5"/>
    <p:sldId id="315" r:id="rId6"/>
    <p:sldId id="316" r:id="rId7"/>
    <p:sldId id="317" r:id="rId8"/>
    <p:sldId id="338" r:id="rId9"/>
    <p:sldId id="326" r:id="rId10"/>
    <p:sldId id="327" r:id="rId11"/>
    <p:sldId id="328" r:id="rId12"/>
    <p:sldId id="318" r:id="rId13"/>
    <p:sldId id="329" r:id="rId14"/>
    <p:sldId id="319" r:id="rId15"/>
    <p:sldId id="330" r:id="rId16"/>
    <p:sldId id="320" r:id="rId17"/>
    <p:sldId id="321" r:id="rId18"/>
    <p:sldId id="331" r:id="rId19"/>
    <p:sldId id="323" r:id="rId20"/>
    <p:sldId id="322" r:id="rId21"/>
    <p:sldId id="324" r:id="rId22"/>
    <p:sldId id="325" r:id="rId23"/>
    <p:sldId id="332" r:id="rId24"/>
    <p:sldId id="335" r:id="rId25"/>
    <p:sldId id="336" r:id="rId26"/>
    <p:sldId id="337" r:id="rId27"/>
    <p:sldId id="334" r:id="rId28"/>
    <p:sldId id="333" r:id="rId29"/>
    <p:sldId id="339" r:id="rId30"/>
    <p:sldId id="340" r:id="rId31"/>
    <p:sldId id="342" r:id="rId32"/>
    <p:sldId id="341" r:id="rId33"/>
    <p:sldId id="343" r:id="rId34"/>
    <p:sldId id="344" r:id="rId35"/>
    <p:sldId id="350" r:id="rId36"/>
    <p:sldId id="345" r:id="rId37"/>
    <p:sldId id="349" r:id="rId38"/>
    <p:sldId id="347" r:id="rId39"/>
    <p:sldId id="348" r:id="rId40"/>
    <p:sldId id="346" r:id="rId41"/>
    <p:sldId id="363" r:id="rId42"/>
    <p:sldId id="351" r:id="rId43"/>
    <p:sldId id="353" r:id="rId44"/>
    <p:sldId id="355" r:id="rId45"/>
    <p:sldId id="354" r:id="rId46"/>
    <p:sldId id="352" r:id="rId47"/>
    <p:sldId id="356" r:id="rId48"/>
    <p:sldId id="357" r:id="rId49"/>
    <p:sldId id="358" r:id="rId50"/>
    <p:sldId id="359" r:id="rId51"/>
    <p:sldId id="360" r:id="rId52"/>
    <p:sldId id="362" r:id="rId53"/>
    <p:sldId id="361" r:id="rId54"/>
    <p:sldId id="364" r:id="rId55"/>
    <p:sldId id="365" r:id="rId56"/>
    <p:sldId id="366" r:id="rId57"/>
    <p:sldId id="367" r:id="rId58"/>
    <p:sldId id="368" r:id="rId59"/>
    <p:sldId id="371" r:id="rId60"/>
    <p:sldId id="372" r:id="rId61"/>
    <p:sldId id="370" r:id="rId62"/>
    <p:sldId id="373" r:id="rId63"/>
    <p:sldId id="378" r:id="rId64"/>
    <p:sldId id="374" r:id="rId65"/>
    <p:sldId id="375" r:id="rId66"/>
    <p:sldId id="376" r:id="rId67"/>
    <p:sldId id="377" r:id="rId68"/>
    <p:sldId id="379" r:id="rId69"/>
    <p:sldId id="384" r:id="rId70"/>
    <p:sldId id="380" r:id="rId71"/>
    <p:sldId id="381" r:id="rId72"/>
    <p:sldId id="382" r:id="rId73"/>
    <p:sldId id="383" r:id="rId74"/>
    <p:sldId id="388" r:id="rId75"/>
    <p:sldId id="389" r:id="rId76"/>
    <p:sldId id="385" r:id="rId77"/>
    <p:sldId id="386" r:id="rId78"/>
    <p:sldId id="387" r:id="rId79"/>
    <p:sldId id="390" r:id="rId80"/>
    <p:sldId id="391" r:id="rId81"/>
    <p:sldId id="392" r:id="rId82"/>
    <p:sldId id="394" r:id="rId83"/>
    <p:sldId id="393" r:id="rId84"/>
    <p:sldId id="395" r:id="rId85"/>
    <p:sldId id="398" r:id="rId86"/>
    <p:sldId id="399" r:id="rId87"/>
    <p:sldId id="400" r:id="rId88"/>
    <p:sldId id="401" r:id="rId89"/>
    <p:sldId id="402" r:id="rId90"/>
    <p:sldId id="403" r:id="rId91"/>
    <p:sldId id="404" r:id="rId92"/>
    <p:sldId id="396" r:id="rId93"/>
    <p:sldId id="397" r:id="rId94"/>
    <p:sldId id="405" r:id="rId95"/>
    <p:sldId id="406" r:id="rId96"/>
    <p:sldId id="408" r:id="rId97"/>
    <p:sldId id="409" r:id="rId98"/>
    <p:sldId id="407" r:id="rId99"/>
    <p:sldId id="411" r:id="rId100"/>
    <p:sldId id="412" r:id="rId101"/>
    <p:sldId id="418" r:id="rId102"/>
    <p:sldId id="413" r:id="rId103"/>
    <p:sldId id="417" r:id="rId104"/>
    <p:sldId id="414" r:id="rId105"/>
    <p:sldId id="415" r:id="rId106"/>
    <p:sldId id="416" r:id="rId107"/>
    <p:sldId id="419" r:id="rId108"/>
    <p:sldId id="428" r:id="rId109"/>
    <p:sldId id="427" r:id="rId110"/>
    <p:sldId id="426" r:id="rId111"/>
    <p:sldId id="425" r:id="rId112"/>
    <p:sldId id="420" r:id="rId113"/>
    <p:sldId id="421" r:id="rId114"/>
    <p:sldId id="424" r:id="rId115"/>
    <p:sldId id="422" r:id="rId116"/>
    <p:sldId id="429" r:id="rId117"/>
    <p:sldId id="430" r:id="rId118"/>
    <p:sldId id="431" r:id="rId119"/>
    <p:sldId id="432" r:id="rId120"/>
    <p:sldId id="433" r:id="rId121"/>
    <p:sldId id="436" r:id="rId122"/>
    <p:sldId id="435" r:id="rId123"/>
    <p:sldId id="437" r:id="rId124"/>
    <p:sldId id="438"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3300"/>
    <a:srgbClr val="0033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1548" y="-18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D1139-781C-477F-9C4E-4B3120CEDA4F}" type="datetimeFigureOut">
              <a:rPr lang="en-IN" smtClean="0"/>
              <a:t>12-10-2022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8F4D6F-C41D-4C44-B8AF-C313D714C18D}" type="slidenum">
              <a:rPr lang="en-IN" smtClean="0"/>
              <a:t>‹#›</a:t>
            </a:fld>
            <a:endParaRPr lang="en-IN"/>
          </a:p>
        </p:txBody>
      </p:sp>
    </p:spTree>
    <p:extLst>
      <p:ext uri="{BB962C8B-B14F-4D97-AF65-F5344CB8AC3E}">
        <p14:creationId xmlns:p14="http://schemas.microsoft.com/office/powerpoint/2010/main" val="4217802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38F4D6F-C41D-4C44-B8AF-C313D714C18D}" type="slidenum">
              <a:rPr lang="en-IN" smtClean="0"/>
              <a:t>1</a:t>
            </a:fld>
            <a:endParaRPr lang="en-IN"/>
          </a:p>
        </p:txBody>
      </p:sp>
    </p:spTree>
    <p:extLst>
      <p:ext uri="{BB962C8B-B14F-4D97-AF65-F5344CB8AC3E}">
        <p14:creationId xmlns:p14="http://schemas.microsoft.com/office/powerpoint/2010/main" val="368509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lgn="ctr">
              <a:defRPr sz="6600">
                <a:ln>
                  <a:noFill/>
                </a:ln>
                <a:solidFill>
                  <a:srgbClr val="FF006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89D784-7F79-495B-BD14-E0EE1E4E64B8}"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9D784-7F79-495B-BD14-E0EE1E4E64B8}"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9D784-7F79-495B-BD14-E0EE1E4E64B8}"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latin typeface="+mj-lt"/>
              </a:defRPr>
            </a:lvl1pPr>
            <a:lvl2pPr>
              <a:defRPr>
                <a:solidFill>
                  <a:schemeClr val="tx2"/>
                </a:solidFill>
                <a:latin typeface="+mj-lt"/>
              </a:defRPr>
            </a:lvl2pPr>
            <a:lvl3pPr>
              <a:defRPr>
                <a:solidFill>
                  <a:schemeClr val="tx2"/>
                </a:solidFill>
                <a:latin typeface="+mj-lt"/>
              </a:defRPr>
            </a:lvl3pPr>
            <a:lvl4pPr>
              <a:defRPr>
                <a:solidFill>
                  <a:schemeClr val="tx2"/>
                </a:solidFill>
                <a:latin typeface="+mj-lt"/>
              </a:defRPr>
            </a:lvl4pPr>
            <a:lvl5pPr>
              <a:defRPr>
                <a:solidFill>
                  <a:schemeClr val="tx2"/>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89D784-7F79-495B-BD14-E0EE1E4E64B8}"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9D784-7F79-495B-BD14-E0EE1E4E64B8}"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89D784-7F79-495B-BD14-E0EE1E4E64B8}" type="datetimeFigureOut">
              <a:rPr lang="en-IN" smtClean="0"/>
              <a:t>12-10-2022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89D784-7F79-495B-BD14-E0EE1E4E64B8}" type="datetimeFigureOut">
              <a:rPr lang="en-IN" smtClean="0"/>
              <a:t>12-10-2022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89D784-7F79-495B-BD14-E0EE1E4E64B8}" type="datetimeFigureOut">
              <a:rPr lang="en-IN" smtClean="0"/>
              <a:t>12-10-2022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9D784-7F79-495B-BD14-E0EE1E4E64B8}" type="datetimeFigureOut">
              <a:rPr lang="en-IN" smtClean="0"/>
              <a:t>12-10-2022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9D784-7F79-495B-BD14-E0EE1E4E64B8}" type="datetimeFigureOut">
              <a:rPr lang="en-IN" smtClean="0"/>
              <a:t>12-10-2022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14F8D-610E-4431-AC76-E7A45D1B3A82}"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389D784-7F79-495B-BD14-E0EE1E4E64B8}" type="datetimeFigureOut">
              <a:rPr lang="en-IN" smtClean="0"/>
              <a:t>12-10-2022</a:t>
            </a:fld>
            <a:endParaRPr lang="en-IN"/>
          </a:p>
        </p:txBody>
      </p:sp>
      <p:sp>
        <p:nvSpPr>
          <p:cNvPr id="9" name="Slide Number Placeholder 8"/>
          <p:cNvSpPr>
            <a:spLocks noGrp="1"/>
          </p:cNvSpPr>
          <p:nvPr>
            <p:ph type="sldNum" sz="quarter" idx="11"/>
          </p:nvPr>
        </p:nvSpPr>
        <p:spPr/>
        <p:txBody>
          <a:bodyPr/>
          <a:lstStyle/>
          <a:p>
            <a:fld id="{BDE14F8D-610E-4431-AC76-E7A45D1B3A82}"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DE14F8D-610E-4431-AC76-E7A45D1B3A82}"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389D784-7F79-495B-BD14-E0EE1E4E64B8}" type="datetimeFigureOut">
              <a:rPr lang="en-IN" smtClean="0"/>
              <a:t>12-10-2022</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b="1"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b="1" kern="1200">
          <a:solidFill>
            <a:srgbClr val="C00000"/>
          </a:solidFill>
          <a:latin typeface="+mj-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b="1" kern="1200">
          <a:solidFill>
            <a:schemeClr val="accent3">
              <a:lumMod val="50000"/>
            </a:schemeClr>
          </a:solidFill>
          <a:latin typeface="+mj-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b="1" kern="1200">
          <a:solidFill>
            <a:srgbClr val="C00000"/>
          </a:solidFill>
          <a:latin typeface="+mj-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b="1" kern="1200">
          <a:solidFill>
            <a:srgbClr val="0033CC"/>
          </a:solidFill>
          <a:latin typeface="+mj-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b="1" kern="1200" baseline="0">
          <a:solidFill>
            <a:srgbClr val="C00000"/>
          </a:solidFill>
          <a:latin typeface="+mj-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localhost:8000/"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geeksforgeeks.org/django-project-mvt-structur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hotframeworks.com/"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127.0.0.1:8000/members/"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888" y="404664"/>
            <a:ext cx="8229600" cy="2593975"/>
          </a:xfrm>
        </p:spPr>
        <p:txBody>
          <a:bodyPr/>
          <a:lstStyle/>
          <a:p>
            <a:pPr algn="ctr"/>
            <a:r>
              <a:rPr lang="en-GB" sz="4800" b="1" dirty="0" smtClean="0">
                <a:solidFill>
                  <a:schemeClr val="accent4">
                    <a:lumMod val="50000"/>
                  </a:schemeClr>
                </a:solidFill>
              </a:rPr>
              <a:t>Fundamentals of Data Science </a:t>
            </a:r>
            <a:br>
              <a:rPr lang="en-GB" sz="4800" b="1" dirty="0" smtClean="0">
                <a:solidFill>
                  <a:schemeClr val="accent4">
                    <a:lumMod val="50000"/>
                  </a:schemeClr>
                </a:solidFill>
              </a:rPr>
            </a:br>
            <a:r>
              <a:rPr lang="en-GB" sz="4800" b="1" dirty="0" smtClean="0">
                <a:solidFill>
                  <a:schemeClr val="accent4">
                    <a:lumMod val="50000"/>
                  </a:schemeClr>
                </a:solidFill>
              </a:rPr>
              <a:t>21CSS202T</a:t>
            </a:r>
            <a:endParaRPr lang="en-IN" sz="4800" b="1" dirty="0">
              <a:solidFill>
                <a:schemeClr val="accent4">
                  <a:lumMod val="50000"/>
                </a:schemeClr>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212976"/>
            <a:ext cx="5081571"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5890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Development Basics</a:t>
            </a:r>
            <a:endParaRPr lang="en-IN" dirty="0"/>
          </a:p>
        </p:txBody>
      </p:sp>
      <p:sp>
        <p:nvSpPr>
          <p:cNvPr id="3" name="Content Placeholder 2"/>
          <p:cNvSpPr>
            <a:spLocks noGrp="1"/>
          </p:cNvSpPr>
          <p:nvPr>
            <p:ph idx="1"/>
          </p:nvPr>
        </p:nvSpPr>
        <p:spPr/>
        <p:txBody>
          <a:bodyPr>
            <a:normAutofit/>
          </a:bodyPr>
          <a:lstStyle/>
          <a:p>
            <a:pPr algn="just" fontAlgn="base"/>
            <a:r>
              <a:rPr lang="en-GB" dirty="0"/>
              <a:t>The Client-server model is a </a:t>
            </a:r>
            <a:r>
              <a:rPr lang="en-GB" dirty="0">
                <a:solidFill>
                  <a:srgbClr val="C00000"/>
                </a:solidFill>
              </a:rPr>
              <a:t>distributed application </a:t>
            </a:r>
            <a:r>
              <a:rPr lang="en-GB" dirty="0"/>
              <a:t>structure that partitions task or workload between the providers of a resource or service, called servers, and service requesters called clients. </a:t>
            </a:r>
            <a:endParaRPr lang="en-GB" dirty="0" smtClean="0"/>
          </a:p>
          <a:p>
            <a:pPr algn="just" fontAlgn="base"/>
            <a:r>
              <a:rPr lang="en-GB" dirty="0" smtClean="0"/>
              <a:t>In </a:t>
            </a:r>
            <a:r>
              <a:rPr lang="en-GB" dirty="0"/>
              <a:t>the client-server architecture, when the client computer sends a request for data to the server through the internet, the server accepts the requested process and deliver the data packets requested back to the client. </a:t>
            </a:r>
            <a:endParaRPr lang="en-GB" dirty="0" smtClean="0"/>
          </a:p>
          <a:p>
            <a:pPr algn="just" fontAlgn="base"/>
            <a:r>
              <a:rPr lang="en-GB" dirty="0" smtClean="0">
                <a:solidFill>
                  <a:srgbClr val="C00000"/>
                </a:solidFill>
              </a:rPr>
              <a:t>Clients </a:t>
            </a:r>
            <a:r>
              <a:rPr lang="en-GB" dirty="0">
                <a:solidFill>
                  <a:srgbClr val="C00000"/>
                </a:solidFill>
              </a:rPr>
              <a:t>do not share any of their resources</a:t>
            </a:r>
            <a:r>
              <a:rPr lang="en-GB" dirty="0"/>
              <a:t>. </a:t>
            </a:r>
            <a:endParaRPr lang="en-GB" dirty="0" smtClean="0"/>
          </a:p>
          <a:p>
            <a:pPr algn="just" fontAlgn="base"/>
            <a:r>
              <a:rPr lang="en-GB" dirty="0" smtClean="0"/>
              <a:t>Examples </a:t>
            </a:r>
            <a:r>
              <a:rPr lang="en-GB" dirty="0"/>
              <a:t>of Client-Server Model are Email, World Wide Web, etc</a:t>
            </a:r>
            <a:r>
              <a:rPr lang="en-GB" dirty="0" smtClean="0"/>
              <a:t>.</a:t>
            </a:r>
            <a:endParaRPr lang="en-GB" dirty="0"/>
          </a:p>
        </p:txBody>
      </p:sp>
    </p:spTree>
    <p:extLst>
      <p:ext uri="{BB962C8B-B14F-4D97-AF65-F5344CB8AC3E}">
        <p14:creationId xmlns:p14="http://schemas.microsoft.com/office/powerpoint/2010/main" val="417648893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Rendering </a:t>
            </a:r>
            <a:r>
              <a:rPr lang="en-IN" dirty="0"/>
              <a:t>Templates</a:t>
            </a:r>
          </a:p>
        </p:txBody>
      </p:sp>
      <p:sp>
        <p:nvSpPr>
          <p:cNvPr id="3" name="Content Placeholder 2"/>
          <p:cNvSpPr>
            <a:spLocks noGrp="1"/>
          </p:cNvSpPr>
          <p:nvPr>
            <p:ph idx="1"/>
          </p:nvPr>
        </p:nvSpPr>
        <p:spPr>
          <a:xfrm>
            <a:off x="457200" y="1600200"/>
            <a:ext cx="7931224" cy="4800600"/>
          </a:xfrm>
        </p:spPr>
        <p:txBody>
          <a:bodyPr>
            <a:normAutofit/>
          </a:bodyPr>
          <a:lstStyle/>
          <a:p>
            <a:pPr marL="114300" indent="0">
              <a:buNone/>
            </a:pPr>
            <a:r>
              <a:rPr lang="en-GB" sz="1800" dirty="0" err="1"/>
              <a:t>def</a:t>
            </a:r>
            <a:r>
              <a:rPr lang="en-GB" sz="1800" b="0" dirty="0"/>
              <a:t> </a:t>
            </a:r>
            <a:r>
              <a:rPr lang="en-GB" sz="1800" b="0" dirty="0" err="1"/>
              <a:t>today_is</a:t>
            </a:r>
            <a:r>
              <a:rPr lang="en-GB" sz="1800" b="0" dirty="0"/>
              <a:t>(request): </a:t>
            </a:r>
            <a:endParaRPr lang="en-GB" sz="1800" b="0" dirty="0" smtClean="0"/>
          </a:p>
          <a:p>
            <a:pPr marL="114300" indent="0">
              <a:buNone/>
            </a:pPr>
            <a:r>
              <a:rPr lang="en-GB" sz="1800" b="0" dirty="0" smtClean="0"/>
              <a:t>	now </a:t>
            </a:r>
            <a:r>
              <a:rPr lang="en-GB" sz="1800" b="0" dirty="0"/>
              <a:t>= </a:t>
            </a:r>
            <a:r>
              <a:rPr lang="en-GB" sz="1800" b="0" dirty="0" err="1"/>
              <a:t>datetime.datetime.now</a:t>
            </a:r>
            <a:r>
              <a:rPr lang="en-GB" sz="1800" b="0" dirty="0"/>
              <a:t>() </a:t>
            </a:r>
            <a:endParaRPr lang="en-GB" sz="1800" b="0" dirty="0" smtClean="0"/>
          </a:p>
          <a:p>
            <a:pPr marL="114300" indent="0">
              <a:buNone/>
            </a:pPr>
            <a:r>
              <a:rPr lang="en-GB" sz="1800" dirty="0" smtClean="0"/>
              <a:t>	return</a:t>
            </a:r>
            <a:r>
              <a:rPr lang="en-GB" sz="1800" b="0" dirty="0" smtClean="0"/>
              <a:t> </a:t>
            </a:r>
            <a:r>
              <a:rPr lang="en-GB" sz="1800" b="0" dirty="0" err="1"/>
              <a:t>render_to_response</a:t>
            </a:r>
            <a:r>
              <a:rPr lang="en-GB" sz="1800" b="0" dirty="0" smtClean="0"/>
              <a:t>(‘</a:t>
            </a:r>
            <a:r>
              <a:rPr lang="en-GB" sz="1800" b="0" dirty="0" err="1" smtClean="0"/>
              <a:t>newapp</a:t>
            </a:r>
            <a:r>
              <a:rPr lang="en-GB" sz="1800" b="0" dirty="0" smtClean="0"/>
              <a:t>/datetime.html</a:t>
            </a:r>
            <a:r>
              <a:rPr lang="en-GB" sz="1800" b="0" dirty="0"/>
              <a:t>', {'now': now }) </a:t>
            </a:r>
          </a:p>
          <a:p>
            <a:pPr marL="114300" indent="0">
              <a:buNone/>
            </a:pPr>
            <a:endParaRPr lang="en-IN" sz="1800" dirty="0"/>
          </a:p>
        </p:txBody>
      </p:sp>
    </p:spTree>
    <p:extLst>
      <p:ext uri="{BB962C8B-B14F-4D97-AF65-F5344CB8AC3E}">
        <p14:creationId xmlns:p14="http://schemas.microsoft.com/office/powerpoint/2010/main" val="7748690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Rendering Templates</a:t>
            </a:r>
            <a:endParaRPr lang="en-IN" dirty="0"/>
          </a:p>
        </p:txBody>
      </p:sp>
      <p:sp>
        <p:nvSpPr>
          <p:cNvPr id="3" name="Content Placeholder 2"/>
          <p:cNvSpPr>
            <a:spLocks noGrp="1"/>
          </p:cNvSpPr>
          <p:nvPr>
            <p:ph idx="1"/>
          </p:nvPr>
        </p:nvSpPr>
        <p:spPr>
          <a:xfrm>
            <a:off x="457200" y="1600200"/>
            <a:ext cx="7931224" cy="4800600"/>
          </a:xfrm>
        </p:spPr>
        <p:txBody>
          <a:bodyPr>
            <a:normAutofit fontScale="92500"/>
          </a:bodyPr>
          <a:lstStyle/>
          <a:p>
            <a:r>
              <a:rPr lang="en-GB" b="0" dirty="0"/>
              <a:t>The </a:t>
            </a:r>
            <a:r>
              <a:rPr lang="en-GB" dirty="0"/>
              <a:t>render()</a:t>
            </a:r>
            <a:r>
              <a:rPr lang="en-GB" b="0" dirty="0"/>
              <a:t> function works similar to </a:t>
            </a:r>
            <a:r>
              <a:rPr lang="en-GB" dirty="0" err="1"/>
              <a:t>render_to_response</a:t>
            </a:r>
            <a:r>
              <a:rPr lang="en-GB" dirty="0"/>
              <a:t>()</a:t>
            </a:r>
            <a:r>
              <a:rPr lang="en-GB" b="0" dirty="0"/>
              <a:t> but it provides some additional variables inside the </a:t>
            </a:r>
            <a:r>
              <a:rPr lang="en-GB" b="0" dirty="0" err="1"/>
              <a:t>Django</a:t>
            </a:r>
            <a:r>
              <a:rPr lang="en-GB" b="0" dirty="0"/>
              <a:t> templates (although there are many other subtle differences between </a:t>
            </a:r>
            <a:r>
              <a:rPr lang="en-GB" dirty="0"/>
              <a:t>render()</a:t>
            </a:r>
            <a:r>
              <a:rPr lang="en-GB" b="0" dirty="0"/>
              <a:t> and </a:t>
            </a:r>
            <a:r>
              <a:rPr lang="en-GB" dirty="0" err="1"/>
              <a:t>render_to_response</a:t>
            </a:r>
            <a:r>
              <a:rPr lang="en-GB" dirty="0"/>
              <a:t>()</a:t>
            </a:r>
            <a:r>
              <a:rPr lang="en-GB" b="0" dirty="0"/>
              <a:t> but for now we will not going to discuss them). </a:t>
            </a:r>
            <a:endParaRPr lang="en-GB" b="0" dirty="0" smtClean="0"/>
          </a:p>
          <a:p>
            <a:r>
              <a:rPr lang="en-GB" b="0" dirty="0" smtClean="0"/>
              <a:t>One </a:t>
            </a:r>
            <a:r>
              <a:rPr lang="en-GB" b="0" dirty="0"/>
              <a:t>such variable is </a:t>
            </a:r>
            <a:r>
              <a:rPr lang="en-GB" dirty="0"/>
              <a:t>request</a:t>
            </a:r>
            <a:r>
              <a:rPr lang="en-GB" b="0" dirty="0"/>
              <a:t> which is an object of type </a:t>
            </a:r>
            <a:r>
              <a:rPr lang="en-GB" dirty="0" err="1"/>
              <a:t>HttpRequest</a:t>
            </a:r>
            <a:r>
              <a:rPr lang="en-GB" b="0" dirty="0"/>
              <a:t>. </a:t>
            </a:r>
            <a:endParaRPr lang="en-GB" b="0" dirty="0" smtClean="0"/>
          </a:p>
          <a:p>
            <a:r>
              <a:rPr lang="en-GB" b="0" dirty="0" smtClean="0"/>
              <a:t>Recall </a:t>
            </a:r>
            <a:r>
              <a:rPr lang="en-GB" b="0" dirty="0"/>
              <a:t>that every view function accepts </a:t>
            </a:r>
            <a:r>
              <a:rPr lang="en-GB" dirty="0"/>
              <a:t>request</a:t>
            </a:r>
            <a:r>
              <a:rPr lang="en-GB" b="0" dirty="0"/>
              <a:t> object as a first parameter. If you want to access </a:t>
            </a:r>
            <a:r>
              <a:rPr lang="en-GB" dirty="0"/>
              <a:t>request</a:t>
            </a:r>
            <a:r>
              <a:rPr lang="en-GB" b="0" dirty="0"/>
              <a:t> object inside templates you must use </a:t>
            </a:r>
            <a:r>
              <a:rPr lang="en-GB" dirty="0"/>
              <a:t>render()</a:t>
            </a:r>
            <a:r>
              <a:rPr lang="en-GB" b="0" dirty="0"/>
              <a:t> instead of </a:t>
            </a:r>
            <a:r>
              <a:rPr lang="en-GB" dirty="0" err="1"/>
              <a:t>render_to_response</a:t>
            </a:r>
            <a:r>
              <a:rPr lang="en-GB" dirty="0"/>
              <a:t>()</a:t>
            </a:r>
            <a:r>
              <a:rPr lang="en-GB" b="0" dirty="0"/>
              <a:t>. </a:t>
            </a:r>
            <a:endParaRPr lang="en-GB" b="0" dirty="0" smtClean="0"/>
          </a:p>
          <a:p>
            <a:r>
              <a:rPr lang="en-GB" b="0" dirty="0" smtClean="0"/>
              <a:t>At </a:t>
            </a:r>
            <a:r>
              <a:rPr lang="en-GB" b="0" dirty="0"/>
              <a:t>this point, we can't do anything useful with </a:t>
            </a:r>
            <a:r>
              <a:rPr lang="en-GB" dirty="0"/>
              <a:t>request</a:t>
            </a:r>
            <a:r>
              <a:rPr lang="en-GB" b="0" dirty="0"/>
              <a:t> object but just to give you an example, we will try to get the scheme used to access the web page. </a:t>
            </a:r>
            <a:endParaRPr lang="en-GB" b="0" dirty="0" smtClean="0"/>
          </a:p>
          <a:p>
            <a:r>
              <a:rPr lang="en-GB" b="0" dirty="0" smtClean="0"/>
              <a:t>Open</a:t>
            </a:r>
            <a:r>
              <a:rPr lang="en-GB" b="0" dirty="0"/>
              <a:t> </a:t>
            </a:r>
            <a:r>
              <a:rPr lang="en-GB" dirty="0"/>
              <a:t>datetime.html</a:t>
            </a:r>
            <a:r>
              <a:rPr lang="en-GB" b="0" dirty="0"/>
              <a:t> template and make the following changes:</a:t>
            </a:r>
            <a:endParaRPr lang="en-IN" dirty="0"/>
          </a:p>
        </p:txBody>
      </p:sp>
    </p:spTree>
    <p:extLst>
      <p:ext uri="{BB962C8B-B14F-4D97-AF65-F5344CB8AC3E}">
        <p14:creationId xmlns:p14="http://schemas.microsoft.com/office/powerpoint/2010/main" val="22624794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Rendering Templates</a:t>
            </a:r>
            <a:endParaRPr lang="en-IN" dirty="0"/>
          </a:p>
        </p:txBody>
      </p:sp>
      <p:sp>
        <p:nvSpPr>
          <p:cNvPr id="3" name="Content Placeholder 2"/>
          <p:cNvSpPr>
            <a:spLocks noGrp="1"/>
          </p:cNvSpPr>
          <p:nvPr>
            <p:ph idx="1"/>
          </p:nvPr>
        </p:nvSpPr>
        <p:spPr/>
        <p:txBody>
          <a:bodyPr>
            <a:normAutofit fontScale="92500" lnSpcReduction="10000"/>
          </a:bodyPr>
          <a:lstStyle/>
          <a:p>
            <a:pPr marL="114300" indent="0">
              <a:buNone/>
            </a:pPr>
            <a:r>
              <a:rPr lang="en-IN" b="0" dirty="0"/>
              <a:t>&lt;!DOCTYPE html&gt; </a:t>
            </a:r>
            <a:endParaRPr lang="en-IN" b="0" dirty="0" smtClean="0"/>
          </a:p>
          <a:p>
            <a:pPr marL="114300" indent="0">
              <a:buNone/>
            </a:pPr>
            <a:r>
              <a:rPr lang="en-IN" b="0" dirty="0" smtClean="0"/>
              <a:t>&lt;</a:t>
            </a:r>
            <a:r>
              <a:rPr lang="en-IN" b="0" dirty="0"/>
              <a:t>html </a:t>
            </a:r>
            <a:r>
              <a:rPr lang="en-IN" b="0" dirty="0" err="1"/>
              <a:t>lang</a:t>
            </a:r>
            <a:r>
              <a:rPr lang="en-IN" b="0" dirty="0"/>
              <a:t>="en"&gt; </a:t>
            </a:r>
            <a:endParaRPr lang="en-IN" b="0" dirty="0" smtClean="0"/>
          </a:p>
          <a:p>
            <a:pPr marL="114300" indent="0">
              <a:buNone/>
            </a:pPr>
            <a:r>
              <a:rPr lang="en-IN" b="0" dirty="0" smtClean="0"/>
              <a:t>&lt;</a:t>
            </a:r>
            <a:r>
              <a:rPr lang="en-IN" b="0" dirty="0"/>
              <a:t>head&gt; &lt;meta charset="UTF-8"&gt; &lt;title&gt;Current Time&lt;/title&gt; &lt;/head&gt; </a:t>
            </a:r>
            <a:endParaRPr lang="en-IN" b="0" dirty="0" smtClean="0"/>
          </a:p>
          <a:p>
            <a:pPr marL="114300" indent="0">
              <a:buNone/>
            </a:pPr>
            <a:r>
              <a:rPr lang="en-IN" b="0" dirty="0" smtClean="0"/>
              <a:t>&lt;</a:t>
            </a:r>
            <a:r>
              <a:rPr lang="en-IN" b="0" dirty="0"/>
              <a:t>body&gt; </a:t>
            </a:r>
            <a:endParaRPr lang="en-IN" b="0" dirty="0" smtClean="0"/>
          </a:p>
          <a:p>
            <a:pPr marL="114300" indent="0">
              <a:buNone/>
            </a:pPr>
            <a:r>
              <a:rPr lang="en-IN" b="0" i="1" dirty="0" smtClean="0"/>
              <a:t>{# </a:t>
            </a:r>
            <a:r>
              <a:rPr lang="en-IN" b="0" i="1" dirty="0"/>
              <a:t>This is a comment #}</a:t>
            </a:r>
            <a:r>
              <a:rPr lang="en-IN" b="0" dirty="0"/>
              <a:t> </a:t>
            </a:r>
            <a:endParaRPr lang="en-IN" b="0" dirty="0" smtClean="0"/>
          </a:p>
          <a:p>
            <a:pPr marL="114300" indent="0">
              <a:buNone/>
            </a:pPr>
            <a:r>
              <a:rPr lang="en-IN" b="0" i="1" dirty="0" smtClean="0"/>
              <a:t>{# </a:t>
            </a:r>
            <a:r>
              <a:rPr lang="en-IN" b="0" i="1" dirty="0"/>
              <a:t>check the existence of now variable in the template using if tag #}</a:t>
            </a:r>
            <a:r>
              <a:rPr lang="en-IN" b="0" dirty="0"/>
              <a:t> </a:t>
            </a:r>
            <a:endParaRPr lang="en-IN" b="0" dirty="0" smtClean="0"/>
          </a:p>
          <a:p>
            <a:pPr marL="114300" indent="0">
              <a:buNone/>
            </a:pPr>
            <a:r>
              <a:rPr lang="en-IN" b="0" dirty="0" smtClean="0"/>
              <a:t>{% </a:t>
            </a:r>
            <a:r>
              <a:rPr lang="en-IN" b="0" dirty="0"/>
              <a:t>if</a:t>
            </a:r>
            <a:r>
              <a:rPr lang="en-IN" b="0" dirty="0"/>
              <a:t> </a:t>
            </a:r>
            <a:r>
              <a:rPr lang="en-IN" b="0" dirty="0"/>
              <a:t>now</a:t>
            </a:r>
            <a:r>
              <a:rPr lang="en-IN" b="0" dirty="0"/>
              <a:t> </a:t>
            </a:r>
            <a:r>
              <a:rPr lang="en-IN" b="0" dirty="0"/>
              <a:t>%}</a:t>
            </a:r>
            <a:r>
              <a:rPr lang="en-IN" b="0" dirty="0"/>
              <a:t> </a:t>
            </a:r>
            <a:endParaRPr lang="en-IN" b="0" dirty="0" smtClean="0"/>
          </a:p>
          <a:p>
            <a:pPr marL="114300" indent="0">
              <a:buNone/>
            </a:pPr>
            <a:r>
              <a:rPr lang="en-IN" b="0" dirty="0" smtClean="0"/>
              <a:t>	&lt;</a:t>
            </a:r>
            <a:r>
              <a:rPr lang="en-IN" b="0" dirty="0"/>
              <a:t>p&gt;Current date and time is </a:t>
            </a:r>
            <a:r>
              <a:rPr lang="en-IN" b="0" dirty="0"/>
              <a:t>{{</a:t>
            </a:r>
            <a:r>
              <a:rPr lang="en-IN" b="0" dirty="0"/>
              <a:t> </a:t>
            </a:r>
            <a:r>
              <a:rPr lang="en-IN" b="0" dirty="0"/>
              <a:t>now</a:t>
            </a:r>
            <a:r>
              <a:rPr lang="en-IN" b="0" dirty="0"/>
              <a:t> </a:t>
            </a:r>
            <a:r>
              <a:rPr lang="en-IN" b="0" dirty="0"/>
              <a:t>}}</a:t>
            </a:r>
            <a:r>
              <a:rPr lang="en-IN" b="0" dirty="0"/>
              <a:t>&lt;/p&gt; </a:t>
            </a:r>
            <a:endParaRPr lang="en-IN" b="0" dirty="0" smtClean="0"/>
          </a:p>
          <a:p>
            <a:pPr marL="114300" indent="0">
              <a:buNone/>
            </a:pPr>
            <a:r>
              <a:rPr lang="en-IN" b="0" dirty="0" smtClean="0"/>
              <a:t>{% </a:t>
            </a:r>
            <a:r>
              <a:rPr lang="en-IN" b="0" dirty="0"/>
              <a:t>else</a:t>
            </a:r>
            <a:r>
              <a:rPr lang="en-IN" b="0" dirty="0"/>
              <a:t> </a:t>
            </a:r>
            <a:r>
              <a:rPr lang="en-IN" b="0" dirty="0"/>
              <a:t>%}</a:t>
            </a:r>
            <a:r>
              <a:rPr lang="en-IN" b="0" dirty="0"/>
              <a:t> </a:t>
            </a:r>
            <a:endParaRPr lang="en-IN" b="0" dirty="0" smtClean="0"/>
          </a:p>
          <a:p>
            <a:pPr marL="114300" indent="0">
              <a:buNone/>
            </a:pPr>
            <a:r>
              <a:rPr lang="en-IN" b="0" dirty="0" smtClean="0"/>
              <a:t>	&lt;</a:t>
            </a:r>
            <a:r>
              <a:rPr lang="en-IN" b="0" dirty="0"/>
              <a:t>p&gt;now variable is not available&lt;/p&gt; </a:t>
            </a:r>
            <a:endParaRPr lang="en-IN" b="0" dirty="0" smtClean="0"/>
          </a:p>
          <a:p>
            <a:pPr marL="114300" indent="0">
              <a:buNone/>
            </a:pPr>
            <a:r>
              <a:rPr lang="en-IN" b="0" dirty="0" smtClean="0"/>
              <a:t>{% </a:t>
            </a:r>
            <a:r>
              <a:rPr lang="en-IN" b="0" dirty="0" err="1"/>
              <a:t>endif</a:t>
            </a:r>
            <a:r>
              <a:rPr lang="en-IN" b="0" dirty="0"/>
              <a:t> </a:t>
            </a:r>
            <a:r>
              <a:rPr lang="en-IN" b="0" dirty="0"/>
              <a:t>%}</a:t>
            </a:r>
            <a:r>
              <a:rPr lang="en-IN" b="0" dirty="0"/>
              <a:t> </a:t>
            </a:r>
            <a:endParaRPr lang="en-IN" b="0" dirty="0" smtClean="0"/>
          </a:p>
          <a:p>
            <a:pPr marL="114300" indent="0">
              <a:buNone/>
            </a:pPr>
            <a:r>
              <a:rPr lang="en-IN" b="0" dirty="0" smtClean="0"/>
              <a:t>	&lt;</a:t>
            </a:r>
            <a:r>
              <a:rPr lang="en-IN" b="0" dirty="0"/>
              <a:t>p&gt;Current scheme: </a:t>
            </a:r>
            <a:r>
              <a:rPr lang="en-IN" b="0" dirty="0"/>
              <a:t>{{</a:t>
            </a:r>
            <a:r>
              <a:rPr lang="en-IN" b="0" dirty="0"/>
              <a:t> </a:t>
            </a:r>
            <a:r>
              <a:rPr lang="en-IN" b="0" dirty="0" err="1"/>
              <a:t>request.scheme</a:t>
            </a:r>
            <a:r>
              <a:rPr lang="en-IN" b="0" dirty="0"/>
              <a:t> </a:t>
            </a:r>
            <a:r>
              <a:rPr lang="en-IN" b="0" dirty="0"/>
              <a:t>}}</a:t>
            </a:r>
            <a:r>
              <a:rPr lang="en-IN" b="0" dirty="0"/>
              <a:t>&lt;/p&gt; </a:t>
            </a:r>
            <a:endParaRPr lang="en-IN" b="0" dirty="0" smtClean="0"/>
          </a:p>
          <a:p>
            <a:pPr marL="114300" indent="0">
              <a:buNone/>
            </a:pPr>
            <a:r>
              <a:rPr lang="en-IN" b="0" dirty="0" smtClean="0"/>
              <a:t>&lt;/</a:t>
            </a:r>
            <a:r>
              <a:rPr lang="en-IN" b="0" dirty="0"/>
              <a:t>body&gt; &lt;/html&gt;</a:t>
            </a:r>
          </a:p>
        </p:txBody>
      </p:sp>
    </p:spTree>
    <p:extLst>
      <p:ext uri="{BB962C8B-B14F-4D97-AF65-F5344CB8AC3E}">
        <p14:creationId xmlns:p14="http://schemas.microsoft.com/office/powerpoint/2010/main" val="12873919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Rendering Templates</a:t>
            </a:r>
            <a:endParaRPr lang="en-IN" dirty="0"/>
          </a:p>
        </p:txBody>
      </p:sp>
      <p:sp>
        <p:nvSpPr>
          <p:cNvPr id="3" name="Content Placeholder 2"/>
          <p:cNvSpPr>
            <a:spLocks noGrp="1"/>
          </p:cNvSpPr>
          <p:nvPr>
            <p:ph idx="1"/>
          </p:nvPr>
        </p:nvSpPr>
        <p:spPr/>
        <p:txBody>
          <a:bodyPr>
            <a:normAutofit/>
          </a:bodyPr>
          <a:lstStyle/>
          <a:p>
            <a:r>
              <a:rPr lang="en-GB" b="0" dirty="0"/>
              <a:t>The </a:t>
            </a:r>
            <a:r>
              <a:rPr lang="en-GB" dirty="0"/>
              <a:t>request</a:t>
            </a:r>
            <a:r>
              <a:rPr lang="en-GB" b="0" dirty="0"/>
              <a:t> object has an attribute called </a:t>
            </a:r>
            <a:r>
              <a:rPr lang="en-GB" dirty="0"/>
              <a:t>scheme</a:t>
            </a:r>
            <a:r>
              <a:rPr lang="en-GB" b="0" dirty="0"/>
              <a:t> which returns the scheme of the request. </a:t>
            </a:r>
            <a:endParaRPr lang="en-GB" b="0" dirty="0" smtClean="0"/>
          </a:p>
          <a:p>
            <a:r>
              <a:rPr lang="en-GB" b="0" dirty="0" smtClean="0"/>
              <a:t>In </a:t>
            </a:r>
            <a:r>
              <a:rPr lang="en-GB" b="0" dirty="0"/>
              <a:t>other words, if the page is requested using the </a:t>
            </a:r>
            <a:r>
              <a:rPr lang="en-GB" dirty="0"/>
              <a:t>http</a:t>
            </a:r>
            <a:r>
              <a:rPr lang="en-GB" b="0" dirty="0"/>
              <a:t> then </a:t>
            </a:r>
            <a:r>
              <a:rPr lang="en-GB" dirty="0"/>
              <a:t>scheme</a:t>
            </a:r>
            <a:r>
              <a:rPr lang="en-GB" b="0" dirty="0"/>
              <a:t> is </a:t>
            </a:r>
            <a:r>
              <a:rPr lang="en-GB" dirty="0"/>
              <a:t>http</a:t>
            </a:r>
            <a:r>
              <a:rPr lang="en-GB" b="0" dirty="0"/>
              <a:t>. </a:t>
            </a:r>
            <a:endParaRPr lang="en-GB" b="0" dirty="0" smtClean="0"/>
          </a:p>
          <a:p>
            <a:r>
              <a:rPr lang="en-GB" b="0" dirty="0" smtClean="0"/>
              <a:t>On </a:t>
            </a:r>
            <a:r>
              <a:rPr lang="en-GB" b="0" dirty="0"/>
              <a:t>the other hand, if it is requested using </a:t>
            </a:r>
            <a:r>
              <a:rPr lang="en-GB" dirty="0"/>
              <a:t>https</a:t>
            </a:r>
            <a:r>
              <a:rPr lang="en-GB" b="0" dirty="0"/>
              <a:t> then </a:t>
            </a:r>
            <a:r>
              <a:rPr lang="en-GB" dirty="0"/>
              <a:t>scheme</a:t>
            </a:r>
            <a:r>
              <a:rPr lang="en-GB" b="0" dirty="0"/>
              <a:t> is </a:t>
            </a:r>
            <a:r>
              <a:rPr lang="en-GB" dirty="0"/>
              <a:t>https</a:t>
            </a:r>
            <a:r>
              <a:rPr lang="en-GB" b="0" dirty="0"/>
              <a:t>.</a:t>
            </a:r>
            <a:endParaRPr lang="en-IN" b="0" dirty="0"/>
          </a:p>
        </p:txBody>
      </p:sp>
    </p:spTree>
    <p:extLst>
      <p:ext uri="{BB962C8B-B14F-4D97-AF65-F5344CB8AC3E}">
        <p14:creationId xmlns:p14="http://schemas.microsoft.com/office/powerpoint/2010/main" val="20369359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Rendering Templates</a:t>
            </a:r>
            <a:endParaRPr lang="en-IN" dirty="0"/>
          </a:p>
        </p:txBody>
      </p:sp>
      <p:pic>
        <p:nvPicPr>
          <p:cNvPr id="1026" name="Picture 2" descr="https://overiq.com/media/uploads/response-using-render-to-response-15046256998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1700808"/>
            <a:ext cx="6375941"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0971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Rendering Templates</a:t>
            </a:r>
            <a:endParaRPr lang="en-IN" dirty="0"/>
          </a:p>
        </p:txBody>
      </p:sp>
      <p:sp>
        <p:nvSpPr>
          <p:cNvPr id="3" name="Content Placeholder 2"/>
          <p:cNvSpPr>
            <a:spLocks noGrp="1"/>
          </p:cNvSpPr>
          <p:nvPr>
            <p:ph idx="1"/>
          </p:nvPr>
        </p:nvSpPr>
        <p:spPr/>
        <p:txBody>
          <a:bodyPr>
            <a:normAutofit/>
          </a:bodyPr>
          <a:lstStyle/>
          <a:p>
            <a:r>
              <a:rPr lang="en-GB" b="0" dirty="0"/>
              <a:t>Notice that nothing is printed in the place of </a:t>
            </a:r>
            <a:r>
              <a:rPr lang="en-GB" dirty="0" err="1"/>
              <a:t>request.scheme</a:t>
            </a:r>
            <a:r>
              <a:rPr lang="en-GB" b="0" dirty="0"/>
              <a:t> because we are using </a:t>
            </a:r>
            <a:r>
              <a:rPr lang="en-GB" dirty="0" err="1"/>
              <a:t>render_to_response</a:t>
            </a:r>
            <a:r>
              <a:rPr lang="en-GB" dirty="0"/>
              <a:t>()</a:t>
            </a:r>
            <a:r>
              <a:rPr lang="en-GB" b="0" dirty="0"/>
              <a:t>. </a:t>
            </a:r>
            <a:endParaRPr lang="en-GB" b="0" dirty="0" smtClean="0"/>
          </a:p>
          <a:p>
            <a:r>
              <a:rPr lang="en-GB" b="0" dirty="0" smtClean="0"/>
              <a:t>To </a:t>
            </a:r>
            <a:r>
              <a:rPr lang="en-GB" b="0" dirty="0"/>
              <a:t>use </a:t>
            </a:r>
            <a:r>
              <a:rPr lang="en-GB" dirty="0"/>
              <a:t>render()</a:t>
            </a:r>
            <a:r>
              <a:rPr lang="en-GB" b="0" dirty="0"/>
              <a:t> function first import it from </a:t>
            </a:r>
            <a:r>
              <a:rPr lang="en-GB" dirty="0" err="1"/>
              <a:t>django.shortcuts</a:t>
            </a:r>
            <a:r>
              <a:rPr lang="en-GB" b="0" dirty="0"/>
              <a:t> module. </a:t>
            </a:r>
            <a:endParaRPr lang="en-GB" b="0" dirty="0" smtClean="0"/>
          </a:p>
          <a:p>
            <a:r>
              <a:rPr lang="en-GB" b="0" dirty="0" smtClean="0"/>
              <a:t>Let's </a:t>
            </a:r>
            <a:r>
              <a:rPr lang="en-GB" b="0" dirty="0"/>
              <a:t>update </a:t>
            </a:r>
            <a:r>
              <a:rPr lang="en-GB" dirty="0" err="1"/>
              <a:t>today_is</a:t>
            </a:r>
            <a:r>
              <a:rPr lang="en-GB" dirty="0"/>
              <a:t>()</a:t>
            </a:r>
            <a:r>
              <a:rPr lang="en-GB" b="0" dirty="0"/>
              <a:t> view function to use </a:t>
            </a:r>
            <a:r>
              <a:rPr lang="en-GB" dirty="0" smtClean="0"/>
              <a:t>render()</a:t>
            </a:r>
            <a:r>
              <a:rPr lang="en-GB" b="0" dirty="0" smtClean="0"/>
              <a:t> instead of </a:t>
            </a:r>
            <a:r>
              <a:rPr lang="en-GB" dirty="0" err="1" smtClean="0"/>
              <a:t>render_to_response</a:t>
            </a:r>
            <a:r>
              <a:rPr lang="en-GB" dirty="0" smtClean="0"/>
              <a:t>()</a:t>
            </a:r>
            <a:r>
              <a:rPr lang="en-GB" b="0" dirty="0" smtClean="0"/>
              <a:t> function.</a:t>
            </a:r>
          </a:p>
          <a:p>
            <a:pPr marL="411480" lvl="1" indent="0">
              <a:buNone/>
            </a:pPr>
            <a:r>
              <a:rPr lang="en-IN" sz="1800" b="0" dirty="0"/>
              <a:t>from </a:t>
            </a:r>
            <a:r>
              <a:rPr lang="en-IN" sz="1800" b="0" dirty="0" err="1"/>
              <a:t>django.http</a:t>
            </a:r>
            <a:r>
              <a:rPr lang="en-IN" sz="1800" b="0" dirty="0"/>
              <a:t> import </a:t>
            </a:r>
            <a:r>
              <a:rPr lang="en-IN" sz="1800" b="0" dirty="0" err="1"/>
              <a:t>HttpResponse</a:t>
            </a:r>
            <a:r>
              <a:rPr lang="en-IN" sz="1800" b="0" dirty="0"/>
              <a:t> </a:t>
            </a:r>
            <a:endParaRPr lang="en-IN" sz="1800" b="0" dirty="0" smtClean="0"/>
          </a:p>
          <a:p>
            <a:pPr marL="411480" lvl="1" indent="0">
              <a:buNone/>
            </a:pPr>
            <a:r>
              <a:rPr lang="en-IN" sz="1800" b="0" dirty="0" smtClean="0"/>
              <a:t>import </a:t>
            </a:r>
            <a:r>
              <a:rPr lang="en-IN" sz="1800" b="0" dirty="0" err="1"/>
              <a:t>datetime</a:t>
            </a:r>
            <a:r>
              <a:rPr lang="en-IN" sz="1800" b="0" dirty="0"/>
              <a:t> from </a:t>
            </a:r>
            <a:r>
              <a:rPr lang="en-IN" sz="1800" b="0" dirty="0" err="1"/>
              <a:t>django.shortcuts</a:t>
            </a:r>
            <a:r>
              <a:rPr lang="en-IN" sz="1800" b="0" dirty="0"/>
              <a:t> </a:t>
            </a:r>
            <a:endParaRPr lang="en-IN" sz="1800" b="0" dirty="0" smtClean="0"/>
          </a:p>
          <a:p>
            <a:pPr marL="411480" lvl="1" indent="0">
              <a:buNone/>
            </a:pPr>
            <a:r>
              <a:rPr lang="en-IN" sz="1800" b="0" dirty="0" smtClean="0"/>
              <a:t>import </a:t>
            </a:r>
            <a:r>
              <a:rPr lang="en-IN" sz="1800" b="0" dirty="0"/>
              <a:t>render </a:t>
            </a:r>
            <a:r>
              <a:rPr lang="en-IN" sz="1800" b="0" i="1" dirty="0"/>
              <a:t>#...</a:t>
            </a:r>
            <a:r>
              <a:rPr lang="en-IN" sz="1800" b="0" dirty="0"/>
              <a:t> </a:t>
            </a:r>
            <a:endParaRPr lang="en-IN" sz="1800" b="0" dirty="0" smtClean="0"/>
          </a:p>
          <a:p>
            <a:pPr marL="411480" lvl="1" indent="0">
              <a:buNone/>
            </a:pPr>
            <a:r>
              <a:rPr lang="en-IN" sz="1800" b="0" dirty="0" err="1" smtClean="0"/>
              <a:t>def</a:t>
            </a:r>
            <a:r>
              <a:rPr lang="en-IN" sz="1800" b="0" dirty="0" smtClean="0"/>
              <a:t> </a:t>
            </a:r>
            <a:r>
              <a:rPr lang="en-IN" sz="1800" b="0" dirty="0" err="1"/>
              <a:t>today_is</a:t>
            </a:r>
            <a:r>
              <a:rPr lang="en-IN" sz="1800" b="0" dirty="0"/>
              <a:t>(request): </a:t>
            </a:r>
            <a:endParaRPr lang="en-IN" sz="1800" b="0" dirty="0" smtClean="0"/>
          </a:p>
          <a:p>
            <a:pPr marL="411480" lvl="1" indent="0">
              <a:buNone/>
            </a:pPr>
            <a:r>
              <a:rPr lang="en-IN" sz="1800" b="0" dirty="0" smtClean="0"/>
              <a:t>now </a:t>
            </a:r>
            <a:r>
              <a:rPr lang="en-IN" sz="1800" b="0" dirty="0"/>
              <a:t>= </a:t>
            </a:r>
            <a:r>
              <a:rPr lang="en-IN" sz="1800" b="0" dirty="0" err="1"/>
              <a:t>datetime.datetime.now</a:t>
            </a:r>
            <a:r>
              <a:rPr lang="en-IN" sz="1800" b="0" dirty="0"/>
              <a:t>() </a:t>
            </a:r>
            <a:endParaRPr lang="en-IN" sz="1800" b="0" dirty="0" smtClean="0"/>
          </a:p>
          <a:p>
            <a:pPr marL="411480" lvl="1" indent="0">
              <a:buNone/>
            </a:pPr>
            <a:r>
              <a:rPr lang="en-IN" sz="1800" b="0" dirty="0" smtClean="0"/>
              <a:t>return </a:t>
            </a:r>
            <a:r>
              <a:rPr lang="en-IN" sz="1800" b="0" dirty="0"/>
              <a:t>render(request, </a:t>
            </a:r>
            <a:r>
              <a:rPr lang="en-IN" sz="1800" b="0" dirty="0" smtClean="0"/>
              <a:t>‘</a:t>
            </a:r>
            <a:r>
              <a:rPr lang="en-IN" sz="1800" b="0" dirty="0" err="1" smtClean="0"/>
              <a:t>newapp</a:t>
            </a:r>
            <a:r>
              <a:rPr lang="en-IN" sz="1800" b="0" dirty="0" smtClean="0"/>
              <a:t>/datetime.html</a:t>
            </a:r>
            <a:r>
              <a:rPr lang="en-IN" sz="1800" b="0" dirty="0"/>
              <a:t>', {'now': now}) </a:t>
            </a:r>
          </a:p>
          <a:p>
            <a:pPr marL="411480" lvl="1" indent="0">
              <a:buNone/>
            </a:pPr>
            <a:endParaRPr lang="en-IN" sz="1800" b="0" dirty="0"/>
          </a:p>
        </p:txBody>
      </p:sp>
    </p:spTree>
    <p:extLst>
      <p:ext uri="{BB962C8B-B14F-4D97-AF65-F5344CB8AC3E}">
        <p14:creationId xmlns:p14="http://schemas.microsoft.com/office/powerpoint/2010/main" val="10649565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Rendering Templates</a:t>
            </a:r>
            <a:endParaRPr lang="en-IN" dirty="0"/>
          </a:p>
        </p:txBody>
      </p:sp>
      <p:sp>
        <p:nvSpPr>
          <p:cNvPr id="4" name="Content Placeholder 3"/>
          <p:cNvSpPr>
            <a:spLocks noGrp="1"/>
          </p:cNvSpPr>
          <p:nvPr>
            <p:ph idx="1"/>
          </p:nvPr>
        </p:nvSpPr>
        <p:spPr/>
        <p:txBody>
          <a:bodyPr/>
          <a:lstStyle/>
          <a:p>
            <a:endParaRPr lang="en-IN"/>
          </a:p>
        </p:txBody>
      </p:sp>
      <p:pic>
        <p:nvPicPr>
          <p:cNvPr id="2050" name="Picture 2" descr="https://overiq.com/media/uploads/response-using-render-15046257141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44824"/>
            <a:ext cx="53149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6079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Forms</a:t>
            </a:r>
            <a:endParaRPr lang="en-IN" dirty="0"/>
          </a:p>
        </p:txBody>
      </p:sp>
      <p:sp>
        <p:nvSpPr>
          <p:cNvPr id="3" name="Content Placeholder 2"/>
          <p:cNvSpPr>
            <a:spLocks noGrp="1"/>
          </p:cNvSpPr>
          <p:nvPr>
            <p:ph idx="1"/>
          </p:nvPr>
        </p:nvSpPr>
        <p:spPr>
          <a:xfrm>
            <a:off x="457200" y="1600200"/>
            <a:ext cx="8075240" cy="4800600"/>
          </a:xfrm>
        </p:spPr>
        <p:txBody>
          <a:bodyPr>
            <a:normAutofit/>
          </a:bodyPr>
          <a:lstStyle/>
          <a:p>
            <a:r>
              <a:rPr lang="en-GB" b="0" dirty="0" err="1"/>
              <a:t>Django</a:t>
            </a:r>
            <a:r>
              <a:rPr lang="en-GB" b="0" dirty="0"/>
              <a:t> forms are an advanced set of HTML forms that can be created using python and support all features of HTML forms in a </a:t>
            </a:r>
            <a:r>
              <a:rPr lang="en-GB" b="0" dirty="0" err="1"/>
              <a:t>pythonic</a:t>
            </a:r>
            <a:r>
              <a:rPr lang="en-GB" b="0" dirty="0"/>
              <a:t> way</a:t>
            </a:r>
            <a:r>
              <a:rPr lang="en-GB" b="0" dirty="0" smtClean="0"/>
              <a:t>.</a:t>
            </a:r>
          </a:p>
          <a:p>
            <a:pPr fontAlgn="base"/>
            <a:r>
              <a:rPr lang="en-GB" b="0" dirty="0"/>
              <a:t>When one creates a </a:t>
            </a:r>
            <a:r>
              <a:rPr lang="en-GB" dirty="0"/>
              <a:t>Form</a:t>
            </a:r>
            <a:r>
              <a:rPr lang="en-GB" b="0" dirty="0"/>
              <a:t> class, the most important part is defining the fields of the form. </a:t>
            </a:r>
            <a:endParaRPr lang="en-GB" b="0" dirty="0" smtClean="0"/>
          </a:p>
          <a:p>
            <a:pPr fontAlgn="base"/>
            <a:r>
              <a:rPr lang="en-GB" b="0" dirty="0" smtClean="0"/>
              <a:t>Each </a:t>
            </a:r>
            <a:r>
              <a:rPr lang="en-GB" b="0" dirty="0"/>
              <a:t>field has custom validation logic, along with a few other hooks. </a:t>
            </a:r>
            <a:endParaRPr lang="en-GB" b="0" dirty="0"/>
          </a:p>
          <a:p>
            <a:endParaRPr lang="en-IN" dirty="0"/>
          </a:p>
        </p:txBody>
      </p:sp>
    </p:spTree>
    <p:extLst>
      <p:ext uri="{BB962C8B-B14F-4D97-AF65-F5344CB8AC3E}">
        <p14:creationId xmlns:p14="http://schemas.microsoft.com/office/powerpoint/2010/main" val="5146208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Forms</a:t>
            </a:r>
            <a:endParaRPr lang="en-IN" dirty="0"/>
          </a:p>
        </p:txBody>
      </p:sp>
      <p:sp>
        <p:nvSpPr>
          <p:cNvPr id="3" name="Content Placeholder 2"/>
          <p:cNvSpPr>
            <a:spLocks noGrp="1"/>
          </p:cNvSpPr>
          <p:nvPr>
            <p:ph idx="1"/>
          </p:nvPr>
        </p:nvSpPr>
        <p:spPr>
          <a:xfrm>
            <a:off x="457200" y="1600200"/>
            <a:ext cx="8075240" cy="4800600"/>
          </a:xfrm>
        </p:spPr>
        <p:txBody>
          <a:bodyPr>
            <a:normAutofit/>
          </a:bodyPr>
          <a:lstStyle/>
          <a:p>
            <a:pPr fontAlgn="base"/>
            <a:r>
              <a:rPr lang="en-GB" b="0" dirty="0"/>
              <a:t>Forms are basically used for taking input from the user in some manner and using that information for logical operations on databases. For example, Registering a user by taking input as his name, email, password, etc.</a:t>
            </a:r>
          </a:p>
          <a:p>
            <a:pPr fontAlgn="base"/>
            <a:r>
              <a:rPr lang="en-GB" b="0" dirty="0" err="1"/>
              <a:t>Django</a:t>
            </a:r>
            <a:r>
              <a:rPr lang="en-GB" b="0" dirty="0"/>
              <a:t> maps the fields defined in </a:t>
            </a:r>
            <a:r>
              <a:rPr lang="en-GB" b="0" dirty="0" err="1"/>
              <a:t>Django</a:t>
            </a:r>
            <a:r>
              <a:rPr lang="en-GB" b="0" dirty="0"/>
              <a:t> forms into HTML input fields. </a:t>
            </a:r>
            <a:endParaRPr lang="en-GB" b="0" dirty="0" smtClean="0"/>
          </a:p>
          <a:p>
            <a:pPr fontAlgn="base"/>
            <a:r>
              <a:rPr lang="en-GB" b="0" dirty="0" err="1" smtClean="0"/>
              <a:t>Django</a:t>
            </a:r>
            <a:r>
              <a:rPr lang="en-GB" b="0" dirty="0" smtClean="0"/>
              <a:t> </a:t>
            </a:r>
            <a:r>
              <a:rPr lang="en-GB" b="0" dirty="0"/>
              <a:t>handles three distinct parts of the work involved in forms:</a:t>
            </a:r>
          </a:p>
          <a:p>
            <a:pPr lvl="1" fontAlgn="base"/>
            <a:r>
              <a:rPr lang="en-GB" dirty="0"/>
              <a:t>preparing and restructuring data to make it ready for rendering</a:t>
            </a:r>
          </a:p>
          <a:p>
            <a:pPr lvl="1" fontAlgn="base"/>
            <a:r>
              <a:rPr lang="en-GB" dirty="0"/>
              <a:t>creating HTML forms for the data</a:t>
            </a:r>
          </a:p>
          <a:p>
            <a:pPr lvl="1" fontAlgn="base"/>
            <a:r>
              <a:rPr lang="en-GB" dirty="0"/>
              <a:t>receiving and processing submitted forms and data from the client</a:t>
            </a:r>
          </a:p>
          <a:p>
            <a:endParaRPr lang="en-IN" dirty="0"/>
          </a:p>
        </p:txBody>
      </p:sp>
    </p:spTree>
    <p:extLst>
      <p:ext uri="{BB962C8B-B14F-4D97-AF65-F5344CB8AC3E}">
        <p14:creationId xmlns:p14="http://schemas.microsoft.com/office/powerpoint/2010/main" val="3730704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Forms</a:t>
            </a:r>
            <a:endParaRPr lang="en-IN" dirty="0"/>
          </a:p>
        </p:txBody>
      </p:sp>
      <p:sp>
        <p:nvSpPr>
          <p:cNvPr id="4" name="Content Placeholder 3"/>
          <p:cNvSpPr>
            <a:spLocks noGrp="1"/>
          </p:cNvSpPr>
          <p:nvPr>
            <p:ph idx="1"/>
          </p:nvPr>
        </p:nvSpPr>
        <p:spPr/>
        <p:txBody>
          <a:bodyPr/>
          <a:lstStyle/>
          <a:p>
            <a:endParaRPr lang="en-IN"/>
          </a:p>
        </p:txBody>
      </p:sp>
      <p:pic>
        <p:nvPicPr>
          <p:cNvPr id="6146" name="Picture 2" descr="flowCh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7224737" cy="481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70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Development Basics</a:t>
            </a:r>
            <a:endParaRPr lang="en-IN" dirty="0"/>
          </a:p>
        </p:txBody>
      </p:sp>
      <p:sp>
        <p:nvSpPr>
          <p:cNvPr id="3" name="Content Placeholder 2"/>
          <p:cNvSpPr>
            <a:spLocks noGrp="1"/>
          </p:cNvSpPr>
          <p:nvPr>
            <p:ph idx="1"/>
          </p:nvPr>
        </p:nvSpPr>
        <p:spPr/>
        <p:txBody>
          <a:bodyPr>
            <a:normAutofit/>
          </a:bodyPr>
          <a:lstStyle/>
          <a:p>
            <a:pPr fontAlgn="base"/>
            <a:r>
              <a:rPr lang="en-GB" dirty="0"/>
              <a:t>How the Client-Server Model works ?</a:t>
            </a:r>
            <a:r>
              <a:rPr lang="en-GB" b="0" dirty="0"/>
              <a:t/>
            </a:r>
            <a:br>
              <a:rPr lang="en-GB" b="0" dirty="0"/>
            </a:br>
            <a:r>
              <a:rPr lang="en-GB" dirty="0" smtClean="0"/>
              <a:t>Client</a:t>
            </a:r>
            <a:r>
              <a:rPr lang="en-GB" dirty="0"/>
              <a:t>:</a:t>
            </a:r>
            <a:r>
              <a:rPr lang="en-GB" b="0" dirty="0"/>
              <a:t> When we talk the word </a:t>
            </a:r>
            <a:r>
              <a:rPr lang="en-GB" dirty="0"/>
              <a:t>Client</a:t>
            </a:r>
            <a:r>
              <a:rPr lang="en-GB" b="0" dirty="0"/>
              <a:t>, it mean to talk of a person or an organization using a particular service. Similarly in the digital world a </a:t>
            </a:r>
            <a:r>
              <a:rPr lang="en-GB" dirty="0"/>
              <a:t>Client</a:t>
            </a:r>
            <a:r>
              <a:rPr lang="en-GB" b="0" dirty="0"/>
              <a:t> is a computer (</a:t>
            </a:r>
            <a:r>
              <a:rPr lang="en-GB" dirty="0"/>
              <a:t>Host</a:t>
            </a:r>
            <a:r>
              <a:rPr lang="en-GB" b="0" dirty="0"/>
              <a:t>) i.e. capable of receiving information or using a particular service from the service providers (</a:t>
            </a:r>
            <a:r>
              <a:rPr lang="en-GB" dirty="0"/>
              <a:t>Servers</a:t>
            </a:r>
            <a:r>
              <a:rPr lang="en-GB" b="0" dirty="0"/>
              <a:t>).</a:t>
            </a:r>
          </a:p>
          <a:p>
            <a:pPr fontAlgn="base"/>
            <a:r>
              <a:rPr lang="en-GB" dirty="0"/>
              <a:t>Servers:</a:t>
            </a:r>
            <a:r>
              <a:rPr lang="en-GB" b="0" dirty="0"/>
              <a:t> Similarly, when we talk the word </a:t>
            </a:r>
            <a:r>
              <a:rPr lang="en-GB" dirty="0"/>
              <a:t>Servers</a:t>
            </a:r>
            <a:r>
              <a:rPr lang="en-GB" b="0" dirty="0"/>
              <a:t>, It mean a person or medium that serves something. Similarly in this digital world a </a:t>
            </a:r>
            <a:r>
              <a:rPr lang="en-GB" dirty="0"/>
              <a:t>Server</a:t>
            </a:r>
            <a:r>
              <a:rPr lang="en-GB" b="0" dirty="0"/>
              <a:t> is a remote computer which provides information (data) or access to particular services.</a:t>
            </a:r>
          </a:p>
          <a:p>
            <a:endParaRPr lang="en-IN" dirty="0"/>
          </a:p>
        </p:txBody>
      </p:sp>
    </p:spTree>
    <p:extLst>
      <p:ext uri="{BB962C8B-B14F-4D97-AF65-F5344CB8AC3E}">
        <p14:creationId xmlns:p14="http://schemas.microsoft.com/office/powerpoint/2010/main" val="35588777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Forms</a:t>
            </a:r>
            <a:endParaRPr lang="en-IN" dirty="0"/>
          </a:p>
        </p:txBody>
      </p:sp>
      <p:sp>
        <p:nvSpPr>
          <p:cNvPr id="3" name="Content Placeholder 2"/>
          <p:cNvSpPr>
            <a:spLocks noGrp="1"/>
          </p:cNvSpPr>
          <p:nvPr>
            <p:ph idx="1"/>
          </p:nvPr>
        </p:nvSpPr>
        <p:spPr>
          <a:xfrm>
            <a:off x="457200" y="1600200"/>
            <a:ext cx="8075240" cy="4800600"/>
          </a:xfrm>
        </p:spPr>
        <p:txBody>
          <a:bodyPr>
            <a:normAutofit fontScale="92500" lnSpcReduction="10000"/>
          </a:bodyPr>
          <a:lstStyle/>
          <a:p>
            <a:r>
              <a:rPr lang="en-GB" b="0" dirty="0" err="1"/>
              <a:t>Django</a:t>
            </a:r>
            <a:r>
              <a:rPr lang="en-GB" b="0" dirty="0"/>
              <a:t> forms are an advanced set of HTML forms that can be created using python and support all features of HTML forms in a </a:t>
            </a:r>
            <a:r>
              <a:rPr lang="en-GB" b="0" dirty="0" err="1"/>
              <a:t>pythonic</a:t>
            </a:r>
            <a:r>
              <a:rPr lang="en-GB" b="0" dirty="0"/>
              <a:t> way</a:t>
            </a:r>
            <a:r>
              <a:rPr lang="en-GB" b="0" dirty="0" smtClean="0"/>
              <a:t>.</a:t>
            </a:r>
          </a:p>
          <a:p>
            <a:endParaRPr lang="en-GB" b="0" dirty="0"/>
          </a:p>
          <a:p>
            <a:pPr marL="114300" indent="0">
              <a:buNone/>
            </a:pPr>
            <a:r>
              <a:rPr lang="en-IN" b="0" dirty="0"/>
              <a:t>from </a:t>
            </a:r>
            <a:r>
              <a:rPr lang="en-IN" b="0" dirty="0" err="1"/>
              <a:t>django</a:t>
            </a:r>
            <a:r>
              <a:rPr lang="en-IN" b="0" dirty="0"/>
              <a:t> import forms</a:t>
            </a:r>
          </a:p>
          <a:p>
            <a:pPr marL="114300" indent="0">
              <a:buNone/>
            </a:pPr>
            <a:endParaRPr lang="en-IN" b="0" dirty="0"/>
          </a:p>
          <a:p>
            <a:pPr marL="114300" indent="0">
              <a:buNone/>
            </a:pPr>
            <a:r>
              <a:rPr lang="en-IN" b="0" dirty="0"/>
              <a:t># creating a form</a:t>
            </a:r>
          </a:p>
          <a:p>
            <a:pPr marL="114300" indent="0">
              <a:buNone/>
            </a:pPr>
            <a:r>
              <a:rPr lang="en-IN" b="0" dirty="0"/>
              <a:t>class </a:t>
            </a:r>
            <a:r>
              <a:rPr lang="en-IN" b="0" dirty="0" err="1"/>
              <a:t>InputForm</a:t>
            </a:r>
            <a:r>
              <a:rPr lang="en-IN" b="0" dirty="0"/>
              <a:t>(</a:t>
            </a:r>
            <a:r>
              <a:rPr lang="en-IN" b="0" dirty="0" err="1"/>
              <a:t>forms.Form</a:t>
            </a:r>
            <a:r>
              <a:rPr lang="en-IN" b="0" dirty="0"/>
              <a:t>):</a:t>
            </a:r>
          </a:p>
          <a:p>
            <a:pPr marL="114300" indent="0">
              <a:buNone/>
            </a:pPr>
            <a:endParaRPr lang="en-IN" b="0" dirty="0"/>
          </a:p>
          <a:p>
            <a:pPr marL="114300" indent="0">
              <a:buNone/>
            </a:pPr>
            <a:r>
              <a:rPr lang="en-IN" b="0" dirty="0"/>
              <a:t>	</a:t>
            </a:r>
            <a:r>
              <a:rPr lang="en-IN" b="0" dirty="0" err="1"/>
              <a:t>first_name</a:t>
            </a:r>
            <a:r>
              <a:rPr lang="en-IN" b="0" dirty="0"/>
              <a:t> = </a:t>
            </a:r>
            <a:r>
              <a:rPr lang="en-IN" b="0" dirty="0" err="1"/>
              <a:t>forms.CharField</a:t>
            </a:r>
            <a:r>
              <a:rPr lang="en-IN" b="0" dirty="0"/>
              <a:t>(</a:t>
            </a:r>
            <a:r>
              <a:rPr lang="en-IN" b="0" dirty="0" err="1"/>
              <a:t>max_length</a:t>
            </a:r>
            <a:r>
              <a:rPr lang="en-IN" b="0" dirty="0"/>
              <a:t> = 200)</a:t>
            </a:r>
          </a:p>
          <a:p>
            <a:pPr marL="114300" indent="0">
              <a:buNone/>
            </a:pPr>
            <a:r>
              <a:rPr lang="en-IN" b="0" dirty="0"/>
              <a:t>	</a:t>
            </a:r>
            <a:r>
              <a:rPr lang="en-IN" b="0" dirty="0" err="1"/>
              <a:t>last_name</a:t>
            </a:r>
            <a:r>
              <a:rPr lang="en-IN" b="0" dirty="0"/>
              <a:t> = </a:t>
            </a:r>
            <a:r>
              <a:rPr lang="en-IN" b="0" dirty="0" err="1"/>
              <a:t>forms.CharField</a:t>
            </a:r>
            <a:r>
              <a:rPr lang="en-IN" b="0" dirty="0"/>
              <a:t>(</a:t>
            </a:r>
            <a:r>
              <a:rPr lang="en-IN" b="0" dirty="0" err="1"/>
              <a:t>max_length</a:t>
            </a:r>
            <a:r>
              <a:rPr lang="en-IN" b="0" dirty="0"/>
              <a:t> = 200)</a:t>
            </a:r>
          </a:p>
          <a:p>
            <a:pPr marL="114300" indent="0">
              <a:buNone/>
            </a:pPr>
            <a:r>
              <a:rPr lang="en-IN" b="0" dirty="0"/>
              <a:t>	</a:t>
            </a:r>
            <a:r>
              <a:rPr lang="en-IN" b="0" dirty="0" err="1"/>
              <a:t>roll_number</a:t>
            </a:r>
            <a:r>
              <a:rPr lang="en-IN" b="0" dirty="0"/>
              <a:t> = </a:t>
            </a:r>
            <a:r>
              <a:rPr lang="en-IN" b="0" dirty="0" err="1"/>
              <a:t>forms.IntegerField</a:t>
            </a:r>
            <a:r>
              <a:rPr lang="en-IN" b="0" dirty="0"/>
              <a:t>(</a:t>
            </a:r>
          </a:p>
          <a:p>
            <a:pPr marL="114300" indent="0">
              <a:buNone/>
            </a:pPr>
            <a:r>
              <a:rPr lang="en-IN" b="0" dirty="0"/>
              <a:t>	</a:t>
            </a:r>
            <a:r>
              <a:rPr lang="en-IN" b="0" dirty="0" smtClean="0"/>
              <a:t>		</a:t>
            </a:r>
            <a:r>
              <a:rPr lang="en-IN" b="0" dirty="0" err="1" smtClean="0"/>
              <a:t>help_text</a:t>
            </a:r>
            <a:r>
              <a:rPr lang="en-IN" b="0" dirty="0" smtClean="0"/>
              <a:t> </a:t>
            </a:r>
            <a:r>
              <a:rPr lang="en-IN" b="0" dirty="0"/>
              <a:t>= "Enter 6 digit roll number</a:t>
            </a:r>
            <a:r>
              <a:rPr lang="en-IN" b="0" dirty="0" smtClean="0"/>
              <a:t>")</a:t>
            </a:r>
            <a:endParaRPr lang="en-IN" b="0" dirty="0"/>
          </a:p>
          <a:p>
            <a:pPr marL="114300" indent="0">
              <a:buNone/>
            </a:pPr>
            <a:r>
              <a:rPr lang="en-IN" b="0" dirty="0"/>
              <a:t>	password = </a:t>
            </a:r>
            <a:r>
              <a:rPr lang="en-IN" b="0" dirty="0" err="1"/>
              <a:t>forms.CharField</a:t>
            </a:r>
            <a:r>
              <a:rPr lang="en-IN" b="0" dirty="0"/>
              <a:t>(widget = </a:t>
            </a:r>
            <a:r>
              <a:rPr lang="en-IN" b="0" dirty="0" err="1"/>
              <a:t>forms.PasswordInput</a:t>
            </a:r>
            <a:r>
              <a:rPr lang="en-IN" b="0" dirty="0"/>
              <a:t>())</a:t>
            </a:r>
          </a:p>
          <a:p>
            <a:endParaRPr lang="en-IN" dirty="0"/>
          </a:p>
        </p:txBody>
      </p:sp>
    </p:spTree>
    <p:extLst>
      <p:ext uri="{BB962C8B-B14F-4D97-AF65-F5344CB8AC3E}">
        <p14:creationId xmlns:p14="http://schemas.microsoft.com/office/powerpoint/2010/main" val="9936111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Forms</a:t>
            </a:r>
            <a:endParaRPr lang="en-IN" dirty="0"/>
          </a:p>
        </p:txBody>
      </p:sp>
      <p:sp>
        <p:nvSpPr>
          <p:cNvPr id="3" name="Content Placeholder 2"/>
          <p:cNvSpPr>
            <a:spLocks noGrp="1"/>
          </p:cNvSpPr>
          <p:nvPr>
            <p:ph idx="1"/>
          </p:nvPr>
        </p:nvSpPr>
        <p:spPr/>
        <p:txBody>
          <a:bodyPr/>
          <a:lstStyle/>
          <a:p>
            <a:pPr marL="114300" indent="0">
              <a:buNone/>
            </a:pPr>
            <a:r>
              <a:rPr lang="en-GB" dirty="0" smtClean="0"/>
              <a:t>views.py</a:t>
            </a:r>
            <a:endParaRPr lang="en-IN" dirty="0" smtClean="0"/>
          </a:p>
          <a:p>
            <a:pPr marL="114300" indent="0">
              <a:buNone/>
            </a:pPr>
            <a:r>
              <a:rPr lang="en-IN" b="0" dirty="0" smtClean="0"/>
              <a:t>from </a:t>
            </a:r>
            <a:r>
              <a:rPr lang="en-IN" b="0" dirty="0" err="1"/>
              <a:t>django.shortcuts</a:t>
            </a:r>
            <a:r>
              <a:rPr lang="en-IN" b="0" dirty="0"/>
              <a:t> import render</a:t>
            </a:r>
          </a:p>
          <a:p>
            <a:pPr marL="114300" indent="0">
              <a:buNone/>
            </a:pPr>
            <a:r>
              <a:rPr lang="en-IN" b="0" dirty="0"/>
              <a:t>from .forms import </a:t>
            </a:r>
            <a:r>
              <a:rPr lang="en-IN" b="0" dirty="0" err="1"/>
              <a:t>InputForm</a:t>
            </a:r>
            <a:endParaRPr lang="en-IN" b="0" dirty="0"/>
          </a:p>
          <a:p>
            <a:pPr marL="114300" indent="0">
              <a:buNone/>
            </a:pPr>
            <a:endParaRPr lang="en-IN" b="0" dirty="0"/>
          </a:p>
          <a:p>
            <a:pPr marL="114300" indent="0">
              <a:buNone/>
            </a:pPr>
            <a:r>
              <a:rPr lang="en-IN" b="0" dirty="0"/>
              <a:t># Create your views here.</a:t>
            </a:r>
          </a:p>
          <a:p>
            <a:pPr marL="114300" indent="0">
              <a:buNone/>
            </a:pPr>
            <a:r>
              <a:rPr lang="en-IN" b="0" dirty="0" err="1"/>
              <a:t>def</a:t>
            </a:r>
            <a:r>
              <a:rPr lang="en-IN" b="0" dirty="0"/>
              <a:t> </a:t>
            </a:r>
            <a:r>
              <a:rPr lang="en-IN" b="0" dirty="0" err="1"/>
              <a:t>home_view</a:t>
            </a:r>
            <a:r>
              <a:rPr lang="en-IN" b="0" dirty="0"/>
              <a:t>(request):</a:t>
            </a:r>
          </a:p>
          <a:p>
            <a:pPr marL="114300" indent="0">
              <a:buNone/>
            </a:pPr>
            <a:r>
              <a:rPr lang="en-IN" b="0" dirty="0"/>
              <a:t>	context ={}</a:t>
            </a:r>
          </a:p>
          <a:p>
            <a:pPr marL="114300" indent="0">
              <a:buNone/>
            </a:pPr>
            <a:r>
              <a:rPr lang="en-IN" b="0" dirty="0"/>
              <a:t>	context['form']= </a:t>
            </a:r>
            <a:r>
              <a:rPr lang="en-IN" b="0" dirty="0" err="1"/>
              <a:t>InputForm</a:t>
            </a:r>
            <a:r>
              <a:rPr lang="en-IN" b="0" dirty="0"/>
              <a:t>()</a:t>
            </a:r>
          </a:p>
          <a:p>
            <a:pPr marL="114300" indent="0">
              <a:buNone/>
            </a:pPr>
            <a:r>
              <a:rPr lang="en-IN" b="0" dirty="0"/>
              <a:t>	return render(request, "home.html", context)</a:t>
            </a:r>
          </a:p>
          <a:p>
            <a:pPr marL="114300" indent="0">
              <a:buNone/>
            </a:pPr>
            <a:endParaRPr lang="en-IN" dirty="0"/>
          </a:p>
        </p:txBody>
      </p:sp>
    </p:spTree>
    <p:extLst>
      <p:ext uri="{BB962C8B-B14F-4D97-AF65-F5344CB8AC3E}">
        <p14:creationId xmlns:p14="http://schemas.microsoft.com/office/powerpoint/2010/main" val="18256579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Forms</a:t>
            </a:r>
            <a:endParaRPr lang="en-IN" dirty="0"/>
          </a:p>
        </p:txBody>
      </p:sp>
      <p:sp>
        <p:nvSpPr>
          <p:cNvPr id="3" name="Content Placeholder 2"/>
          <p:cNvSpPr>
            <a:spLocks noGrp="1"/>
          </p:cNvSpPr>
          <p:nvPr>
            <p:ph idx="1"/>
          </p:nvPr>
        </p:nvSpPr>
        <p:spPr>
          <a:xfrm>
            <a:off x="457200" y="1600200"/>
            <a:ext cx="8075240" cy="4800600"/>
          </a:xfrm>
        </p:spPr>
        <p:txBody>
          <a:bodyPr>
            <a:normAutofit lnSpcReduction="10000"/>
          </a:bodyPr>
          <a:lstStyle/>
          <a:p>
            <a:pPr fontAlgn="base"/>
            <a:r>
              <a:rPr lang="en-IN" dirty="0"/>
              <a:t>Syntax :</a:t>
            </a:r>
            <a:r>
              <a:rPr lang="en-IN" b="0" dirty="0"/>
              <a:t> </a:t>
            </a:r>
          </a:p>
          <a:p>
            <a:pPr marL="114300" indent="0">
              <a:buNone/>
            </a:pPr>
            <a:r>
              <a:rPr lang="en-IN" dirty="0" smtClean="0"/>
              <a:t>	</a:t>
            </a:r>
            <a:r>
              <a:rPr lang="en-IN" dirty="0" err="1" smtClean="0"/>
              <a:t>Field_name</a:t>
            </a:r>
            <a:r>
              <a:rPr lang="en-IN" dirty="0" smtClean="0"/>
              <a:t> </a:t>
            </a:r>
            <a:r>
              <a:rPr lang="en-IN" dirty="0"/>
              <a:t>= </a:t>
            </a:r>
            <a:r>
              <a:rPr lang="en-IN" dirty="0" err="1" smtClean="0"/>
              <a:t>forms.FieldType</a:t>
            </a:r>
            <a:r>
              <a:rPr lang="en-IN" dirty="0" smtClean="0"/>
              <a:t>(attributes)</a:t>
            </a:r>
          </a:p>
          <a:p>
            <a:pPr marL="114300" indent="0">
              <a:buNone/>
            </a:pPr>
            <a:endParaRPr lang="en-GB" dirty="0"/>
          </a:p>
          <a:p>
            <a:pPr marL="114300" indent="0">
              <a:buNone/>
            </a:pPr>
            <a:r>
              <a:rPr lang="en-GB" dirty="0" smtClean="0"/>
              <a:t>views.py</a:t>
            </a:r>
          </a:p>
          <a:p>
            <a:pPr marL="114300" indent="0">
              <a:buNone/>
            </a:pPr>
            <a:r>
              <a:rPr lang="en-IN" b="0" dirty="0"/>
              <a:t>from </a:t>
            </a:r>
            <a:r>
              <a:rPr lang="en-IN" b="0" dirty="0" err="1"/>
              <a:t>django.shortcuts</a:t>
            </a:r>
            <a:r>
              <a:rPr lang="en-IN" b="0" dirty="0"/>
              <a:t> import render</a:t>
            </a:r>
          </a:p>
          <a:p>
            <a:pPr marL="114300" indent="0">
              <a:buNone/>
            </a:pPr>
            <a:r>
              <a:rPr lang="en-IN" b="0" dirty="0"/>
              <a:t>from .forms import </a:t>
            </a:r>
            <a:r>
              <a:rPr lang="en-IN" b="0" dirty="0" err="1"/>
              <a:t>InputForm</a:t>
            </a:r>
            <a:endParaRPr lang="en-IN" b="0" dirty="0"/>
          </a:p>
          <a:p>
            <a:pPr marL="114300" indent="0">
              <a:buNone/>
            </a:pPr>
            <a:endParaRPr lang="en-IN" b="0" dirty="0"/>
          </a:p>
          <a:p>
            <a:pPr marL="114300" indent="0">
              <a:buNone/>
            </a:pPr>
            <a:r>
              <a:rPr lang="en-IN" b="0" dirty="0"/>
              <a:t># Create your views here.</a:t>
            </a:r>
          </a:p>
          <a:p>
            <a:pPr marL="114300" indent="0">
              <a:buNone/>
            </a:pPr>
            <a:r>
              <a:rPr lang="en-IN" b="0" dirty="0" err="1"/>
              <a:t>def</a:t>
            </a:r>
            <a:r>
              <a:rPr lang="en-IN" b="0" dirty="0"/>
              <a:t> </a:t>
            </a:r>
            <a:r>
              <a:rPr lang="en-IN" b="0" dirty="0" err="1"/>
              <a:t>home_view</a:t>
            </a:r>
            <a:r>
              <a:rPr lang="en-IN" b="0" dirty="0"/>
              <a:t>(request):</a:t>
            </a:r>
          </a:p>
          <a:p>
            <a:pPr marL="114300" indent="0">
              <a:buNone/>
            </a:pPr>
            <a:r>
              <a:rPr lang="en-IN" b="0" dirty="0"/>
              <a:t>	context ={}</a:t>
            </a:r>
          </a:p>
          <a:p>
            <a:pPr marL="114300" indent="0">
              <a:buNone/>
            </a:pPr>
            <a:r>
              <a:rPr lang="en-IN" b="0" dirty="0"/>
              <a:t>	context['form']= </a:t>
            </a:r>
            <a:r>
              <a:rPr lang="en-IN" b="0" dirty="0" err="1"/>
              <a:t>InputForm</a:t>
            </a:r>
            <a:r>
              <a:rPr lang="en-IN" b="0" dirty="0"/>
              <a:t>()</a:t>
            </a:r>
          </a:p>
          <a:p>
            <a:pPr marL="114300" indent="0">
              <a:buNone/>
            </a:pPr>
            <a:r>
              <a:rPr lang="en-IN" b="0" dirty="0"/>
              <a:t>	return render(request, "home.html", context)</a:t>
            </a:r>
          </a:p>
          <a:p>
            <a:pPr marL="114300" indent="0">
              <a:buNone/>
            </a:pPr>
            <a:endParaRPr lang="en-IN" b="0" dirty="0"/>
          </a:p>
        </p:txBody>
      </p:sp>
    </p:spTree>
    <p:extLst>
      <p:ext uri="{BB962C8B-B14F-4D97-AF65-F5344CB8AC3E}">
        <p14:creationId xmlns:p14="http://schemas.microsoft.com/office/powerpoint/2010/main" val="20367671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Forms</a:t>
            </a:r>
            <a:endParaRPr lang="en-IN" dirty="0"/>
          </a:p>
        </p:txBody>
      </p:sp>
      <p:sp>
        <p:nvSpPr>
          <p:cNvPr id="3" name="Content Placeholder 2"/>
          <p:cNvSpPr>
            <a:spLocks noGrp="1"/>
          </p:cNvSpPr>
          <p:nvPr>
            <p:ph idx="1"/>
          </p:nvPr>
        </p:nvSpPr>
        <p:spPr/>
        <p:txBody>
          <a:bodyPr/>
          <a:lstStyle/>
          <a:p>
            <a:pPr marL="114300" indent="0">
              <a:buNone/>
            </a:pPr>
            <a:r>
              <a:rPr lang="en-IN" b="0" dirty="0"/>
              <a:t>templates &gt; home.html </a:t>
            </a:r>
            <a:endParaRPr lang="en-IN" dirty="0" smtClean="0"/>
          </a:p>
          <a:p>
            <a:pPr marL="114300" indent="0" fontAlgn="base">
              <a:buNone/>
            </a:pPr>
            <a:r>
              <a:rPr lang="en-IN" b="0" dirty="0"/>
              <a:t>&lt;form action = "" method = "post"&gt;</a:t>
            </a:r>
          </a:p>
          <a:p>
            <a:pPr marL="114300" indent="0" fontAlgn="base">
              <a:buNone/>
            </a:pPr>
            <a:r>
              <a:rPr lang="en-IN" b="0" dirty="0"/>
              <a:t>    {% </a:t>
            </a:r>
            <a:r>
              <a:rPr lang="en-IN" b="0" dirty="0" err="1"/>
              <a:t>csrf_token</a:t>
            </a:r>
            <a:r>
              <a:rPr lang="en-IN" b="0" dirty="0"/>
              <a:t> %}</a:t>
            </a:r>
          </a:p>
          <a:p>
            <a:pPr marL="114300" indent="0" fontAlgn="base">
              <a:buNone/>
            </a:pPr>
            <a:r>
              <a:rPr lang="en-IN" b="0" dirty="0"/>
              <a:t>    {{form }}</a:t>
            </a:r>
          </a:p>
          <a:p>
            <a:pPr marL="114300" indent="0" fontAlgn="base">
              <a:buNone/>
            </a:pPr>
            <a:r>
              <a:rPr lang="en-IN" b="0" dirty="0"/>
              <a:t>    &lt;input type="submit" value=Submit"&gt;</a:t>
            </a:r>
          </a:p>
          <a:p>
            <a:pPr marL="114300" indent="0" fontAlgn="base">
              <a:buNone/>
            </a:pPr>
            <a:r>
              <a:rPr lang="en-IN" b="0" dirty="0"/>
              <a:t>&lt;/form&gt;</a:t>
            </a:r>
          </a:p>
          <a:p>
            <a:pPr marL="114300" indent="0">
              <a:buNone/>
            </a:pPr>
            <a:endParaRPr lang="en-GB" dirty="0" smtClean="0"/>
          </a:p>
          <a:p>
            <a:endParaRPr lang="en-GB" dirty="0"/>
          </a:p>
          <a:p>
            <a:pPr fontAlgn="base"/>
            <a:r>
              <a:rPr lang="en-GB" b="0" dirty="0"/>
              <a:t>All set to check if the form is working or not let’s visit </a:t>
            </a:r>
            <a:r>
              <a:rPr lang="en-GB" b="0" u="sng" dirty="0">
                <a:hlinkClick r:id="rId2"/>
              </a:rPr>
              <a:t>http://localhost:8000/</a:t>
            </a:r>
            <a:r>
              <a:rPr lang="en-GB" b="0" dirty="0"/>
              <a:t> </a:t>
            </a:r>
          </a:p>
          <a:p>
            <a:r>
              <a:rPr lang="en-GB" dirty="0"/>
              <a:t/>
            </a:r>
            <a:br>
              <a:rPr lang="en-GB" dirty="0"/>
            </a:br>
            <a:endParaRPr lang="en-IN" dirty="0"/>
          </a:p>
        </p:txBody>
      </p:sp>
    </p:spTree>
    <p:extLst>
      <p:ext uri="{BB962C8B-B14F-4D97-AF65-F5344CB8AC3E}">
        <p14:creationId xmlns:p14="http://schemas.microsoft.com/office/powerpoint/2010/main" val="27962297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Forms</a:t>
            </a:r>
            <a:endParaRPr lang="en-IN" dirty="0"/>
          </a:p>
        </p:txBody>
      </p:sp>
      <p:sp>
        <p:nvSpPr>
          <p:cNvPr id="3" name="Content Placeholder 2"/>
          <p:cNvSpPr>
            <a:spLocks noGrp="1"/>
          </p:cNvSpPr>
          <p:nvPr>
            <p:ph idx="1"/>
          </p:nvPr>
        </p:nvSpPr>
        <p:spPr/>
        <p:txBody>
          <a:bodyPr/>
          <a:lstStyle/>
          <a:p>
            <a:pPr marL="114300" indent="0">
              <a:buNone/>
            </a:pPr>
            <a:r>
              <a:rPr lang="en-IN" b="0" dirty="0"/>
              <a:t>&lt;form action = "" method = "post"&gt;</a:t>
            </a:r>
          </a:p>
          <a:p>
            <a:pPr marL="114300" indent="0">
              <a:buNone/>
            </a:pPr>
            <a:r>
              <a:rPr lang="en-IN" b="0" dirty="0"/>
              <a:t>	{% </a:t>
            </a:r>
            <a:r>
              <a:rPr lang="en-IN" b="0" dirty="0" err="1"/>
              <a:t>csrf_token</a:t>
            </a:r>
            <a:r>
              <a:rPr lang="en-IN" b="0" dirty="0"/>
              <a:t> %}</a:t>
            </a:r>
          </a:p>
          <a:p>
            <a:pPr marL="114300" indent="0">
              <a:buNone/>
            </a:pPr>
            <a:r>
              <a:rPr lang="en-IN" b="0" dirty="0"/>
              <a:t>	{{</a:t>
            </a:r>
            <a:r>
              <a:rPr lang="en-IN" b="0" dirty="0" err="1"/>
              <a:t>form.as_p</a:t>
            </a:r>
            <a:r>
              <a:rPr lang="en-IN" b="0" dirty="0"/>
              <a:t> }}</a:t>
            </a:r>
          </a:p>
          <a:p>
            <a:pPr marL="114300" indent="0">
              <a:buNone/>
            </a:pPr>
            <a:r>
              <a:rPr lang="en-IN" b="0" dirty="0"/>
              <a:t>	&lt;input type="submit" value=Submit"&gt;</a:t>
            </a:r>
          </a:p>
          <a:p>
            <a:pPr marL="114300" indent="0">
              <a:buNone/>
            </a:pPr>
            <a:r>
              <a:rPr lang="en-IN" b="0" dirty="0"/>
              <a:t>&lt;/form&gt;</a:t>
            </a:r>
          </a:p>
          <a:p>
            <a:endParaRPr lang="en-IN" dirty="0"/>
          </a:p>
        </p:txBody>
      </p:sp>
    </p:spTree>
    <p:extLst>
      <p:ext uri="{BB962C8B-B14F-4D97-AF65-F5344CB8AC3E}">
        <p14:creationId xmlns:p14="http://schemas.microsoft.com/office/powerpoint/2010/main" val="2088157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Forms</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33663"/>
            <a:ext cx="802957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5806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 Validation</a:t>
            </a:r>
            <a:endParaRPr lang="en-IN" dirty="0"/>
          </a:p>
        </p:txBody>
      </p:sp>
      <p:sp>
        <p:nvSpPr>
          <p:cNvPr id="3" name="Content Placeholder 2"/>
          <p:cNvSpPr>
            <a:spLocks noGrp="1"/>
          </p:cNvSpPr>
          <p:nvPr>
            <p:ph idx="1"/>
          </p:nvPr>
        </p:nvSpPr>
        <p:spPr/>
        <p:txBody>
          <a:bodyPr>
            <a:normAutofit/>
          </a:bodyPr>
          <a:lstStyle/>
          <a:p>
            <a:pPr marL="114300" indent="0">
              <a:buNone/>
            </a:pPr>
            <a:r>
              <a:rPr lang="en-GB" sz="1800" b="0" dirty="0" smtClean="0"/>
              <a:t>models.py – (Project folder)</a:t>
            </a:r>
          </a:p>
          <a:p>
            <a:pPr marL="114300" indent="0">
              <a:buNone/>
            </a:pPr>
            <a:r>
              <a:rPr lang="en-IN" sz="1800" b="0" dirty="0"/>
              <a:t>from </a:t>
            </a:r>
            <a:r>
              <a:rPr lang="en-IN" sz="1800" b="0" dirty="0" err="1"/>
              <a:t>django.db</a:t>
            </a:r>
            <a:r>
              <a:rPr lang="en-IN" sz="1800" b="0" dirty="0"/>
              <a:t> import models </a:t>
            </a:r>
            <a:endParaRPr lang="en-IN" sz="1800" b="0" dirty="0" smtClean="0"/>
          </a:p>
          <a:p>
            <a:pPr marL="114300" indent="0">
              <a:buNone/>
            </a:pPr>
            <a:r>
              <a:rPr lang="en-IN" sz="1800" b="0" dirty="0" smtClean="0"/>
              <a:t>class </a:t>
            </a:r>
            <a:r>
              <a:rPr lang="en-IN" sz="1800" b="0" dirty="0"/>
              <a:t>User(</a:t>
            </a:r>
            <a:r>
              <a:rPr lang="en-IN" sz="1800" b="0" dirty="0" err="1"/>
              <a:t>models.Model</a:t>
            </a:r>
            <a:r>
              <a:rPr lang="en-IN" sz="1800" b="0" dirty="0"/>
              <a:t>): </a:t>
            </a:r>
            <a:endParaRPr lang="en-IN" sz="1800" b="0" dirty="0" smtClean="0"/>
          </a:p>
          <a:p>
            <a:pPr marL="114300" indent="0">
              <a:buNone/>
            </a:pPr>
            <a:r>
              <a:rPr lang="en-IN" sz="1800" b="0" dirty="0" smtClean="0"/>
              <a:t># </a:t>
            </a:r>
            <a:r>
              <a:rPr lang="en-IN" sz="1800" b="0" dirty="0"/>
              <a:t>username field </a:t>
            </a:r>
            <a:endParaRPr lang="en-IN" sz="1800" b="0" dirty="0" smtClean="0"/>
          </a:p>
          <a:p>
            <a:pPr marL="114300" indent="0">
              <a:buNone/>
            </a:pPr>
            <a:r>
              <a:rPr lang="en-IN" sz="1800" b="0" dirty="0" smtClean="0"/>
              <a:t>username </a:t>
            </a:r>
            <a:r>
              <a:rPr lang="en-IN" sz="1800" b="0" dirty="0"/>
              <a:t>= </a:t>
            </a:r>
            <a:r>
              <a:rPr lang="en-IN" sz="1800" b="0" dirty="0" err="1"/>
              <a:t>models.CharField</a:t>
            </a:r>
            <a:r>
              <a:rPr lang="en-IN" sz="1800" b="0" dirty="0"/>
              <a:t>(</a:t>
            </a:r>
            <a:r>
              <a:rPr lang="en-IN" sz="1800" b="0" dirty="0" err="1"/>
              <a:t>max_length</a:t>
            </a:r>
            <a:r>
              <a:rPr lang="en-IN" sz="1800" b="0" dirty="0"/>
              <a:t>=30, blank=False, null=False) </a:t>
            </a:r>
            <a:endParaRPr lang="en-IN" sz="1800" b="0" dirty="0" smtClean="0"/>
          </a:p>
          <a:p>
            <a:pPr marL="114300" indent="0">
              <a:buNone/>
            </a:pPr>
            <a:r>
              <a:rPr lang="en-IN" sz="1800" b="0" dirty="0" smtClean="0"/>
              <a:t># </a:t>
            </a:r>
            <a:r>
              <a:rPr lang="en-IN" sz="1800" b="0" dirty="0"/>
              <a:t>password field </a:t>
            </a:r>
            <a:endParaRPr lang="en-IN" sz="1800" b="0" dirty="0" smtClean="0"/>
          </a:p>
          <a:p>
            <a:pPr marL="114300" indent="0">
              <a:buNone/>
            </a:pPr>
            <a:r>
              <a:rPr lang="en-IN" sz="1800" b="0" dirty="0" smtClean="0"/>
              <a:t>password </a:t>
            </a:r>
            <a:r>
              <a:rPr lang="en-IN" sz="1800" b="0" dirty="0"/>
              <a:t>= </a:t>
            </a:r>
            <a:r>
              <a:rPr lang="en-IN" sz="1800" b="0" dirty="0" err="1"/>
              <a:t>models.CharField</a:t>
            </a:r>
            <a:r>
              <a:rPr lang="en-IN" sz="1800" b="0" dirty="0"/>
              <a:t>(</a:t>
            </a:r>
            <a:r>
              <a:rPr lang="en-IN" sz="1800" b="0" dirty="0" err="1"/>
              <a:t>max_length</a:t>
            </a:r>
            <a:r>
              <a:rPr lang="en-IN" sz="1800" b="0" dirty="0"/>
              <a:t>=8, blank=False, null=False)</a:t>
            </a:r>
            <a:endParaRPr lang="en-IN" sz="1800" b="0" dirty="0"/>
          </a:p>
        </p:txBody>
      </p:sp>
    </p:spTree>
    <p:extLst>
      <p:ext uri="{BB962C8B-B14F-4D97-AF65-F5344CB8AC3E}">
        <p14:creationId xmlns:p14="http://schemas.microsoft.com/office/powerpoint/2010/main" val="343579518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 Validation</a:t>
            </a:r>
            <a:endParaRPr lang="en-IN" dirty="0"/>
          </a:p>
        </p:txBody>
      </p:sp>
      <p:sp>
        <p:nvSpPr>
          <p:cNvPr id="3" name="Content Placeholder 2"/>
          <p:cNvSpPr>
            <a:spLocks noGrp="1"/>
          </p:cNvSpPr>
          <p:nvPr>
            <p:ph idx="1"/>
          </p:nvPr>
        </p:nvSpPr>
        <p:spPr/>
        <p:txBody>
          <a:bodyPr>
            <a:normAutofit/>
          </a:bodyPr>
          <a:lstStyle/>
          <a:p>
            <a:r>
              <a:rPr lang="en-GB" sz="2400" b="0" dirty="0"/>
              <a:t>Now, we have to migrate the models. To make migrations, run the following command.</a:t>
            </a:r>
          </a:p>
          <a:p>
            <a:pPr marL="114300" indent="0">
              <a:buNone/>
            </a:pPr>
            <a:r>
              <a:rPr lang="en-GB" sz="2400" dirty="0"/>
              <a:t>python manage.py </a:t>
            </a:r>
            <a:r>
              <a:rPr lang="en-GB" sz="2400" dirty="0" err="1"/>
              <a:t>makemigrations</a:t>
            </a:r>
            <a:r>
              <a:rPr lang="en-GB" sz="2400" dirty="0"/>
              <a:t> </a:t>
            </a:r>
            <a:endParaRPr lang="en-GB" sz="2400" dirty="0" smtClean="0"/>
          </a:p>
          <a:p>
            <a:pPr marL="114300" indent="0">
              <a:buNone/>
            </a:pPr>
            <a:r>
              <a:rPr lang="en-GB" sz="2400" dirty="0" smtClean="0"/>
              <a:t>python </a:t>
            </a:r>
            <a:r>
              <a:rPr lang="en-GB" sz="2400" dirty="0"/>
              <a:t>manage.py migrate</a:t>
            </a:r>
            <a:endParaRPr lang="en-IN" sz="2400" b="0" dirty="0"/>
          </a:p>
        </p:txBody>
      </p:sp>
    </p:spTree>
    <p:extLst>
      <p:ext uri="{BB962C8B-B14F-4D97-AF65-F5344CB8AC3E}">
        <p14:creationId xmlns:p14="http://schemas.microsoft.com/office/powerpoint/2010/main" val="42381694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 validation</a:t>
            </a:r>
            <a:endParaRPr lang="en-IN" dirty="0"/>
          </a:p>
        </p:txBody>
      </p:sp>
      <p:sp>
        <p:nvSpPr>
          <p:cNvPr id="3" name="Content Placeholder 2"/>
          <p:cNvSpPr>
            <a:spLocks noGrp="1"/>
          </p:cNvSpPr>
          <p:nvPr>
            <p:ph idx="1"/>
          </p:nvPr>
        </p:nvSpPr>
        <p:spPr>
          <a:xfrm>
            <a:off x="0" y="1600200"/>
            <a:ext cx="8676456" cy="4800600"/>
          </a:xfrm>
        </p:spPr>
        <p:txBody>
          <a:bodyPr>
            <a:normAutofit fontScale="55000" lnSpcReduction="20000"/>
          </a:bodyPr>
          <a:lstStyle/>
          <a:p>
            <a:pPr marL="114300" indent="0">
              <a:buNone/>
            </a:pPr>
            <a:r>
              <a:rPr lang="en-GB" dirty="0" smtClean="0"/>
              <a:t>#forms.py</a:t>
            </a:r>
          </a:p>
          <a:p>
            <a:pPr marL="114300" indent="0">
              <a:buNone/>
            </a:pPr>
            <a:r>
              <a:rPr lang="en-IN" b="0" dirty="0"/>
              <a:t>from </a:t>
            </a:r>
            <a:r>
              <a:rPr lang="en-IN" b="0" dirty="0" err="1"/>
              <a:t>django.forms</a:t>
            </a:r>
            <a:r>
              <a:rPr lang="en-IN" b="0" dirty="0"/>
              <a:t> import </a:t>
            </a:r>
            <a:r>
              <a:rPr lang="en-IN" b="0" dirty="0" err="1"/>
              <a:t>ModelForm</a:t>
            </a:r>
            <a:r>
              <a:rPr lang="en-IN" b="0" dirty="0"/>
              <a:t> </a:t>
            </a:r>
            <a:endParaRPr lang="en-IN" b="0" dirty="0" smtClean="0"/>
          </a:p>
          <a:p>
            <a:pPr marL="114300" indent="0">
              <a:buNone/>
            </a:pPr>
            <a:r>
              <a:rPr lang="en-IN" b="0" dirty="0" smtClean="0"/>
              <a:t>from </a:t>
            </a:r>
            <a:r>
              <a:rPr lang="en-IN" b="0" dirty="0" err="1"/>
              <a:t>django</a:t>
            </a:r>
            <a:r>
              <a:rPr lang="en-IN" b="0" dirty="0"/>
              <a:t> import forms </a:t>
            </a:r>
            <a:endParaRPr lang="en-IN" b="0" dirty="0" smtClean="0"/>
          </a:p>
          <a:p>
            <a:pPr marL="114300" indent="0">
              <a:buNone/>
            </a:pPr>
            <a:endParaRPr lang="en-IN" b="0" dirty="0" smtClean="0"/>
          </a:p>
          <a:p>
            <a:pPr marL="114300" indent="0">
              <a:buNone/>
            </a:pPr>
            <a:r>
              <a:rPr lang="en-IN" b="0" dirty="0" smtClean="0"/>
              <a:t>from </a:t>
            </a:r>
            <a:r>
              <a:rPr lang="en-IN" b="0" dirty="0" err="1"/>
              <a:t>validation.models</a:t>
            </a:r>
            <a:r>
              <a:rPr lang="en-IN" b="0" dirty="0"/>
              <a:t> import User </a:t>
            </a:r>
            <a:endParaRPr lang="en-IN" b="0" dirty="0" smtClean="0"/>
          </a:p>
          <a:p>
            <a:pPr marL="114300" indent="0">
              <a:buNone/>
            </a:pPr>
            <a:endParaRPr lang="en-IN" b="0" dirty="0" smtClean="0"/>
          </a:p>
          <a:p>
            <a:pPr marL="114300" indent="0">
              <a:buNone/>
            </a:pPr>
            <a:r>
              <a:rPr lang="en-IN" b="0" dirty="0" smtClean="0"/>
              <a:t>class </a:t>
            </a:r>
            <a:r>
              <a:rPr lang="en-IN" b="0" dirty="0" err="1"/>
              <a:t>UserForm</a:t>
            </a:r>
            <a:r>
              <a:rPr lang="en-IN" b="0" dirty="0"/>
              <a:t>(</a:t>
            </a:r>
            <a:r>
              <a:rPr lang="en-IN" b="0" dirty="0" err="1"/>
              <a:t>ModelForm</a:t>
            </a:r>
            <a:r>
              <a:rPr lang="en-IN" b="0" dirty="0"/>
              <a:t>):    </a:t>
            </a:r>
            <a:endParaRPr lang="en-IN" b="0" dirty="0" smtClean="0"/>
          </a:p>
          <a:p>
            <a:pPr marL="114300" indent="0">
              <a:buNone/>
            </a:pPr>
            <a:r>
              <a:rPr lang="en-IN" b="0" dirty="0" smtClean="0"/>
              <a:t>	# </a:t>
            </a:r>
            <a:r>
              <a:rPr lang="en-IN" b="0" dirty="0"/>
              <a:t>meta data for displaying a form    </a:t>
            </a:r>
            <a:endParaRPr lang="en-IN" b="0" dirty="0" smtClean="0"/>
          </a:p>
          <a:p>
            <a:pPr marL="114300" indent="0">
              <a:buNone/>
            </a:pPr>
            <a:r>
              <a:rPr lang="en-IN" b="0" dirty="0" smtClean="0"/>
              <a:t>	class </a:t>
            </a:r>
            <a:r>
              <a:rPr lang="en-IN" b="0" dirty="0"/>
              <a:t>Meta:       </a:t>
            </a:r>
            <a:endParaRPr lang="en-IN" b="0" dirty="0" smtClean="0"/>
          </a:p>
          <a:p>
            <a:pPr marL="114300" indent="0">
              <a:buNone/>
            </a:pPr>
            <a:r>
              <a:rPr lang="en-IN" b="0" dirty="0" smtClean="0"/>
              <a:t>		# </a:t>
            </a:r>
            <a:r>
              <a:rPr lang="en-IN" b="0" dirty="0"/>
              <a:t>model       </a:t>
            </a:r>
            <a:endParaRPr lang="en-IN" b="0" dirty="0" smtClean="0"/>
          </a:p>
          <a:p>
            <a:pPr marL="114300" indent="0">
              <a:buNone/>
            </a:pPr>
            <a:r>
              <a:rPr lang="en-IN" b="0" dirty="0" smtClean="0"/>
              <a:t>		model </a:t>
            </a:r>
            <a:r>
              <a:rPr lang="en-IN" b="0" dirty="0"/>
              <a:t>= User       </a:t>
            </a:r>
            <a:endParaRPr lang="en-IN" b="0" dirty="0" smtClean="0"/>
          </a:p>
          <a:p>
            <a:pPr marL="114300" indent="0">
              <a:buNone/>
            </a:pPr>
            <a:r>
              <a:rPr lang="en-IN" b="0" dirty="0" smtClean="0"/>
              <a:t>		# </a:t>
            </a:r>
            <a:r>
              <a:rPr lang="en-IN" b="0" dirty="0"/>
              <a:t>displaying fields      </a:t>
            </a:r>
            <a:endParaRPr lang="en-IN" b="0" dirty="0" smtClean="0"/>
          </a:p>
          <a:p>
            <a:pPr marL="114300" indent="0">
              <a:buNone/>
            </a:pPr>
            <a:r>
              <a:rPr lang="en-IN" b="0" dirty="0" smtClean="0"/>
              <a:t>		fields </a:t>
            </a:r>
            <a:r>
              <a:rPr lang="en-IN" b="0" dirty="0"/>
              <a:t>= '__all__'    </a:t>
            </a:r>
            <a:endParaRPr lang="en-IN" b="0" dirty="0" smtClean="0"/>
          </a:p>
          <a:p>
            <a:pPr marL="114300" indent="0">
              <a:buNone/>
            </a:pPr>
            <a:r>
              <a:rPr lang="en-IN" b="0" dirty="0" smtClean="0"/>
              <a:t>	# </a:t>
            </a:r>
            <a:r>
              <a:rPr lang="en-IN" b="0" dirty="0"/>
              <a:t>method for cleaning the data    </a:t>
            </a:r>
            <a:endParaRPr lang="en-IN" b="0" dirty="0" smtClean="0"/>
          </a:p>
          <a:p>
            <a:pPr marL="114300" indent="0">
              <a:buNone/>
            </a:pPr>
            <a:r>
              <a:rPr lang="en-IN" b="0" dirty="0" smtClean="0"/>
              <a:t>	</a:t>
            </a:r>
            <a:r>
              <a:rPr lang="en-IN" b="0" dirty="0" err="1" smtClean="0"/>
              <a:t>def</a:t>
            </a:r>
            <a:r>
              <a:rPr lang="en-IN" b="0" dirty="0" smtClean="0"/>
              <a:t> </a:t>
            </a:r>
            <a:r>
              <a:rPr lang="en-IN" b="0" dirty="0"/>
              <a:t>clean(self):       </a:t>
            </a:r>
            <a:endParaRPr lang="en-IN" b="0" dirty="0" smtClean="0"/>
          </a:p>
          <a:p>
            <a:pPr marL="114300" indent="0">
              <a:buNone/>
            </a:pPr>
            <a:r>
              <a:rPr lang="en-IN" b="0" dirty="0" smtClean="0"/>
              <a:t>		super(</a:t>
            </a:r>
            <a:r>
              <a:rPr lang="en-IN" b="0" dirty="0" err="1" smtClean="0"/>
              <a:t>UserForm</a:t>
            </a:r>
            <a:r>
              <a:rPr lang="en-IN" b="0" dirty="0"/>
              <a:t>, self).clean()       </a:t>
            </a:r>
            <a:endParaRPr lang="en-IN" b="0" dirty="0" smtClean="0"/>
          </a:p>
          <a:p>
            <a:pPr marL="114300" indent="0">
              <a:buNone/>
            </a:pPr>
            <a:r>
              <a:rPr lang="en-IN" b="0" dirty="0" smtClean="0"/>
              <a:t>		# </a:t>
            </a:r>
            <a:r>
              <a:rPr lang="en-IN" b="0" dirty="0"/>
              <a:t>getting username and password from </a:t>
            </a:r>
            <a:r>
              <a:rPr lang="en-IN" b="0" dirty="0" err="1"/>
              <a:t>cleaned_data</a:t>
            </a:r>
            <a:r>
              <a:rPr lang="en-IN" b="0" dirty="0"/>
              <a:t>       </a:t>
            </a:r>
            <a:endParaRPr lang="en-IN" b="0" dirty="0" smtClean="0"/>
          </a:p>
          <a:p>
            <a:pPr marL="114300" indent="0">
              <a:buNone/>
            </a:pPr>
            <a:r>
              <a:rPr lang="en-IN" b="0" dirty="0" smtClean="0"/>
              <a:t>		username </a:t>
            </a:r>
            <a:r>
              <a:rPr lang="en-IN" b="0" dirty="0"/>
              <a:t>= </a:t>
            </a:r>
            <a:r>
              <a:rPr lang="en-IN" b="0" dirty="0" err="1"/>
              <a:t>self.cleaned_data.get</a:t>
            </a:r>
            <a:r>
              <a:rPr lang="en-IN" b="0" dirty="0"/>
              <a:t>('username')       </a:t>
            </a:r>
            <a:endParaRPr lang="en-IN" b="0" dirty="0" smtClean="0"/>
          </a:p>
          <a:p>
            <a:pPr marL="114300" indent="0">
              <a:buNone/>
            </a:pPr>
            <a:r>
              <a:rPr lang="en-IN" b="0" dirty="0"/>
              <a:t>	</a:t>
            </a:r>
            <a:r>
              <a:rPr lang="en-IN" b="0" dirty="0" smtClean="0"/>
              <a:t>	password </a:t>
            </a:r>
            <a:r>
              <a:rPr lang="en-IN" b="0" dirty="0"/>
              <a:t>= </a:t>
            </a:r>
            <a:r>
              <a:rPr lang="en-IN" b="0" dirty="0" err="1"/>
              <a:t>self.cleaned_data.get</a:t>
            </a:r>
            <a:r>
              <a:rPr lang="en-IN" b="0" dirty="0"/>
              <a:t>('password')       </a:t>
            </a:r>
            <a:endParaRPr lang="en-IN" b="0" dirty="0" smtClean="0"/>
          </a:p>
          <a:p>
            <a:pPr marL="114300" indent="0">
              <a:buNone/>
            </a:pPr>
            <a:r>
              <a:rPr lang="en-IN" b="0" dirty="0" smtClean="0"/>
              <a:t>		# </a:t>
            </a:r>
            <a:r>
              <a:rPr lang="en-IN" b="0" dirty="0"/>
              <a:t>validating the username and password       </a:t>
            </a:r>
            <a:endParaRPr lang="en-IN" b="0" dirty="0" smtClean="0"/>
          </a:p>
          <a:p>
            <a:pPr marL="114300" indent="0">
              <a:buNone/>
            </a:pPr>
            <a:r>
              <a:rPr lang="en-IN" b="0" dirty="0" smtClean="0"/>
              <a:t>		if </a:t>
            </a:r>
            <a:r>
              <a:rPr lang="en-IN" b="0" dirty="0" err="1"/>
              <a:t>len</a:t>
            </a:r>
            <a:r>
              <a:rPr lang="en-IN" b="0" dirty="0"/>
              <a:t>(username) &lt; 5:         </a:t>
            </a:r>
            <a:endParaRPr lang="en-IN" b="0" dirty="0" smtClean="0"/>
          </a:p>
          <a:p>
            <a:pPr marL="114300" indent="0">
              <a:buNone/>
            </a:pPr>
            <a:r>
              <a:rPr lang="en-IN" b="0" dirty="0" smtClean="0"/>
              <a:t>			</a:t>
            </a:r>
            <a:r>
              <a:rPr lang="en-IN" b="0" dirty="0"/>
              <a:t> </a:t>
            </a:r>
            <a:r>
              <a:rPr lang="en-IN" b="0" dirty="0" err="1"/>
              <a:t>self._errors</a:t>
            </a:r>
            <a:r>
              <a:rPr lang="en-IN" b="0" dirty="0"/>
              <a:t>['username'] = </a:t>
            </a:r>
            <a:r>
              <a:rPr lang="en-IN" b="0" dirty="0" err="1" smtClean="0"/>
              <a:t>self.error_class</a:t>
            </a:r>
            <a:r>
              <a:rPr lang="en-IN" b="0" dirty="0"/>
              <a:t>(['A minimum of 5 characters </a:t>
            </a:r>
            <a:r>
              <a:rPr lang="en-IN" b="0" dirty="0" smtClean="0"/>
              <a:t>is </a:t>
            </a:r>
            <a:r>
              <a:rPr lang="en-IN" b="0" dirty="0"/>
              <a:t>required'])       </a:t>
            </a:r>
            <a:endParaRPr lang="en-IN" b="0" dirty="0" smtClean="0"/>
          </a:p>
          <a:p>
            <a:pPr marL="114300" indent="0">
              <a:buNone/>
            </a:pPr>
            <a:r>
              <a:rPr lang="en-IN" b="0" dirty="0" smtClean="0"/>
              <a:t>		if </a:t>
            </a:r>
            <a:r>
              <a:rPr lang="en-IN" b="0" dirty="0" err="1"/>
              <a:t>len</a:t>
            </a:r>
            <a:r>
              <a:rPr lang="en-IN" b="0" dirty="0"/>
              <a:t>(password) &lt; 8:          </a:t>
            </a:r>
            <a:endParaRPr lang="en-IN" b="0" dirty="0" smtClean="0"/>
          </a:p>
          <a:p>
            <a:pPr marL="114300" indent="0">
              <a:buNone/>
            </a:pPr>
            <a:r>
              <a:rPr lang="en-IN" b="0" dirty="0" smtClean="0"/>
              <a:t>			</a:t>
            </a:r>
            <a:r>
              <a:rPr lang="en-IN" b="0" dirty="0" err="1" smtClean="0"/>
              <a:t>self</a:t>
            </a:r>
            <a:r>
              <a:rPr lang="en-IN" b="0" dirty="0" err="1"/>
              <a:t>._errors</a:t>
            </a:r>
            <a:r>
              <a:rPr lang="en-IN" b="0" dirty="0"/>
              <a:t>['password'] = </a:t>
            </a:r>
            <a:r>
              <a:rPr lang="en-IN" b="0" dirty="0" err="1"/>
              <a:t>self.error_class</a:t>
            </a:r>
            <a:r>
              <a:rPr lang="en-IN" b="0" dirty="0"/>
              <a:t>(['Password length should not be </a:t>
            </a:r>
            <a:r>
              <a:rPr lang="en-IN" b="0" dirty="0" smtClean="0"/>
              <a:t>&lt; 8 							characters</a:t>
            </a:r>
            <a:r>
              <a:rPr lang="en-IN" b="0" dirty="0"/>
              <a:t>'])       </a:t>
            </a:r>
            <a:endParaRPr lang="en-IN" b="0" dirty="0" smtClean="0"/>
          </a:p>
          <a:p>
            <a:pPr marL="114300" indent="0">
              <a:buNone/>
            </a:pPr>
            <a:r>
              <a:rPr lang="en-IN" b="0" dirty="0" smtClean="0"/>
              <a:t>		return </a:t>
            </a:r>
            <a:r>
              <a:rPr lang="en-IN" b="0" dirty="0" err="1"/>
              <a:t>self.cleaned_data</a:t>
            </a:r>
            <a:endParaRPr lang="en-IN" b="0" dirty="0"/>
          </a:p>
        </p:txBody>
      </p:sp>
    </p:spTree>
    <p:extLst>
      <p:ext uri="{BB962C8B-B14F-4D97-AF65-F5344CB8AC3E}">
        <p14:creationId xmlns:p14="http://schemas.microsoft.com/office/powerpoint/2010/main" val="35076896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 Validation</a:t>
            </a:r>
            <a:endParaRPr lang="en-IN" dirty="0"/>
          </a:p>
        </p:txBody>
      </p:sp>
      <p:sp>
        <p:nvSpPr>
          <p:cNvPr id="3" name="Content Placeholder 2"/>
          <p:cNvSpPr>
            <a:spLocks noGrp="1"/>
          </p:cNvSpPr>
          <p:nvPr>
            <p:ph idx="1"/>
          </p:nvPr>
        </p:nvSpPr>
        <p:spPr/>
        <p:txBody>
          <a:bodyPr>
            <a:normAutofit fontScale="92500"/>
          </a:bodyPr>
          <a:lstStyle/>
          <a:p>
            <a:r>
              <a:rPr lang="en-GB" b="0" dirty="0"/>
              <a:t>Create a templates folder and a template called home.html inside the app. And paste the following code inside the home template</a:t>
            </a:r>
            <a:r>
              <a:rPr lang="en-GB" b="0" dirty="0" smtClean="0"/>
              <a:t>.</a:t>
            </a:r>
          </a:p>
          <a:p>
            <a:endParaRPr lang="en-GB" b="0" dirty="0"/>
          </a:p>
          <a:p>
            <a:pPr marL="114300" indent="0">
              <a:buNone/>
            </a:pPr>
            <a:r>
              <a:rPr lang="en-IN" b="0" dirty="0"/>
              <a:t>{% load </a:t>
            </a:r>
            <a:r>
              <a:rPr lang="en-IN" b="0" dirty="0" err="1"/>
              <a:t>crispy_forms_tags</a:t>
            </a:r>
            <a:r>
              <a:rPr lang="en-IN" b="0" dirty="0"/>
              <a:t> %} </a:t>
            </a:r>
            <a:endParaRPr lang="en-IN" b="0" dirty="0" smtClean="0"/>
          </a:p>
          <a:p>
            <a:pPr marL="114300" indent="0">
              <a:buNone/>
            </a:pPr>
            <a:r>
              <a:rPr lang="en-IN" b="0" dirty="0" smtClean="0"/>
              <a:t>&lt;!</a:t>
            </a:r>
            <a:r>
              <a:rPr lang="en-IN" b="0" dirty="0"/>
              <a:t>DOCTYPE html&gt; &lt;html </a:t>
            </a:r>
            <a:r>
              <a:rPr lang="en-IN" b="0" dirty="0" err="1"/>
              <a:t>lang</a:t>
            </a:r>
            <a:r>
              <a:rPr lang="en-IN" b="0" dirty="0"/>
              <a:t>="en"&gt; </a:t>
            </a:r>
            <a:endParaRPr lang="en-IN" b="0" dirty="0" smtClean="0"/>
          </a:p>
          <a:p>
            <a:pPr marL="114300" indent="0">
              <a:buNone/>
            </a:pPr>
            <a:r>
              <a:rPr lang="en-IN" b="0" dirty="0" smtClean="0"/>
              <a:t>&lt;</a:t>
            </a:r>
            <a:r>
              <a:rPr lang="en-IN" b="0" dirty="0"/>
              <a:t>head&gt; &lt;meta charset="UTF-8" /&gt; </a:t>
            </a:r>
            <a:endParaRPr lang="en-IN" b="0" dirty="0" smtClean="0"/>
          </a:p>
          <a:p>
            <a:pPr marL="114300" indent="0">
              <a:buNone/>
            </a:pPr>
            <a:r>
              <a:rPr lang="en-IN" b="0" dirty="0" smtClean="0"/>
              <a:t>&lt;</a:t>
            </a:r>
            <a:r>
              <a:rPr lang="en-IN" b="0" dirty="0"/>
              <a:t>meta name="viewport" content="width=device-width, initial-scale=1.0" /&gt; &lt;title&gt;Form Validation&lt;/title&gt; &lt;link </a:t>
            </a:r>
            <a:r>
              <a:rPr lang="en-IN" b="0" dirty="0" err="1"/>
              <a:t>rel</a:t>
            </a:r>
            <a:r>
              <a:rPr lang="en-IN" b="0" dirty="0"/>
              <a:t>="</a:t>
            </a:r>
            <a:r>
              <a:rPr lang="en-IN" b="0" dirty="0" err="1"/>
              <a:t>stylesheet</a:t>
            </a:r>
            <a:r>
              <a:rPr lang="en-IN" b="0" dirty="0"/>
              <a:t>" </a:t>
            </a:r>
            <a:r>
              <a:rPr lang="en-IN" b="0" dirty="0" err="1"/>
              <a:t>href</a:t>
            </a:r>
            <a:r>
              <a:rPr lang="en-IN" b="0" dirty="0"/>
              <a:t>="https://maxcdn.bootstrapcdn.com/bootstrap/4.0.0/</a:t>
            </a:r>
            <a:r>
              <a:rPr lang="en-IN" b="0" dirty="0" err="1"/>
              <a:t>css</a:t>
            </a:r>
            <a:r>
              <a:rPr lang="en-IN" b="0" dirty="0"/>
              <a:t>/bootstrap.min.css" integrity="sha384-Gn5384xqQ1aoWXA+058RXPxPg6fy4IWvTNh0E263XmFcJlSAwiGgFAW/dAiS6JXm" </a:t>
            </a:r>
            <a:r>
              <a:rPr lang="en-IN" b="0" dirty="0" err="1"/>
              <a:t>crossorigin</a:t>
            </a:r>
            <a:r>
              <a:rPr lang="en-IN" b="0" dirty="0"/>
              <a:t>="anonymous" /&gt; &lt;/head</a:t>
            </a:r>
            <a:r>
              <a:rPr lang="en-IN" b="0" dirty="0" smtClean="0"/>
              <a:t>&gt;</a:t>
            </a:r>
            <a:endParaRPr lang="en-IN" b="0" dirty="0"/>
          </a:p>
        </p:txBody>
      </p:sp>
    </p:spTree>
    <p:extLst>
      <p:ext uri="{BB962C8B-B14F-4D97-AF65-F5344CB8AC3E}">
        <p14:creationId xmlns:p14="http://schemas.microsoft.com/office/powerpoint/2010/main" val="314967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Django</a:t>
            </a:r>
            <a:r>
              <a:rPr lang="en-GB" dirty="0" smtClean="0"/>
              <a:t> Installation</a:t>
            </a:r>
            <a:endParaRPr lang="en-IN" dirty="0"/>
          </a:p>
        </p:txBody>
      </p:sp>
      <p:sp>
        <p:nvSpPr>
          <p:cNvPr id="3" name="Content Placeholder 2"/>
          <p:cNvSpPr>
            <a:spLocks noGrp="1"/>
          </p:cNvSpPr>
          <p:nvPr>
            <p:ph idx="1"/>
          </p:nvPr>
        </p:nvSpPr>
        <p:spPr/>
        <p:txBody>
          <a:bodyPr>
            <a:normAutofit lnSpcReduction="10000"/>
          </a:bodyPr>
          <a:lstStyle/>
          <a:p>
            <a:pPr fontAlgn="base"/>
            <a:r>
              <a:rPr lang="en-GB" sz="2800" dirty="0" smtClean="0"/>
              <a:t>Install </a:t>
            </a:r>
            <a:r>
              <a:rPr lang="en-GB" sz="2800" dirty="0"/>
              <a:t>pip-</a:t>
            </a:r>
            <a:r>
              <a:rPr lang="en-GB" sz="2800" b="0" dirty="0"/>
              <a:t> Open command prompt and enter following </a:t>
            </a:r>
            <a:r>
              <a:rPr lang="en-GB" sz="2800" b="0" dirty="0" smtClean="0"/>
              <a:t>command</a:t>
            </a:r>
          </a:p>
          <a:p>
            <a:pPr lvl="1" fontAlgn="base"/>
            <a:r>
              <a:rPr lang="en-GB" sz="2600" dirty="0" smtClean="0"/>
              <a:t>python </a:t>
            </a:r>
            <a:r>
              <a:rPr lang="en-GB" sz="2600" dirty="0"/>
              <a:t>-m pip install -U </a:t>
            </a:r>
            <a:r>
              <a:rPr lang="en-GB" sz="2600" dirty="0" smtClean="0"/>
              <a:t>pip</a:t>
            </a:r>
          </a:p>
          <a:p>
            <a:pPr fontAlgn="base"/>
            <a:r>
              <a:rPr lang="en-GB" sz="2800" dirty="0"/>
              <a:t>Install virtual environment- </a:t>
            </a:r>
            <a:r>
              <a:rPr lang="en-GB" sz="2800" b="0" dirty="0"/>
              <a:t>Enter following command in </a:t>
            </a:r>
            <a:r>
              <a:rPr lang="en-GB" sz="2800" b="0" dirty="0" err="1"/>
              <a:t>cmd</a:t>
            </a:r>
            <a:r>
              <a:rPr lang="en-GB" sz="2800" b="0" dirty="0"/>
              <a:t>-</a:t>
            </a:r>
          </a:p>
          <a:p>
            <a:pPr lvl="1" fontAlgn="base"/>
            <a:r>
              <a:rPr lang="en-GB" sz="2600" dirty="0"/>
              <a:t>pip install </a:t>
            </a:r>
            <a:r>
              <a:rPr lang="en-GB" sz="2600" dirty="0" err="1" smtClean="0"/>
              <a:t>virtualenv</a:t>
            </a:r>
            <a:endParaRPr lang="en-GB" sz="2600" dirty="0" smtClean="0"/>
          </a:p>
          <a:p>
            <a:pPr fontAlgn="base"/>
            <a:r>
              <a:rPr lang="en-GB" sz="2800" dirty="0"/>
              <a:t>Set Virtual environment-</a:t>
            </a:r>
            <a:r>
              <a:rPr lang="en-GB" sz="2800" b="0" dirty="0"/>
              <a:t> Setting up the virtual environment will allow you to edit the dependency which generally your system wouldn’t allow.</a:t>
            </a:r>
            <a:r>
              <a:rPr lang="en-GB" dirty="0"/>
              <a:t/>
            </a:r>
            <a:br>
              <a:rPr lang="en-GB" dirty="0"/>
            </a:br>
            <a:endParaRPr lang="en-GB" b="0" dirty="0"/>
          </a:p>
          <a:p>
            <a:pPr fontAlgn="base"/>
            <a:endParaRPr lang="en-GB" b="0" dirty="0"/>
          </a:p>
          <a:p>
            <a:endParaRPr lang="en-IN" dirty="0"/>
          </a:p>
        </p:txBody>
      </p:sp>
    </p:spTree>
    <p:extLst>
      <p:ext uri="{BB962C8B-B14F-4D97-AF65-F5344CB8AC3E}">
        <p14:creationId xmlns:p14="http://schemas.microsoft.com/office/powerpoint/2010/main" val="353470799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 Validation</a:t>
            </a:r>
            <a:endParaRPr lang="en-IN" dirty="0"/>
          </a:p>
        </p:txBody>
      </p:sp>
      <p:sp>
        <p:nvSpPr>
          <p:cNvPr id="3" name="Content Placeholder 2"/>
          <p:cNvSpPr>
            <a:spLocks noGrp="1"/>
          </p:cNvSpPr>
          <p:nvPr>
            <p:ph idx="1"/>
          </p:nvPr>
        </p:nvSpPr>
        <p:spPr/>
        <p:txBody>
          <a:bodyPr>
            <a:normAutofit fontScale="92500" lnSpcReduction="10000"/>
          </a:bodyPr>
          <a:lstStyle/>
          <a:p>
            <a:pPr marL="114300" indent="0">
              <a:buNone/>
            </a:pPr>
            <a:r>
              <a:rPr lang="en-IN" b="0" dirty="0"/>
              <a:t>&lt;body&gt; </a:t>
            </a:r>
            <a:endParaRPr lang="en-IN" b="0" dirty="0" smtClean="0"/>
          </a:p>
          <a:p>
            <a:pPr marL="114300" indent="0">
              <a:buNone/>
            </a:pPr>
            <a:r>
              <a:rPr lang="en-IN" b="0" dirty="0" smtClean="0"/>
              <a:t>&lt;</a:t>
            </a:r>
            <a:r>
              <a:rPr lang="en-IN" b="0" dirty="0"/>
              <a:t>div class="container"&gt; </a:t>
            </a:r>
            <a:endParaRPr lang="en-IN" b="0" dirty="0" smtClean="0"/>
          </a:p>
          <a:p>
            <a:pPr marL="114300" indent="0">
              <a:buNone/>
            </a:pPr>
            <a:r>
              <a:rPr lang="en-IN" b="0" dirty="0" smtClean="0"/>
              <a:t>&lt;</a:t>
            </a:r>
            <a:r>
              <a:rPr lang="en-IN" b="0" dirty="0"/>
              <a:t>div class="row"&gt; </a:t>
            </a:r>
            <a:endParaRPr lang="en-IN" b="0" dirty="0" smtClean="0"/>
          </a:p>
          <a:p>
            <a:pPr marL="114300" indent="0">
              <a:buNone/>
            </a:pPr>
            <a:r>
              <a:rPr lang="en-IN" b="0" dirty="0" smtClean="0"/>
              <a:t>&lt;</a:t>
            </a:r>
            <a:r>
              <a:rPr lang="en-IN" b="0" dirty="0"/>
              <a:t>div class="col-md-4 col-md-offset-4"&gt; </a:t>
            </a:r>
            <a:endParaRPr lang="en-IN" b="0" dirty="0" smtClean="0"/>
          </a:p>
          <a:p>
            <a:pPr marL="114300" indent="0">
              <a:buNone/>
            </a:pPr>
            <a:r>
              <a:rPr lang="en-IN" b="0" dirty="0" smtClean="0"/>
              <a:t>&lt;</a:t>
            </a:r>
            <a:r>
              <a:rPr lang="en-IN" b="0" dirty="0"/>
              <a:t>h2&gt;User&lt;/h2&gt; </a:t>
            </a:r>
            <a:endParaRPr lang="en-IN" b="0" dirty="0" smtClean="0"/>
          </a:p>
          <a:p>
            <a:pPr marL="114300" indent="0">
              <a:buNone/>
            </a:pPr>
            <a:r>
              <a:rPr lang="en-IN" b="0" dirty="0" smtClean="0"/>
              <a:t>&lt;</a:t>
            </a:r>
            <a:r>
              <a:rPr lang="en-IN" b="0" dirty="0"/>
              <a:t>form action="" method="post"&gt; {%</a:t>
            </a:r>
            <a:r>
              <a:rPr lang="en-IN" b="0" dirty="0" err="1"/>
              <a:t>csrf_token</a:t>
            </a:r>
            <a:r>
              <a:rPr lang="en-IN" b="0" dirty="0"/>
              <a:t>%} </a:t>
            </a:r>
            <a:endParaRPr lang="en-IN" b="0" dirty="0" smtClean="0"/>
          </a:p>
          <a:p>
            <a:pPr marL="114300" indent="0">
              <a:buNone/>
            </a:pPr>
            <a:r>
              <a:rPr lang="en-IN" b="0" dirty="0" smtClean="0"/>
              <a:t>{{ </a:t>
            </a:r>
            <a:r>
              <a:rPr lang="en-IN" b="0" dirty="0" err="1"/>
              <a:t>form|crispy</a:t>
            </a:r>
            <a:r>
              <a:rPr lang="en-IN" b="0" dirty="0"/>
              <a:t> }} </a:t>
            </a:r>
            <a:endParaRPr lang="en-IN" b="0" dirty="0" smtClean="0"/>
          </a:p>
          <a:p>
            <a:pPr marL="114300" indent="0">
              <a:buNone/>
            </a:pPr>
            <a:r>
              <a:rPr lang="en-IN" b="0" dirty="0" smtClean="0"/>
              <a:t>&lt;</a:t>
            </a:r>
            <a:r>
              <a:rPr lang="en-IN" b="0" dirty="0"/>
              <a:t>div class="form-group"&gt; </a:t>
            </a:r>
            <a:endParaRPr lang="en-IN" b="0" dirty="0" smtClean="0"/>
          </a:p>
          <a:p>
            <a:pPr marL="114300" indent="0">
              <a:buNone/>
            </a:pPr>
            <a:r>
              <a:rPr lang="en-IN" b="0" dirty="0" smtClean="0"/>
              <a:t>&lt;</a:t>
            </a:r>
            <a:r>
              <a:rPr lang="en-IN" b="0" dirty="0"/>
              <a:t>button type="submit" class="</a:t>
            </a:r>
            <a:r>
              <a:rPr lang="en-IN" b="0" dirty="0" err="1"/>
              <a:t>btn</a:t>
            </a:r>
            <a:r>
              <a:rPr lang="en-IN" b="0" dirty="0"/>
              <a:t> </a:t>
            </a:r>
            <a:r>
              <a:rPr lang="en-IN" b="0" dirty="0" err="1"/>
              <a:t>btn</a:t>
            </a:r>
            <a:r>
              <a:rPr lang="en-IN" b="0" dirty="0"/>
              <a:t>-success"&gt; Add User &lt;/button&gt; &lt;/div&gt; &lt;/form&gt; </a:t>
            </a:r>
            <a:endParaRPr lang="en-IN" b="0" dirty="0" smtClean="0"/>
          </a:p>
          <a:p>
            <a:pPr marL="114300" indent="0">
              <a:buNone/>
            </a:pPr>
            <a:r>
              <a:rPr lang="en-IN" b="0" dirty="0" smtClean="0"/>
              <a:t>&lt;/</a:t>
            </a:r>
            <a:r>
              <a:rPr lang="en-IN" b="0" dirty="0"/>
              <a:t>div&gt; </a:t>
            </a:r>
            <a:endParaRPr lang="en-IN" b="0" dirty="0" smtClean="0"/>
          </a:p>
          <a:p>
            <a:pPr marL="114300" indent="0">
              <a:buNone/>
            </a:pPr>
            <a:r>
              <a:rPr lang="en-IN" b="0" dirty="0" smtClean="0"/>
              <a:t>&lt;/</a:t>
            </a:r>
            <a:r>
              <a:rPr lang="en-IN" b="0" dirty="0"/>
              <a:t>div&gt; </a:t>
            </a:r>
            <a:endParaRPr lang="en-IN" b="0" dirty="0" smtClean="0"/>
          </a:p>
          <a:p>
            <a:pPr marL="114300" indent="0">
              <a:buNone/>
            </a:pPr>
            <a:r>
              <a:rPr lang="en-IN" b="0" dirty="0" smtClean="0"/>
              <a:t>&lt;/</a:t>
            </a:r>
            <a:r>
              <a:rPr lang="en-IN" b="0" dirty="0"/>
              <a:t>div&gt; </a:t>
            </a:r>
            <a:endParaRPr lang="en-IN" b="0" dirty="0" smtClean="0"/>
          </a:p>
          <a:p>
            <a:pPr marL="114300" indent="0">
              <a:buNone/>
            </a:pPr>
            <a:r>
              <a:rPr lang="en-IN" b="0" dirty="0" smtClean="0"/>
              <a:t>&lt;/</a:t>
            </a:r>
            <a:r>
              <a:rPr lang="en-IN" b="0" dirty="0"/>
              <a:t>body&gt; &lt;/html&gt;</a:t>
            </a:r>
            <a:endParaRPr lang="en-IN" b="0" dirty="0"/>
          </a:p>
        </p:txBody>
      </p:sp>
    </p:spTree>
    <p:extLst>
      <p:ext uri="{BB962C8B-B14F-4D97-AF65-F5344CB8AC3E}">
        <p14:creationId xmlns:p14="http://schemas.microsoft.com/office/powerpoint/2010/main" val="343086664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 Validation</a:t>
            </a:r>
            <a:endParaRPr lang="en-IN" dirty="0"/>
          </a:p>
        </p:txBody>
      </p:sp>
      <p:sp>
        <p:nvSpPr>
          <p:cNvPr id="3" name="Content Placeholder 2"/>
          <p:cNvSpPr>
            <a:spLocks noGrp="1"/>
          </p:cNvSpPr>
          <p:nvPr>
            <p:ph idx="1"/>
          </p:nvPr>
        </p:nvSpPr>
        <p:spPr>
          <a:xfrm>
            <a:off x="457200" y="1600200"/>
            <a:ext cx="8003232" cy="4800600"/>
          </a:xfrm>
        </p:spPr>
        <p:txBody>
          <a:bodyPr>
            <a:normAutofit fontScale="92500"/>
          </a:bodyPr>
          <a:lstStyle/>
          <a:p>
            <a:pPr marL="114300" indent="0">
              <a:buNone/>
            </a:pPr>
            <a:r>
              <a:rPr lang="en-IN" b="0" dirty="0"/>
              <a:t>from </a:t>
            </a:r>
            <a:r>
              <a:rPr lang="en-IN" b="0" dirty="0" err="1"/>
              <a:t>django.shortcuts</a:t>
            </a:r>
            <a:r>
              <a:rPr lang="en-IN" b="0" dirty="0"/>
              <a:t> import render </a:t>
            </a:r>
            <a:endParaRPr lang="en-IN" b="0" dirty="0" smtClean="0"/>
          </a:p>
          <a:p>
            <a:pPr marL="114300" indent="0">
              <a:buNone/>
            </a:pPr>
            <a:r>
              <a:rPr lang="en-IN" b="0" dirty="0" smtClean="0"/>
              <a:t>from </a:t>
            </a:r>
            <a:r>
              <a:rPr lang="en-IN" b="0" dirty="0" err="1"/>
              <a:t>django.http</a:t>
            </a:r>
            <a:r>
              <a:rPr lang="en-IN" b="0" dirty="0"/>
              <a:t> import </a:t>
            </a:r>
            <a:r>
              <a:rPr lang="en-IN" b="0" dirty="0" err="1"/>
              <a:t>HttpResponse</a:t>
            </a:r>
            <a:r>
              <a:rPr lang="en-IN" b="0" dirty="0"/>
              <a:t> </a:t>
            </a:r>
            <a:endParaRPr lang="en-IN" b="0" dirty="0" smtClean="0"/>
          </a:p>
          <a:p>
            <a:pPr marL="114300" indent="0">
              <a:buNone/>
            </a:pPr>
            <a:r>
              <a:rPr lang="en-IN" b="0" dirty="0" smtClean="0"/>
              <a:t>from </a:t>
            </a:r>
            <a:r>
              <a:rPr lang="en-IN" b="0" dirty="0"/>
              <a:t>.forms import </a:t>
            </a:r>
            <a:r>
              <a:rPr lang="en-IN" b="0" dirty="0" err="1"/>
              <a:t>UserForm</a:t>
            </a:r>
            <a:r>
              <a:rPr lang="en-IN" b="0" dirty="0"/>
              <a:t> </a:t>
            </a:r>
            <a:endParaRPr lang="en-IN" b="0" dirty="0" smtClean="0"/>
          </a:p>
          <a:p>
            <a:pPr marL="114300" indent="0">
              <a:buNone/>
            </a:pPr>
            <a:r>
              <a:rPr lang="en-IN" b="0" dirty="0" smtClean="0">
                <a:solidFill>
                  <a:schemeClr val="bg1">
                    <a:lumMod val="85000"/>
                  </a:schemeClr>
                </a:solidFill>
              </a:rPr>
              <a:t># </a:t>
            </a:r>
            <a:r>
              <a:rPr lang="en-IN" b="0" dirty="0">
                <a:solidFill>
                  <a:schemeClr val="bg1">
                    <a:lumMod val="85000"/>
                  </a:schemeClr>
                </a:solidFill>
              </a:rPr>
              <a:t>Create your views here. </a:t>
            </a:r>
            <a:endParaRPr lang="en-IN" b="0" dirty="0" smtClean="0">
              <a:solidFill>
                <a:schemeClr val="bg1">
                  <a:lumMod val="85000"/>
                </a:schemeClr>
              </a:solidFill>
            </a:endParaRPr>
          </a:p>
          <a:p>
            <a:pPr marL="114300" indent="0">
              <a:buNone/>
            </a:pPr>
            <a:r>
              <a:rPr lang="en-IN" b="0" dirty="0" err="1" smtClean="0"/>
              <a:t>def</a:t>
            </a:r>
            <a:r>
              <a:rPr lang="en-IN" b="0" dirty="0" smtClean="0"/>
              <a:t> </a:t>
            </a:r>
            <a:r>
              <a:rPr lang="en-IN" b="0" dirty="0" err="1"/>
              <a:t>home_view</a:t>
            </a:r>
            <a:r>
              <a:rPr lang="en-IN" b="0" dirty="0"/>
              <a:t>(request):    </a:t>
            </a:r>
            <a:endParaRPr lang="en-IN" b="0" dirty="0" smtClean="0"/>
          </a:p>
          <a:p>
            <a:pPr marL="114300" indent="0">
              <a:buNone/>
            </a:pPr>
            <a:r>
              <a:rPr lang="en-IN" b="0" dirty="0" smtClean="0"/>
              <a:t>	</a:t>
            </a:r>
            <a:r>
              <a:rPr lang="en-IN" b="0" dirty="0" smtClean="0">
                <a:solidFill>
                  <a:schemeClr val="bg1">
                    <a:lumMod val="85000"/>
                  </a:schemeClr>
                </a:solidFill>
              </a:rPr>
              <a:t># </a:t>
            </a:r>
            <a:r>
              <a:rPr lang="en-IN" b="0" dirty="0" err="1">
                <a:solidFill>
                  <a:schemeClr val="bg1">
                    <a:lumMod val="85000"/>
                  </a:schemeClr>
                </a:solidFill>
              </a:rPr>
              <a:t>cheking</a:t>
            </a:r>
            <a:r>
              <a:rPr lang="en-IN" b="0" dirty="0">
                <a:solidFill>
                  <a:schemeClr val="bg1">
                    <a:lumMod val="85000"/>
                  </a:schemeClr>
                </a:solidFill>
              </a:rPr>
              <a:t> the request </a:t>
            </a:r>
            <a:r>
              <a:rPr lang="en-IN" b="0" dirty="0"/>
              <a:t>   </a:t>
            </a:r>
            <a:endParaRPr lang="en-IN" b="0" dirty="0" smtClean="0"/>
          </a:p>
          <a:p>
            <a:pPr marL="114300" indent="0">
              <a:buNone/>
            </a:pPr>
            <a:r>
              <a:rPr lang="en-IN" b="0" dirty="0" smtClean="0"/>
              <a:t>	if </a:t>
            </a:r>
            <a:r>
              <a:rPr lang="en-IN" b="0" dirty="0" err="1"/>
              <a:t>request.method</a:t>
            </a:r>
            <a:r>
              <a:rPr lang="en-IN" b="0" dirty="0"/>
              <a:t> == 'POST':       </a:t>
            </a:r>
            <a:endParaRPr lang="en-IN" b="0" dirty="0" smtClean="0"/>
          </a:p>
          <a:p>
            <a:pPr marL="114300" indent="0">
              <a:buNone/>
            </a:pPr>
            <a:r>
              <a:rPr lang="en-IN" b="0" dirty="0" smtClean="0"/>
              <a:t>		</a:t>
            </a:r>
            <a:r>
              <a:rPr lang="en-IN" b="0" dirty="0" smtClean="0">
                <a:solidFill>
                  <a:schemeClr val="bg1">
                    <a:lumMod val="85000"/>
                  </a:schemeClr>
                </a:solidFill>
              </a:rPr>
              <a:t># </a:t>
            </a:r>
            <a:r>
              <a:rPr lang="en-IN" b="0" dirty="0">
                <a:solidFill>
                  <a:schemeClr val="bg1">
                    <a:lumMod val="85000"/>
                  </a:schemeClr>
                </a:solidFill>
              </a:rPr>
              <a:t>passing the form data to </a:t>
            </a:r>
            <a:r>
              <a:rPr lang="en-IN" b="0" dirty="0" err="1">
                <a:solidFill>
                  <a:schemeClr val="bg1">
                    <a:lumMod val="85000"/>
                  </a:schemeClr>
                </a:solidFill>
              </a:rPr>
              <a:t>LoginForm</a:t>
            </a:r>
            <a:r>
              <a:rPr lang="en-IN" b="0" dirty="0">
                <a:solidFill>
                  <a:schemeClr val="bg1">
                    <a:lumMod val="85000"/>
                  </a:schemeClr>
                </a:solidFill>
              </a:rPr>
              <a:t>   </a:t>
            </a:r>
            <a:r>
              <a:rPr lang="en-IN" b="0" dirty="0"/>
              <a:t>    </a:t>
            </a:r>
            <a:endParaRPr lang="en-IN" b="0" dirty="0" smtClean="0"/>
          </a:p>
          <a:p>
            <a:pPr marL="114300" indent="0">
              <a:buNone/>
            </a:pPr>
            <a:r>
              <a:rPr lang="en-IN" b="0" dirty="0" smtClean="0"/>
              <a:t>		</a:t>
            </a:r>
            <a:r>
              <a:rPr lang="en-IN" b="0" dirty="0" err="1" smtClean="0"/>
              <a:t>user_details</a:t>
            </a:r>
            <a:r>
              <a:rPr lang="en-IN" b="0" dirty="0" smtClean="0"/>
              <a:t> </a:t>
            </a:r>
            <a:r>
              <a:rPr lang="en-IN" b="0" dirty="0"/>
              <a:t>= </a:t>
            </a:r>
            <a:r>
              <a:rPr lang="en-IN" b="0" dirty="0" err="1"/>
              <a:t>UserForm</a:t>
            </a:r>
            <a:r>
              <a:rPr lang="en-IN" b="0" dirty="0"/>
              <a:t>(</a:t>
            </a:r>
            <a:r>
              <a:rPr lang="en-IN" b="0" dirty="0" err="1"/>
              <a:t>request.POST</a:t>
            </a:r>
            <a:r>
              <a:rPr lang="en-IN" b="0" dirty="0"/>
              <a:t>)       </a:t>
            </a:r>
            <a:endParaRPr lang="en-IN" b="0" dirty="0" smtClean="0"/>
          </a:p>
          <a:p>
            <a:pPr marL="114300" indent="0">
              <a:buNone/>
            </a:pPr>
            <a:r>
              <a:rPr lang="en-IN" b="0" dirty="0" smtClean="0"/>
              <a:t>		</a:t>
            </a:r>
            <a:r>
              <a:rPr lang="en-IN" b="0" dirty="0" smtClean="0">
                <a:solidFill>
                  <a:schemeClr val="bg1">
                    <a:lumMod val="85000"/>
                  </a:schemeClr>
                </a:solidFill>
              </a:rPr>
              <a:t># </a:t>
            </a:r>
            <a:r>
              <a:rPr lang="en-IN" b="0" dirty="0">
                <a:solidFill>
                  <a:schemeClr val="bg1">
                    <a:lumMod val="85000"/>
                  </a:schemeClr>
                </a:solidFill>
              </a:rPr>
              <a:t>validating the </a:t>
            </a:r>
            <a:r>
              <a:rPr lang="en-IN" b="0" dirty="0" err="1">
                <a:solidFill>
                  <a:schemeClr val="bg1">
                    <a:lumMod val="85000"/>
                  </a:schemeClr>
                </a:solidFill>
              </a:rPr>
              <a:t>user_details</a:t>
            </a:r>
            <a:r>
              <a:rPr lang="en-IN" b="0" dirty="0">
                <a:solidFill>
                  <a:schemeClr val="bg1">
                    <a:lumMod val="85000"/>
                  </a:schemeClr>
                </a:solidFill>
              </a:rPr>
              <a:t> with </a:t>
            </a:r>
            <a:r>
              <a:rPr lang="en-IN" b="0" dirty="0" err="1">
                <a:solidFill>
                  <a:schemeClr val="bg1">
                    <a:lumMod val="85000"/>
                  </a:schemeClr>
                </a:solidFill>
              </a:rPr>
              <a:t>is_valid</a:t>
            </a:r>
            <a:r>
              <a:rPr lang="en-IN" b="0" dirty="0">
                <a:solidFill>
                  <a:schemeClr val="bg1">
                    <a:lumMod val="85000"/>
                  </a:schemeClr>
                </a:solidFill>
              </a:rPr>
              <a:t>() method       </a:t>
            </a:r>
            <a:endParaRPr lang="en-IN" b="0" dirty="0" smtClean="0">
              <a:solidFill>
                <a:schemeClr val="bg1">
                  <a:lumMod val="85000"/>
                </a:schemeClr>
              </a:solidFill>
            </a:endParaRPr>
          </a:p>
          <a:p>
            <a:pPr marL="114300" indent="0">
              <a:buNone/>
            </a:pPr>
            <a:r>
              <a:rPr lang="en-IN" b="0" dirty="0" smtClean="0"/>
              <a:t>		if </a:t>
            </a:r>
            <a:r>
              <a:rPr lang="en-IN" b="0" dirty="0" err="1"/>
              <a:t>user_details.is_valid</a:t>
            </a:r>
            <a:r>
              <a:rPr lang="en-IN" b="0" dirty="0"/>
              <a:t>():          </a:t>
            </a:r>
            <a:endParaRPr lang="en-IN" b="0" dirty="0" smtClean="0"/>
          </a:p>
          <a:p>
            <a:pPr marL="114300" indent="0">
              <a:buNone/>
            </a:pPr>
            <a:r>
              <a:rPr lang="en-IN" b="0" dirty="0" smtClean="0"/>
              <a:t>			</a:t>
            </a:r>
            <a:r>
              <a:rPr lang="en-IN" b="0" dirty="0" smtClean="0">
                <a:solidFill>
                  <a:schemeClr val="bg1">
                    <a:lumMod val="85000"/>
                  </a:schemeClr>
                </a:solidFill>
              </a:rPr>
              <a:t># </a:t>
            </a:r>
            <a:r>
              <a:rPr lang="en-IN" b="0" dirty="0">
                <a:solidFill>
                  <a:schemeClr val="bg1">
                    <a:lumMod val="85000"/>
                  </a:schemeClr>
                </a:solidFill>
              </a:rPr>
              <a:t>writing data to the database    </a:t>
            </a:r>
            <a:r>
              <a:rPr lang="en-IN" b="0" dirty="0"/>
              <a:t>      </a:t>
            </a:r>
            <a:endParaRPr lang="en-IN" b="0" dirty="0" smtClean="0"/>
          </a:p>
          <a:p>
            <a:pPr marL="114300" indent="0">
              <a:buNone/>
            </a:pPr>
            <a:r>
              <a:rPr lang="en-IN" b="0" dirty="0" smtClean="0"/>
              <a:t>			</a:t>
            </a:r>
            <a:r>
              <a:rPr lang="en-IN" b="0" dirty="0" err="1" smtClean="0"/>
              <a:t>user_details.save</a:t>
            </a:r>
            <a:r>
              <a:rPr lang="en-IN" b="0" dirty="0"/>
              <a:t>()          </a:t>
            </a:r>
            <a:endParaRPr lang="en-IN" b="0" dirty="0" smtClean="0"/>
          </a:p>
        </p:txBody>
      </p:sp>
    </p:spTree>
    <p:extLst>
      <p:ext uri="{BB962C8B-B14F-4D97-AF65-F5344CB8AC3E}">
        <p14:creationId xmlns:p14="http://schemas.microsoft.com/office/powerpoint/2010/main" val="3914672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 Validation</a:t>
            </a:r>
            <a:endParaRPr lang="en-IN" dirty="0"/>
          </a:p>
        </p:txBody>
      </p:sp>
      <p:sp>
        <p:nvSpPr>
          <p:cNvPr id="3" name="Content Placeholder 2"/>
          <p:cNvSpPr>
            <a:spLocks noGrp="1"/>
          </p:cNvSpPr>
          <p:nvPr>
            <p:ph idx="1"/>
          </p:nvPr>
        </p:nvSpPr>
        <p:spPr>
          <a:xfrm>
            <a:off x="457200" y="1600200"/>
            <a:ext cx="8003232" cy="4800600"/>
          </a:xfrm>
        </p:spPr>
        <p:txBody>
          <a:bodyPr>
            <a:normAutofit/>
          </a:bodyPr>
          <a:lstStyle/>
          <a:p>
            <a:pPr marL="114300" indent="0">
              <a:buNone/>
            </a:pPr>
            <a:r>
              <a:rPr lang="en-IN" b="0" dirty="0" smtClean="0"/>
              <a:t>		</a:t>
            </a:r>
            <a:r>
              <a:rPr lang="en-IN" sz="1800" b="0" dirty="0" smtClean="0"/>
              <a:t># </a:t>
            </a:r>
            <a:r>
              <a:rPr lang="en-IN" sz="1800" b="0" dirty="0"/>
              <a:t>redirect to another page with success message          </a:t>
            </a:r>
            <a:endParaRPr lang="en-IN" sz="1800" b="0" dirty="0" smtClean="0"/>
          </a:p>
          <a:p>
            <a:pPr marL="114300" indent="0">
              <a:buNone/>
            </a:pPr>
            <a:r>
              <a:rPr lang="en-IN" sz="1800" b="0" dirty="0" smtClean="0"/>
              <a:t>		return </a:t>
            </a:r>
            <a:r>
              <a:rPr lang="en-IN" sz="1800" b="0" dirty="0" err="1"/>
              <a:t>HttpResponse</a:t>
            </a:r>
            <a:r>
              <a:rPr lang="en-IN" sz="1800" b="0" dirty="0"/>
              <a:t>("Data submitted successfully")       </a:t>
            </a:r>
            <a:endParaRPr lang="en-IN" sz="1800" b="0" dirty="0" smtClean="0"/>
          </a:p>
          <a:p>
            <a:pPr marL="114300" indent="0">
              <a:buNone/>
            </a:pPr>
            <a:r>
              <a:rPr lang="en-IN" sz="1800" b="0" dirty="0" smtClean="0"/>
              <a:t>	else</a:t>
            </a:r>
            <a:r>
              <a:rPr lang="en-IN" sz="1800" b="0" dirty="0"/>
              <a:t>:          </a:t>
            </a:r>
            <a:endParaRPr lang="en-IN" sz="1800" b="0" dirty="0" smtClean="0"/>
          </a:p>
          <a:p>
            <a:pPr marL="114300" indent="0">
              <a:buNone/>
            </a:pPr>
            <a:r>
              <a:rPr lang="en-IN" sz="1800" b="0" dirty="0" smtClean="0"/>
              <a:t>		# </a:t>
            </a:r>
            <a:r>
              <a:rPr lang="en-IN" sz="1800" b="0" dirty="0"/>
              <a:t>redirect back to the user page with errors          </a:t>
            </a:r>
            <a:endParaRPr lang="en-IN" sz="1800" b="0" dirty="0" smtClean="0"/>
          </a:p>
          <a:p>
            <a:pPr marL="114300" indent="0">
              <a:buNone/>
            </a:pPr>
            <a:r>
              <a:rPr lang="en-IN" sz="1800" b="0" dirty="0" smtClean="0"/>
              <a:t>		return </a:t>
            </a:r>
            <a:r>
              <a:rPr lang="en-IN" sz="1800" b="0" dirty="0"/>
              <a:t>render(request, 'validation/home.html', </a:t>
            </a:r>
            <a:r>
              <a:rPr lang="en-IN" sz="1800" b="0" dirty="0" smtClean="0"/>
              <a:t>					{</a:t>
            </a:r>
            <a:r>
              <a:rPr lang="en-IN" sz="1800" b="0" dirty="0"/>
              <a:t>'form':</a:t>
            </a:r>
            <a:r>
              <a:rPr lang="en-IN" sz="1800" b="0" dirty="0" err="1"/>
              <a:t>user_details</a:t>
            </a:r>
            <a:r>
              <a:rPr lang="en-IN" sz="1800" b="0" dirty="0"/>
              <a:t>})       </a:t>
            </a:r>
            <a:endParaRPr lang="en-IN" sz="1800" b="0" dirty="0" smtClean="0"/>
          </a:p>
          <a:p>
            <a:pPr marL="114300" indent="0">
              <a:buNone/>
            </a:pPr>
            <a:r>
              <a:rPr lang="en-IN" sz="1800" b="0" dirty="0" smtClean="0"/>
              <a:t>	else</a:t>
            </a:r>
            <a:r>
              <a:rPr lang="en-IN" sz="1800" b="0" dirty="0"/>
              <a:t>:          </a:t>
            </a:r>
            <a:endParaRPr lang="en-IN" sz="1800" b="0" dirty="0" smtClean="0"/>
          </a:p>
          <a:p>
            <a:pPr marL="114300" indent="0">
              <a:buNone/>
            </a:pPr>
            <a:r>
              <a:rPr lang="en-IN" sz="1800" b="0" dirty="0" smtClean="0"/>
              <a:t>		# </a:t>
            </a:r>
            <a:r>
              <a:rPr lang="en-IN" sz="1800" b="0" dirty="0"/>
              <a:t>in case of GET request          </a:t>
            </a:r>
            <a:endParaRPr lang="en-IN" sz="1800" b="0" dirty="0" smtClean="0"/>
          </a:p>
          <a:p>
            <a:pPr marL="114300" indent="0">
              <a:buNone/>
            </a:pPr>
            <a:r>
              <a:rPr lang="en-IN" sz="1800" b="0" dirty="0" smtClean="0"/>
              <a:t>		form </a:t>
            </a:r>
            <a:r>
              <a:rPr lang="en-IN" sz="1800" b="0" dirty="0"/>
              <a:t>= </a:t>
            </a:r>
            <a:r>
              <a:rPr lang="en-IN" sz="1800" b="0" dirty="0" err="1"/>
              <a:t>UserForm</a:t>
            </a:r>
            <a:r>
              <a:rPr lang="en-IN" sz="1800" b="0" dirty="0"/>
              <a:t>(None)          </a:t>
            </a:r>
            <a:endParaRPr lang="en-IN" sz="1800" b="0" dirty="0" smtClean="0"/>
          </a:p>
          <a:p>
            <a:pPr marL="114300" indent="0">
              <a:buNone/>
            </a:pPr>
            <a:r>
              <a:rPr lang="en-IN" sz="1800" b="0" dirty="0" smtClean="0"/>
              <a:t>		return </a:t>
            </a:r>
            <a:r>
              <a:rPr lang="en-IN" sz="1800" b="0" dirty="0"/>
              <a:t>render(request, 'validation/home.html', </a:t>
            </a:r>
            <a:r>
              <a:rPr lang="en-IN" sz="1800" b="0" dirty="0" smtClean="0"/>
              <a:t>			{</a:t>
            </a:r>
            <a:r>
              <a:rPr lang="en-IN" sz="1800" b="0" dirty="0"/>
              <a:t>'</a:t>
            </a:r>
            <a:r>
              <a:rPr lang="en-IN" sz="1800" b="0" dirty="0" err="1"/>
              <a:t>form':form</a:t>
            </a:r>
            <a:r>
              <a:rPr lang="en-IN" sz="1800" b="0" dirty="0"/>
              <a:t>})</a:t>
            </a:r>
          </a:p>
        </p:txBody>
      </p:sp>
    </p:spTree>
    <p:extLst>
      <p:ext uri="{BB962C8B-B14F-4D97-AF65-F5344CB8AC3E}">
        <p14:creationId xmlns:p14="http://schemas.microsoft.com/office/powerpoint/2010/main" val="23350582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 Validation</a:t>
            </a:r>
            <a:endParaRPr lang="en-IN" dirty="0"/>
          </a:p>
        </p:txBody>
      </p:sp>
      <p:sp>
        <p:nvSpPr>
          <p:cNvPr id="3" name="Content Placeholder 2"/>
          <p:cNvSpPr>
            <a:spLocks noGrp="1"/>
          </p:cNvSpPr>
          <p:nvPr>
            <p:ph idx="1"/>
          </p:nvPr>
        </p:nvSpPr>
        <p:spPr>
          <a:xfrm>
            <a:off x="457200" y="1600200"/>
            <a:ext cx="7571184" cy="4800600"/>
          </a:xfrm>
        </p:spPr>
        <p:txBody>
          <a:bodyPr>
            <a:normAutofit/>
          </a:bodyPr>
          <a:lstStyle/>
          <a:p>
            <a:pPr marL="114300" indent="0">
              <a:buNone/>
            </a:pPr>
            <a:r>
              <a:rPr lang="en-IN" sz="2400" b="0" dirty="0" smtClean="0"/>
              <a:t>from </a:t>
            </a:r>
            <a:r>
              <a:rPr lang="en-IN" sz="2400" b="0" dirty="0" err="1"/>
              <a:t>django.contrib</a:t>
            </a:r>
            <a:r>
              <a:rPr lang="en-IN" sz="2400" b="0" dirty="0"/>
              <a:t> import admin </a:t>
            </a:r>
            <a:endParaRPr lang="en-IN" sz="2400" b="0" dirty="0" smtClean="0"/>
          </a:p>
          <a:p>
            <a:pPr marL="114300" indent="0">
              <a:buNone/>
            </a:pPr>
            <a:r>
              <a:rPr lang="en-IN" sz="2400" b="0" dirty="0" smtClean="0"/>
              <a:t>from </a:t>
            </a:r>
            <a:r>
              <a:rPr lang="en-IN" sz="2400" b="0" dirty="0" err="1"/>
              <a:t>django.urls</a:t>
            </a:r>
            <a:r>
              <a:rPr lang="en-IN" sz="2400" b="0" dirty="0"/>
              <a:t> import path </a:t>
            </a:r>
            <a:endParaRPr lang="en-IN" sz="2400" b="0" dirty="0" smtClean="0"/>
          </a:p>
          <a:p>
            <a:pPr marL="114300" indent="0">
              <a:buNone/>
            </a:pPr>
            <a:r>
              <a:rPr lang="en-IN" sz="2400" b="0" dirty="0" smtClean="0"/>
              <a:t>from </a:t>
            </a:r>
            <a:r>
              <a:rPr lang="en-IN" sz="2400" b="0" dirty="0" err="1"/>
              <a:t>validation.views</a:t>
            </a:r>
            <a:r>
              <a:rPr lang="en-IN" sz="2400" b="0" dirty="0"/>
              <a:t> import </a:t>
            </a:r>
            <a:r>
              <a:rPr lang="en-IN" sz="2400" b="0" dirty="0" err="1"/>
              <a:t>home_view</a:t>
            </a:r>
            <a:r>
              <a:rPr lang="en-IN" sz="2400" b="0" dirty="0"/>
              <a:t> </a:t>
            </a:r>
            <a:endParaRPr lang="en-IN" sz="2400" b="0" dirty="0" smtClean="0"/>
          </a:p>
          <a:p>
            <a:pPr marL="114300" indent="0">
              <a:buNone/>
            </a:pPr>
            <a:r>
              <a:rPr lang="en-IN" sz="2400" b="0" dirty="0" err="1" smtClean="0"/>
              <a:t>urlpatterns</a:t>
            </a:r>
            <a:r>
              <a:rPr lang="en-IN" sz="2400" b="0" dirty="0" smtClean="0"/>
              <a:t> </a:t>
            </a:r>
            <a:r>
              <a:rPr lang="en-IN" sz="2400" b="0" dirty="0"/>
              <a:t>= [    </a:t>
            </a:r>
            <a:endParaRPr lang="en-IN" sz="2400" b="0" dirty="0" smtClean="0"/>
          </a:p>
          <a:p>
            <a:pPr marL="114300" indent="0">
              <a:buNone/>
            </a:pPr>
            <a:r>
              <a:rPr lang="en-IN" sz="2400" b="0" dirty="0" smtClean="0"/>
              <a:t>path</a:t>
            </a:r>
            <a:r>
              <a:rPr lang="en-IN" sz="2400" b="0" dirty="0"/>
              <a:t>('admin/', </a:t>
            </a:r>
            <a:r>
              <a:rPr lang="en-IN" sz="2400" b="0" dirty="0" err="1"/>
              <a:t>admin.site.urls</a:t>
            </a:r>
            <a:r>
              <a:rPr lang="en-IN" sz="2400" b="0" dirty="0"/>
              <a:t>),    </a:t>
            </a:r>
            <a:endParaRPr lang="en-IN" sz="2400" b="0" dirty="0" smtClean="0"/>
          </a:p>
          <a:p>
            <a:pPr marL="114300" indent="0">
              <a:buNone/>
            </a:pPr>
            <a:r>
              <a:rPr lang="en-IN" sz="2400" b="0" dirty="0" smtClean="0"/>
              <a:t>path</a:t>
            </a:r>
            <a:r>
              <a:rPr lang="en-IN" sz="2400" b="0" dirty="0"/>
              <a:t>('', </a:t>
            </a:r>
            <a:r>
              <a:rPr lang="en-IN" sz="2400" b="0" dirty="0" err="1"/>
              <a:t>home_view</a:t>
            </a:r>
            <a:r>
              <a:rPr lang="en-IN" sz="2400" b="0" dirty="0"/>
              <a:t>, name='home'), </a:t>
            </a:r>
            <a:endParaRPr lang="en-IN" sz="2400" b="0" dirty="0" smtClean="0"/>
          </a:p>
          <a:p>
            <a:pPr marL="114300" indent="0">
              <a:buNone/>
            </a:pPr>
            <a:r>
              <a:rPr lang="en-IN" sz="2400" b="0" dirty="0" smtClean="0"/>
              <a:t>]</a:t>
            </a:r>
            <a:endParaRPr lang="en-IN" sz="2400" b="0" dirty="0"/>
          </a:p>
        </p:txBody>
      </p:sp>
    </p:spTree>
    <p:extLst>
      <p:ext uri="{BB962C8B-B14F-4D97-AF65-F5344CB8AC3E}">
        <p14:creationId xmlns:p14="http://schemas.microsoft.com/office/powerpoint/2010/main" val="33524949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 Validation</a:t>
            </a:r>
            <a:endParaRPr lang="en-IN" dirty="0"/>
          </a:p>
        </p:txBody>
      </p:sp>
      <p:sp>
        <p:nvSpPr>
          <p:cNvPr id="4" name="Content Placeholder 3"/>
          <p:cNvSpPr>
            <a:spLocks noGrp="1"/>
          </p:cNvSpPr>
          <p:nvPr>
            <p:ph idx="1"/>
          </p:nvPr>
        </p:nvSpPr>
        <p:spPr/>
        <p:txBody>
          <a:bodyPr/>
          <a:lstStyle/>
          <a:p>
            <a:endParaRPr lang="en-IN"/>
          </a:p>
        </p:txBody>
      </p:sp>
      <p:pic>
        <p:nvPicPr>
          <p:cNvPr id="8194" name="Picture 2" descr="https://www.tutorialspoint.com/assets/questions/media/45146/exampleim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60069"/>
            <a:ext cx="3695700" cy="260985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www.tutorialspoint.com/assets/questions/media/45146/exampleim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641" y="2948226"/>
            <a:ext cx="3829050" cy="300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85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Django</a:t>
            </a:r>
            <a:r>
              <a:rPr lang="en-GB" dirty="0" smtClean="0"/>
              <a:t> Installation</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802838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675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Django</a:t>
            </a:r>
            <a:r>
              <a:rPr lang="en-GB" dirty="0"/>
              <a:t> Installation</a:t>
            </a:r>
            <a:endParaRPr lang="en-IN"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077545"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48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Django</a:t>
            </a:r>
            <a:r>
              <a:rPr lang="en-GB" dirty="0" smtClean="0"/>
              <a:t> Installation</a:t>
            </a:r>
            <a:endParaRPr lang="en-IN" dirty="0"/>
          </a:p>
        </p:txBody>
      </p:sp>
      <p:sp>
        <p:nvSpPr>
          <p:cNvPr id="3" name="Content Placeholder 2"/>
          <p:cNvSpPr>
            <a:spLocks noGrp="1"/>
          </p:cNvSpPr>
          <p:nvPr>
            <p:ph idx="1"/>
          </p:nvPr>
        </p:nvSpPr>
        <p:spPr/>
        <p:txBody>
          <a:bodyPr/>
          <a:lstStyle/>
          <a:p>
            <a:pPr fontAlgn="base"/>
            <a:r>
              <a:rPr lang="en-GB" dirty="0"/>
              <a:t>Follow these steps to set up a virtual environment</a:t>
            </a:r>
          </a:p>
          <a:p>
            <a:pPr marL="571500" indent="-457200" fontAlgn="base">
              <a:buAutoNum type="arabicParenR"/>
            </a:pPr>
            <a:r>
              <a:rPr lang="en-GB" dirty="0" smtClean="0"/>
              <a:t>Create </a:t>
            </a:r>
            <a:r>
              <a:rPr lang="en-GB" dirty="0"/>
              <a:t>a virtual environment by giving this command in 	</a:t>
            </a:r>
            <a:endParaRPr lang="en-GB" dirty="0" smtClean="0"/>
          </a:p>
          <a:p>
            <a:pPr marL="114300" indent="0" fontAlgn="base">
              <a:buNone/>
            </a:pPr>
            <a:r>
              <a:rPr lang="en-GB" dirty="0" smtClean="0"/>
              <a:t>		</a:t>
            </a:r>
            <a:r>
              <a:rPr lang="en-GB" dirty="0" err="1" smtClean="0"/>
              <a:t>virtualenv</a:t>
            </a:r>
            <a:r>
              <a:rPr lang="en-GB" dirty="0" smtClean="0"/>
              <a:t> </a:t>
            </a:r>
            <a:r>
              <a:rPr lang="en-GB" dirty="0" err="1"/>
              <a:t>env_site</a:t>
            </a:r>
            <a:endParaRPr lang="en-GB" dirty="0"/>
          </a:p>
          <a:p>
            <a:pPr marL="114300" indent="0">
              <a:buNone/>
            </a:pPr>
            <a:r>
              <a:rPr lang="en-GB" dirty="0" smtClean="0"/>
              <a:t>2) </a:t>
            </a:r>
            <a:r>
              <a:rPr lang="en-GB" dirty="0"/>
              <a:t>Change directory to </a:t>
            </a:r>
            <a:r>
              <a:rPr lang="en-GB" dirty="0" err="1"/>
              <a:t>env_site</a:t>
            </a:r>
            <a:r>
              <a:rPr lang="en-GB" dirty="0"/>
              <a:t> by this </a:t>
            </a:r>
            <a:r>
              <a:rPr lang="en-GB" dirty="0" smtClean="0"/>
              <a:t>command</a:t>
            </a:r>
          </a:p>
          <a:p>
            <a:pPr marL="114300" indent="0">
              <a:buNone/>
            </a:pPr>
            <a:r>
              <a:rPr lang="en-GB" dirty="0"/>
              <a:t>	</a:t>
            </a:r>
            <a:r>
              <a:rPr lang="en-GB" dirty="0" smtClean="0"/>
              <a:t>cd </a:t>
            </a:r>
            <a:r>
              <a:rPr lang="en-GB" dirty="0" err="1" smtClean="0"/>
              <a:t>env_site</a:t>
            </a:r>
            <a:endParaRPr lang="en-GB" dirty="0" smtClean="0"/>
          </a:p>
          <a:p>
            <a:pPr marL="114300" indent="0">
              <a:buNone/>
            </a:pPr>
            <a:r>
              <a:rPr lang="en-GB" dirty="0" smtClean="0"/>
              <a:t>3) </a:t>
            </a:r>
            <a:r>
              <a:rPr lang="en-GB" dirty="0"/>
              <a:t>Go to Scripts directory inside </a:t>
            </a:r>
            <a:r>
              <a:rPr lang="en-GB" dirty="0" err="1"/>
              <a:t>env_site</a:t>
            </a:r>
            <a:r>
              <a:rPr lang="en-GB" dirty="0"/>
              <a:t> and activate virtual </a:t>
            </a:r>
            <a:r>
              <a:rPr lang="en-GB" dirty="0" smtClean="0"/>
              <a:t>environment</a:t>
            </a:r>
          </a:p>
          <a:p>
            <a:pPr marL="114300" indent="0">
              <a:buNone/>
            </a:pPr>
            <a:r>
              <a:rPr lang="en-GB" dirty="0"/>
              <a:t>	</a:t>
            </a:r>
            <a:r>
              <a:rPr lang="en-GB" dirty="0" smtClean="0"/>
              <a:t>cd Scripts</a:t>
            </a:r>
          </a:p>
          <a:p>
            <a:pPr marL="114300" indent="0">
              <a:buNone/>
            </a:pPr>
            <a:r>
              <a:rPr lang="en-GB" dirty="0"/>
              <a:t>	</a:t>
            </a:r>
            <a:r>
              <a:rPr lang="en-GB" dirty="0" smtClean="0"/>
              <a:t>activate</a:t>
            </a:r>
            <a:endParaRPr lang="en-GB" dirty="0"/>
          </a:p>
          <a:p>
            <a:pPr marL="114300" indent="0">
              <a:buNone/>
            </a:pPr>
            <a:endParaRPr lang="en-GB" b="0" dirty="0"/>
          </a:p>
          <a:p>
            <a:pPr marL="114300" indent="0">
              <a:buNone/>
            </a:pPr>
            <a:endParaRPr lang="en-IN" b="0" dirty="0"/>
          </a:p>
        </p:txBody>
      </p:sp>
    </p:spTree>
    <p:extLst>
      <p:ext uri="{BB962C8B-B14F-4D97-AF65-F5344CB8AC3E}">
        <p14:creationId xmlns:p14="http://schemas.microsoft.com/office/powerpoint/2010/main" val="4220021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Django</a:t>
            </a:r>
            <a:r>
              <a:rPr lang="en-GB" dirty="0"/>
              <a:t> Installation</a:t>
            </a:r>
            <a:endParaRPr lang="en-IN" dirty="0"/>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932405" cy="4132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017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Django</a:t>
            </a:r>
            <a:r>
              <a:rPr lang="en-GB" dirty="0"/>
              <a:t> Installation</a:t>
            </a:r>
            <a:endParaRPr lang="en-IN" dirty="0"/>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7726881"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5427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Django</a:t>
            </a:r>
            <a:r>
              <a:rPr lang="en-GB" dirty="0"/>
              <a:t> Installation</a:t>
            </a:r>
            <a:endParaRPr lang="en-IN" dirty="0"/>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847462"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161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Django</a:t>
            </a:r>
            <a:r>
              <a:rPr lang="en-GB" dirty="0"/>
              <a:t> Installation</a:t>
            </a:r>
            <a:endParaRPr lang="en-IN" dirty="0"/>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2" y="1628800"/>
            <a:ext cx="7854801"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920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III</a:t>
            </a:r>
            <a:endParaRPr lang="en-IN" dirty="0"/>
          </a:p>
        </p:txBody>
      </p:sp>
      <p:sp>
        <p:nvSpPr>
          <p:cNvPr id="3" name="Content Placeholder 2"/>
          <p:cNvSpPr>
            <a:spLocks noGrp="1"/>
          </p:cNvSpPr>
          <p:nvPr>
            <p:ph idx="1"/>
          </p:nvPr>
        </p:nvSpPr>
        <p:spPr/>
        <p:txBody>
          <a:bodyPr>
            <a:normAutofit fontScale="92500" lnSpcReduction="10000"/>
          </a:bodyPr>
          <a:lstStyle/>
          <a:p>
            <a:pPr marL="114300" indent="0" algn="just">
              <a:buNone/>
            </a:pPr>
            <a:r>
              <a:rPr lang="en-US" dirty="0" err="1">
                <a:solidFill>
                  <a:srgbClr val="002060"/>
                </a:solidFill>
              </a:rPr>
              <a:t>Django</a:t>
            </a:r>
            <a:r>
              <a:rPr lang="en-US" dirty="0">
                <a:solidFill>
                  <a:srgbClr val="002060"/>
                </a:solidFill>
              </a:rPr>
              <a:t> Web Framework: Web development basics and Features of </a:t>
            </a:r>
            <a:r>
              <a:rPr lang="en-US" dirty="0" err="1">
                <a:solidFill>
                  <a:srgbClr val="002060"/>
                </a:solidFill>
              </a:rPr>
              <a:t>Django</a:t>
            </a:r>
            <a:r>
              <a:rPr lang="en-US" dirty="0">
                <a:solidFill>
                  <a:srgbClr val="002060"/>
                </a:solidFill>
              </a:rPr>
              <a:t>,  Installing </a:t>
            </a:r>
            <a:r>
              <a:rPr lang="en-US" dirty="0" err="1">
                <a:solidFill>
                  <a:srgbClr val="002060"/>
                </a:solidFill>
              </a:rPr>
              <a:t>Django</a:t>
            </a:r>
            <a:r>
              <a:rPr lang="en-US" dirty="0">
                <a:solidFill>
                  <a:srgbClr val="002060"/>
                </a:solidFill>
              </a:rPr>
              <a:t> and MVC model ,  HTTP webserver concepts - Use HTTP request </a:t>
            </a:r>
            <a:r>
              <a:rPr lang="en-US" dirty="0" smtClean="0">
                <a:solidFill>
                  <a:srgbClr val="002060"/>
                </a:solidFill>
              </a:rPr>
              <a:t>and response </a:t>
            </a:r>
            <a:r>
              <a:rPr lang="en-US" dirty="0">
                <a:solidFill>
                  <a:srgbClr val="002060"/>
                </a:solidFill>
              </a:rPr>
              <a:t>objects,  Create Views, Use </a:t>
            </a:r>
            <a:r>
              <a:rPr lang="en-US" dirty="0" err="1">
                <a:solidFill>
                  <a:srgbClr val="002060"/>
                </a:solidFill>
              </a:rPr>
              <a:t>URLConf</a:t>
            </a:r>
            <a:r>
              <a:rPr lang="en-US" dirty="0">
                <a:solidFill>
                  <a:srgbClr val="002060"/>
                </a:solidFill>
              </a:rPr>
              <a:t> - URL </a:t>
            </a:r>
            <a:r>
              <a:rPr lang="en-US" dirty="0" smtClean="0">
                <a:solidFill>
                  <a:srgbClr val="002060"/>
                </a:solidFill>
              </a:rPr>
              <a:t>Mapping</a:t>
            </a:r>
          </a:p>
          <a:p>
            <a:pPr marL="114300" indent="0" algn="just">
              <a:buNone/>
            </a:pPr>
            <a:r>
              <a:rPr lang="en-US" dirty="0" smtClean="0">
                <a:solidFill>
                  <a:srgbClr val="002060"/>
                </a:solidFill>
              </a:rPr>
              <a:t>Introduction </a:t>
            </a:r>
            <a:r>
              <a:rPr lang="en-US" dirty="0">
                <a:solidFill>
                  <a:srgbClr val="002060"/>
                </a:solidFill>
              </a:rPr>
              <a:t>to </a:t>
            </a:r>
            <a:r>
              <a:rPr lang="en-US" dirty="0" err="1">
                <a:solidFill>
                  <a:srgbClr val="002060"/>
                </a:solidFill>
              </a:rPr>
              <a:t>Django</a:t>
            </a:r>
            <a:r>
              <a:rPr lang="en-US" dirty="0">
                <a:solidFill>
                  <a:srgbClr val="002060"/>
                </a:solidFill>
              </a:rPr>
              <a:t> Template System, Load Template Files, Render Templates, Create Forms, </a:t>
            </a:r>
            <a:r>
              <a:rPr lang="en-US" dirty="0" smtClean="0">
                <a:solidFill>
                  <a:srgbClr val="002060"/>
                </a:solidFill>
              </a:rPr>
              <a:t> Process </a:t>
            </a:r>
            <a:r>
              <a:rPr lang="en-US" dirty="0">
                <a:solidFill>
                  <a:srgbClr val="002060"/>
                </a:solidFill>
              </a:rPr>
              <a:t>Form Data and Customize Form Field </a:t>
            </a:r>
            <a:r>
              <a:rPr lang="en-US" dirty="0" smtClean="0">
                <a:solidFill>
                  <a:srgbClr val="002060"/>
                </a:solidFill>
              </a:rPr>
              <a:t>Validation</a:t>
            </a:r>
          </a:p>
          <a:p>
            <a:pPr marL="114300" indent="0" algn="just">
              <a:buNone/>
            </a:pPr>
            <a:r>
              <a:rPr lang="en-US" dirty="0" smtClean="0">
                <a:solidFill>
                  <a:srgbClr val="002060"/>
                </a:solidFill>
              </a:rPr>
              <a:t>Introduction </a:t>
            </a:r>
            <a:r>
              <a:rPr lang="en-US" dirty="0">
                <a:solidFill>
                  <a:srgbClr val="002060"/>
                </a:solidFill>
              </a:rPr>
              <a:t>to </a:t>
            </a:r>
            <a:r>
              <a:rPr lang="en-US" dirty="0" err="1">
                <a:solidFill>
                  <a:srgbClr val="002060"/>
                </a:solidFill>
              </a:rPr>
              <a:t>Django</a:t>
            </a:r>
            <a:r>
              <a:rPr lang="en-US" dirty="0">
                <a:solidFill>
                  <a:srgbClr val="002060"/>
                </a:solidFill>
              </a:rPr>
              <a:t> Models, Use Model Fields, populate a Database, CRUD, Use </a:t>
            </a:r>
            <a:r>
              <a:rPr lang="en-US" dirty="0" err="1">
                <a:solidFill>
                  <a:srgbClr val="002060"/>
                </a:solidFill>
              </a:rPr>
              <a:t>QuerySets</a:t>
            </a:r>
            <a:r>
              <a:rPr lang="en-US" dirty="0">
                <a:solidFill>
                  <a:srgbClr val="002060"/>
                </a:solidFill>
              </a:rPr>
              <a:t> for data retrieval, </a:t>
            </a:r>
            <a:r>
              <a:rPr lang="en-US" dirty="0" smtClean="0">
                <a:solidFill>
                  <a:srgbClr val="002060"/>
                </a:solidFill>
              </a:rPr>
              <a:t>Use </a:t>
            </a:r>
            <a:r>
              <a:rPr lang="en-US" dirty="0" err="1">
                <a:solidFill>
                  <a:srgbClr val="002060"/>
                </a:solidFill>
              </a:rPr>
              <a:t>jQuery</a:t>
            </a:r>
            <a:r>
              <a:rPr lang="en-US" dirty="0">
                <a:solidFill>
                  <a:srgbClr val="002060"/>
                </a:solidFill>
              </a:rPr>
              <a:t> and AJAX with </a:t>
            </a:r>
            <a:r>
              <a:rPr lang="en-US" dirty="0" err="1">
                <a:solidFill>
                  <a:srgbClr val="002060"/>
                </a:solidFill>
              </a:rPr>
              <a:t>Django</a:t>
            </a:r>
            <a:r>
              <a:rPr lang="en-US" dirty="0">
                <a:solidFill>
                  <a:srgbClr val="002060"/>
                </a:solidFill>
              </a:rPr>
              <a:t> to create Dynamic </a:t>
            </a:r>
            <a:r>
              <a:rPr lang="en-US" dirty="0" smtClean="0">
                <a:solidFill>
                  <a:srgbClr val="002060"/>
                </a:solidFill>
              </a:rPr>
              <a:t>websites </a:t>
            </a:r>
            <a:endParaRPr lang="en-IN" dirty="0" smtClean="0">
              <a:solidFill>
                <a:srgbClr val="002060"/>
              </a:solidFill>
            </a:endParaRPr>
          </a:p>
          <a:p>
            <a:pPr marL="114300" indent="0" algn="just">
              <a:buNone/>
            </a:pPr>
            <a:r>
              <a:rPr lang="en-US" dirty="0" smtClean="0">
                <a:solidFill>
                  <a:srgbClr val="C00000"/>
                </a:solidFill>
              </a:rPr>
              <a:t>T7: Implement </a:t>
            </a:r>
            <a:r>
              <a:rPr lang="en-US" dirty="0" err="1" smtClean="0">
                <a:solidFill>
                  <a:srgbClr val="C00000"/>
                </a:solidFill>
              </a:rPr>
              <a:t>Django</a:t>
            </a:r>
            <a:r>
              <a:rPr lang="en-US" dirty="0" smtClean="0">
                <a:solidFill>
                  <a:srgbClr val="C00000"/>
                </a:solidFill>
              </a:rPr>
              <a:t> framework using python – creating basic </a:t>
            </a:r>
            <a:r>
              <a:rPr lang="en-US" dirty="0" err="1" smtClean="0">
                <a:solidFill>
                  <a:srgbClr val="C00000"/>
                </a:solidFill>
              </a:rPr>
              <a:t>Django</a:t>
            </a:r>
            <a:r>
              <a:rPr lang="en-US" dirty="0" smtClean="0">
                <a:solidFill>
                  <a:srgbClr val="C00000"/>
                </a:solidFill>
              </a:rPr>
              <a:t> App </a:t>
            </a:r>
            <a:endParaRPr lang="en-IN" dirty="0">
              <a:solidFill>
                <a:srgbClr val="C00000"/>
              </a:solidFill>
            </a:endParaRPr>
          </a:p>
          <a:p>
            <a:pPr marL="114300" indent="0" algn="just">
              <a:buNone/>
            </a:pPr>
            <a:r>
              <a:rPr lang="en-US" dirty="0" smtClean="0">
                <a:solidFill>
                  <a:srgbClr val="C00000"/>
                </a:solidFill>
              </a:rPr>
              <a:t>T8</a:t>
            </a:r>
            <a:r>
              <a:rPr lang="en-US" dirty="0">
                <a:solidFill>
                  <a:srgbClr val="C00000"/>
                </a:solidFill>
              </a:rPr>
              <a:t>: Create a simple View using </a:t>
            </a:r>
            <a:r>
              <a:rPr lang="en-US" dirty="0" err="1">
                <a:solidFill>
                  <a:srgbClr val="C00000"/>
                </a:solidFill>
              </a:rPr>
              <a:t>Django</a:t>
            </a:r>
            <a:endParaRPr lang="en-IN" dirty="0">
              <a:solidFill>
                <a:srgbClr val="C00000"/>
              </a:solidFill>
            </a:endParaRPr>
          </a:p>
          <a:p>
            <a:pPr marL="114300" indent="0" algn="just">
              <a:buNone/>
            </a:pPr>
            <a:r>
              <a:rPr lang="en-US" dirty="0" smtClean="0">
                <a:solidFill>
                  <a:srgbClr val="C00000"/>
                </a:solidFill>
              </a:rPr>
              <a:t>T9</a:t>
            </a:r>
            <a:r>
              <a:rPr lang="en-US" dirty="0">
                <a:solidFill>
                  <a:srgbClr val="C00000"/>
                </a:solidFill>
              </a:rPr>
              <a:t>: Implement </a:t>
            </a:r>
            <a:r>
              <a:rPr lang="en-US" dirty="0" err="1">
                <a:solidFill>
                  <a:srgbClr val="C00000"/>
                </a:solidFill>
              </a:rPr>
              <a:t>Django</a:t>
            </a:r>
            <a:r>
              <a:rPr lang="en-US" dirty="0">
                <a:solidFill>
                  <a:srgbClr val="C00000"/>
                </a:solidFill>
              </a:rPr>
              <a:t> app for real-time applications using MVC model  </a:t>
            </a:r>
            <a:r>
              <a:rPr lang="en-US" dirty="0" smtClean="0">
                <a:solidFill>
                  <a:srgbClr val="C00000"/>
                </a:solidFill>
              </a:rPr>
              <a:t>                                                                                                                                                                                                             </a:t>
            </a:r>
            <a:endParaRPr lang="en-IN" dirty="0">
              <a:solidFill>
                <a:srgbClr val="C00000"/>
              </a:solidFill>
            </a:endParaRPr>
          </a:p>
          <a:p>
            <a:pPr marL="114300" indent="0">
              <a:buNone/>
            </a:pPr>
            <a:endParaRPr lang="en-IN" dirty="0">
              <a:solidFill>
                <a:srgbClr val="C00000"/>
              </a:solidFill>
            </a:endParaRPr>
          </a:p>
        </p:txBody>
      </p:sp>
    </p:spTree>
    <p:extLst>
      <p:ext uri="{BB962C8B-B14F-4D97-AF65-F5344CB8AC3E}">
        <p14:creationId xmlns:p14="http://schemas.microsoft.com/office/powerpoint/2010/main" val="3457128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Django</a:t>
            </a:r>
            <a:r>
              <a:rPr lang="en-GB" dirty="0"/>
              <a:t> Installation</a:t>
            </a:r>
            <a:endParaRPr lang="en-IN" dirty="0"/>
          </a:p>
        </p:txBody>
      </p:sp>
      <p:sp>
        <p:nvSpPr>
          <p:cNvPr id="3" name="Content Placeholder 2"/>
          <p:cNvSpPr>
            <a:spLocks noGrp="1"/>
          </p:cNvSpPr>
          <p:nvPr>
            <p:ph idx="1"/>
          </p:nvPr>
        </p:nvSpPr>
        <p:spPr/>
        <p:txBody>
          <a:bodyPr/>
          <a:lstStyle/>
          <a:p>
            <a:r>
              <a:rPr lang="en-GB" dirty="0"/>
              <a:t>Install </a:t>
            </a:r>
            <a:r>
              <a:rPr lang="en-GB" dirty="0" err="1"/>
              <a:t>Django</a:t>
            </a:r>
            <a:r>
              <a:rPr lang="en-GB" dirty="0"/>
              <a:t>-</a:t>
            </a:r>
            <a:r>
              <a:rPr lang="en-GB" b="0" dirty="0"/>
              <a:t> Install </a:t>
            </a:r>
            <a:r>
              <a:rPr lang="en-GB" b="0" dirty="0" err="1"/>
              <a:t>django</a:t>
            </a:r>
            <a:r>
              <a:rPr lang="en-GB" b="0" dirty="0"/>
              <a:t> by giving following </a:t>
            </a:r>
            <a:r>
              <a:rPr lang="en-GB" b="0" dirty="0" smtClean="0"/>
              <a:t>command</a:t>
            </a:r>
          </a:p>
          <a:p>
            <a:pPr marL="114300" indent="0">
              <a:buNone/>
            </a:pPr>
            <a:r>
              <a:rPr lang="en-GB" b="0" dirty="0"/>
              <a:t>	</a:t>
            </a:r>
            <a:r>
              <a:rPr lang="en-GB" b="0" dirty="0" smtClean="0"/>
              <a:t>pip </a:t>
            </a:r>
            <a:r>
              <a:rPr lang="en-GB" b="0" dirty="0"/>
              <a:t>install </a:t>
            </a:r>
            <a:r>
              <a:rPr lang="en-GB" b="0" dirty="0" err="1"/>
              <a:t>django</a:t>
            </a:r>
            <a:endParaRPr lang="en-GB" b="0" dirty="0"/>
          </a:p>
          <a:p>
            <a:r>
              <a:rPr lang="en-GB" b="0" dirty="0"/>
              <a:t>Return to the </a:t>
            </a:r>
            <a:r>
              <a:rPr lang="en-GB" b="0" dirty="0" err="1"/>
              <a:t>env_site</a:t>
            </a:r>
            <a:r>
              <a:rPr lang="en-GB" b="0" dirty="0"/>
              <a:t> </a:t>
            </a:r>
            <a:r>
              <a:rPr lang="en-GB" b="0" dirty="0" smtClean="0"/>
              <a:t>directory</a:t>
            </a:r>
          </a:p>
          <a:p>
            <a:pPr marL="114300" indent="0">
              <a:buNone/>
            </a:pPr>
            <a:r>
              <a:rPr lang="en-GB" b="0" dirty="0"/>
              <a:t>	</a:t>
            </a:r>
            <a:r>
              <a:rPr lang="en-GB" b="0" dirty="0" smtClean="0"/>
              <a:t>cd ..</a:t>
            </a:r>
          </a:p>
          <a:p>
            <a:r>
              <a:rPr lang="en-GB" b="0" dirty="0"/>
              <a:t>Start a project by following </a:t>
            </a:r>
            <a:r>
              <a:rPr lang="en-GB" b="0" dirty="0" smtClean="0"/>
              <a:t>command</a:t>
            </a:r>
          </a:p>
          <a:p>
            <a:pPr marL="114300" indent="0">
              <a:buNone/>
            </a:pPr>
            <a:r>
              <a:rPr lang="en-GB" b="0" dirty="0"/>
              <a:t>	</a:t>
            </a:r>
            <a:r>
              <a:rPr lang="en-GB" b="0" dirty="0" err="1" smtClean="0"/>
              <a:t>django</a:t>
            </a:r>
            <a:r>
              <a:rPr lang="en-GB" b="0" dirty="0" smtClean="0"/>
              <a:t>-admin </a:t>
            </a:r>
            <a:r>
              <a:rPr lang="en-GB" b="0" dirty="0" err="1"/>
              <a:t>startproject</a:t>
            </a:r>
            <a:r>
              <a:rPr lang="en-GB" b="0" dirty="0"/>
              <a:t> </a:t>
            </a:r>
            <a:r>
              <a:rPr lang="en-GB" b="0" dirty="0" err="1" smtClean="0"/>
              <a:t>fds</a:t>
            </a:r>
            <a:r>
              <a:rPr lang="en-GB" b="0" dirty="0" smtClean="0"/>
              <a:t>-demo</a:t>
            </a:r>
          </a:p>
          <a:p>
            <a:r>
              <a:rPr lang="en-GB" b="0" dirty="0"/>
              <a:t>Change directory to </a:t>
            </a:r>
            <a:r>
              <a:rPr lang="en-GB" b="0" dirty="0" err="1" smtClean="0"/>
              <a:t>fds</a:t>
            </a:r>
            <a:r>
              <a:rPr lang="en-GB" b="0" dirty="0" smtClean="0"/>
              <a:t>-demo </a:t>
            </a:r>
          </a:p>
          <a:p>
            <a:pPr marL="114300" indent="0">
              <a:buNone/>
            </a:pPr>
            <a:r>
              <a:rPr lang="en-GB" b="0" dirty="0"/>
              <a:t>	</a:t>
            </a:r>
            <a:r>
              <a:rPr lang="en-GB" b="0" dirty="0" smtClean="0"/>
              <a:t>cd </a:t>
            </a:r>
            <a:r>
              <a:rPr lang="en-GB" b="0" dirty="0" err="1" smtClean="0"/>
              <a:t>fds</a:t>
            </a:r>
            <a:r>
              <a:rPr lang="en-GB" b="0" dirty="0" smtClean="0"/>
              <a:t>-demo</a:t>
            </a:r>
          </a:p>
          <a:p>
            <a:r>
              <a:rPr lang="en-GB" dirty="0"/>
              <a:t>Start the server- </a:t>
            </a:r>
            <a:r>
              <a:rPr lang="en-GB" b="0" dirty="0"/>
              <a:t>Start the server by typing following command in </a:t>
            </a:r>
            <a:r>
              <a:rPr lang="en-GB" b="0" dirty="0" err="1" smtClean="0"/>
              <a:t>cmd</a:t>
            </a:r>
            <a:endParaRPr lang="en-GB" b="0" dirty="0"/>
          </a:p>
          <a:p>
            <a:pPr marL="114300" indent="0">
              <a:buNone/>
            </a:pPr>
            <a:r>
              <a:rPr lang="en-GB" b="0" dirty="0" smtClean="0"/>
              <a:t>	python </a:t>
            </a:r>
            <a:r>
              <a:rPr lang="en-GB" b="0" dirty="0"/>
              <a:t>manage.py </a:t>
            </a:r>
            <a:r>
              <a:rPr lang="en-GB" b="0" dirty="0" err="1"/>
              <a:t>runserver</a:t>
            </a:r>
            <a:endParaRPr lang="en-GB" b="0" dirty="0"/>
          </a:p>
          <a:p>
            <a:pPr marL="114300" indent="0">
              <a:buNone/>
            </a:pPr>
            <a:endParaRPr lang="en-GB" b="0" dirty="0"/>
          </a:p>
          <a:p>
            <a:pPr marL="114300" indent="0">
              <a:buNone/>
            </a:pPr>
            <a:endParaRPr lang="en-GB" b="0" dirty="0"/>
          </a:p>
          <a:p>
            <a:pPr marL="114300" indent="0">
              <a:buNone/>
            </a:pPr>
            <a:endParaRPr lang="en-GB" b="0" dirty="0"/>
          </a:p>
          <a:p>
            <a:endParaRPr lang="en-IN" dirty="0"/>
          </a:p>
        </p:txBody>
      </p:sp>
    </p:spTree>
    <p:extLst>
      <p:ext uri="{BB962C8B-B14F-4D97-AF65-F5344CB8AC3E}">
        <p14:creationId xmlns:p14="http://schemas.microsoft.com/office/powerpoint/2010/main" val="1227486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Django</a:t>
            </a:r>
            <a:r>
              <a:rPr lang="en-GB" dirty="0"/>
              <a:t> Installation</a:t>
            </a:r>
            <a:endParaRPr lang="en-IN" dirty="0"/>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628800"/>
            <a:ext cx="7524327" cy="3919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160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Django</a:t>
            </a:r>
            <a:r>
              <a:rPr lang="en-GB" dirty="0"/>
              <a:t> Installation</a:t>
            </a:r>
            <a:endParaRPr lang="en-IN" dirty="0"/>
          </a:p>
        </p:txBody>
      </p:sp>
      <p:sp>
        <p:nvSpPr>
          <p:cNvPr id="3" name="Content Placeholder 2"/>
          <p:cNvSpPr>
            <a:spLocks noGrp="1"/>
          </p:cNvSpPr>
          <p:nvPr>
            <p:ph idx="1"/>
          </p:nvPr>
        </p:nvSpPr>
        <p:spPr>
          <a:xfrm>
            <a:off x="353556" y="1268760"/>
            <a:ext cx="7620000" cy="4800600"/>
          </a:xfrm>
        </p:spPr>
        <p:txBody>
          <a:bodyPr/>
          <a:lstStyle/>
          <a:p>
            <a:r>
              <a:rPr lang="en-GB" b="0" dirty="0"/>
              <a:t>To check whether server is running or not go to web browser and enter </a:t>
            </a:r>
            <a:r>
              <a:rPr lang="en-GB" dirty="0"/>
              <a:t>http://127.0.0.1:8000/</a:t>
            </a:r>
            <a:r>
              <a:rPr lang="en-GB" b="0" dirty="0"/>
              <a:t> as </a:t>
            </a:r>
            <a:r>
              <a:rPr lang="en-GB" b="0" dirty="0" err="1"/>
              <a:t>url</a:t>
            </a:r>
            <a:r>
              <a:rPr lang="en-GB" b="0" dirty="0"/>
              <a:t>.</a:t>
            </a:r>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6671944" cy="422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439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MVC Model</a:t>
            </a:r>
            <a:endParaRPr lang="en-IN" dirty="0"/>
          </a:p>
        </p:txBody>
      </p:sp>
      <p:sp>
        <p:nvSpPr>
          <p:cNvPr id="3" name="Content Placeholder 2"/>
          <p:cNvSpPr>
            <a:spLocks noGrp="1"/>
          </p:cNvSpPr>
          <p:nvPr>
            <p:ph idx="1"/>
          </p:nvPr>
        </p:nvSpPr>
        <p:spPr>
          <a:xfrm>
            <a:off x="457200" y="1600200"/>
            <a:ext cx="7859216" cy="4800600"/>
          </a:xfrm>
        </p:spPr>
        <p:txBody>
          <a:bodyPr/>
          <a:lstStyle/>
          <a:p>
            <a:r>
              <a:rPr lang="en-GB" b="0" dirty="0" err="1"/>
              <a:t>Django</a:t>
            </a:r>
            <a:r>
              <a:rPr lang="en-GB" b="0" dirty="0"/>
              <a:t> is based on </a:t>
            </a:r>
            <a:r>
              <a:rPr lang="en-GB" dirty="0"/>
              <a:t>MVT (</a:t>
            </a:r>
            <a:r>
              <a:rPr lang="en-GB" dirty="0" smtClean="0"/>
              <a:t>Model-View-Template</a:t>
            </a:r>
            <a:r>
              <a:rPr lang="en-GB" dirty="0"/>
              <a:t>)</a:t>
            </a:r>
            <a:r>
              <a:rPr lang="en-GB" b="0" dirty="0"/>
              <a:t> architecture. </a:t>
            </a:r>
            <a:r>
              <a:rPr lang="en-GB" b="0" dirty="0" smtClean="0"/>
              <a:t> </a:t>
            </a:r>
          </a:p>
          <a:p>
            <a:r>
              <a:rPr lang="en-GB" b="0" dirty="0" smtClean="0"/>
              <a:t>MVT </a:t>
            </a:r>
            <a:r>
              <a:rPr lang="en-GB" b="0" dirty="0"/>
              <a:t>is a software design pattern for developing a web </a:t>
            </a:r>
            <a:r>
              <a:rPr lang="en-GB" b="0" dirty="0" smtClean="0"/>
              <a:t>applicatio</a:t>
            </a:r>
            <a:r>
              <a:rPr lang="en-GB" b="0" dirty="0"/>
              <a:t>n</a:t>
            </a:r>
            <a:r>
              <a:rPr lang="en-GB" b="0" dirty="0" smtClean="0"/>
              <a:t>. </a:t>
            </a:r>
          </a:p>
          <a:p>
            <a:r>
              <a:rPr lang="en-GB" b="0" dirty="0" smtClean="0"/>
              <a:t>MVT has three parts:</a:t>
            </a:r>
          </a:p>
          <a:p>
            <a:pPr lvl="1"/>
            <a:r>
              <a:rPr lang="en-GB" dirty="0" smtClean="0"/>
              <a:t>Model</a:t>
            </a:r>
          </a:p>
          <a:p>
            <a:pPr lvl="1"/>
            <a:r>
              <a:rPr lang="en-GB" dirty="0" smtClean="0"/>
              <a:t>View</a:t>
            </a:r>
          </a:p>
          <a:p>
            <a:pPr lvl="1"/>
            <a:r>
              <a:rPr lang="en-GB" dirty="0" smtClean="0"/>
              <a:t>Template</a:t>
            </a:r>
            <a:endParaRPr lang="en-IN" dirty="0"/>
          </a:p>
        </p:txBody>
      </p:sp>
    </p:spTree>
    <p:extLst>
      <p:ext uri="{BB962C8B-B14F-4D97-AF65-F5344CB8AC3E}">
        <p14:creationId xmlns:p14="http://schemas.microsoft.com/office/powerpoint/2010/main" val="36903823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MVC Model</a:t>
            </a:r>
            <a:endParaRPr lang="en-IN" dirty="0"/>
          </a:p>
        </p:txBody>
      </p:sp>
      <p:sp>
        <p:nvSpPr>
          <p:cNvPr id="3" name="Content Placeholder 2"/>
          <p:cNvSpPr>
            <a:spLocks noGrp="1"/>
          </p:cNvSpPr>
          <p:nvPr>
            <p:ph idx="1"/>
          </p:nvPr>
        </p:nvSpPr>
        <p:spPr>
          <a:xfrm>
            <a:off x="457200" y="1600200"/>
            <a:ext cx="7859216" cy="4800600"/>
          </a:xfrm>
        </p:spPr>
        <p:txBody>
          <a:bodyPr/>
          <a:lstStyle/>
          <a:p>
            <a:r>
              <a:rPr lang="en-GB" b="0" dirty="0"/>
              <a:t>The Model helps to </a:t>
            </a:r>
            <a:r>
              <a:rPr lang="en-GB" dirty="0"/>
              <a:t>handle database</a:t>
            </a:r>
            <a:r>
              <a:rPr lang="en-GB" b="0" dirty="0"/>
              <a:t>. It is a data access layer which handles the data.</a:t>
            </a:r>
          </a:p>
          <a:p>
            <a:r>
              <a:rPr lang="en-GB" b="0" dirty="0"/>
              <a:t>The Template is a presentation layer which handles </a:t>
            </a:r>
            <a:r>
              <a:rPr lang="en-GB" dirty="0"/>
              <a:t>User Interface part completely</a:t>
            </a:r>
            <a:r>
              <a:rPr lang="en-GB" b="0" dirty="0"/>
              <a:t>. The View is used to </a:t>
            </a:r>
            <a:r>
              <a:rPr lang="en-GB" dirty="0"/>
              <a:t>execute the business logic</a:t>
            </a:r>
            <a:r>
              <a:rPr lang="en-GB" b="0" dirty="0"/>
              <a:t> and interact with a model to carry data and renders a template.</a:t>
            </a:r>
          </a:p>
          <a:p>
            <a:r>
              <a:rPr lang="en-GB" b="0" dirty="0"/>
              <a:t>Although </a:t>
            </a:r>
            <a:r>
              <a:rPr lang="en-GB" b="0" dirty="0" err="1"/>
              <a:t>Django</a:t>
            </a:r>
            <a:r>
              <a:rPr lang="en-GB" b="0" dirty="0"/>
              <a:t> follows MVC pattern but maintains </a:t>
            </a:r>
            <a:r>
              <a:rPr lang="en-GB" b="0" dirty="0" smtClean="0"/>
              <a:t>it’s </a:t>
            </a:r>
            <a:r>
              <a:rPr lang="en-GB" b="0" dirty="0"/>
              <a:t>own conventions. So, control is handled by the framework itself.</a:t>
            </a:r>
          </a:p>
          <a:p>
            <a:r>
              <a:rPr lang="en-GB" b="0" dirty="0"/>
              <a:t>There is no separate controller and complete application is based on Model View and Template. </a:t>
            </a:r>
            <a:r>
              <a:rPr lang="en-GB" b="0" dirty="0" smtClean="0"/>
              <a:t>That’s </a:t>
            </a:r>
            <a:r>
              <a:rPr lang="en-GB" b="0" dirty="0"/>
              <a:t>why it is called MVT application.</a:t>
            </a:r>
          </a:p>
          <a:p>
            <a:endParaRPr lang="en-IN" dirty="0"/>
          </a:p>
        </p:txBody>
      </p:sp>
    </p:spTree>
    <p:extLst>
      <p:ext uri="{BB962C8B-B14F-4D97-AF65-F5344CB8AC3E}">
        <p14:creationId xmlns:p14="http://schemas.microsoft.com/office/powerpoint/2010/main" val="34369616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MVC Model</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732580" cy="353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5356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MVC Model</a:t>
            </a:r>
            <a:endParaRPr lang="en-IN" dirty="0"/>
          </a:p>
        </p:txBody>
      </p:sp>
      <p:sp>
        <p:nvSpPr>
          <p:cNvPr id="3" name="Content Placeholder 2"/>
          <p:cNvSpPr>
            <a:spLocks noGrp="1"/>
          </p:cNvSpPr>
          <p:nvPr>
            <p:ph idx="1"/>
          </p:nvPr>
        </p:nvSpPr>
        <p:spPr/>
        <p:txBody>
          <a:bodyPr/>
          <a:lstStyle/>
          <a:p>
            <a:r>
              <a:rPr lang="en-GB" sz="3200" b="0" dirty="0"/>
              <a:t>Here, a user </a:t>
            </a:r>
            <a:r>
              <a:rPr lang="en-GB" sz="3200" dirty="0">
                <a:solidFill>
                  <a:srgbClr val="C00000"/>
                </a:solidFill>
              </a:rPr>
              <a:t>requests</a:t>
            </a:r>
            <a:r>
              <a:rPr lang="en-GB" sz="3200" b="0" dirty="0"/>
              <a:t> for a resource to the </a:t>
            </a:r>
            <a:r>
              <a:rPr lang="en-GB" sz="3200" b="0" dirty="0" err="1"/>
              <a:t>Django</a:t>
            </a:r>
            <a:r>
              <a:rPr lang="en-GB" sz="3200" b="0" dirty="0"/>
              <a:t>, </a:t>
            </a:r>
            <a:r>
              <a:rPr lang="en-GB" sz="3200" b="0" dirty="0" err="1"/>
              <a:t>Django</a:t>
            </a:r>
            <a:r>
              <a:rPr lang="en-GB" sz="3200" b="0" dirty="0"/>
              <a:t> works as a controller and check to the available resource in URL.</a:t>
            </a:r>
          </a:p>
          <a:p>
            <a:r>
              <a:rPr lang="en-GB" sz="3200" b="0" dirty="0"/>
              <a:t>If URL maps, </a:t>
            </a:r>
            <a:r>
              <a:rPr lang="en-GB" sz="3200" dirty="0">
                <a:solidFill>
                  <a:srgbClr val="C00000"/>
                </a:solidFill>
              </a:rPr>
              <a:t>a view is called</a:t>
            </a:r>
            <a:r>
              <a:rPr lang="en-GB" sz="3200" b="0" dirty="0"/>
              <a:t> that interact with model and template, it renders a template.</a:t>
            </a:r>
          </a:p>
          <a:p>
            <a:r>
              <a:rPr lang="en-GB" sz="3200" b="0" dirty="0" err="1"/>
              <a:t>Django</a:t>
            </a:r>
            <a:r>
              <a:rPr lang="en-GB" sz="3200" b="0" dirty="0"/>
              <a:t> responds back to the user and sends a template as a </a:t>
            </a:r>
            <a:r>
              <a:rPr lang="en-GB" sz="3200" dirty="0">
                <a:solidFill>
                  <a:srgbClr val="C00000"/>
                </a:solidFill>
              </a:rPr>
              <a:t>response</a:t>
            </a:r>
            <a:r>
              <a:rPr lang="en-GB" sz="3200" b="0" dirty="0"/>
              <a:t>.</a:t>
            </a:r>
          </a:p>
          <a:p>
            <a:endParaRPr lang="en-IN" dirty="0"/>
          </a:p>
        </p:txBody>
      </p:sp>
    </p:spTree>
    <p:extLst>
      <p:ext uri="{BB962C8B-B14F-4D97-AF65-F5344CB8AC3E}">
        <p14:creationId xmlns:p14="http://schemas.microsoft.com/office/powerpoint/2010/main" val="3246825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MVC Model</a:t>
            </a:r>
            <a:endParaRPr lang="en-IN"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412776"/>
            <a:ext cx="611737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7472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MVC Model</a:t>
            </a:r>
            <a:endParaRPr lang="en-IN" dirty="0"/>
          </a:p>
        </p:txBody>
      </p:sp>
      <p:sp>
        <p:nvSpPr>
          <p:cNvPr id="3" name="Content Placeholder 2"/>
          <p:cNvSpPr>
            <a:spLocks noGrp="1"/>
          </p:cNvSpPr>
          <p:nvPr>
            <p:ph idx="1"/>
          </p:nvPr>
        </p:nvSpPr>
        <p:spPr>
          <a:xfrm>
            <a:off x="457200" y="1600200"/>
            <a:ext cx="7859216" cy="4800600"/>
          </a:xfrm>
        </p:spPr>
        <p:txBody>
          <a:bodyPr/>
          <a:lstStyle/>
          <a:p>
            <a:pPr fontAlgn="base"/>
            <a:r>
              <a:rPr lang="en-GB" dirty="0"/>
              <a:t>Model: </a:t>
            </a:r>
            <a:r>
              <a:rPr lang="en-GB" b="0" dirty="0"/>
              <a:t>The model is going to act as the </a:t>
            </a:r>
            <a:r>
              <a:rPr lang="en-GB" dirty="0">
                <a:solidFill>
                  <a:srgbClr val="C00000"/>
                </a:solidFill>
              </a:rPr>
              <a:t>interface of your data</a:t>
            </a:r>
            <a:r>
              <a:rPr lang="en-GB" b="0" dirty="0"/>
              <a:t>. It is responsible for </a:t>
            </a:r>
            <a:r>
              <a:rPr lang="en-GB" dirty="0">
                <a:solidFill>
                  <a:srgbClr val="C00000"/>
                </a:solidFill>
              </a:rPr>
              <a:t>maintaining data.</a:t>
            </a:r>
            <a:r>
              <a:rPr lang="en-GB" b="0" dirty="0"/>
              <a:t> It is the logical data structure behind the entire application and is represented by a database (generally relational databases such as </a:t>
            </a:r>
            <a:r>
              <a:rPr lang="en-GB" b="0" dirty="0" err="1"/>
              <a:t>MySql</a:t>
            </a:r>
            <a:r>
              <a:rPr lang="en-GB" b="0" dirty="0"/>
              <a:t>, </a:t>
            </a:r>
            <a:r>
              <a:rPr lang="en-GB" b="0" dirty="0" err="1"/>
              <a:t>Postgres</a:t>
            </a:r>
            <a:r>
              <a:rPr lang="en-GB" b="0" dirty="0"/>
              <a:t>). </a:t>
            </a:r>
          </a:p>
          <a:p>
            <a:pPr fontAlgn="base"/>
            <a:r>
              <a:rPr lang="en-GB" dirty="0"/>
              <a:t>View:</a:t>
            </a:r>
            <a:r>
              <a:rPr lang="en-GB" b="0" dirty="0"/>
              <a:t> The View is the </a:t>
            </a:r>
            <a:r>
              <a:rPr lang="en-GB" dirty="0">
                <a:solidFill>
                  <a:srgbClr val="C00000"/>
                </a:solidFill>
              </a:rPr>
              <a:t>user interface </a:t>
            </a:r>
            <a:r>
              <a:rPr lang="en-GB" b="0" dirty="0"/>
              <a:t>— what you see in your browser when you render a website. It is represented by HTML/CSS/</a:t>
            </a:r>
            <a:r>
              <a:rPr lang="en-GB" b="0" dirty="0" err="1"/>
              <a:t>Javascript</a:t>
            </a:r>
            <a:r>
              <a:rPr lang="en-GB" b="0" dirty="0"/>
              <a:t> and </a:t>
            </a:r>
            <a:r>
              <a:rPr lang="en-GB" b="0" dirty="0" err="1"/>
              <a:t>Jinja</a:t>
            </a:r>
            <a:r>
              <a:rPr lang="en-GB" b="0" dirty="0"/>
              <a:t> files. </a:t>
            </a:r>
            <a:endParaRPr lang="en-GB" b="0" dirty="0" smtClean="0"/>
          </a:p>
          <a:p>
            <a:pPr fontAlgn="base"/>
            <a:r>
              <a:rPr lang="en-GB" dirty="0"/>
              <a:t>Template: </a:t>
            </a:r>
            <a:r>
              <a:rPr lang="en-GB" b="0" dirty="0"/>
              <a:t>A template consists of </a:t>
            </a:r>
            <a:r>
              <a:rPr lang="en-GB" dirty="0">
                <a:solidFill>
                  <a:srgbClr val="C00000"/>
                </a:solidFill>
              </a:rPr>
              <a:t>static parts of the desired HTML output</a:t>
            </a:r>
            <a:r>
              <a:rPr lang="en-GB" b="0" dirty="0"/>
              <a:t> as well as some special syntax describing how dynamic content will be inserted.</a:t>
            </a:r>
          </a:p>
        </p:txBody>
      </p:sp>
    </p:spTree>
    <p:extLst>
      <p:ext uri="{BB962C8B-B14F-4D97-AF65-F5344CB8AC3E}">
        <p14:creationId xmlns:p14="http://schemas.microsoft.com/office/powerpoint/2010/main" val="2823271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Structure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7620000" cy="391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283968" y="1187460"/>
            <a:ext cx="3816424" cy="369332"/>
          </a:xfrm>
          <a:prstGeom prst="rect">
            <a:avLst/>
          </a:prstGeom>
          <a:noFill/>
        </p:spPr>
        <p:txBody>
          <a:bodyPr wrap="square" rtlCol="0">
            <a:spAutoFit/>
          </a:bodyPr>
          <a:lstStyle/>
          <a:p>
            <a:r>
              <a:rPr lang="en-GB" b="1" dirty="0" smtClean="0"/>
              <a:t>Ctrl + C – exit from server</a:t>
            </a:r>
            <a:endParaRPr lang="en-IN" b="1" dirty="0"/>
          </a:p>
        </p:txBody>
      </p:sp>
    </p:spTree>
    <p:extLst>
      <p:ext uri="{BB962C8B-B14F-4D97-AF65-F5344CB8AC3E}">
        <p14:creationId xmlns:p14="http://schemas.microsoft.com/office/powerpoint/2010/main" val="4073467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Django</a:t>
            </a:r>
            <a:r>
              <a:rPr lang="en-IN" dirty="0" smtClean="0"/>
              <a:t>	</a:t>
            </a:r>
            <a:endParaRPr lang="en-IN" dirty="0"/>
          </a:p>
        </p:txBody>
      </p:sp>
      <p:sp>
        <p:nvSpPr>
          <p:cNvPr id="3" name="Content Placeholder 2"/>
          <p:cNvSpPr>
            <a:spLocks noGrp="1"/>
          </p:cNvSpPr>
          <p:nvPr>
            <p:ph idx="1"/>
          </p:nvPr>
        </p:nvSpPr>
        <p:spPr/>
        <p:txBody>
          <a:bodyPr/>
          <a:lstStyle/>
          <a:p>
            <a:r>
              <a:rPr lang="en-GB" dirty="0" err="1"/>
              <a:t>Django</a:t>
            </a:r>
            <a:r>
              <a:rPr lang="en-GB" dirty="0"/>
              <a:t> is a </a:t>
            </a:r>
            <a:r>
              <a:rPr lang="en-GB" dirty="0">
                <a:solidFill>
                  <a:srgbClr val="FF0066"/>
                </a:solidFill>
              </a:rPr>
              <a:t>back-end server side web framework</a:t>
            </a:r>
            <a:r>
              <a:rPr lang="en-GB" dirty="0"/>
              <a:t>.</a:t>
            </a:r>
          </a:p>
          <a:p>
            <a:r>
              <a:rPr lang="en-GB" dirty="0" err="1"/>
              <a:t>Django</a:t>
            </a:r>
            <a:r>
              <a:rPr lang="en-GB" dirty="0"/>
              <a:t> is </a:t>
            </a:r>
            <a:r>
              <a:rPr lang="en-GB" dirty="0">
                <a:solidFill>
                  <a:srgbClr val="FF0066"/>
                </a:solidFill>
              </a:rPr>
              <a:t>free, open source</a:t>
            </a:r>
            <a:r>
              <a:rPr lang="en-GB" dirty="0"/>
              <a:t> and written in Python.</a:t>
            </a:r>
          </a:p>
          <a:p>
            <a:r>
              <a:rPr lang="en-GB" dirty="0" err="1"/>
              <a:t>Django</a:t>
            </a:r>
            <a:r>
              <a:rPr lang="en-GB" dirty="0"/>
              <a:t> makes it </a:t>
            </a:r>
            <a:r>
              <a:rPr lang="en-GB" dirty="0">
                <a:solidFill>
                  <a:srgbClr val="FF0066"/>
                </a:solidFill>
              </a:rPr>
              <a:t>easier to build web pages </a:t>
            </a:r>
            <a:r>
              <a:rPr lang="en-GB" dirty="0"/>
              <a:t>using Python.</a:t>
            </a:r>
          </a:p>
          <a:p>
            <a:endParaRPr lang="en-IN" dirty="0"/>
          </a:p>
        </p:txBody>
      </p:sp>
    </p:spTree>
    <p:extLst>
      <p:ext uri="{BB962C8B-B14F-4D97-AF65-F5344CB8AC3E}">
        <p14:creationId xmlns:p14="http://schemas.microsoft.com/office/powerpoint/2010/main" val="1113925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Structure </a:t>
            </a:r>
          </a:p>
        </p:txBody>
      </p:sp>
      <p:sp>
        <p:nvSpPr>
          <p:cNvPr id="3" name="Content Placeholder 2"/>
          <p:cNvSpPr>
            <a:spLocks noGrp="1"/>
          </p:cNvSpPr>
          <p:nvPr>
            <p:ph idx="1"/>
          </p:nvPr>
        </p:nvSpPr>
        <p:spPr/>
        <p:txBody>
          <a:bodyPr/>
          <a:lstStyle/>
          <a:p>
            <a:r>
              <a:rPr lang="en-GB" b="0" dirty="0"/>
              <a:t>A </a:t>
            </a:r>
            <a:r>
              <a:rPr lang="en-GB" b="0" dirty="0" err="1"/>
              <a:t>Django</a:t>
            </a:r>
            <a:r>
              <a:rPr lang="en-GB" b="0" dirty="0"/>
              <a:t> Project when initialized contains basic files by default such as manage.py, view.py, etc. </a:t>
            </a:r>
            <a:endParaRPr lang="en-GB" b="0" dirty="0" smtClean="0"/>
          </a:p>
          <a:p>
            <a:r>
              <a:rPr lang="en-GB" b="0" dirty="0" smtClean="0"/>
              <a:t>A </a:t>
            </a:r>
            <a:r>
              <a:rPr lang="en-GB" b="0" dirty="0"/>
              <a:t>simple project structure is enough to create a single-page application. </a:t>
            </a:r>
            <a:endParaRPr lang="en-GB" b="0" dirty="0" smtClean="0"/>
          </a:p>
          <a:p>
            <a:r>
              <a:rPr lang="en-GB" b="0" dirty="0" smtClean="0"/>
              <a:t>Here </a:t>
            </a:r>
            <a:r>
              <a:rPr lang="en-GB" b="0" dirty="0"/>
              <a:t>are the major files and their explanations. Inside the </a:t>
            </a:r>
            <a:r>
              <a:rPr lang="en-GB" b="0" dirty="0" err="1" smtClean="0"/>
              <a:t>fds_sitenew</a:t>
            </a:r>
            <a:r>
              <a:rPr lang="en-GB" b="0" dirty="0" smtClean="0"/>
              <a:t> </a:t>
            </a:r>
            <a:r>
              <a:rPr lang="en-GB" b="0" dirty="0"/>
              <a:t>folder ( project folder ) there will be the following files- </a:t>
            </a:r>
            <a:endParaRPr lang="en-GB" b="0" dirty="0" smtClean="0"/>
          </a:p>
          <a:p>
            <a:pPr lvl="1"/>
            <a:r>
              <a:rPr lang="en-GB" dirty="0" smtClean="0">
                <a:solidFill>
                  <a:srgbClr val="C00000"/>
                </a:solidFill>
              </a:rPr>
              <a:t>manage.py</a:t>
            </a:r>
          </a:p>
          <a:p>
            <a:pPr lvl="1"/>
            <a:r>
              <a:rPr lang="en-GB" dirty="0" err="1" smtClean="0">
                <a:solidFill>
                  <a:srgbClr val="C00000"/>
                </a:solidFill>
              </a:rPr>
              <a:t>fds_sitenew</a:t>
            </a:r>
            <a:r>
              <a:rPr lang="en-GB" dirty="0" smtClean="0">
                <a:solidFill>
                  <a:srgbClr val="C00000"/>
                </a:solidFill>
              </a:rPr>
              <a:t> (Folder)</a:t>
            </a:r>
          </a:p>
          <a:p>
            <a:pPr marL="411480" lvl="1" indent="0">
              <a:buNone/>
            </a:pPr>
            <a:endParaRPr lang="en-IN" dirty="0">
              <a:solidFill>
                <a:srgbClr val="C00000"/>
              </a:solidFill>
            </a:endParaRPr>
          </a:p>
        </p:txBody>
      </p:sp>
    </p:spTree>
    <p:extLst>
      <p:ext uri="{BB962C8B-B14F-4D97-AF65-F5344CB8AC3E}">
        <p14:creationId xmlns:p14="http://schemas.microsoft.com/office/powerpoint/2010/main" val="6265349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Structure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6" y="1844824"/>
            <a:ext cx="8398452" cy="4224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6581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Structure </a:t>
            </a:r>
          </a:p>
        </p:txBody>
      </p:sp>
      <p:sp>
        <p:nvSpPr>
          <p:cNvPr id="4" name="Content Placeholder 3"/>
          <p:cNvSpPr>
            <a:spLocks noGrp="1"/>
          </p:cNvSpPr>
          <p:nvPr>
            <p:ph idx="1"/>
          </p:nvPr>
        </p:nvSpPr>
        <p:spPr/>
        <p:txBody>
          <a:bodyPr/>
          <a:lstStyle/>
          <a:p>
            <a:pPr fontAlgn="base"/>
            <a:r>
              <a:rPr lang="en-GB" dirty="0"/>
              <a:t>manage.py- </a:t>
            </a:r>
            <a:r>
              <a:rPr lang="en-GB" b="0" dirty="0"/>
              <a:t>This file is used to interact with your project via the command line(start the server, sync the database… </a:t>
            </a:r>
            <a:r>
              <a:rPr lang="en-GB" b="0" dirty="0" err="1"/>
              <a:t>etc</a:t>
            </a:r>
            <a:r>
              <a:rPr lang="en-GB" b="0" dirty="0"/>
              <a:t>). For getting the full list of commands that can be executed by manage.py type this code in the command window- </a:t>
            </a:r>
          </a:p>
          <a:p>
            <a:pPr marL="114300" indent="0" fontAlgn="base">
              <a:buNone/>
            </a:pPr>
            <a:r>
              <a:rPr lang="en-GB" dirty="0" smtClean="0"/>
              <a:t>		$ </a:t>
            </a:r>
            <a:r>
              <a:rPr lang="en-GB" dirty="0"/>
              <a:t>python manage.py help</a:t>
            </a:r>
            <a:r>
              <a:rPr lang="en-GB" b="0" dirty="0"/>
              <a:t> </a:t>
            </a:r>
            <a:endParaRPr lang="en-GB" b="0" dirty="0" smtClean="0"/>
          </a:p>
          <a:p>
            <a:pPr fontAlgn="base"/>
            <a:r>
              <a:rPr lang="en-GB" dirty="0" smtClean="0"/>
              <a:t>folder </a:t>
            </a:r>
            <a:r>
              <a:rPr lang="en-GB" dirty="0"/>
              <a:t>( </a:t>
            </a:r>
            <a:r>
              <a:rPr lang="en-GB" dirty="0" err="1" smtClean="0"/>
              <a:t>fds_sitenew</a:t>
            </a:r>
            <a:r>
              <a:rPr lang="en-GB" dirty="0" smtClean="0"/>
              <a:t> </a:t>
            </a:r>
            <a:r>
              <a:rPr lang="en-GB" dirty="0"/>
              <a:t>) – </a:t>
            </a:r>
            <a:r>
              <a:rPr lang="en-GB" b="0" dirty="0"/>
              <a:t>This folder contains all the packages of your project. Initially, it contains four files </a:t>
            </a:r>
            <a:r>
              <a:rPr lang="en-GB" b="0" dirty="0" smtClean="0"/>
              <a:t>–</a:t>
            </a:r>
          </a:p>
          <a:p>
            <a:pPr lvl="1" fontAlgn="base"/>
            <a:r>
              <a:rPr lang="en-GB" dirty="0" smtClean="0">
                <a:solidFill>
                  <a:srgbClr val="C00000"/>
                </a:solidFill>
              </a:rPr>
              <a:t>_init_.py</a:t>
            </a:r>
          </a:p>
          <a:p>
            <a:pPr lvl="1" fontAlgn="base"/>
            <a:r>
              <a:rPr lang="en-GB" dirty="0" smtClean="0">
                <a:solidFill>
                  <a:srgbClr val="C00000"/>
                </a:solidFill>
              </a:rPr>
              <a:t>settings.py</a:t>
            </a:r>
          </a:p>
          <a:p>
            <a:pPr lvl="1" fontAlgn="base"/>
            <a:r>
              <a:rPr lang="en-GB" dirty="0" smtClean="0">
                <a:solidFill>
                  <a:srgbClr val="C00000"/>
                </a:solidFill>
              </a:rPr>
              <a:t>url.py</a:t>
            </a:r>
          </a:p>
          <a:p>
            <a:pPr lvl="1" fontAlgn="base"/>
            <a:r>
              <a:rPr lang="en-GB" dirty="0" smtClean="0">
                <a:solidFill>
                  <a:srgbClr val="C00000"/>
                </a:solidFill>
              </a:rPr>
              <a:t>wsgi.py</a:t>
            </a:r>
          </a:p>
          <a:p>
            <a:pPr marL="411480" lvl="1" indent="0" fontAlgn="base">
              <a:buNone/>
            </a:pPr>
            <a:endParaRPr lang="en-GB" b="0" dirty="0" smtClean="0"/>
          </a:p>
          <a:p>
            <a:pPr fontAlgn="base"/>
            <a:endParaRPr lang="en-GB" b="0" dirty="0" smtClean="0"/>
          </a:p>
          <a:p>
            <a:pPr lvl="1" fontAlgn="base"/>
            <a:endParaRPr lang="en-GB" b="0" dirty="0"/>
          </a:p>
          <a:p>
            <a:endParaRPr lang="en-IN" dirty="0"/>
          </a:p>
        </p:txBody>
      </p:sp>
    </p:spTree>
    <p:extLst>
      <p:ext uri="{BB962C8B-B14F-4D97-AF65-F5344CB8AC3E}">
        <p14:creationId xmlns:p14="http://schemas.microsoft.com/office/powerpoint/2010/main" val="25729572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Structure </a:t>
            </a:r>
          </a:p>
        </p:txBody>
      </p:sp>
      <p:sp>
        <p:nvSpPr>
          <p:cNvPr id="4" name="Content Placeholder 3"/>
          <p:cNvSpPr>
            <a:spLocks noGrp="1"/>
          </p:cNvSpPr>
          <p:nvPr>
            <p:ph idx="1"/>
          </p:nvPr>
        </p:nvSpPr>
        <p:spPr/>
        <p:txBody>
          <a:bodyPr/>
          <a:lstStyle/>
          <a:p>
            <a:pPr fontAlgn="base"/>
            <a:r>
              <a:rPr lang="en-GB" dirty="0"/>
              <a:t>_init_.py – </a:t>
            </a:r>
            <a:r>
              <a:rPr lang="en-GB" b="0" dirty="0"/>
              <a:t>It is a python package. It is invoked when the package or a module in the package is imported. We usually use this to execute package initialization code, for example for the initialization of package-level data.</a:t>
            </a:r>
          </a:p>
          <a:p>
            <a:pPr fontAlgn="base"/>
            <a:r>
              <a:rPr lang="en-GB" dirty="0"/>
              <a:t>settings.py – </a:t>
            </a:r>
            <a:r>
              <a:rPr lang="en-GB" b="0" dirty="0"/>
              <a:t>As the name indicates it contains all the website settings. In this file, we register any applications we create, the location of our static files, database configuration details, etc.</a:t>
            </a:r>
          </a:p>
          <a:p>
            <a:pPr fontAlgn="base"/>
            <a:r>
              <a:rPr lang="en-GB" dirty="0"/>
              <a:t>urls.py – </a:t>
            </a:r>
            <a:r>
              <a:rPr lang="en-GB" b="0" dirty="0"/>
              <a:t>In this file, we store all links of the project and functions to call.</a:t>
            </a:r>
          </a:p>
          <a:p>
            <a:pPr fontAlgn="base"/>
            <a:r>
              <a:rPr lang="en-GB" dirty="0"/>
              <a:t>wsgi.py – </a:t>
            </a:r>
            <a:r>
              <a:rPr lang="en-GB" b="0" dirty="0"/>
              <a:t>This file is used in deploying the project in WSGI. It is used to help your </a:t>
            </a:r>
            <a:r>
              <a:rPr lang="en-GB" b="0" dirty="0" err="1"/>
              <a:t>Django</a:t>
            </a:r>
            <a:r>
              <a:rPr lang="en-GB" b="0" dirty="0"/>
              <a:t> application communicate with the webserver.</a:t>
            </a:r>
          </a:p>
          <a:p>
            <a:pPr fontAlgn="base"/>
            <a:endParaRPr lang="en-GB" b="0" dirty="0" smtClean="0"/>
          </a:p>
          <a:p>
            <a:pPr lvl="1" fontAlgn="base"/>
            <a:endParaRPr lang="en-GB" b="0" dirty="0"/>
          </a:p>
          <a:p>
            <a:endParaRPr lang="en-IN" dirty="0"/>
          </a:p>
        </p:txBody>
      </p:sp>
    </p:spTree>
    <p:extLst>
      <p:ext uri="{BB962C8B-B14F-4D97-AF65-F5344CB8AC3E}">
        <p14:creationId xmlns:p14="http://schemas.microsoft.com/office/powerpoint/2010/main" val="1217350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Structure</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93891"/>
            <a:ext cx="7620000" cy="421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9645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Structure</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700" y="1809750"/>
            <a:ext cx="72390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6939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Structure</a:t>
            </a:r>
            <a:endParaRPr lang="en-IN" dirty="0"/>
          </a:p>
        </p:txBody>
      </p:sp>
      <p:sp>
        <p:nvSpPr>
          <p:cNvPr id="3" name="Content Placeholder 2"/>
          <p:cNvSpPr>
            <a:spLocks noGrp="1"/>
          </p:cNvSpPr>
          <p:nvPr>
            <p:ph idx="1"/>
          </p:nvPr>
        </p:nvSpPr>
        <p:spPr>
          <a:xfrm>
            <a:off x="457200" y="1988840"/>
            <a:ext cx="7620000" cy="4411960"/>
          </a:xfrm>
        </p:spPr>
        <p:txBody>
          <a:bodyPr>
            <a:normAutofit fontScale="92500" lnSpcReduction="20000"/>
          </a:bodyPr>
          <a:lstStyle/>
          <a:p>
            <a:pPr marL="114300" indent="0">
              <a:buNone/>
            </a:pPr>
            <a:r>
              <a:rPr lang="en-GB" b="0" dirty="0" smtClean="0">
                <a:solidFill>
                  <a:schemeClr val="bg1">
                    <a:lumMod val="75000"/>
                  </a:schemeClr>
                </a:solidFill>
              </a:rPr>
              <a:t># </a:t>
            </a:r>
            <a:r>
              <a:rPr lang="en-GB" b="0" dirty="0" err="1">
                <a:solidFill>
                  <a:schemeClr val="bg1">
                    <a:lumMod val="75000"/>
                  </a:schemeClr>
                </a:solidFill>
              </a:rPr>
              <a:t>HttpResponse</a:t>
            </a:r>
            <a:r>
              <a:rPr lang="en-GB" b="0" dirty="0">
                <a:solidFill>
                  <a:schemeClr val="bg1">
                    <a:lumMod val="75000"/>
                  </a:schemeClr>
                </a:solidFill>
              </a:rPr>
              <a:t> is used to</a:t>
            </a:r>
          </a:p>
          <a:p>
            <a:pPr marL="114300" indent="0">
              <a:buNone/>
            </a:pPr>
            <a:r>
              <a:rPr lang="en-GB" b="0" dirty="0">
                <a:solidFill>
                  <a:schemeClr val="bg1">
                    <a:lumMod val="75000"/>
                  </a:schemeClr>
                </a:solidFill>
              </a:rPr>
              <a:t># pass the information</a:t>
            </a:r>
          </a:p>
          <a:p>
            <a:pPr marL="114300" indent="0">
              <a:buNone/>
            </a:pPr>
            <a:r>
              <a:rPr lang="en-GB" b="0" dirty="0">
                <a:solidFill>
                  <a:schemeClr val="bg1">
                    <a:lumMod val="75000"/>
                  </a:schemeClr>
                </a:solidFill>
              </a:rPr>
              <a:t># back to view</a:t>
            </a:r>
          </a:p>
          <a:p>
            <a:pPr marL="114300" indent="0">
              <a:buNone/>
            </a:pPr>
            <a:r>
              <a:rPr lang="en-GB" b="0" dirty="0"/>
              <a:t>from </a:t>
            </a:r>
            <a:r>
              <a:rPr lang="en-GB" b="0" dirty="0" err="1"/>
              <a:t>django.http</a:t>
            </a:r>
            <a:r>
              <a:rPr lang="en-GB" b="0" dirty="0"/>
              <a:t> import </a:t>
            </a:r>
            <a:r>
              <a:rPr lang="en-GB" b="0" dirty="0" err="1"/>
              <a:t>HttpResponse</a:t>
            </a:r>
            <a:endParaRPr lang="en-GB" b="0" dirty="0"/>
          </a:p>
          <a:p>
            <a:pPr marL="114300" indent="0">
              <a:buNone/>
            </a:pPr>
            <a:endParaRPr lang="en-GB" b="0" dirty="0"/>
          </a:p>
          <a:p>
            <a:pPr marL="114300" indent="0">
              <a:buNone/>
            </a:pPr>
            <a:r>
              <a:rPr lang="en-GB" b="0" dirty="0">
                <a:solidFill>
                  <a:schemeClr val="bg1">
                    <a:lumMod val="75000"/>
                  </a:schemeClr>
                </a:solidFill>
              </a:rPr>
              <a:t># Defining a function which</a:t>
            </a:r>
          </a:p>
          <a:p>
            <a:pPr marL="114300" indent="0">
              <a:buNone/>
            </a:pPr>
            <a:r>
              <a:rPr lang="en-GB" b="0" dirty="0">
                <a:solidFill>
                  <a:schemeClr val="bg1">
                    <a:lumMod val="75000"/>
                  </a:schemeClr>
                </a:solidFill>
              </a:rPr>
              <a:t># will receive request and</a:t>
            </a:r>
          </a:p>
          <a:p>
            <a:pPr marL="114300" indent="0">
              <a:buNone/>
            </a:pPr>
            <a:r>
              <a:rPr lang="en-GB" b="0" dirty="0">
                <a:solidFill>
                  <a:schemeClr val="bg1">
                    <a:lumMod val="75000"/>
                  </a:schemeClr>
                </a:solidFill>
              </a:rPr>
              <a:t># perform task depending</a:t>
            </a:r>
          </a:p>
          <a:p>
            <a:pPr marL="114300" indent="0">
              <a:buNone/>
            </a:pPr>
            <a:r>
              <a:rPr lang="en-GB" b="0" dirty="0">
                <a:solidFill>
                  <a:schemeClr val="bg1">
                    <a:lumMod val="75000"/>
                  </a:schemeClr>
                </a:solidFill>
              </a:rPr>
              <a:t># upon function definition</a:t>
            </a:r>
          </a:p>
          <a:p>
            <a:pPr marL="114300" indent="0">
              <a:buNone/>
            </a:pPr>
            <a:r>
              <a:rPr lang="en-GB" b="0" dirty="0" err="1"/>
              <a:t>def</a:t>
            </a:r>
            <a:r>
              <a:rPr lang="en-GB" b="0" dirty="0"/>
              <a:t> </a:t>
            </a:r>
            <a:r>
              <a:rPr lang="en-GB" b="0" dirty="0" err="1" smtClean="0"/>
              <a:t>hello_srm</a:t>
            </a:r>
            <a:r>
              <a:rPr lang="en-GB" b="0" dirty="0" smtClean="0"/>
              <a:t> </a:t>
            </a:r>
            <a:r>
              <a:rPr lang="en-GB" b="0" dirty="0"/>
              <a:t>(request) :</a:t>
            </a:r>
          </a:p>
          <a:p>
            <a:pPr marL="114300" indent="0">
              <a:buNone/>
            </a:pPr>
            <a:endParaRPr lang="en-GB" b="0" dirty="0"/>
          </a:p>
          <a:p>
            <a:pPr marL="114300" indent="0">
              <a:buNone/>
            </a:pPr>
            <a:r>
              <a:rPr lang="en-GB" b="0" dirty="0"/>
              <a:t>	</a:t>
            </a:r>
            <a:r>
              <a:rPr lang="en-GB" b="0" dirty="0">
                <a:solidFill>
                  <a:schemeClr val="bg1">
                    <a:lumMod val="85000"/>
                  </a:schemeClr>
                </a:solidFill>
              </a:rPr>
              <a:t># This will return Hello Geeks</a:t>
            </a:r>
          </a:p>
          <a:p>
            <a:pPr marL="114300" indent="0">
              <a:buNone/>
            </a:pPr>
            <a:r>
              <a:rPr lang="en-GB" b="0" dirty="0">
                <a:solidFill>
                  <a:schemeClr val="bg1">
                    <a:lumMod val="85000"/>
                  </a:schemeClr>
                </a:solidFill>
              </a:rPr>
              <a:t>	# string as </a:t>
            </a:r>
            <a:r>
              <a:rPr lang="en-GB" b="0" dirty="0" err="1">
                <a:solidFill>
                  <a:schemeClr val="bg1">
                    <a:lumMod val="85000"/>
                  </a:schemeClr>
                </a:solidFill>
              </a:rPr>
              <a:t>HttpResponse</a:t>
            </a:r>
            <a:endParaRPr lang="en-GB" b="0" dirty="0">
              <a:solidFill>
                <a:schemeClr val="bg1">
                  <a:lumMod val="85000"/>
                </a:schemeClr>
              </a:solidFill>
            </a:endParaRPr>
          </a:p>
          <a:p>
            <a:pPr marL="114300" indent="0">
              <a:buNone/>
            </a:pPr>
            <a:r>
              <a:rPr lang="en-GB" b="0" dirty="0"/>
              <a:t>	return </a:t>
            </a:r>
            <a:r>
              <a:rPr lang="en-GB" b="0" dirty="0" err="1"/>
              <a:t>HttpResponse</a:t>
            </a:r>
            <a:r>
              <a:rPr lang="en-GB" b="0" dirty="0"/>
              <a:t>("Hello </a:t>
            </a:r>
            <a:r>
              <a:rPr lang="en-GB" b="0" dirty="0" smtClean="0"/>
              <a:t>SRM")</a:t>
            </a:r>
            <a:endParaRPr lang="en-GB" b="0" dirty="0"/>
          </a:p>
          <a:p>
            <a:endParaRPr lang="en-IN" dirty="0"/>
          </a:p>
        </p:txBody>
      </p:sp>
      <p:sp>
        <p:nvSpPr>
          <p:cNvPr id="4" name="Rectangle 3"/>
          <p:cNvSpPr/>
          <p:nvPr/>
        </p:nvSpPr>
        <p:spPr>
          <a:xfrm>
            <a:off x="539552" y="1196752"/>
            <a:ext cx="7776864" cy="646331"/>
          </a:xfrm>
          <a:prstGeom prst="rect">
            <a:avLst/>
          </a:prstGeom>
        </p:spPr>
        <p:txBody>
          <a:bodyPr wrap="square">
            <a:spAutoFit/>
          </a:bodyPr>
          <a:lstStyle/>
          <a:p>
            <a:r>
              <a:rPr lang="en-GB" b="1" dirty="0" smtClean="0"/>
              <a:t>Create </a:t>
            </a:r>
            <a:r>
              <a:rPr lang="en-GB" b="1" dirty="0"/>
              <a:t>a new file views.py inside the project folder where settings.py, #urls.py and other files are stored and save the following code</a:t>
            </a:r>
          </a:p>
        </p:txBody>
      </p:sp>
    </p:spTree>
    <p:extLst>
      <p:ext uri="{BB962C8B-B14F-4D97-AF65-F5344CB8AC3E}">
        <p14:creationId xmlns:p14="http://schemas.microsoft.com/office/powerpoint/2010/main" val="3861224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Structure</a:t>
            </a:r>
            <a:endParaRPr lang="en-IN" dirty="0"/>
          </a:p>
        </p:txBody>
      </p:sp>
      <p:sp>
        <p:nvSpPr>
          <p:cNvPr id="5" name="Content Placeholder 4"/>
          <p:cNvSpPr>
            <a:spLocks noGrp="1"/>
          </p:cNvSpPr>
          <p:nvPr>
            <p:ph idx="1"/>
          </p:nvPr>
        </p:nvSpPr>
        <p:spPr>
          <a:xfrm>
            <a:off x="380271" y="1381418"/>
            <a:ext cx="7620000" cy="4800600"/>
          </a:xfrm>
        </p:spPr>
        <p:txBody>
          <a:bodyPr/>
          <a:lstStyle/>
          <a:p>
            <a:r>
              <a:rPr lang="en-GB" dirty="0"/>
              <a:t>Create a new file views.py inside the project folder where settings.py, #urls.py and other files are stored and save the following code</a:t>
            </a: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71" y="2708920"/>
            <a:ext cx="7896225"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3930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Structure</a:t>
            </a:r>
            <a:endParaRPr lang="en-IN" dirty="0"/>
          </a:p>
        </p:txBody>
      </p:sp>
      <p:sp>
        <p:nvSpPr>
          <p:cNvPr id="3" name="Content Placeholder 2"/>
          <p:cNvSpPr>
            <a:spLocks noGrp="1"/>
          </p:cNvSpPr>
          <p:nvPr>
            <p:ph idx="1"/>
          </p:nvPr>
        </p:nvSpPr>
        <p:spPr/>
        <p:txBody>
          <a:bodyPr/>
          <a:lstStyle/>
          <a:p>
            <a:pPr fontAlgn="base"/>
            <a:r>
              <a:rPr lang="en-IN" b="0" dirty="0"/>
              <a:t>Open </a:t>
            </a:r>
            <a:r>
              <a:rPr lang="en-IN" dirty="0"/>
              <a:t>urls.py</a:t>
            </a:r>
            <a:r>
              <a:rPr lang="en-IN" b="0" dirty="0"/>
              <a:t> inside project folder (</a:t>
            </a:r>
            <a:r>
              <a:rPr lang="en-IN" b="0" dirty="0" err="1"/>
              <a:t>projectName</a:t>
            </a:r>
            <a:r>
              <a:rPr lang="en-IN" b="0" dirty="0"/>
              <a:t>) and add your entry- </a:t>
            </a:r>
          </a:p>
          <a:p>
            <a:pPr lvl="1" fontAlgn="base"/>
            <a:r>
              <a:rPr lang="en-IN" b="0" dirty="0"/>
              <a:t>Import </a:t>
            </a:r>
            <a:r>
              <a:rPr lang="en-IN" dirty="0" err="1" smtClean="0"/>
              <a:t>hello_srm</a:t>
            </a:r>
            <a:r>
              <a:rPr lang="en-IN" b="0" dirty="0"/>
              <a:t> function from views.py file. </a:t>
            </a:r>
          </a:p>
          <a:p>
            <a:pPr marL="114300" indent="0">
              <a:buNone/>
            </a:pPr>
            <a:r>
              <a:rPr lang="en-IN" dirty="0" smtClean="0"/>
              <a:t>	from </a:t>
            </a:r>
            <a:r>
              <a:rPr lang="en-IN" dirty="0" err="1">
                <a:solidFill>
                  <a:srgbClr val="C00000"/>
                </a:solidFill>
              </a:rPr>
              <a:t>projectName</a:t>
            </a:r>
            <a:r>
              <a:rPr lang="en-IN" dirty="0" err="1"/>
              <a:t>.views</a:t>
            </a:r>
            <a:r>
              <a:rPr lang="en-IN" dirty="0"/>
              <a:t> import </a:t>
            </a:r>
            <a:r>
              <a:rPr lang="en-IN" dirty="0" err="1" smtClean="0"/>
              <a:t>hello_srm</a:t>
            </a:r>
            <a:endParaRPr lang="en-IN" dirty="0"/>
          </a:p>
        </p:txBody>
      </p:sp>
    </p:spTree>
    <p:extLst>
      <p:ext uri="{BB962C8B-B14F-4D97-AF65-F5344CB8AC3E}">
        <p14:creationId xmlns:p14="http://schemas.microsoft.com/office/powerpoint/2010/main" val="5648701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Structure</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789622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432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Django</a:t>
            </a:r>
            <a:r>
              <a:rPr lang="en-IN" dirty="0" smtClean="0"/>
              <a:t>	</a:t>
            </a:r>
            <a:endParaRPr lang="en-IN" dirty="0"/>
          </a:p>
        </p:txBody>
      </p:sp>
      <p:sp>
        <p:nvSpPr>
          <p:cNvPr id="3" name="Content Placeholder 2"/>
          <p:cNvSpPr>
            <a:spLocks noGrp="1"/>
          </p:cNvSpPr>
          <p:nvPr>
            <p:ph idx="1"/>
          </p:nvPr>
        </p:nvSpPr>
        <p:spPr/>
        <p:txBody>
          <a:bodyPr/>
          <a:lstStyle/>
          <a:p>
            <a:r>
              <a:rPr lang="en-GB" b="0" dirty="0" err="1"/>
              <a:t>Django</a:t>
            </a:r>
            <a:r>
              <a:rPr lang="en-GB" b="0" dirty="0"/>
              <a:t> is a </a:t>
            </a:r>
            <a:r>
              <a:rPr lang="en-GB" dirty="0">
                <a:solidFill>
                  <a:srgbClr val="FF0066"/>
                </a:solidFill>
              </a:rPr>
              <a:t>Python-based web framework </a:t>
            </a:r>
            <a:r>
              <a:rPr lang="en-GB" b="0" dirty="0"/>
              <a:t>which allows you to quickly create web application without all of the installation or dependency problems that you normally will find with other </a:t>
            </a:r>
            <a:r>
              <a:rPr lang="en-GB" b="0" dirty="0" smtClean="0"/>
              <a:t>frameworks.</a:t>
            </a:r>
            <a:endParaRPr lang="en-GB" dirty="0" smtClean="0"/>
          </a:p>
          <a:p>
            <a:r>
              <a:rPr lang="en-GB" b="0" dirty="0" smtClean="0"/>
              <a:t>When </a:t>
            </a:r>
            <a:r>
              <a:rPr lang="en-GB" b="0" dirty="0"/>
              <a:t>you’re building a website, you always need a similar set of components: </a:t>
            </a:r>
            <a:endParaRPr lang="en-GB" b="0" dirty="0" smtClean="0"/>
          </a:p>
          <a:p>
            <a:pPr lvl="1"/>
            <a:r>
              <a:rPr lang="en-GB" b="0" dirty="0" smtClean="0"/>
              <a:t>a </a:t>
            </a:r>
            <a:r>
              <a:rPr lang="en-GB" b="0" dirty="0"/>
              <a:t>way to handle user authentication (signing up, signing in, signing </a:t>
            </a:r>
            <a:r>
              <a:rPr lang="en-GB" b="0" dirty="0" smtClean="0"/>
              <a:t>out)</a:t>
            </a:r>
          </a:p>
          <a:p>
            <a:pPr lvl="1"/>
            <a:r>
              <a:rPr lang="en-GB" b="0" dirty="0" smtClean="0"/>
              <a:t>a </a:t>
            </a:r>
            <a:r>
              <a:rPr lang="en-GB" b="0" dirty="0"/>
              <a:t>management panel for your </a:t>
            </a:r>
            <a:r>
              <a:rPr lang="en-GB" b="0" dirty="0" smtClean="0"/>
              <a:t>website,</a:t>
            </a:r>
          </a:p>
          <a:p>
            <a:pPr lvl="1"/>
            <a:r>
              <a:rPr lang="en-GB" b="0" dirty="0" smtClean="0"/>
              <a:t>Forms</a:t>
            </a:r>
            <a:endParaRPr lang="en-GB" b="0" dirty="0"/>
          </a:p>
          <a:p>
            <a:pPr lvl="1"/>
            <a:r>
              <a:rPr lang="en-GB" b="0" dirty="0" smtClean="0"/>
              <a:t> </a:t>
            </a:r>
            <a:r>
              <a:rPr lang="en-GB" b="0" dirty="0"/>
              <a:t>a way to upload files, etc</a:t>
            </a:r>
            <a:r>
              <a:rPr lang="en-GB" b="0" dirty="0" smtClean="0"/>
              <a:t>.</a:t>
            </a:r>
          </a:p>
          <a:p>
            <a:r>
              <a:rPr lang="en-GB" b="0" dirty="0" smtClean="0"/>
              <a:t> </a:t>
            </a:r>
            <a:r>
              <a:rPr lang="en-GB" b="0" dirty="0" err="1"/>
              <a:t>Django</a:t>
            </a:r>
            <a:r>
              <a:rPr lang="en-GB" b="0" dirty="0"/>
              <a:t> gives you ready-made components to use.</a:t>
            </a:r>
            <a:endParaRPr lang="en-IN" dirty="0"/>
          </a:p>
        </p:txBody>
      </p:sp>
    </p:spTree>
    <p:extLst>
      <p:ext uri="{BB962C8B-B14F-4D97-AF65-F5344CB8AC3E}">
        <p14:creationId xmlns:p14="http://schemas.microsoft.com/office/powerpoint/2010/main" val="38707996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Structure</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5238700" cy="456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632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Middleware</a:t>
            </a:r>
            <a:endParaRPr lang="en-IN" dirty="0"/>
          </a:p>
        </p:txBody>
      </p:sp>
      <p:sp>
        <p:nvSpPr>
          <p:cNvPr id="3" name="Content Placeholder 2"/>
          <p:cNvSpPr>
            <a:spLocks noGrp="1"/>
          </p:cNvSpPr>
          <p:nvPr>
            <p:ph idx="1"/>
          </p:nvPr>
        </p:nvSpPr>
        <p:spPr/>
        <p:txBody>
          <a:bodyPr/>
          <a:lstStyle/>
          <a:p>
            <a:r>
              <a:rPr lang="en-GB" b="0" dirty="0"/>
              <a:t>Middleware is like a middle ground between a request and response. </a:t>
            </a:r>
            <a:endParaRPr lang="en-GB" b="0" dirty="0" smtClean="0"/>
          </a:p>
          <a:p>
            <a:r>
              <a:rPr lang="en-GB" b="0" dirty="0" smtClean="0"/>
              <a:t>It </a:t>
            </a:r>
            <a:r>
              <a:rPr lang="en-GB" b="0" dirty="0"/>
              <a:t>is like a window through which data passes. As in a window, light passes in and out of the house. Similarly, when a request is made it moves through </a:t>
            </a:r>
            <a:r>
              <a:rPr lang="en-GB" b="0" dirty="0" err="1"/>
              <a:t>middlewares</a:t>
            </a:r>
            <a:r>
              <a:rPr lang="en-GB" b="0" dirty="0"/>
              <a:t> to views, and data is passed through middleware as a response. </a:t>
            </a:r>
            <a:endParaRPr lang="en-GB" b="0" dirty="0" smtClean="0"/>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5" y="4272310"/>
            <a:ext cx="8292832" cy="225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6250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640960" cy="1143000"/>
          </a:xfrm>
        </p:spPr>
        <p:txBody>
          <a:bodyPr/>
          <a:lstStyle/>
          <a:p>
            <a:r>
              <a:rPr lang="en-GB" dirty="0" err="1" smtClean="0"/>
              <a:t>HttpRequest</a:t>
            </a:r>
            <a:r>
              <a:rPr lang="en-GB" dirty="0" smtClean="0"/>
              <a:t> and </a:t>
            </a:r>
            <a:r>
              <a:rPr lang="en-GB" dirty="0" err="1" smtClean="0"/>
              <a:t>HttpResponse</a:t>
            </a:r>
            <a:endParaRPr lang="en-IN" dirty="0"/>
          </a:p>
        </p:txBody>
      </p:sp>
      <p:sp>
        <p:nvSpPr>
          <p:cNvPr id="3" name="Content Placeholder 2"/>
          <p:cNvSpPr>
            <a:spLocks noGrp="1"/>
          </p:cNvSpPr>
          <p:nvPr>
            <p:ph idx="1"/>
          </p:nvPr>
        </p:nvSpPr>
        <p:spPr/>
        <p:txBody>
          <a:bodyPr/>
          <a:lstStyle/>
          <a:p>
            <a:r>
              <a:rPr lang="en-GB" b="0" dirty="0"/>
              <a:t>The client-server architecture includes two major components </a:t>
            </a:r>
            <a:r>
              <a:rPr lang="en-GB" dirty="0">
                <a:solidFill>
                  <a:srgbClr val="C00000"/>
                </a:solidFill>
              </a:rPr>
              <a:t>request</a:t>
            </a:r>
            <a:r>
              <a:rPr lang="en-GB" b="0" dirty="0"/>
              <a:t> and </a:t>
            </a:r>
            <a:r>
              <a:rPr lang="en-GB" dirty="0">
                <a:solidFill>
                  <a:srgbClr val="C00000"/>
                </a:solidFill>
              </a:rPr>
              <a:t>response</a:t>
            </a:r>
            <a:r>
              <a:rPr lang="en-GB" b="0" dirty="0"/>
              <a:t>. </a:t>
            </a:r>
            <a:endParaRPr lang="en-GB" b="0" dirty="0" smtClean="0"/>
          </a:p>
          <a:p>
            <a:r>
              <a:rPr lang="en-GB" b="0" dirty="0" smtClean="0"/>
              <a:t>The </a:t>
            </a:r>
            <a:r>
              <a:rPr lang="en-GB" b="0" dirty="0" err="1"/>
              <a:t>Django</a:t>
            </a:r>
            <a:r>
              <a:rPr lang="en-GB" b="0" dirty="0"/>
              <a:t> framework uses </a:t>
            </a:r>
            <a:r>
              <a:rPr lang="en-GB" dirty="0">
                <a:solidFill>
                  <a:srgbClr val="C00000"/>
                </a:solidFill>
              </a:rPr>
              <a:t>client-server architecture </a:t>
            </a:r>
            <a:r>
              <a:rPr lang="en-GB" b="0" dirty="0"/>
              <a:t>to implement web applications.</a:t>
            </a:r>
          </a:p>
          <a:p>
            <a:r>
              <a:rPr lang="en-GB" b="0" dirty="0"/>
              <a:t>When a client requests for a resource, a </a:t>
            </a:r>
            <a:r>
              <a:rPr lang="en-GB" dirty="0" err="1">
                <a:solidFill>
                  <a:srgbClr val="C00000"/>
                </a:solidFill>
              </a:rPr>
              <a:t>HttpRequest</a:t>
            </a:r>
            <a:r>
              <a:rPr lang="en-GB" b="0" dirty="0"/>
              <a:t> object is created and correspond view function is called that returns </a:t>
            </a:r>
            <a:r>
              <a:rPr lang="en-GB" dirty="0" err="1">
                <a:solidFill>
                  <a:srgbClr val="C00000"/>
                </a:solidFill>
              </a:rPr>
              <a:t>HttpResponse</a:t>
            </a:r>
            <a:r>
              <a:rPr lang="en-GB" b="0" dirty="0"/>
              <a:t> object.</a:t>
            </a:r>
          </a:p>
          <a:p>
            <a:r>
              <a:rPr lang="en-GB" b="0" dirty="0"/>
              <a:t>To handle request and response, </a:t>
            </a:r>
            <a:r>
              <a:rPr lang="en-GB" b="0" dirty="0" err="1"/>
              <a:t>Django</a:t>
            </a:r>
            <a:r>
              <a:rPr lang="en-GB" b="0" dirty="0"/>
              <a:t> provides </a:t>
            </a:r>
            <a:r>
              <a:rPr lang="en-GB" b="0" dirty="0" err="1"/>
              <a:t>HttpRequest</a:t>
            </a:r>
            <a:r>
              <a:rPr lang="en-GB" b="0" dirty="0"/>
              <a:t> and </a:t>
            </a:r>
            <a:r>
              <a:rPr lang="en-GB" b="0" dirty="0" err="1"/>
              <a:t>HttpResponse</a:t>
            </a:r>
            <a:r>
              <a:rPr lang="en-GB" b="0" dirty="0"/>
              <a:t> classes. </a:t>
            </a:r>
            <a:endParaRPr lang="en-GB" b="0" dirty="0" smtClean="0"/>
          </a:p>
          <a:p>
            <a:r>
              <a:rPr lang="en-GB" b="0" dirty="0" smtClean="0"/>
              <a:t>Each </a:t>
            </a:r>
            <a:r>
              <a:rPr lang="en-GB" b="0" dirty="0"/>
              <a:t>class has </a:t>
            </a:r>
            <a:r>
              <a:rPr lang="en-GB" b="0" dirty="0" smtClean="0"/>
              <a:t>it’s </a:t>
            </a:r>
            <a:r>
              <a:rPr lang="en-GB" b="0" dirty="0"/>
              <a:t>own attributes and methods.</a:t>
            </a:r>
          </a:p>
          <a:p>
            <a:endParaRPr lang="en-IN" dirty="0"/>
          </a:p>
        </p:txBody>
      </p:sp>
    </p:spTree>
    <p:extLst>
      <p:ext uri="{BB962C8B-B14F-4D97-AF65-F5344CB8AC3E}">
        <p14:creationId xmlns:p14="http://schemas.microsoft.com/office/powerpoint/2010/main" val="10458432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640960" cy="1143000"/>
          </a:xfrm>
        </p:spPr>
        <p:txBody>
          <a:bodyPr/>
          <a:lstStyle/>
          <a:p>
            <a:r>
              <a:rPr lang="en-GB" dirty="0" err="1" smtClean="0"/>
              <a:t>HttpRequest</a:t>
            </a:r>
            <a:r>
              <a:rPr lang="en-GB" dirty="0" smtClean="0"/>
              <a:t> and </a:t>
            </a:r>
            <a:r>
              <a:rPr lang="en-GB" dirty="0" err="1" smtClean="0"/>
              <a:t>HttpResponse</a:t>
            </a:r>
            <a:endParaRPr lang="en-IN" dirty="0"/>
          </a:p>
        </p:txBody>
      </p:sp>
      <p:sp>
        <p:nvSpPr>
          <p:cNvPr id="3" name="Content Placeholder 2"/>
          <p:cNvSpPr>
            <a:spLocks noGrp="1"/>
          </p:cNvSpPr>
          <p:nvPr>
            <p:ph idx="1"/>
          </p:nvPr>
        </p:nvSpPr>
        <p:spPr/>
        <p:txBody>
          <a:bodyPr/>
          <a:lstStyle/>
          <a:p>
            <a:r>
              <a:rPr lang="en-GB" b="0" dirty="0" err="1"/>
              <a:t>Django</a:t>
            </a:r>
            <a:r>
              <a:rPr lang="en-GB" b="0" dirty="0"/>
              <a:t> uses request and response objects to pass state through the system.</a:t>
            </a:r>
            <a:r>
              <a:rPr lang="en-GB" dirty="0"/>
              <a:t/>
            </a:r>
            <a:br>
              <a:rPr lang="en-GB" dirty="0"/>
            </a:br>
            <a:r>
              <a:rPr lang="en-GB" b="0" dirty="0"/>
              <a:t>When a page is requested, </a:t>
            </a:r>
            <a:r>
              <a:rPr lang="en-GB" b="0" dirty="0" err="1"/>
              <a:t>Django</a:t>
            </a:r>
            <a:r>
              <a:rPr lang="en-GB" b="0" dirty="0"/>
              <a:t> creates an </a:t>
            </a:r>
            <a:r>
              <a:rPr lang="en-GB" b="0" dirty="0" err="1"/>
              <a:t>HttpRequest</a:t>
            </a:r>
            <a:r>
              <a:rPr lang="en-GB" b="0" dirty="0"/>
              <a:t> object that contains metadata about the request. Then </a:t>
            </a:r>
            <a:r>
              <a:rPr lang="en-GB" b="0" dirty="0" err="1"/>
              <a:t>Django</a:t>
            </a:r>
            <a:r>
              <a:rPr lang="en-GB" b="0" dirty="0"/>
              <a:t> loads the appropriate view, passing the </a:t>
            </a:r>
            <a:r>
              <a:rPr lang="en-GB" b="0" dirty="0" err="1"/>
              <a:t>HttpRequest</a:t>
            </a:r>
            <a:r>
              <a:rPr lang="en-GB" b="0" dirty="0"/>
              <a:t> as the first argument to the view function. Each view is responsible for returning an </a:t>
            </a:r>
            <a:r>
              <a:rPr lang="en-GB" b="0" dirty="0" err="1"/>
              <a:t>HttpResponse</a:t>
            </a:r>
            <a:r>
              <a:rPr lang="en-GB" b="0" dirty="0"/>
              <a:t> object</a:t>
            </a:r>
            <a:r>
              <a:rPr lang="en-GB" b="0" dirty="0" smtClean="0"/>
              <a:t>.</a:t>
            </a:r>
          </a:p>
          <a:p>
            <a:pPr marL="114300" indent="0">
              <a:buNone/>
            </a:pPr>
            <a:endParaRPr lang="en-GB" dirty="0" smtClean="0"/>
          </a:p>
          <a:p>
            <a:r>
              <a:rPr lang="en-GB" dirty="0" err="1" smtClean="0"/>
              <a:t>Django</a:t>
            </a:r>
            <a:r>
              <a:rPr lang="en-GB" dirty="0" smtClean="0"/>
              <a:t> </a:t>
            </a:r>
            <a:r>
              <a:rPr lang="en-GB" dirty="0" err="1"/>
              <a:t>HttpRequest</a:t>
            </a:r>
            <a:endParaRPr lang="en-GB" dirty="0"/>
          </a:p>
          <a:p>
            <a:r>
              <a:rPr lang="en-GB" b="0" dirty="0"/>
              <a:t>This class is defined in the </a:t>
            </a:r>
            <a:r>
              <a:rPr lang="en-GB" dirty="0" err="1"/>
              <a:t>django.http</a:t>
            </a:r>
            <a:r>
              <a:rPr lang="en-GB" b="0" dirty="0"/>
              <a:t> module and used to handle the client request. </a:t>
            </a:r>
            <a:endParaRPr lang="en-GB" b="0" dirty="0" smtClean="0"/>
          </a:p>
          <a:p>
            <a:endParaRPr lang="en-IN" dirty="0"/>
          </a:p>
        </p:txBody>
      </p:sp>
    </p:spTree>
    <p:extLst>
      <p:ext uri="{BB962C8B-B14F-4D97-AF65-F5344CB8AC3E}">
        <p14:creationId xmlns:p14="http://schemas.microsoft.com/office/powerpoint/2010/main" val="11321236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1143000"/>
          </a:xfrm>
        </p:spPr>
        <p:txBody>
          <a:bodyPr/>
          <a:lstStyle/>
          <a:p>
            <a:r>
              <a:rPr lang="en-GB" dirty="0" err="1" smtClean="0"/>
              <a:t>HttpRequest</a:t>
            </a:r>
            <a:r>
              <a:rPr lang="en-GB" dirty="0" smtClean="0"/>
              <a:t> and </a:t>
            </a:r>
            <a:r>
              <a:rPr lang="en-GB" dirty="0" err="1" smtClean="0"/>
              <a:t>HttpResponse</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53583915"/>
              </p:ext>
            </p:extLst>
          </p:nvPr>
        </p:nvGraphicFramePr>
        <p:xfrm>
          <a:off x="395536" y="1556792"/>
          <a:ext cx="7992888" cy="4787010"/>
        </p:xfrm>
        <a:graphic>
          <a:graphicData uri="http://schemas.openxmlformats.org/drawingml/2006/table">
            <a:tbl>
              <a:tblPr/>
              <a:tblGrid>
                <a:gridCol w="2977743"/>
                <a:gridCol w="5015145"/>
              </a:tblGrid>
              <a:tr h="201809">
                <a:tc>
                  <a:txBody>
                    <a:bodyPr/>
                    <a:lstStyle/>
                    <a:p>
                      <a:pPr algn="l" fontAlgn="t"/>
                      <a:r>
                        <a:rPr lang="en-IN" sz="2000" dirty="0">
                          <a:solidFill>
                            <a:srgbClr val="000000"/>
                          </a:solidFill>
                          <a:effectLst/>
                          <a:latin typeface="+mj-lt"/>
                        </a:rPr>
                        <a:t>Attribute</a:t>
                      </a:r>
                    </a:p>
                  </a:txBody>
                  <a:tcPr marL="45866" marR="45866" marT="45866" marB="45866">
                    <a:lnL w="9525" cap="flat" cmpd="sng" algn="ctr">
                      <a:solidFill>
                        <a:srgbClr val="D04DB4"/>
                      </a:solidFill>
                      <a:prstDash val="solid"/>
                      <a:round/>
                      <a:headEnd type="none" w="med" len="med"/>
                      <a:tailEnd type="none" w="med" len="med"/>
                    </a:lnL>
                    <a:lnR w="9525" cap="flat" cmpd="sng" algn="ctr">
                      <a:solidFill>
                        <a:srgbClr val="D04DB4"/>
                      </a:solidFill>
                      <a:prstDash val="solid"/>
                      <a:round/>
                      <a:headEnd type="none" w="med" len="med"/>
                      <a:tailEnd type="none" w="med" len="med"/>
                    </a:lnR>
                    <a:lnT w="9525" cap="flat" cmpd="sng" algn="ctr">
                      <a:solidFill>
                        <a:srgbClr val="D04DB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mj-lt"/>
                        </a:rPr>
                        <a:t>Description</a:t>
                      </a:r>
                    </a:p>
                  </a:txBody>
                  <a:tcPr marL="45866" marR="45866" marT="45866" marB="45866">
                    <a:lnL w="9525" cap="flat" cmpd="sng" algn="ctr">
                      <a:solidFill>
                        <a:srgbClr val="D04DB4"/>
                      </a:solidFill>
                      <a:prstDash val="solid"/>
                      <a:round/>
                      <a:headEnd type="none" w="med" len="med"/>
                      <a:tailEnd type="none" w="med" len="med"/>
                    </a:lnL>
                    <a:lnR w="9525" cap="flat" cmpd="sng" algn="ctr">
                      <a:solidFill>
                        <a:srgbClr val="D04DB4"/>
                      </a:solidFill>
                      <a:prstDash val="solid"/>
                      <a:round/>
                      <a:headEnd type="none" w="med" len="med"/>
                      <a:tailEnd type="none" w="med" len="med"/>
                    </a:lnR>
                    <a:lnT w="9525" cap="flat" cmpd="sng" algn="ctr">
                      <a:solidFill>
                        <a:srgbClr val="D04DB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91386">
                <a:tc>
                  <a:txBody>
                    <a:bodyPr/>
                    <a:lstStyle/>
                    <a:p>
                      <a:pPr algn="just" fontAlgn="t"/>
                      <a:r>
                        <a:rPr lang="en-IN" sz="2000" dirty="0" err="1">
                          <a:solidFill>
                            <a:srgbClr val="333333"/>
                          </a:solidFill>
                          <a:effectLst/>
                          <a:latin typeface="+mj-lt"/>
                        </a:rPr>
                        <a:t>HttpRequest.scheme</a:t>
                      </a:r>
                      <a:endParaRPr lang="en-IN" sz="2000" dirty="0">
                        <a:solidFill>
                          <a:srgbClr val="333333"/>
                        </a:solidFill>
                        <a:effectLst/>
                        <a:latin typeface="+mj-lt"/>
                      </a:endParaRP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j-lt"/>
                        </a:rPr>
                        <a:t>A string representing the scheme of the request (HTTP or HTTPs usually).</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81309">
                <a:tc>
                  <a:txBody>
                    <a:bodyPr/>
                    <a:lstStyle/>
                    <a:p>
                      <a:pPr algn="just" fontAlgn="t"/>
                      <a:r>
                        <a:rPr lang="en-IN" sz="2000" dirty="0" err="1">
                          <a:solidFill>
                            <a:srgbClr val="333333"/>
                          </a:solidFill>
                          <a:effectLst/>
                          <a:latin typeface="+mj-lt"/>
                        </a:rPr>
                        <a:t>HttpRequest.body</a:t>
                      </a:r>
                      <a:endParaRPr lang="en-IN" sz="2000" dirty="0">
                        <a:solidFill>
                          <a:srgbClr val="333333"/>
                        </a:solidFill>
                        <a:effectLst/>
                        <a:latin typeface="+mj-lt"/>
                      </a:endParaRP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j-lt"/>
                        </a:rPr>
                        <a:t>It returns the raw HTTP request body as a byte string.</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1386">
                <a:tc>
                  <a:txBody>
                    <a:bodyPr/>
                    <a:lstStyle/>
                    <a:p>
                      <a:pPr algn="just" fontAlgn="t"/>
                      <a:r>
                        <a:rPr lang="en-IN" sz="2000">
                          <a:solidFill>
                            <a:srgbClr val="333333"/>
                          </a:solidFill>
                          <a:effectLst/>
                          <a:latin typeface="+mj-lt"/>
                        </a:rPr>
                        <a:t>HttpRequest.path</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j-lt"/>
                        </a:rPr>
                        <a:t>It returns the full path to the requested page does not include the scheme or domain.</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81309">
                <a:tc>
                  <a:txBody>
                    <a:bodyPr/>
                    <a:lstStyle/>
                    <a:p>
                      <a:pPr algn="just" fontAlgn="t"/>
                      <a:r>
                        <a:rPr lang="en-IN" sz="2000">
                          <a:solidFill>
                            <a:srgbClr val="333333"/>
                          </a:solidFill>
                          <a:effectLst/>
                          <a:latin typeface="+mj-lt"/>
                        </a:rPr>
                        <a:t>HttpRequest.path_info</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j-lt"/>
                        </a:rPr>
                        <a:t>It shows path info portion of the path.</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81309">
                <a:tc>
                  <a:txBody>
                    <a:bodyPr/>
                    <a:lstStyle/>
                    <a:p>
                      <a:pPr algn="just" fontAlgn="t"/>
                      <a:r>
                        <a:rPr lang="en-IN" sz="2000">
                          <a:solidFill>
                            <a:srgbClr val="333333"/>
                          </a:solidFill>
                          <a:effectLst/>
                          <a:latin typeface="+mj-lt"/>
                        </a:rPr>
                        <a:t>HttpRequest.method</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j-lt"/>
                        </a:rPr>
                        <a:t>It shows the HTTP method used in the request.</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1386">
                <a:tc>
                  <a:txBody>
                    <a:bodyPr/>
                    <a:lstStyle/>
                    <a:p>
                      <a:pPr algn="just" fontAlgn="t"/>
                      <a:r>
                        <a:rPr lang="en-IN" sz="2000">
                          <a:solidFill>
                            <a:srgbClr val="333333"/>
                          </a:solidFill>
                          <a:effectLst/>
                          <a:latin typeface="+mj-lt"/>
                        </a:rPr>
                        <a:t>HttpRequest.encoding</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j-lt"/>
                        </a:rPr>
                        <a:t>It shows the current encoding used to decode form submission data.</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1386">
                <a:tc>
                  <a:txBody>
                    <a:bodyPr/>
                    <a:lstStyle/>
                    <a:p>
                      <a:pPr algn="just" fontAlgn="t"/>
                      <a:r>
                        <a:rPr lang="en-IN" sz="2000">
                          <a:solidFill>
                            <a:srgbClr val="333333"/>
                          </a:solidFill>
                          <a:effectLst/>
                          <a:latin typeface="+mj-lt"/>
                        </a:rPr>
                        <a:t>HttpRequest.content_type</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j-lt"/>
                        </a:rPr>
                        <a:t>It shows the MIME type of the request, parsed from the CONTENT_TYPE header.</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954622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640960" cy="1143000"/>
          </a:xfrm>
        </p:spPr>
        <p:txBody>
          <a:bodyPr/>
          <a:lstStyle/>
          <a:p>
            <a:r>
              <a:rPr lang="en-GB" dirty="0" err="1" smtClean="0"/>
              <a:t>HttpRequest</a:t>
            </a:r>
            <a:r>
              <a:rPr lang="en-GB" dirty="0" smtClean="0"/>
              <a:t> and </a:t>
            </a:r>
            <a:r>
              <a:rPr lang="en-GB" dirty="0" err="1" smtClean="0"/>
              <a:t>HttpResponse</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82793634"/>
              </p:ext>
            </p:extLst>
          </p:nvPr>
        </p:nvGraphicFramePr>
        <p:xfrm>
          <a:off x="251520" y="1412776"/>
          <a:ext cx="7920880" cy="4787010"/>
        </p:xfrm>
        <a:graphic>
          <a:graphicData uri="http://schemas.openxmlformats.org/drawingml/2006/table">
            <a:tbl>
              <a:tblPr/>
              <a:tblGrid>
                <a:gridCol w="3456384"/>
                <a:gridCol w="4464496"/>
              </a:tblGrid>
              <a:tr h="201809">
                <a:tc>
                  <a:txBody>
                    <a:bodyPr/>
                    <a:lstStyle/>
                    <a:p>
                      <a:pPr algn="l" fontAlgn="t"/>
                      <a:r>
                        <a:rPr lang="en-IN" sz="2000" dirty="0">
                          <a:solidFill>
                            <a:srgbClr val="000000"/>
                          </a:solidFill>
                          <a:effectLst/>
                          <a:latin typeface="+mj-lt"/>
                        </a:rPr>
                        <a:t>Attribute</a:t>
                      </a:r>
                    </a:p>
                  </a:txBody>
                  <a:tcPr marL="45866" marR="45866" marT="45866" marB="45866">
                    <a:lnL w="9525" cap="flat" cmpd="sng" algn="ctr">
                      <a:solidFill>
                        <a:srgbClr val="D04DB4"/>
                      </a:solidFill>
                      <a:prstDash val="solid"/>
                      <a:round/>
                      <a:headEnd type="none" w="med" len="med"/>
                      <a:tailEnd type="none" w="med" len="med"/>
                    </a:lnL>
                    <a:lnR w="9525" cap="flat" cmpd="sng" algn="ctr">
                      <a:solidFill>
                        <a:srgbClr val="D04DB4"/>
                      </a:solidFill>
                      <a:prstDash val="solid"/>
                      <a:round/>
                      <a:headEnd type="none" w="med" len="med"/>
                      <a:tailEnd type="none" w="med" len="med"/>
                    </a:lnR>
                    <a:lnT w="9525" cap="flat" cmpd="sng" algn="ctr">
                      <a:solidFill>
                        <a:srgbClr val="D04DB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mj-lt"/>
                        </a:rPr>
                        <a:t>Description</a:t>
                      </a:r>
                    </a:p>
                  </a:txBody>
                  <a:tcPr marL="45866" marR="45866" marT="45866" marB="45866">
                    <a:lnL w="9525" cap="flat" cmpd="sng" algn="ctr">
                      <a:solidFill>
                        <a:srgbClr val="D04DB4"/>
                      </a:solidFill>
                      <a:prstDash val="solid"/>
                      <a:round/>
                      <a:headEnd type="none" w="med" len="med"/>
                      <a:tailEnd type="none" w="med" len="med"/>
                    </a:lnL>
                    <a:lnR w="9525" cap="flat" cmpd="sng" algn="ctr">
                      <a:solidFill>
                        <a:srgbClr val="D04DB4"/>
                      </a:solidFill>
                      <a:prstDash val="solid"/>
                      <a:round/>
                      <a:headEnd type="none" w="med" len="med"/>
                      <a:tailEnd type="none" w="med" len="med"/>
                    </a:lnR>
                    <a:lnT w="9525" cap="flat" cmpd="sng" algn="ctr">
                      <a:solidFill>
                        <a:srgbClr val="D04DB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91386">
                <a:tc>
                  <a:txBody>
                    <a:bodyPr/>
                    <a:lstStyle/>
                    <a:p>
                      <a:pPr algn="just" fontAlgn="t"/>
                      <a:r>
                        <a:rPr lang="en-IN" sz="2000" dirty="0" err="1">
                          <a:solidFill>
                            <a:srgbClr val="333333"/>
                          </a:solidFill>
                          <a:effectLst/>
                          <a:latin typeface="+mj-lt"/>
                        </a:rPr>
                        <a:t>HttpRequest.content_params</a:t>
                      </a:r>
                      <a:endParaRPr lang="en-IN" sz="2000" dirty="0">
                        <a:solidFill>
                          <a:srgbClr val="333333"/>
                        </a:solidFill>
                        <a:effectLst/>
                        <a:latin typeface="+mj-lt"/>
                      </a:endParaRP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mj-lt"/>
                        </a:rPr>
                        <a:t>It returns a dictionary of key/value parameters included in the CONTENT_TYPE header.</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1386">
                <a:tc>
                  <a:txBody>
                    <a:bodyPr/>
                    <a:lstStyle/>
                    <a:p>
                      <a:pPr algn="just" fontAlgn="t"/>
                      <a:r>
                        <a:rPr lang="en-IN" sz="2000">
                          <a:solidFill>
                            <a:srgbClr val="333333"/>
                          </a:solidFill>
                          <a:effectLst/>
                          <a:latin typeface="+mj-lt"/>
                        </a:rPr>
                        <a:t>HttpRequest.GET</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mj-lt"/>
                        </a:rPr>
                        <a:t>It returns a dictionary-like object containing all given HTTP GET parameters.</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1386">
                <a:tc>
                  <a:txBody>
                    <a:bodyPr/>
                    <a:lstStyle/>
                    <a:p>
                      <a:pPr algn="just" fontAlgn="t"/>
                      <a:r>
                        <a:rPr lang="en-IN" sz="2000">
                          <a:solidFill>
                            <a:srgbClr val="333333"/>
                          </a:solidFill>
                          <a:effectLst/>
                          <a:latin typeface="+mj-lt"/>
                        </a:rPr>
                        <a:t>HttpRequest.POST</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mj-lt"/>
                        </a:rPr>
                        <a:t>It is a dictionary-like object containing all given HTTP POST parameters.</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71232">
                <a:tc>
                  <a:txBody>
                    <a:bodyPr/>
                    <a:lstStyle/>
                    <a:p>
                      <a:pPr algn="just" fontAlgn="t"/>
                      <a:r>
                        <a:rPr lang="en-IN" sz="2000">
                          <a:solidFill>
                            <a:srgbClr val="333333"/>
                          </a:solidFill>
                          <a:effectLst/>
                          <a:latin typeface="+mj-lt"/>
                        </a:rPr>
                        <a:t>HttpRequest.COOKIES</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j-lt"/>
                        </a:rPr>
                        <a:t>It returns all cookies available.</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71232">
                <a:tc>
                  <a:txBody>
                    <a:bodyPr/>
                    <a:lstStyle/>
                    <a:p>
                      <a:pPr algn="just" fontAlgn="t"/>
                      <a:r>
                        <a:rPr lang="en-IN" sz="2000">
                          <a:solidFill>
                            <a:srgbClr val="333333"/>
                          </a:solidFill>
                          <a:effectLst/>
                          <a:latin typeface="+mj-lt"/>
                        </a:rPr>
                        <a:t>HttpRequest.FILES</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mj-lt"/>
                        </a:rPr>
                        <a:t>It contains all uploaded files.</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81309">
                <a:tc>
                  <a:txBody>
                    <a:bodyPr/>
                    <a:lstStyle/>
                    <a:p>
                      <a:pPr algn="just" fontAlgn="t"/>
                      <a:r>
                        <a:rPr lang="en-IN" sz="2000">
                          <a:solidFill>
                            <a:srgbClr val="333333"/>
                          </a:solidFill>
                          <a:effectLst/>
                          <a:latin typeface="+mj-lt"/>
                        </a:rPr>
                        <a:t>HttpRequest.META</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mj-lt"/>
                        </a:rPr>
                        <a:t>It shows all available Http headers.</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1386">
                <a:tc>
                  <a:txBody>
                    <a:bodyPr/>
                    <a:lstStyle/>
                    <a:p>
                      <a:pPr algn="just" fontAlgn="t"/>
                      <a:r>
                        <a:rPr lang="en-IN" sz="2000">
                          <a:solidFill>
                            <a:srgbClr val="333333"/>
                          </a:solidFill>
                          <a:effectLst/>
                          <a:latin typeface="+mj-lt"/>
                        </a:rPr>
                        <a:t>HttpRequest.resolver_match</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j-lt"/>
                        </a:rPr>
                        <a:t>It contains an instance of </a:t>
                      </a:r>
                      <a:r>
                        <a:rPr lang="en-GB" sz="2000" dirty="0" err="1">
                          <a:solidFill>
                            <a:srgbClr val="333333"/>
                          </a:solidFill>
                          <a:effectLst/>
                          <a:latin typeface="+mj-lt"/>
                        </a:rPr>
                        <a:t>ResolverMatch</a:t>
                      </a:r>
                      <a:r>
                        <a:rPr lang="en-GB" sz="2000" dirty="0">
                          <a:solidFill>
                            <a:srgbClr val="333333"/>
                          </a:solidFill>
                          <a:effectLst/>
                          <a:latin typeface="+mj-lt"/>
                        </a:rPr>
                        <a:t> representing the resolved URL.</a:t>
                      </a:r>
                    </a:p>
                  </a:txBody>
                  <a:tcPr marL="30577" marR="30577" marT="30577" marB="305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558505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HttpRequest</a:t>
            </a:r>
            <a:r>
              <a:rPr lang="en-GB" dirty="0" smtClean="0"/>
              <a:t> - Methods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0920803"/>
              </p:ext>
            </p:extLst>
          </p:nvPr>
        </p:nvGraphicFramePr>
        <p:xfrm>
          <a:off x="0" y="1268760"/>
          <a:ext cx="8316416" cy="5656092"/>
        </p:xfrm>
        <a:graphic>
          <a:graphicData uri="http://schemas.openxmlformats.org/drawingml/2006/table">
            <a:tbl>
              <a:tblPr/>
              <a:tblGrid>
                <a:gridCol w="2721736"/>
                <a:gridCol w="5594680"/>
              </a:tblGrid>
              <a:tr h="356000">
                <a:tc>
                  <a:txBody>
                    <a:bodyPr/>
                    <a:lstStyle/>
                    <a:p>
                      <a:pPr algn="l" fontAlgn="t"/>
                      <a:r>
                        <a:rPr lang="en-IN" sz="2000" dirty="0" smtClean="0">
                          <a:solidFill>
                            <a:srgbClr val="000000"/>
                          </a:solidFill>
                          <a:effectLst/>
                          <a:latin typeface="+mj-lt"/>
                        </a:rPr>
                        <a:t>Attribute</a:t>
                      </a:r>
                      <a:endParaRPr lang="en-IN" sz="2000" dirty="0">
                        <a:solidFill>
                          <a:srgbClr val="000000"/>
                        </a:solidFill>
                        <a:effectLst/>
                        <a:latin typeface="+mj-lt"/>
                      </a:endParaRPr>
                    </a:p>
                  </a:txBody>
                  <a:tcPr marL="80909" marR="80909" marT="80909" marB="80909">
                    <a:lnL w="9525" cap="flat" cmpd="sng" algn="ctr">
                      <a:solidFill>
                        <a:srgbClr val="B0681D"/>
                      </a:solidFill>
                      <a:prstDash val="solid"/>
                      <a:round/>
                      <a:headEnd type="none" w="med" len="med"/>
                      <a:tailEnd type="none" w="med" len="med"/>
                    </a:lnL>
                    <a:lnR w="9525" cap="flat" cmpd="sng" algn="ctr">
                      <a:solidFill>
                        <a:srgbClr val="B0681D"/>
                      </a:solidFill>
                      <a:prstDash val="solid"/>
                      <a:round/>
                      <a:headEnd type="none" w="med" len="med"/>
                      <a:tailEnd type="none" w="med" len="med"/>
                    </a:lnR>
                    <a:lnT w="9525" cap="flat" cmpd="sng" algn="ctr">
                      <a:solidFill>
                        <a:srgbClr val="B0681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mj-lt"/>
                        </a:rPr>
                        <a:t>Description</a:t>
                      </a:r>
                    </a:p>
                  </a:txBody>
                  <a:tcPr marL="80909" marR="80909" marT="80909" marB="80909">
                    <a:lnL w="9525" cap="flat" cmpd="sng" algn="ctr">
                      <a:solidFill>
                        <a:srgbClr val="B0681D"/>
                      </a:solidFill>
                      <a:prstDash val="solid"/>
                      <a:round/>
                      <a:headEnd type="none" w="med" len="med"/>
                      <a:tailEnd type="none" w="med" len="med"/>
                    </a:lnL>
                    <a:lnR w="9525" cap="flat" cmpd="sng" algn="ctr">
                      <a:solidFill>
                        <a:srgbClr val="B0681D"/>
                      </a:solidFill>
                      <a:prstDash val="solid"/>
                      <a:round/>
                      <a:headEnd type="none" w="med" len="med"/>
                      <a:tailEnd type="none" w="med" len="med"/>
                    </a:lnR>
                    <a:lnT w="9525" cap="flat" cmpd="sng" algn="ctr">
                      <a:solidFill>
                        <a:srgbClr val="B0681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96242">
                <a:tc>
                  <a:txBody>
                    <a:bodyPr/>
                    <a:lstStyle/>
                    <a:p>
                      <a:pPr algn="just" fontAlgn="t"/>
                      <a:r>
                        <a:rPr lang="en-IN" sz="2000">
                          <a:solidFill>
                            <a:srgbClr val="333333"/>
                          </a:solidFill>
                          <a:effectLst/>
                          <a:latin typeface="+mj-lt"/>
                        </a:rPr>
                        <a:t>HttpRequest.get_host()</a:t>
                      </a: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mj-lt"/>
                        </a:rPr>
                        <a:t>It returns the original host of the request.</a:t>
                      </a: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96242">
                <a:tc>
                  <a:txBody>
                    <a:bodyPr/>
                    <a:lstStyle/>
                    <a:p>
                      <a:pPr algn="just" fontAlgn="t"/>
                      <a:r>
                        <a:rPr lang="en-IN" sz="2000">
                          <a:solidFill>
                            <a:srgbClr val="333333"/>
                          </a:solidFill>
                          <a:effectLst/>
                          <a:latin typeface="+mj-lt"/>
                        </a:rPr>
                        <a:t>HttpRequest.get_port()</a:t>
                      </a: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mj-lt"/>
                        </a:rPr>
                        <a:t>It returns the originating port of the request.</a:t>
                      </a: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90423">
                <a:tc>
                  <a:txBody>
                    <a:bodyPr/>
                    <a:lstStyle/>
                    <a:p>
                      <a:pPr algn="just" fontAlgn="t"/>
                      <a:r>
                        <a:rPr lang="en-IN" sz="2000">
                          <a:solidFill>
                            <a:srgbClr val="333333"/>
                          </a:solidFill>
                          <a:effectLst/>
                          <a:latin typeface="+mj-lt"/>
                        </a:rPr>
                        <a:t>HttpRequest.get_full_path()</a:t>
                      </a: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mj-lt"/>
                        </a:rPr>
                        <a:t>It returns the path, plus an appended query string, if applicable.</a:t>
                      </a: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96242">
                <a:tc>
                  <a:txBody>
                    <a:bodyPr/>
                    <a:lstStyle/>
                    <a:p>
                      <a:pPr algn="just" fontAlgn="t"/>
                      <a:r>
                        <a:rPr lang="en-IN" sz="2000">
                          <a:solidFill>
                            <a:srgbClr val="333333"/>
                          </a:solidFill>
                          <a:effectLst/>
                          <a:latin typeface="+mj-lt"/>
                        </a:rPr>
                        <a:t>HttpRequest.build_absolute_uri </a:t>
                      </a:r>
                      <a:r>
                        <a:rPr lang="en-IN" sz="2000" i="1">
                          <a:solidFill>
                            <a:srgbClr val="333333"/>
                          </a:solidFill>
                          <a:effectLst/>
                          <a:latin typeface="+mj-lt"/>
                        </a:rPr>
                        <a:t>(location)</a:t>
                      </a:r>
                      <a:endParaRPr lang="en-IN" sz="2000">
                        <a:solidFill>
                          <a:srgbClr val="333333"/>
                        </a:solidFill>
                        <a:effectLst/>
                        <a:latin typeface="+mj-lt"/>
                      </a:endParaRP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mj-lt"/>
                        </a:rPr>
                        <a:t>It returns the absolute URI form of location.</a:t>
                      </a: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78787">
                <a:tc>
                  <a:txBody>
                    <a:bodyPr/>
                    <a:lstStyle/>
                    <a:p>
                      <a:pPr algn="just" fontAlgn="t"/>
                      <a:r>
                        <a:rPr lang="en-GB" sz="2000">
                          <a:solidFill>
                            <a:srgbClr val="333333"/>
                          </a:solidFill>
                          <a:effectLst/>
                          <a:latin typeface="+mj-lt"/>
                        </a:rPr>
                        <a:t>HttpRequest.get_signed_cookie </a:t>
                      </a:r>
                      <a:r>
                        <a:rPr lang="en-GB" sz="2000" i="1">
                          <a:solidFill>
                            <a:srgbClr val="333333"/>
                          </a:solidFill>
                          <a:effectLst/>
                          <a:latin typeface="+mj-lt"/>
                        </a:rPr>
                        <a:t>(key, default=RAISE_ERROR, salt='', max_age=None)</a:t>
                      </a:r>
                      <a:endParaRPr lang="en-GB" sz="2000">
                        <a:solidFill>
                          <a:srgbClr val="333333"/>
                        </a:solidFill>
                        <a:effectLst/>
                        <a:latin typeface="+mj-lt"/>
                      </a:endParaRP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j-lt"/>
                        </a:rPr>
                        <a:t>It returns a cookie value for a signed cookie, or raises a </a:t>
                      </a:r>
                      <a:r>
                        <a:rPr lang="en-GB" sz="2000" dirty="0" err="1">
                          <a:solidFill>
                            <a:srgbClr val="333333"/>
                          </a:solidFill>
                          <a:effectLst/>
                          <a:latin typeface="+mj-lt"/>
                        </a:rPr>
                        <a:t>django.core.signing.BadSignature</a:t>
                      </a:r>
                      <a:r>
                        <a:rPr lang="en-GB" sz="2000" dirty="0">
                          <a:solidFill>
                            <a:srgbClr val="333333"/>
                          </a:solidFill>
                          <a:effectLst/>
                          <a:latin typeface="+mj-lt"/>
                        </a:rPr>
                        <a:t> exception if the signature is no longer valid.</a:t>
                      </a: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0423">
                <a:tc>
                  <a:txBody>
                    <a:bodyPr/>
                    <a:lstStyle/>
                    <a:p>
                      <a:pPr algn="just" fontAlgn="t"/>
                      <a:r>
                        <a:rPr lang="en-IN" sz="2000">
                          <a:solidFill>
                            <a:srgbClr val="333333"/>
                          </a:solidFill>
                          <a:effectLst/>
                          <a:latin typeface="+mj-lt"/>
                        </a:rPr>
                        <a:t>HttpRequest.is_secure()</a:t>
                      </a: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j-lt"/>
                        </a:rPr>
                        <a:t>It returns True if the request is secure; that is, if it was made with HTTPS.</a:t>
                      </a: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96242">
                <a:tc>
                  <a:txBody>
                    <a:bodyPr/>
                    <a:lstStyle/>
                    <a:p>
                      <a:pPr algn="just" fontAlgn="t"/>
                      <a:r>
                        <a:rPr lang="en-IN" sz="2000">
                          <a:solidFill>
                            <a:srgbClr val="333333"/>
                          </a:solidFill>
                          <a:effectLst/>
                          <a:latin typeface="+mj-lt"/>
                        </a:rPr>
                        <a:t>HttpRequest.is_ajax()</a:t>
                      </a: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j-lt"/>
                        </a:rPr>
                        <a:t>It returns True if the request was made via an </a:t>
                      </a:r>
                      <a:r>
                        <a:rPr lang="en-GB" sz="2000" dirty="0" err="1">
                          <a:solidFill>
                            <a:srgbClr val="333333"/>
                          </a:solidFill>
                          <a:effectLst/>
                          <a:latin typeface="+mj-lt"/>
                        </a:rPr>
                        <a:t>XMLHttpRequest</a:t>
                      </a:r>
                      <a:r>
                        <a:rPr lang="en-GB" sz="2000" dirty="0">
                          <a:solidFill>
                            <a:srgbClr val="333333"/>
                          </a:solidFill>
                          <a:effectLst/>
                          <a:latin typeface="+mj-lt"/>
                        </a:rPr>
                        <a:t>.</a:t>
                      </a:r>
                    </a:p>
                  </a:txBody>
                  <a:tcPr marL="53939" marR="53939" marT="53939" marB="539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056780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HttpRequest</a:t>
            </a:r>
            <a:endParaRPr lang="en-IN" dirty="0"/>
          </a:p>
        </p:txBody>
      </p:sp>
      <p:sp>
        <p:nvSpPr>
          <p:cNvPr id="3" name="Content Placeholder 2"/>
          <p:cNvSpPr>
            <a:spLocks noGrp="1"/>
          </p:cNvSpPr>
          <p:nvPr>
            <p:ph idx="1"/>
          </p:nvPr>
        </p:nvSpPr>
        <p:spPr/>
        <p:txBody>
          <a:bodyPr/>
          <a:lstStyle/>
          <a:p>
            <a:pPr marL="114300" indent="0">
              <a:buNone/>
            </a:pPr>
            <a:r>
              <a:rPr lang="en-IN" dirty="0" err="1"/>
              <a:t>Django</a:t>
            </a:r>
            <a:r>
              <a:rPr lang="en-IN" dirty="0"/>
              <a:t> </a:t>
            </a:r>
            <a:r>
              <a:rPr lang="en-IN" dirty="0" err="1"/>
              <a:t>HttpRequest</a:t>
            </a:r>
            <a:r>
              <a:rPr lang="en-IN" dirty="0"/>
              <a:t> </a:t>
            </a:r>
            <a:r>
              <a:rPr lang="en-IN" dirty="0" smtClean="0"/>
              <a:t>Example</a:t>
            </a:r>
          </a:p>
          <a:p>
            <a:pPr marL="114300" indent="0">
              <a:buNone/>
            </a:pPr>
            <a:endParaRPr lang="en-GB" dirty="0"/>
          </a:p>
          <a:p>
            <a:pPr marL="114300" indent="0">
              <a:buNone/>
            </a:pPr>
            <a:r>
              <a:rPr lang="en-GB" dirty="0" smtClean="0"/>
              <a:t>views.py</a:t>
            </a:r>
          </a:p>
          <a:p>
            <a:pPr marL="114300" indent="0">
              <a:buNone/>
            </a:pPr>
            <a:r>
              <a:rPr lang="en-GB" b="0" dirty="0" err="1"/>
              <a:t>def</a:t>
            </a:r>
            <a:r>
              <a:rPr lang="en-GB" b="0" dirty="0"/>
              <a:t> </a:t>
            </a:r>
            <a:r>
              <a:rPr lang="en-GB" b="0" dirty="0" err="1"/>
              <a:t>methodinfo</a:t>
            </a:r>
            <a:r>
              <a:rPr lang="en-GB" b="0" dirty="0"/>
              <a:t>(request):  </a:t>
            </a:r>
          </a:p>
          <a:p>
            <a:pPr marL="114300" indent="0">
              <a:buNone/>
            </a:pPr>
            <a:r>
              <a:rPr lang="en-GB" b="0" dirty="0"/>
              <a:t>    </a:t>
            </a:r>
            <a:r>
              <a:rPr lang="en-GB" dirty="0"/>
              <a:t>return</a:t>
            </a:r>
            <a:r>
              <a:rPr lang="en-GB" b="0" dirty="0"/>
              <a:t> </a:t>
            </a:r>
            <a:r>
              <a:rPr lang="en-GB" b="0" dirty="0" err="1"/>
              <a:t>HttpResponse</a:t>
            </a:r>
            <a:r>
              <a:rPr lang="en-GB" b="0" dirty="0"/>
              <a:t>("Http request is: "+</a:t>
            </a:r>
            <a:r>
              <a:rPr lang="en-GB" b="0" dirty="0" err="1"/>
              <a:t>request.method</a:t>
            </a:r>
            <a:r>
              <a:rPr lang="en-GB" b="0" dirty="0"/>
              <a:t>) </a:t>
            </a:r>
            <a:endParaRPr lang="en-GB" b="0" dirty="0" smtClean="0"/>
          </a:p>
          <a:p>
            <a:pPr marL="114300" indent="0">
              <a:buNone/>
            </a:pPr>
            <a:endParaRPr lang="en-GB" b="0" dirty="0"/>
          </a:p>
          <a:p>
            <a:pPr marL="114300" indent="0">
              <a:buNone/>
            </a:pPr>
            <a:r>
              <a:rPr lang="en-GB" dirty="0" smtClean="0"/>
              <a:t>urls.py</a:t>
            </a:r>
            <a:r>
              <a:rPr lang="en-GB" b="0" dirty="0"/>
              <a:t> </a:t>
            </a:r>
            <a:endParaRPr lang="en-GB" b="0" dirty="0" smtClean="0"/>
          </a:p>
          <a:p>
            <a:pPr marL="114300" indent="0">
              <a:buNone/>
            </a:pPr>
            <a:r>
              <a:rPr lang="en-IN" b="0" dirty="0"/>
              <a:t>path('info',</a:t>
            </a:r>
            <a:r>
              <a:rPr lang="en-IN" b="0" dirty="0" err="1"/>
              <a:t>views.methodinfo</a:t>
            </a:r>
            <a:r>
              <a:rPr lang="en-IN" b="0" dirty="0"/>
              <a:t>)  </a:t>
            </a:r>
          </a:p>
          <a:p>
            <a:pPr marL="114300" indent="0">
              <a:buNone/>
            </a:pPr>
            <a:r>
              <a:rPr lang="en-IN" dirty="0"/>
              <a:t/>
            </a:r>
            <a:br>
              <a:rPr lang="en-IN" dirty="0"/>
            </a:br>
            <a:endParaRPr lang="en-GB" dirty="0"/>
          </a:p>
          <a:p>
            <a:pPr marL="114300" indent="0">
              <a:buNone/>
            </a:pPr>
            <a:endParaRPr lang="en-IN" dirty="0"/>
          </a:p>
          <a:p>
            <a:endParaRPr lang="en-IN" dirty="0"/>
          </a:p>
        </p:txBody>
      </p:sp>
    </p:spTree>
    <p:extLst>
      <p:ext uri="{BB962C8B-B14F-4D97-AF65-F5344CB8AC3E}">
        <p14:creationId xmlns:p14="http://schemas.microsoft.com/office/powerpoint/2010/main" val="2600910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HttpRequest</a:t>
            </a:r>
            <a:endParaRPr lang="en-IN" dirty="0"/>
          </a:p>
        </p:txBody>
      </p:sp>
      <p:sp>
        <p:nvSpPr>
          <p:cNvPr id="3" name="Content Placeholder 2"/>
          <p:cNvSpPr>
            <a:spLocks noGrp="1"/>
          </p:cNvSpPr>
          <p:nvPr>
            <p:ph idx="1"/>
          </p:nvPr>
        </p:nvSpPr>
        <p:spPr/>
        <p:txBody>
          <a:bodyPr/>
          <a:lstStyle/>
          <a:p>
            <a:pPr marL="114300" indent="0">
              <a:buNone/>
            </a:pPr>
            <a:r>
              <a:rPr lang="en-IN" dirty="0" err="1"/>
              <a:t>Django</a:t>
            </a:r>
            <a:r>
              <a:rPr lang="en-IN" dirty="0"/>
              <a:t> </a:t>
            </a:r>
            <a:r>
              <a:rPr lang="en-IN" dirty="0" err="1"/>
              <a:t>HttpRequest</a:t>
            </a:r>
            <a:r>
              <a:rPr lang="en-IN" dirty="0"/>
              <a:t> </a:t>
            </a:r>
            <a:r>
              <a:rPr lang="en-IN" dirty="0" smtClean="0"/>
              <a:t>Example</a:t>
            </a:r>
          </a:p>
          <a:p>
            <a:pPr marL="114300" indent="0">
              <a:buNone/>
            </a:pPr>
            <a:endParaRPr lang="en-GB" dirty="0"/>
          </a:p>
          <a:p>
            <a:pPr marL="114300" indent="0">
              <a:buNone/>
            </a:pPr>
            <a:r>
              <a:rPr lang="en-GB" dirty="0" smtClean="0"/>
              <a:t>views.py</a:t>
            </a:r>
          </a:p>
          <a:p>
            <a:pPr marL="114300" indent="0">
              <a:buNone/>
            </a:pPr>
            <a:r>
              <a:rPr lang="en-GB" b="0" dirty="0" err="1"/>
              <a:t>def</a:t>
            </a:r>
            <a:r>
              <a:rPr lang="en-GB" b="0" dirty="0"/>
              <a:t> </a:t>
            </a:r>
            <a:r>
              <a:rPr lang="en-GB" b="0" dirty="0" err="1"/>
              <a:t>methodinfo</a:t>
            </a:r>
            <a:r>
              <a:rPr lang="en-GB" b="0" dirty="0"/>
              <a:t>(request):  </a:t>
            </a:r>
          </a:p>
          <a:p>
            <a:pPr marL="114300" indent="0">
              <a:buNone/>
            </a:pPr>
            <a:r>
              <a:rPr lang="en-GB" b="0" dirty="0"/>
              <a:t>    </a:t>
            </a:r>
            <a:r>
              <a:rPr lang="en-GB" dirty="0"/>
              <a:t>return</a:t>
            </a:r>
            <a:r>
              <a:rPr lang="en-GB" b="0" dirty="0"/>
              <a:t> </a:t>
            </a:r>
            <a:r>
              <a:rPr lang="en-GB" b="0" dirty="0" err="1"/>
              <a:t>HttpResponse</a:t>
            </a:r>
            <a:r>
              <a:rPr lang="en-GB" b="0" dirty="0"/>
              <a:t>("Http request is: "+</a:t>
            </a:r>
            <a:r>
              <a:rPr lang="en-GB" b="0" dirty="0" err="1"/>
              <a:t>request.method</a:t>
            </a:r>
            <a:r>
              <a:rPr lang="en-GB" b="0" dirty="0"/>
              <a:t>) </a:t>
            </a:r>
            <a:endParaRPr lang="en-GB" b="0" dirty="0" smtClean="0"/>
          </a:p>
          <a:p>
            <a:pPr marL="114300" indent="0">
              <a:buNone/>
            </a:pPr>
            <a:endParaRPr lang="en-GB" b="0" dirty="0"/>
          </a:p>
          <a:p>
            <a:pPr marL="114300" indent="0">
              <a:buNone/>
            </a:pPr>
            <a:r>
              <a:rPr lang="en-GB" dirty="0" smtClean="0"/>
              <a:t>urls.py</a:t>
            </a:r>
            <a:r>
              <a:rPr lang="en-GB" b="0" dirty="0"/>
              <a:t> </a:t>
            </a:r>
            <a:endParaRPr lang="en-GB" b="0" dirty="0" smtClean="0"/>
          </a:p>
          <a:p>
            <a:pPr marL="114300" indent="0">
              <a:buNone/>
            </a:pPr>
            <a:r>
              <a:rPr lang="en-IN" b="0" dirty="0"/>
              <a:t>from </a:t>
            </a:r>
            <a:r>
              <a:rPr lang="en-IN" b="0" dirty="0" err="1" smtClean="0"/>
              <a:t>newdemo.views</a:t>
            </a:r>
            <a:r>
              <a:rPr lang="en-IN" b="0" dirty="0" smtClean="0"/>
              <a:t> </a:t>
            </a:r>
            <a:r>
              <a:rPr lang="en-IN" b="0" dirty="0"/>
              <a:t>import </a:t>
            </a:r>
            <a:r>
              <a:rPr lang="en-IN" b="0" dirty="0" err="1" smtClean="0"/>
              <a:t>methodinfo</a:t>
            </a:r>
            <a:endParaRPr lang="en-IN" b="0" dirty="0" smtClean="0"/>
          </a:p>
          <a:p>
            <a:pPr marL="114300" indent="0">
              <a:buNone/>
            </a:pPr>
            <a:endParaRPr lang="en-IN" b="0" dirty="0"/>
          </a:p>
          <a:p>
            <a:pPr marL="114300" indent="0">
              <a:buNone/>
            </a:pPr>
            <a:r>
              <a:rPr lang="en-IN" b="0" dirty="0" smtClean="0"/>
              <a:t>path</a:t>
            </a:r>
            <a:r>
              <a:rPr lang="en-IN" b="0" dirty="0"/>
              <a:t>('info</a:t>
            </a:r>
            <a:r>
              <a:rPr lang="en-IN" b="0" dirty="0" smtClean="0"/>
              <a:t>', </a:t>
            </a:r>
            <a:r>
              <a:rPr lang="en-IN" b="0" dirty="0" err="1" smtClean="0"/>
              <a:t>methodinfo</a:t>
            </a:r>
            <a:r>
              <a:rPr lang="en-IN" b="0" dirty="0"/>
              <a:t>)  </a:t>
            </a:r>
          </a:p>
          <a:p>
            <a:pPr marL="114300" indent="0">
              <a:buNone/>
            </a:pPr>
            <a:r>
              <a:rPr lang="en-IN" dirty="0"/>
              <a:t/>
            </a:r>
            <a:br>
              <a:rPr lang="en-IN" dirty="0"/>
            </a:br>
            <a:endParaRPr lang="en-GB" dirty="0"/>
          </a:p>
          <a:p>
            <a:pPr marL="114300" indent="0">
              <a:buNone/>
            </a:pPr>
            <a:endParaRPr lang="en-IN" dirty="0"/>
          </a:p>
          <a:p>
            <a:endParaRPr lang="en-IN" dirty="0"/>
          </a:p>
        </p:txBody>
      </p:sp>
    </p:spTree>
    <p:extLst>
      <p:ext uri="{BB962C8B-B14F-4D97-AF65-F5344CB8AC3E}">
        <p14:creationId xmlns:p14="http://schemas.microsoft.com/office/powerpoint/2010/main" val="3772977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HttpRequest</a:t>
            </a:r>
            <a:endParaRPr lang="en-IN" dirty="0"/>
          </a:p>
        </p:txBody>
      </p:sp>
      <p:sp>
        <p:nvSpPr>
          <p:cNvPr id="3" name="Content Placeholder 2"/>
          <p:cNvSpPr>
            <a:spLocks noGrp="1"/>
          </p:cNvSpPr>
          <p:nvPr>
            <p:ph idx="1"/>
          </p:nvPr>
        </p:nvSpPr>
        <p:spPr/>
        <p:txBody>
          <a:bodyPr/>
          <a:lstStyle/>
          <a:p>
            <a:pPr marL="114300" indent="0">
              <a:buNone/>
            </a:pPr>
            <a:r>
              <a:rPr lang="en-IN" dirty="0" err="1"/>
              <a:t>Django</a:t>
            </a:r>
            <a:r>
              <a:rPr lang="en-IN" dirty="0"/>
              <a:t> </a:t>
            </a:r>
            <a:r>
              <a:rPr lang="en-IN" dirty="0" err="1"/>
              <a:t>HttpRequest</a:t>
            </a:r>
            <a:r>
              <a:rPr lang="en-IN" dirty="0"/>
              <a:t> </a:t>
            </a:r>
            <a:r>
              <a:rPr lang="en-IN" dirty="0" smtClean="0"/>
              <a:t>Example</a:t>
            </a:r>
          </a:p>
          <a:p>
            <a:pPr marL="114300" indent="0">
              <a:buNone/>
            </a:pPr>
            <a:endParaRPr lang="en-GB" dirty="0"/>
          </a:p>
          <a:p>
            <a:pPr marL="114300" indent="0">
              <a:buNone/>
            </a:pPr>
            <a:r>
              <a:rPr lang="en-IN" dirty="0"/>
              <a:t/>
            </a:r>
            <a:br>
              <a:rPr lang="en-IN" dirty="0"/>
            </a:br>
            <a:endParaRPr lang="en-GB" dirty="0"/>
          </a:p>
          <a:p>
            <a:pPr marL="114300" indent="0">
              <a:buNone/>
            </a:pPr>
            <a:endParaRPr lang="en-IN"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92896"/>
            <a:ext cx="6409513" cy="319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72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t>
            </a:r>
            <a:r>
              <a:rPr lang="en-IN" dirty="0" err="1" smtClean="0"/>
              <a:t>Django</a:t>
            </a:r>
            <a:r>
              <a:rPr lang="en-IN" dirty="0" smtClean="0"/>
              <a:t>?</a:t>
            </a:r>
            <a:endParaRPr lang="en-IN" dirty="0"/>
          </a:p>
        </p:txBody>
      </p:sp>
      <p:sp>
        <p:nvSpPr>
          <p:cNvPr id="3" name="Content Placeholder 2"/>
          <p:cNvSpPr>
            <a:spLocks noGrp="1"/>
          </p:cNvSpPr>
          <p:nvPr>
            <p:ph idx="1"/>
          </p:nvPr>
        </p:nvSpPr>
        <p:spPr/>
        <p:txBody>
          <a:bodyPr/>
          <a:lstStyle/>
          <a:p>
            <a:pPr fontAlgn="base"/>
            <a:r>
              <a:rPr lang="en-GB" b="0" dirty="0"/>
              <a:t>It’s very easy to switch database in </a:t>
            </a:r>
            <a:r>
              <a:rPr lang="en-GB" b="0" dirty="0" err="1"/>
              <a:t>Django</a:t>
            </a:r>
            <a:r>
              <a:rPr lang="en-GB" b="0" dirty="0"/>
              <a:t> framework.</a:t>
            </a:r>
          </a:p>
          <a:p>
            <a:pPr fontAlgn="base"/>
            <a:r>
              <a:rPr lang="en-GB" b="0" dirty="0"/>
              <a:t>It has built-in admin interface which makes easy to work with it.</a:t>
            </a:r>
          </a:p>
          <a:p>
            <a:pPr fontAlgn="base"/>
            <a:r>
              <a:rPr lang="en-GB" b="0" dirty="0" err="1"/>
              <a:t>Django</a:t>
            </a:r>
            <a:r>
              <a:rPr lang="en-GB" b="0" dirty="0"/>
              <a:t> is fully functional framework that requires nothing else.</a:t>
            </a:r>
          </a:p>
          <a:p>
            <a:pPr fontAlgn="base"/>
            <a:r>
              <a:rPr lang="en-GB" b="0" dirty="0"/>
              <a:t>It has thousands of additional packages available.</a:t>
            </a:r>
          </a:p>
          <a:p>
            <a:pPr fontAlgn="base"/>
            <a:r>
              <a:rPr lang="en-GB" b="0" dirty="0"/>
              <a:t>It is very scalable.</a:t>
            </a:r>
          </a:p>
          <a:p>
            <a:endParaRPr lang="en-IN" dirty="0"/>
          </a:p>
        </p:txBody>
      </p:sp>
    </p:spTree>
    <p:extLst>
      <p:ext uri="{BB962C8B-B14F-4D97-AF65-F5344CB8AC3E}">
        <p14:creationId xmlns:p14="http://schemas.microsoft.com/office/powerpoint/2010/main" val="36248184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HttpResponse</a:t>
            </a:r>
            <a:endParaRPr lang="en-IN" dirty="0"/>
          </a:p>
        </p:txBody>
      </p:sp>
      <p:sp>
        <p:nvSpPr>
          <p:cNvPr id="3" name="Content Placeholder 2"/>
          <p:cNvSpPr>
            <a:spLocks noGrp="1"/>
          </p:cNvSpPr>
          <p:nvPr>
            <p:ph idx="1"/>
          </p:nvPr>
        </p:nvSpPr>
        <p:spPr/>
        <p:txBody>
          <a:bodyPr>
            <a:normAutofit lnSpcReduction="10000"/>
          </a:bodyPr>
          <a:lstStyle/>
          <a:p>
            <a:r>
              <a:rPr lang="en-GB" b="0" dirty="0" err="1"/>
              <a:t>Django</a:t>
            </a:r>
            <a:r>
              <a:rPr lang="en-GB" b="0" dirty="0"/>
              <a:t> uses request and response objects to pass state through the system.</a:t>
            </a:r>
            <a:r>
              <a:rPr lang="en-GB" dirty="0"/>
              <a:t/>
            </a:r>
            <a:br>
              <a:rPr lang="en-GB" dirty="0"/>
            </a:br>
            <a:r>
              <a:rPr lang="en-GB" b="0" dirty="0"/>
              <a:t>When a page is requested, </a:t>
            </a:r>
            <a:r>
              <a:rPr lang="en-GB" b="0" dirty="0" err="1"/>
              <a:t>Django</a:t>
            </a:r>
            <a:r>
              <a:rPr lang="en-GB" b="0" dirty="0"/>
              <a:t> creates an </a:t>
            </a:r>
            <a:r>
              <a:rPr lang="en-GB" b="0" dirty="0" err="1"/>
              <a:t>HttpRequest</a:t>
            </a:r>
            <a:r>
              <a:rPr lang="en-GB" b="0" dirty="0"/>
              <a:t> object that contains metadata about the request. Then </a:t>
            </a:r>
            <a:r>
              <a:rPr lang="en-GB" b="0" dirty="0" err="1"/>
              <a:t>Django</a:t>
            </a:r>
            <a:r>
              <a:rPr lang="en-GB" b="0" dirty="0"/>
              <a:t> loads the appropriate view, passing the </a:t>
            </a:r>
            <a:r>
              <a:rPr lang="en-GB" b="0" dirty="0" err="1"/>
              <a:t>HttpRequest</a:t>
            </a:r>
            <a:r>
              <a:rPr lang="en-GB" b="0" dirty="0"/>
              <a:t> as the first argument to the view function. Each view is responsible for returning an </a:t>
            </a:r>
            <a:r>
              <a:rPr lang="en-GB" b="0" dirty="0" err="1"/>
              <a:t>HttpResponse</a:t>
            </a:r>
            <a:r>
              <a:rPr lang="en-GB" b="0" dirty="0"/>
              <a:t> object.</a:t>
            </a:r>
          </a:p>
          <a:p>
            <a:pPr marL="114300" indent="0">
              <a:buNone/>
            </a:pPr>
            <a:endParaRPr lang="en-GB" b="0" dirty="0" smtClean="0"/>
          </a:p>
          <a:p>
            <a:r>
              <a:rPr lang="en-GB" b="0" dirty="0" smtClean="0"/>
              <a:t>This </a:t>
            </a:r>
            <a:r>
              <a:rPr lang="en-GB" b="0" dirty="0"/>
              <a:t>class is a part of </a:t>
            </a:r>
            <a:r>
              <a:rPr lang="en-GB" dirty="0" err="1"/>
              <a:t>django.http</a:t>
            </a:r>
            <a:r>
              <a:rPr lang="en-GB" b="0" dirty="0"/>
              <a:t> module. </a:t>
            </a:r>
            <a:endParaRPr lang="en-GB" b="0" dirty="0" smtClean="0"/>
          </a:p>
          <a:p>
            <a:r>
              <a:rPr lang="en-GB" b="0" dirty="0" smtClean="0"/>
              <a:t>It </a:t>
            </a:r>
            <a:r>
              <a:rPr lang="en-GB" b="0" dirty="0"/>
              <a:t>is responsible for generating response corresponds to the request and back to the client.</a:t>
            </a:r>
            <a:endParaRPr lang="en-GB" dirty="0"/>
          </a:p>
          <a:p>
            <a:pPr marL="114300" indent="0">
              <a:buNone/>
            </a:pPr>
            <a:r>
              <a:rPr lang="en-IN" dirty="0"/>
              <a:t/>
            </a:r>
            <a:br>
              <a:rPr lang="en-IN" dirty="0"/>
            </a:br>
            <a:endParaRPr lang="en-GB" dirty="0"/>
          </a:p>
          <a:p>
            <a:pPr marL="114300" indent="0">
              <a:buNone/>
            </a:pPr>
            <a:endParaRPr lang="en-IN" dirty="0"/>
          </a:p>
          <a:p>
            <a:endParaRPr lang="en-IN" dirty="0"/>
          </a:p>
        </p:txBody>
      </p:sp>
    </p:spTree>
    <p:extLst>
      <p:ext uri="{BB962C8B-B14F-4D97-AF65-F5344CB8AC3E}">
        <p14:creationId xmlns:p14="http://schemas.microsoft.com/office/powerpoint/2010/main" val="2362151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HttpResponse</a:t>
            </a:r>
            <a:endParaRPr lang="en-IN" dirty="0"/>
          </a:p>
        </p:txBody>
      </p:sp>
      <p:sp>
        <p:nvSpPr>
          <p:cNvPr id="3" name="Content Placeholder 2"/>
          <p:cNvSpPr>
            <a:spLocks noGrp="1"/>
          </p:cNvSpPr>
          <p:nvPr>
            <p:ph idx="1"/>
          </p:nvPr>
        </p:nvSpPr>
        <p:spPr/>
        <p:txBody>
          <a:bodyPr/>
          <a:lstStyle/>
          <a:p>
            <a:pPr marL="114300" indent="0">
              <a:buNone/>
            </a:pPr>
            <a:r>
              <a:rPr lang="en-IN" dirty="0"/>
              <a:t/>
            </a:r>
            <a:br>
              <a:rPr lang="en-IN" dirty="0"/>
            </a:br>
            <a:endParaRPr lang="en-GB" dirty="0"/>
          </a:p>
          <a:p>
            <a:pPr marL="114300" indent="0">
              <a:buNone/>
            </a:pPr>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49516122"/>
              </p:ext>
            </p:extLst>
          </p:nvPr>
        </p:nvGraphicFramePr>
        <p:xfrm>
          <a:off x="179512" y="1600200"/>
          <a:ext cx="8136904" cy="4800601"/>
        </p:xfrm>
        <a:graphic>
          <a:graphicData uri="http://schemas.openxmlformats.org/drawingml/2006/table">
            <a:tbl>
              <a:tblPr/>
              <a:tblGrid>
                <a:gridCol w="3096344"/>
                <a:gridCol w="5040560"/>
              </a:tblGrid>
              <a:tr h="484464">
                <a:tc>
                  <a:txBody>
                    <a:bodyPr/>
                    <a:lstStyle/>
                    <a:p>
                      <a:pPr algn="l" fontAlgn="t"/>
                      <a:r>
                        <a:rPr lang="en-IN" sz="1700">
                          <a:solidFill>
                            <a:srgbClr val="000000"/>
                          </a:solidFill>
                          <a:effectLst/>
                          <a:latin typeface="times new roman"/>
                        </a:rPr>
                        <a:t>Attribute</a:t>
                      </a:r>
                    </a:p>
                  </a:txBody>
                  <a:tcPr marL="110106" marR="110106" marT="110106" marB="110106">
                    <a:lnL w="9525" cap="flat" cmpd="sng" algn="ctr">
                      <a:solidFill>
                        <a:srgbClr val="A06C35"/>
                      </a:solidFill>
                      <a:prstDash val="solid"/>
                      <a:round/>
                      <a:headEnd type="none" w="med" len="med"/>
                      <a:tailEnd type="none" w="med" len="med"/>
                    </a:lnL>
                    <a:lnR w="9525" cap="flat" cmpd="sng" algn="ctr">
                      <a:solidFill>
                        <a:srgbClr val="A06C35"/>
                      </a:solidFill>
                      <a:prstDash val="solid"/>
                      <a:round/>
                      <a:headEnd type="none" w="med" len="med"/>
                      <a:tailEnd type="none" w="med" len="med"/>
                    </a:lnR>
                    <a:lnT w="9525" cap="flat" cmpd="sng" algn="ctr">
                      <a:solidFill>
                        <a:srgbClr val="A06C3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a:rPr>
                        <a:t>Description</a:t>
                      </a:r>
                    </a:p>
                  </a:txBody>
                  <a:tcPr marL="110106" marR="110106" marT="110106" marB="110106">
                    <a:lnL w="9525" cap="flat" cmpd="sng" algn="ctr">
                      <a:solidFill>
                        <a:srgbClr val="A06C35"/>
                      </a:solidFill>
                      <a:prstDash val="solid"/>
                      <a:round/>
                      <a:headEnd type="none" w="med" len="med"/>
                      <a:tailEnd type="none" w="med" len="med"/>
                    </a:lnL>
                    <a:lnR w="9525" cap="flat" cmpd="sng" algn="ctr">
                      <a:solidFill>
                        <a:srgbClr val="A06C35"/>
                      </a:solidFill>
                      <a:prstDash val="solid"/>
                      <a:round/>
                      <a:headEnd type="none" w="med" len="med"/>
                      <a:tailEnd type="none" w="med" len="med"/>
                    </a:lnR>
                    <a:lnT w="9525" cap="flat" cmpd="sng" algn="ctr">
                      <a:solidFill>
                        <a:srgbClr val="A06C3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39567">
                <a:tc>
                  <a:txBody>
                    <a:bodyPr/>
                    <a:lstStyle/>
                    <a:p>
                      <a:pPr algn="just" fontAlgn="t"/>
                      <a:r>
                        <a:rPr lang="en-IN" sz="1700">
                          <a:solidFill>
                            <a:srgbClr val="333333"/>
                          </a:solidFill>
                          <a:effectLst/>
                          <a:latin typeface="inter-regular"/>
                        </a:rPr>
                        <a:t>HttpResponse.content</a:t>
                      </a:r>
                    </a:p>
                  </a:txBody>
                  <a:tcPr marL="73404" marR="73404" marT="73404" marB="73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700">
                          <a:solidFill>
                            <a:srgbClr val="333333"/>
                          </a:solidFill>
                          <a:effectLst/>
                          <a:latin typeface="inter-regular"/>
                        </a:rPr>
                        <a:t>A bytestring representing the content, encoded from a string if necessary.</a:t>
                      </a:r>
                    </a:p>
                  </a:txBody>
                  <a:tcPr marL="73404" marR="73404" marT="73404" marB="73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39567">
                <a:tc>
                  <a:txBody>
                    <a:bodyPr/>
                    <a:lstStyle/>
                    <a:p>
                      <a:pPr algn="just" fontAlgn="t"/>
                      <a:r>
                        <a:rPr lang="en-IN" sz="1700">
                          <a:solidFill>
                            <a:srgbClr val="333333"/>
                          </a:solidFill>
                          <a:effectLst/>
                          <a:latin typeface="inter-regular"/>
                        </a:rPr>
                        <a:t>HttpResponse.charset</a:t>
                      </a:r>
                    </a:p>
                  </a:txBody>
                  <a:tcPr marL="73404" marR="73404" marT="73404" marB="73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700">
                          <a:solidFill>
                            <a:srgbClr val="333333"/>
                          </a:solidFill>
                          <a:effectLst/>
                          <a:latin typeface="inter-regular"/>
                        </a:rPr>
                        <a:t>It is a string denoting the charset in which the response will be encoded.</a:t>
                      </a:r>
                    </a:p>
                  </a:txBody>
                  <a:tcPr marL="73404" marR="73404" marT="73404" marB="73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75314">
                <a:tc>
                  <a:txBody>
                    <a:bodyPr/>
                    <a:lstStyle/>
                    <a:p>
                      <a:pPr algn="just" fontAlgn="t"/>
                      <a:r>
                        <a:rPr lang="en-IN" sz="1700">
                          <a:solidFill>
                            <a:srgbClr val="333333"/>
                          </a:solidFill>
                          <a:effectLst/>
                          <a:latin typeface="inter-regular"/>
                        </a:rPr>
                        <a:t>HttpResponse.status_code</a:t>
                      </a:r>
                    </a:p>
                  </a:txBody>
                  <a:tcPr marL="73404" marR="73404" marT="73404" marB="73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700">
                          <a:solidFill>
                            <a:srgbClr val="333333"/>
                          </a:solidFill>
                          <a:effectLst/>
                          <a:latin typeface="inter-regular"/>
                        </a:rPr>
                        <a:t>It is an </a:t>
                      </a:r>
                      <a:r>
                        <a:rPr lang="en-GB" sz="1700" b="1">
                          <a:solidFill>
                            <a:srgbClr val="333333"/>
                          </a:solidFill>
                          <a:effectLst/>
                          <a:latin typeface="inter-bold"/>
                        </a:rPr>
                        <a:t>HTTP status code</a:t>
                      </a:r>
                      <a:r>
                        <a:rPr lang="en-GB" sz="1700">
                          <a:solidFill>
                            <a:srgbClr val="333333"/>
                          </a:solidFill>
                          <a:effectLst/>
                          <a:latin typeface="inter-regular"/>
                        </a:rPr>
                        <a:t> for the response.</a:t>
                      </a:r>
                    </a:p>
                  </a:txBody>
                  <a:tcPr marL="73404" marR="73404" marT="73404" marB="73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75314">
                <a:tc>
                  <a:txBody>
                    <a:bodyPr/>
                    <a:lstStyle/>
                    <a:p>
                      <a:pPr algn="just" fontAlgn="t"/>
                      <a:r>
                        <a:rPr lang="en-IN" sz="1700">
                          <a:solidFill>
                            <a:srgbClr val="333333"/>
                          </a:solidFill>
                          <a:effectLst/>
                          <a:latin typeface="inter-regular"/>
                        </a:rPr>
                        <a:t>HttpResponse.reason_phrase</a:t>
                      </a:r>
                    </a:p>
                  </a:txBody>
                  <a:tcPr marL="73404" marR="73404" marT="73404" marB="73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700">
                          <a:solidFill>
                            <a:srgbClr val="333333"/>
                          </a:solidFill>
                          <a:effectLst/>
                          <a:latin typeface="inter-regular"/>
                        </a:rPr>
                        <a:t>The HTTP reason phrase for the response.</a:t>
                      </a:r>
                    </a:p>
                  </a:txBody>
                  <a:tcPr marL="73404" marR="73404" marT="73404" marB="73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11061">
                <a:tc>
                  <a:txBody>
                    <a:bodyPr/>
                    <a:lstStyle/>
                    <a:p>
                      <a:pPr algn="just" fontAlgn="t"/>
                      <a:r>
                        <a:rPr lang="en-IN" sz="1700">
                          <a:solidFill>
                            <a:srgbClr val="333333"/>
                          </a:solidFill>
                          <a:effectLst/>
                          <a:latin typeface="inter-regular"/>
                        </a:rPr>
                        <a:t>HttpResponse.streaming</a:t>
                      </a:r>
                    </a:p>
                  </a:txBody>
                  <a:tcPr marL="73404" marR="73404" marT="73404" marB="73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700">
                          <a:solidFill>
                            <a:srgbClr val="333333"/>
                          </a:solidFill>
                          <a:effectLst/>
                          <a:latin typeface="inter-regular"/>
                        </a:rPr>
                        <a:t>It is false by default.</a:t>
                      </a:r>
                    </a:p>
                  </a:txBody>
                  <a:tcPr marL="73404" marR="73404" marT="73404" marB="73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75314">
                <a:tc>
                  <a:txBody>
                    <a:bodyPr/>
                    <a:lstStyle/>
                    <a:p>
                      <a:pPr algn="just" fontAlgn="t"/>
                      <a:r>
                        <a:rPr lang="en-IN" sz="1700">
                          <a:solidFill>
                            <a:srgbClr val="333333"/>
                          </a:solidFill>
                          <a:effectLst/>
                          <a:latin typeface="inter-regular"/>
                        </a:rPr>
                        <a:t>HttpResponse.closed</a:t>
                      </a:r>
                    </a:p>
                  </a:txBody>
                  <a:tcPr marL="73404" marR="73404" marT="73404" marB="73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700" dirty="0">
                          <a:solidFill>
                            <a:srgbClr val="333333"/>
                          </a:solidFill>
                          <a:effectLst/>
                          <a:latin typeface="inter-regular"/>
                        </a:rPr>
                        <a:t>It is True if the response has been closed.</a:t>
                      </a:r>
                    </a:p>
                  </a:txBody>
                  <a:tcPr marL="73404" marR="73404" marT="73404" marB="73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2972530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HttpResponse</a:t>
            </a:r>
            <a:endParaRPr lang="en-IN" dirty="0"/>
          </a:p>
        </p:txBody>
      </p:sp>
      <p:sp>
        <p:nvSpPr>
          <p:cNvPr id="3" name="Content Placeholder 2"/>
          <p:cNvSpPr>
            <a:spLocks noGrp="1"/>
          </p:cNvSpPr>
          <p:nvPr>
            <p:ph idx="1"/>
          </p:nvPr>
        </p:nvSpPr>
        <p:spPr/>
        <p:txBody>
          <a:bodyPr/>
          <a:lstStyle/>
          <a:p>
            <a:pPr marL="114300" indent="0">
              <a:buNone/>
            </a:pPr>
            <a:r>
              <a:rPr lang="en-IN" dirty="0"/>
              <a:t/>
            </a:r>
            <a:br>
              <a:rPr lang="en-IN" dirty="0"/>
            </a:br>
            <a:endParaRPr lang="en-GB" dirty="0"/>
          </a:p>
          <a:p>
            <a:pPr marL="114300" indent="0">
              <a:buNone/>
            </a:pPr>
            <a:endParaRPr lang="en-IN"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915714676"/>
              </p:ext>
            </p:extLst>
          </p:nvPr>
        </p:nvGraphicFramePr>
        <p:xfrm>
          <a:off x="395536" y="1600198"/>
          <a:ext cx="7920880" cy="4821791"/>
        </p:xfrm>
        <a:graphic>
          <a:graphicData uri="http://schemas.openxmlformats.org/drawingml/2006/table">
            <a:tbl>
              <a:tblPr/>
              <a:tblGrid>
                <a:gridCol w="3168352"/>
                <a:gridCol w="4752528"/>
              </a:tblGrid>
              <a:tr h="414113">
                <a:tc>
                  <a:txBody>
                    <a:bodyPr/>
                    <a:lstStyle/>
                    <a:p>
                      <a:pPr algn="l" fontAlgn="t"/>
                      <a:r>
                        <a:rPr lang="en-IN" sz="1400" dirty="0">
                          <a:solidFill>
                            <a:srgbClr val="000000"/>
                          </a:solidFill>
                          <a:effectLst/>
                          <a:latin typeface="+mj-lt"/>
                        </a:rPr>
                        <a:t>Method</a:t>
                      </a:r>
                    </a:p>
                  </a:txBody>
                  <a:tcPr marL="51955" marR="51955" marT="51955" marB="51955">
                    <a:lnL w="9525" cap="flat" cmpd="sng" algn="ctr">
                      <a:solidFill>
                        <a:srgbClr val="E0D28F"/>
                      </a:solidFill>
                      <a:prstDash val="solid"/>
                      <a:round/>
                      <a:headEnd type="none" w="med" len="med"/>
                      <a:tailEnd type="none" w="med" len="med"/>
                    </a:lnL>
                    <a:lnR w="9525" cap="flat" cmpd="sng" algn="ctr">
                      <a:solidFill>
                        <a:srgbClr val="E0D28F"/>
                      </a:solidFill>
                      <a:prstDash val="solid"/>
                      <a:round/>
                      <a:headEnd type="none" w="med" len="med"/>
                      <a:tailEnd type="none" w="med" len="med"/>
                    </a:lnR>
                    <a:lnT w="9525" cap="flat" cmpd="sng" algn="ctr">
                      <a:solidFill>
                        <a:srgbClr val="E0D2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mj-lt"/>
                        </a:rPr>
                        <a:t>Description</a:t>
                      </a:r>
                    </a:p>
                  </a:txBody>
                  <a:tcPr marL="51955" marR="51955" marT="51955" marB="51955">
                    <a:lnL w="9525" cap="flat" cmpd="sng" algn="ctr">
                      <a:solidFill>
                        <a:srgbClr val="E0D28F"/>
                      </a:solidFill>
                      <a:prstDash val="solid"/>
                      <a:round/>
                      <a:headEnd type="none" w="med" len="med"/>
                      <a:tailEnd type="none" w="med" len="med"/>
                    </a:lnL>
                    <a:lnR w="9525" cap="flat" cmpd="sng" algn="ctr">
                      <a:solidFill>
                        <a:srgbClr val="E0D28F"/>
                      </a:solidFill>
                      <a:prstDash val="solid"/>
                      <a:round/>
                      <a:headEnd type="none" w="med" len="med"/>
                      <a:tailEnd type="none" w="med" len="med"/>
                    </a:lnR>
                    <a:lnT w="9525" cap="flat" cmpd="sng" algn="ctr">
                      <a:solidFill>
                        <a:srgbClr val="E0D2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029008">
                <a:tc>
                  <a:txBody>
                    <a:bodyPr/>
                    <a:lstStyle/>
                    <a:p>
                      <a:pPr algn="just" fontAlgn="t"/>
                      <a:r>
                        <a:rPr lang="en-IN" sz="1400" dirty="0" err="1">
                          <a:solidFill>
                            <a:srgbClr val="333333"/>
                          </a:solidFill>
                          <a:effectLst/>
                          <a:latin typeface="+mj-lt"/>
                        </a:rPr>
                        <a:t>HttpResponse</a:t>
                      </a:r>
                      <a:r>
                        <a:rPr lang="en-IN" sz="1400" dirty="0">
                          <a:solidFill>
                            <a:srgbClr val="333333"/>
                          </a:solidFill>
                          <a:effectLst/>
                          <a:latin typeface="+mj-lt"/>
                        </a:rPr>
                        <a:t>.__</a:t>
                      </a:r>
                      <a:r>
                        <a:rPr lang="en-IN" sz="1400" dirty="0" err="1">
                          <a:solidFill>
                            <a:srgbClr val="333333"/>
                          </a:solidFill>
                          <a:effectLst/>
                          <a:latin typeface="+mj-lt"/>
                        </a:rPr>
                        <a:t>init</a:t>
                      </a:r>
                      <a:r>
                        <a:rPr lang="en-IN" sz="1400" dirty="0">
                          <a:solidFill>
                            <a:srgbClr val="333333"/>
                          </a:solidFill>
                          <a:effectLst/>
                          <a:latin typeface="+mj-lt"/>
                        </a:rPr>
                        <a:t>__</a:t>
                      </a:r>
                      <a:r>
                        <a:rPr lang="en-IN" sz="1400" i="1" dirty="0">
                          <a:solidFill>
                            <a:srgbClr val="333333"/>
                          </a:solidFill>
                          <a:effectLst/>
                          <a:latin typeface="+mj-lt"/>
                        </a:rPr>
                        <a:t>(content='', </a:t>
                      </a:r>
                      <a:r>
                        <a:rPr lang="en-IN" sz="1400" i="1" dirty="0" err="1">
                          <a:solidFill>
                            <a:srgbClr val="333333"/>
                          </a:solidFill>
                          <a:effectLst/>
                          <a:latin typeface="+mj-lt"/>
                        </a:rPr>
                        <a:t>content_type</a:t>
                      </a:r>
                      <a:r>
                        <a:rPr lang="en-IN" sz="1400" i="1" dirty="0">
                          <a:solidFill>
                            <a:srgbClr val="333333"/>
                          </a:solidFill>
                          <a:effectLst/>
                          <a:latin typeface="+mj-lt"/>
                        </a:rPr>
                        <a:t>=None, status=200, reason=None, charset=None)</a:t>
                      </a:r>
                      <a:endParaRPr lang="en-IN" sz="1400" dirty="0">
                        <a:solidFill>
                          <a:srgbClr val="333333"/>
                        </a:solidFill>
                        <a:effectLst/>
                        <a:latin typeface="+mj-lt"/>
                      </a:endParaRP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333333"/>
                          </a:solidFill>
                          <a:effectLst/>
                          <a:latin typeface="+mj-lt"/>
                        </a:rPr>
                        <a:t>It is used to instantiate an </a:t>
                      </a:r>
                      <a:r>
                        <a:rPr lang="en-GB" sz="1800" dirty="0" err="1">
                          <a:solidFill>
                            <a:srgbClr val="333333"/>
                          </a:solidFill>
                          <a:effectLst/>
                          <a:latin typeface="+mj-lt"/>
                        </a:rPr>
                        <a:t>HttpResponse</a:t>
                      </a:r>
                      <a:r>
                        <a:rPr lang="en-GB" sz="1800" dirty="0">
                          <a:solidFill>
                            <a:srgbClr val="333333"/>
                          </a:solidFill>
                          <a:effectLst/>
                          <a:latin typeface="+mj-lt"/>
                        </a:rPr>
                        <a:t> object with the given page content and content type.</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7250">
                <a:tc>
                  <a:txBody>
                    <a:bodyPr/>
                    <a:lstStyle/>
                    <a:p>
                      <a:pPr algn="just" fontAlgn="t"/>
                      <a:r>
                        <a:rPr lang="en-IN" sz="1400">
                          <a:solidFill>
                            <a:srgbClr val="333333"/>
                          </a:solidFill>
                          <a:effectLst/>
                          <a:latin typeface="+mj-lt"/>
                        </a:rPr>
                        <a:t>HttpResponse.__setitem__</a:t>
                      </a:r>
                      <a:r>
                        <a:rPr lang="en-IN" sz="1400" i="1">
                          <a:solidFill>
                            <a:srgbClr val="333333"/>
                          </a:solidFill>
                          <a:effectLst/>
                          <a:latin typeface="+mj-lt"/>
                        </a:rPr>
                        <a:t>(header, value)</a:t>
                      </a:r>
                      <a:endParaRPr lang="en-IN" sz="1400">
                        <a:solidFill>
                          <a:srgbClr val="333333"/>
                        </a:solidFill>
                        <a:effectLst/>
                        <a:latin typeface="+mj-lt"/>
                      </a:endParaRP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333333"/>
                          </a:solidFill>
                          <a:effectLst/>
                          <a:latin typeface="+mj-lt"/>
                        </a:rPr>
                        <a:t>It is used to set the given header name to the given value.</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7250">
                <a:tc>
                  <a:txBody>
                    <a:bodyPr/>
                    <a:lstStyle/>
                    <a:p>
                      <a:pPr algn="just" fontAlgn="t"/>
                      <a:r>
                        <a:rPr lang="en-IN" sz="1400">
                          <a:solidFill>
                            <a:srgbClr val="333333"/>
                          </a:solidFill>
                          <a:effectLst/>
                          <a:latin typeface="+mj-lt"/>
                        </a:rPr>
                        <a:t>HttpResponse.__delitem__</a:t>
                      </a:r>
                      <a:r>
                        <a:rPr lang="en-IN" sz="1400" i="1">
                          <a:solidFill>
                            <a:srgbClr val="333333"/>
                          </a:solidFill>
                          <a:effectLst/>
                          <a:latin typeface="+mj-lt"/>
                        </a:rPr>
                        <a:t>(header)</a:t>
                      </a:r>
                      <a:endParaRPr lang="en-IN" sz="1400">
                        <a:solidFill>
                          <a:srgbClr val="333333"/>
                        </a:solidFill>
                        <a:effectLst/>
                        <a:latin typeface="+mj-lt"/>
                      </a:endParaRP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333333"/>
                          </a:solidFill>
                          <a:effectLst/>
                          <a:latin typeface="+mj-lt"/>
                        </a:rPr>
                        <a:t>It deletes the header with the given name.</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7250">
                <a:tc>
                  <a:txBody>
                    <a:bodyPr/>
                    <a:lstStyle/>
                    <a:p>
                      <a:pPr algn="just" fontAlgn="t"/>
                      <a:r>
                        <a:rPr lang="en-IN" sz="1400">
                          <a:solidFill>
                            <a:srgbClr val="333333"/>
                          </a:solidFill>
                          <a:effectLst/>
                          <a:latin typeface="+mj-lt"/>
                        </a:rPr>
                        <a:t>HttpResponse.__getitem__</a:t>
                      </a:r>
                      <a:r>
                        <a:rPr lang="en-IN" sz="1400" i="1">
                          <a:solidFill>
                            <a:srgbClr val="333333"/>
                          </a:solidFill>
                          <a:effectLst/>
                          <a:latin typeface="+mj-lt"/>
                        </a:rPr>
                        <a:t>(header)</a:t>
                      </a:r>
                      <a:endParaRPr lang="en-IN" sz="1400">
                        <a:solidFill>
                          <a:srgbClr val="333333"/>
                        </a:solidFill>
                        <a:effectLst/>
                        <a:latin typeface="+mj-lt"/>
                      </a:endParaRP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333333"/>
                          </a:solidFill>
                          <a:effectLst/>
                          <a:latin typeface="+mj-lt"/>
                        </a:rPr>
                        <a:t>It returns the value for the given header name.</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29008">
                <a:tc>
                  <a:txBody>
                    <a:bodyPr/>
                    <a:lstStyle/>
                    <a:p>
                      <a:pPr algn="just" fontAlgn="t"/>
                      <a:r>
                        <a:rPr lang="en-IN" sz="1400">
                          <a:solidFill>
                            <a:srgbClr val="333333"/>
                          </a:solidFill>
                          <a:effectLst/>
                          <a:latin typeface="+mj-lt"/>
                        </a:rPr>
                        <a:t>HttpResponse.has_header</a:t>
                      </a:r>
                      <a:r>
                        <a:rPr lang="en-IN" sz="1400" i="1">
                          <a:solidFill>
                            <a:srgbClr val="333333"/>
                          </a:solidFill>
                          <a:effectLst/>
                          <a:latin typeface="+mj-lt"/>
                        </a:rPr>
                        <a:t>(header)</a:t>
                      </a:r>
                      <a:endParaRPr lang="en-IN" sz="1400">
                        <a:solidFill>
                          <a:srgbClr val="333333"/>
                        </a:solidFill>
                        <a:effectLst/>
                        <a:latin typeface="+mj-lt"/>
                      </a:endParaRP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333333"/>
                          </a:solidFill>
                          <a:effectLst/>
                          <a:latin typeface="+mj-lt"/>
                        </a:rPr>
                        <a:t>It returns either True or False based on a case-insensitive check for a header with the provided name.</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7250">
                <a:tc>
                  <a:txBody>
                    <a:bodyPr/>
                    <a:lstStyle/>
                    <a:p>
                      <a:pPr algn="just" fontAlgn="t"/>
                      <a:r>
                        <a:rPr lang="en-IN" sz="1400">
                          <a:solidFill>
                            <a:srgbClr val="333333"/>
                          </a:solidFill>
                          <a:effectLst/>
                          <a:latin typeface="+mj-lt"/>
                        </a:rPr>
                        <a:t>HttpResponse.setdefault</a:t>
                      </a:r>
                      <a:r>
                        <a:rPr lang="en-IN" sz="1400" i="1">
                          <a:solidFill>
                            <a:srgbClr val="333333"/>
                          </a:solidFill>
                          <a:effectLst/>
                          <a:latin typeface="+mj-lt"/>
                        </a:rPr>
                        <a:t>(header, value)</a:t>
                      </a:r>
                      <a:endParaRPr lang="en-IN" sz="1400">
                        <a:solidFill>
                          <a:srgbClr val="333333"/>
                        </a:solidFill>
                        <a:effectLst/>
                        <a:latin typeface="+mj-lt"/>
                      </a:endParaRP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333333"/>
                          </a:solidFill>
                          <a:effectLst/>
                          <a:latin typeface="+mj-lt"/>
                        </a:rPr>
                        <a:t>It is used to set default header.</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76697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HttpResponse</a:t>
            </a:r>
            <a:endParaRPr lang="en-IN" dirty="0"/>
          </a:p>
        </p:txBody>
      </p:sp>
      <p:sp>
        <p:nvSpPr>
          <p:cNvPr id="3" name="Content Placeholder 2"/>
          <p:cNvSpPr>
            <a:spLocks noGrp="1"/>
          </p:cNvSpPr>
          <p:nvPr>
            <p:ph idx="1"/>
          </p:nvPr>
        </p:nvSpPr>
        <p:spPr/>
        <p:txBody>
          <a:bodyPr/>
          <a:lstStyle/>
          <a:p>
            <a:pPr marL="114300" indent="0">
              <a:buNone/>
            </a:pPr>
            <a:r>
              <a:rPr lang="en-IN" dirty="0"/>
              <a:t/>
            </a:r>
            <a:br>
              <a:rPr lang="en-IN" dirty="0"/>
            </a:br>
            <a:endParaRPr lang="en-GB" dirty="0"/>
          </a:p>
          <a:p>
            <a:pPr marL="114300" indent="0">
              <a:buNone/>
            </a:pPr>
            <a:endParaRPr lang="en-IN"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647141747"/>
              </p:ext>
            </p:extLst>
          </p:nvPr>
        </p:nvGraphicFramePr>
        <p:xfrm>
          <a:off x="539552" y="1600200"/>
          <a:ext cx="7632848" cy="4709119"/>
        </p:xfrm>
        <a:graphic>
          <a:graphicData uri="http://schemas.openxmlformats.org/drawingml/2006/table">
            <a:tbl>
              <a:tblPr/>
              <a:tblGrid>
                <a:gridCol w="2952328"/>
                <a:gridCol w="4680520"/>
              </a:tblGrid>
              <a:tr h="450437">
                <a:tc>
                  <a:txBody>
                    <a:bodyPr/>
                    <a:lstStyle/>
                    <a:p>
                      <a:pPr algn="l" fontAlgn="t"/>
                      <a:r>
                        <a:rPr lang="en-IN" sz="1800" dirty="0">
                          <a:solidFill>
                            <a:srgbClr val="000000"/>
                          </a:solidFill>
                          <a:effectLst/>
                          <a:latin typeface="+mj-lt"/>
                        </a:rPr>
                        <a:t>Method</a:t>
                      </a:r>
                    </a:p>
                  </a:txBody>
                  <a:tcPr marL="51955" marR="51955" marT="51955" marB="51955">
                    <a:lnL w="9525" cap="flat" cmpd="sng" algn="ctr">
                      <a:solidFill>
                        <a:srgbClr val="E0D28F"/>
                      </a:solidFill>
                      <a:prstDash val="solid"/>
                      <a:round/>
                      <a:headEnd type="none" w="med" len="med"/>
                      <a:tailEnd type="none" w="med" len="med"/>
                    </a:lnL>
                    <a:lnR w="9525" cap="flat" cmpd="sng" algn="ctr">
                      <a:solidFill>
                        <a:srgbClr val="E0D28F"/>
                      </a:solidFill>
                      <a:prstDash val="solid"/>
                      <a:round/>
                      <a:headEnd type="none" w="med" len="med"/>
                      <a:tailEnd type="none" w="med" len="med"/>
                    </a:lnR>
                    <a:lnT w="9525" cap="flat" cmpd="sng" algn="ctr">
                      <a:solidFill>
                        <a:srgbClr val="E0D2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effectLst/>
                          <a:latin typeface="+mj-lt"/>
                        </a:rPr>
                        <a:t>Description</a:t>
                      </a:r>
                    </a:p>
                  </a:txBody>
                  <a:tcPr marL="51955" marR="51955" marT="51955" marB="51955">
                    <a:lnL w="9525" cap="flat" cmpd="sng" algn="ctr">
                      <a:solidFill>
                        <a:srgbClr val="E0D28F"/>
                      </a:solidFill>
                      <a:prstDash val="solid"/>
                      <a:round/>
                      <a:headEnd type="none" w="med" len="med"/>
                      <a:tailEnd type="none" w="med" len="med"/>
                    </a:lnL>
                    <a:lnR w="9525" cap="flat" cmpd="sng" algn="ctr">
                      <a:solidFill>
                        <a:srgbClr val="E0D28F"/>
                      </a:solidFill>
                      <a:prstDash val="solid"/>
                      <a:round/>
                      <a:headEnd type="none" w="med" len="med"/>
                      <a:tailEnd type="none" w="med" len="med"/>
                    </a:lnR>
                    <a:lnT w="9525" cap="flat" cmpd="sng" algn="ctr">
                      <a:solidFill>
                        <a:srgbClr val="E0D2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27883">
                <a:tc>
                  <a:txBody>
                    <a:bodyPr/>
                    <a:lstStyle/>
                    <a:p>
                      <a:pPr algn="just" fontAlgn="t"/>
                      <a:r>
                        <a:rPr lang="en-IN" sz="1800" dirty="0" err="1">
                          <a:solidFill>
                            <a:srgbClr val="333333"/>
                          </a:solidFill>
                          <a:effectLst/>
                          <a:latin typeface="+mj-lt"/>
                        </a:rPr>
                        <a:t>HttpResponse.write</a:t>
                      </a:r>
                      <a:r>
                        <a:rPr lang="en-IN" sz="1800" i="1" dirty="0">
                          <a:solidFill>
                            <a:srgbClr val="333333"/>
                          </a:solidFill>
                          <a:effectLst/>
                          <a:latin typeface="+mj-lt"/>
                        </a:rPr>
                        <a:t>(content)</a:t>
                      </a:r>
                      <a:endParaRPr lang="en-IN" sz="1800" dirty="0">
                        <a:solidFill>
                          <a:srgbClr val="333333"/>
                        </a:solidFill>
                        <a:effectLst/>
                        <a:latin typeface="+mj-lt"/>
                      </a:endParaRP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333333"/>
                          </a:solidFill>
                          <a:effectLst/>
                          <a:latin typeface="+mj-lt"/>
                        </a:rPr>
                        <a:t>It is used to create response object of file-like object.</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27883">
                <a:tc>
                  <a:txBody>
                    <a:bodyPr/>
                    <a:lstStyle/>
                    <a:p>
                      <a:pPr algn="just" fontAlgn="t"/>
                      <a:r>
                        <a:rPr lang="en-IN" sz="1800">
                          <a:solidFill>
                            <a:srgbClr val="333333"/>
                          </a:solidFill>
                          <a:effectLst/>
                          <a:latin typeface="+mj-lt"/>
                        </a:rPr>
                        <a:t>HttpResponse.flush()</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a:solidFill>
                            <a:srgbClr val="333333"/>
                          </a:solidFill>
                          <a:effectLst/>
                          <a:latin typeface="+mj-lt"/>
                        </a:rPr>
                        <a:t>It is used to flush the response object.</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73575">
                <a:tc>
                  <a:txBody>
                    <a:bodyPr/>
                    <a:lstStyle/>
                    <a:p>
                      <a:pPr algn="just" fontAlgn="t"/>
                      <a:r>
                        <a:rPr lang="en-IN" sz="1800">
                          <a:solidFill>
                            <a:srgbClr val="333333"/>
                          </a:solidFill>
                          <a:effectLst/>
                          <a:latin typeface="+mj-lt"/>
                        </a:rPr>
                        <a:t>HttpResponse.tell()</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333333"/>
                          </a:solidFill>
                          <a:effectLst/>
                          <a:latin typeface="+mj-lt"/>
                        </a:rPr>
                        <a:t>This method makes an </a:t>
                      </a:r>
                      <a:r>
                        <a:rPr lang="en-GB" sz="1800" dirty="0" err="1">
                          <a:solidFill>
                            <a:srgbClr val="333333"/>
                          </a:solidFill>
                          <a:effectLst/>
                          <a:latin typeface="+mj-lt"/>
                        </a:rPr>
                        <a:t>HttpResponse</a:t>
                      </a:r>
                      <a:r>
                        <a:rPr lang="en-GB" sz="1800" dirty="0">
                          <a:solidFill>
                            <a:srgbClr val="333333"/>
                          </a:solidFill>
                          <a:effectLst/>
                          <a:latin typeface="+mj-lt"/>
                        </a:rPr>
                        <a:t> instance a file-like object.</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27883">
                <a:tc>
                  <a:txBody>
                    <a:bodyPr/>
                    <a:lstStyle/>
                    <a:p>
                      <a:pPr algn="just" fontAlgn="t"/>
                      <a:r>
                        <a:rPr lang="en-IN" sz="1800">
                          <a:solidFill>
                            <a:srgbClr val="333333"/>
                          </a:solidFill>
                          <a:effectLst/>
                          <a:latin typeface="+mj-lt"/>
                        </a:rPr>
                        <a:t>HttpResponse.getvalue()</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333333"/>
                          </a:solidFill>
                          <a:effectLst/>
                          <a:latin typeface="+mj-lt"/>
                        </a:rPr>
                        <a:t>It is used to get the value of </a:t>
                      </a:r>
                      <a:r>
                        <a:rPr lang="en-GB" sz="1800" dirty="0" err="1">
                          <a:solidFill>
                            <a:srgbClr val="333333"/>
                          </a:solidFill>
                          <a:effectLst/>
                          <a:latin typeface="+mj-lt"/>
                        </a:rPr>
                        <a:t>HttpResponse.content</a:t>
                      </a:r>
                      <a:r>
                        <a:rPr lang="en-GB" sz="1800" dirty="0">
                          <a:solidFill>
                            <a:srgbClr val="333333"/>
                          </a:solidFill>
                          <a:effectLst/>
                          <a:latin typeface="+mj-lt"/>
                        </a:rPr>
                        <a:t>.</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73575">
                <a:tc>
                  <a:txBody>
                    <a:bodyPr/>
                    <a:lstStyle/>
                    <a:p>
                      <a:pPr algn="just" fontAlgn="t"/>
                      <a:r>
                        <a:rPr lang="en-IN" sz="1800">
                          <a:solidFill>
                            <a:srgbClr val="333333"/>
                          </a:solidFill>
                          <a:effectLst/>
                          <a:latin typeface="+mj-lt"/>
                        </a:rPr>
                        <a:t>HttpResponse.readable()</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333333"/>
                          </a:solidFill>
                          <a:effectLst/>
                          <a:latin typeface="+mj-lt"/>
                        </a:rPr>
                        <a:t>This method is used to create stream-like object of </a:t>
                      </a:r>
                      <a:r>
                        <a:rPr lang="en-GB" sz="1800" dirty="0" err="1">
                          <a:solidFill>
                            <a:srgbClr val="333333"/>
                          </a:solidFill>
                          <a:effectLst/>
                          <a:latin typeface="+mj-lt"/>
                        </a:rPr>
                        <a:t>HttpResponse</a:t>
                      </a:r>
                      <a:r>
                        <a:rPr lang="en-GB" sz="1800" dirty="0">
                          <a:solidFill>
                            <a:srgbClr val="333333"/>
                          </a:solidFill>
                          <a:effectLst/>
                          <a:latin typeface="+mj-lt"/>
                        </a:rPr>
                        <a:t> class.</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27883">
                <a:tc>
                  <a:txBody>
                    <a:bodyPr/>
                    <a:lstStyle/>
                    <a:p>
                      <a:pPr algn="just" fontAlgn="t"/>
                      <a:r>
                        <a:rPr lang="en-IN" sz="1800">
                          <a:solidFill>
                            <a:srgbClr val="333333"/>
                          </a:solidFill>
                          <a:effectLst/>
                          <a:latin typeface="+mj-lt"/>
                        </a:rPr>
                        <a:t>HttpResponse.seekable()</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333333"/>
                          </a:solidFill>
                          <a:effectLst/>
                          <a:latin typeface="+mj-lt"/>
                        </a:rPr>
                        <a:t>It is used to make response object </a:t>
                      </a:r>
                      <a:r>
                        <a:rPr lang="en-GB" sz="1800" dirty="0" err="1">
                          <a:solidFill>
                            <a:srgbClr val="333333"/>
                          </a:solidFill>
                          <a:effectLst/>
                          <a:latin typeface="+mj-lt"/>
                        </a:rPr>
                        <a:t>seekable</a:t>
                      </a:r>
                      <a:r>
                        <a:rPr lang="en-GB" sz="1800" dirty="0">
                          <a:solidFill>
                            <a:srgbClr val="333333"/>
                          </a:solidFill>
                          <a:effectLst/>
                          <a:latin typeface="+mj-lt"/>
                        </a:rPr>
                        <a:t>.</a:t>
                      </a:r>
                    </a:p>
                  </a:txBody>
                  <a:tcPr marL="34636" marR="34636" marT="34636" marB="346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0207796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Views</a:t>
            </a:r>
            <a:endParaRPr lang="en-IN" dirty="0"/>
          </a:p>
        </p:txBody>
      </p:sp>
      <p:sp>
        <p:nvSpPr>
          <p:cNvPr id="3" name="Content Placeholder 2"/>
          <p:cNvSpPr>
            <a:spLocks noGrp="1"/>
          </p:cNvSpPr>
          <p:nvPr>
            <p:ph idx="1"/>
          </p:nvPr>
        </p:nvSpPr>
        <p:spPr/>
        <p:txBody>
          <a:bodyPr/>
          <a:lstStyle/>
          <a:p>
            <a:r>
              <a:rPr lang="en-GB" b="0" dirty="0" err="1"/>
              <a:t>Django</a:t>
            </a:r>
            <a:r>
              <a:rPr lang="en-GB" b="0" dirty="0"/>
              <a:t> Views are one of the vital participants of </a:t>
            </a:r>
            <a:r>
              <a:rPr lang="en-GB" b="0" u="sng" dirty="0">
                <a:hlinkClick r:id="rId2"/>
              </a:rPr>
              <a:t>M</a:t>
            </a:r>
            <a:r>
              <a:rPr lang="en-GB" u="sng" dirty="0">
                <a:hlinkClick r:id="rId2"/>
              </a:rPr>
              <a:t>V</a:t>
            </a:r>
            <a:r>
              <a:rPr lang="en-GB" b="0" u="sng" dirty="0">
                <a:hlinkClick r:id="rId2"/>
              </a:rPr>
              <a:t>T Structure of </a:t>
            </a:r>
            <a:r>
              <a:rPr lang="en-GB" b="0" u="sng" dirty="0" err="1">
                <a:hlinkClick r:id="rId2"/>
              </a:rPr>
              <a:t>Django</a:t>
            </a:r>
            <a:r>
              <a:rPr lang="en-GB" b="0" dirty="0"/>
              <a:t>. </a:t>
            </a:r>
            <a:endParaRPr lang="en-GB" b="0" dirty="0" smtClean="0"/>
          </a:p>
          <a:p>
            <a:r>
              <a:rPr lang="en-GB" b="0" dirty="0"/>
              <a:t>As per </a:t>
            </a:r>
            <a:r>
              <a:rPr lang="en-GB" b="0" dirty="0" err="1"/>
              <a:t>Django</a:t>
            </a:r>
            <a:r>
              <a:rPr lang="en-GB" b="0" dirty="0"/>
              <a:t> Documentation, </a:t>
            </a:r>
            <a:r>
              <a:rPr lang="en-GB" dirty="0">
                <a:solidFill>
                  <a:srgbClr val="C00000"/>
                </a:solidFill>
              </a:rPr>
              <a:t>A view function is a Python function that takes a Web request and returns a Web response.</a:t>
            </a:r>
          </a:p>
          <a:p>
            <a:r>
              <a:rPr lang="en-GB" b="0" dirty="0" smtClean="0"/>
              <a:t>This</a:t>
            </a:r>
            <a:r>
              <a:rPr lang="en-GB" b="0" dirty="0"/>
              <a:t> </a:t>
            </a:r>
            <a:r>
              <a:rPr lang="en-GB" dirty="0"/>
              <a:t>response</a:t>
            </a:r>
            <a:r>
              <a:rPr lang="en-GB" b="0" dirty="0"/>
              <a:t> can be the HTML contents of a Web page, or a redirect, or a 404 error, or an XML document, or an image, anything that a web browser can display. </a:t>
            </a:r>
            <a:endParaRPr lang="en-IN" dirty="0"/>
          </a:p>
        </p:txBody>
      </p:sp>
    </p:spTree>
    <p:extLst>
      <p:ext uri="{BB962C8B-B14F-4D97-AF65-F5344CB8AC3E}">
        <p14:creationId xmlns:p14="http://schemas.microsoft.com/office/powerpoint/2010/main" val="3001914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Views</a:t>
            </a:r>
            <a:endParaRPr lang="en-IN" dirty="0"/>
          </a:p>
        </p:txBody>
      </p:sp>
      <p:sp>
        <p:nvSpPr>
          <p:cNvPr id="3" name="Content Placeholder 2"/>
          <p:cNvSpPr>
            <a:spLocks noGrp="1"/>
          </p:cNvSpPr>
          <p:nvPr>
            <p:ph idx="1"/>
          </p:nvPr>
        </p:nvSpPr>
        <p:spPr/>
        <p:txBody>
          <a:bodyPr/>
          <a:lstStyle/>
          <a:p>
            <a:r>
              <a:rPr lang="en-GB" b="0" dirty="0" err="1"/>
              <a:t>Django</a:t>
            </a:r>
            <a:r>
              <a:rPr lang="en-GB" b="0" dirty="0"/>
              <a:t> views are part of the user interface — they usually render the HTML/CSS/</a:t>
            </a:r>
            <a:r>
              <a:rPr lang="en-GB" b="0" dirty="0" err="1"/>
              <a:t>Javascript</a:t>
            </a:r>
            <a:r>
              <a:rPr lang="en-GB" b="0" dirty="0"/>
              <a:t> in your Template files into what you see in your browser when you render a web page. </a:t>
            </a:r>
            <a:endParaRPr lang="en-GB" b="0" dirty="0" smtClean="0"/>
          </a:p>
          <a:p>
            <a:endParaRPr lang="en-GB" b="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964" y="2996952"/>
            <a:ext cx="6497427" cy="384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32236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Views</a:t>
            </a:r>
            <a:endParaRPr lang="en-IN" dirty="0"/>
          </a:p>
        </p:txBody>
      </p:sp>
      <p:sp>
        <p:nvSpPr>
          <p:cNvPr id="3" name="Content Placeholder 2"/>
          <p:cNvSpPr>
            <a:spLocks noGrp="1"/>
          </p:cNvSpPr>
          <p:nvPr>
            <p:ph idx="1"/>
          </p:nvPr>
        </p:nvSpPr>
        <p:spPr/>
        <p:txBody>
          <a:bodyPr>
            <a:normAutofit fontScale="92500"/>
          </a:bodyPr>
          <a:lstStyle/>
          <a:p>
            <a:pPr marL="114300" indent="0">
              <a:buNone/>
            </a:pPr>
            <a:r>
              <a:rPr lang="en-IN" b="0" dirty="0">
                <a:solidFill>
                  <a:schemeClr val="bg1">
                    <a:lumMod val="75000"/>
                  </a:schemeClr>
                </a:solidFill>
              </a:rPr>
              <a:t># import Http Response from </a:t>
            </a:r>
            <a:r>
              <a:rPr lang="en-IN" b="0" dirty="0" err="1">
                <a:solidFill>
                  <a:schemeClr val="bg1">
                    <a:lumMod val="75000"/>
                  </a:schemeClr>
                </a:solidFill>
              </a:rPr>
              <a:t>django</a:t>
            </a:r>
            <a:endParaRPr lang="en-IN" b="0" dirty="0">
              <a:solidFill>
                <a:schemeClr val="bg1">
                  <a:lumMod val="75000"/>
                </a:schemeClr>
              </a:solidFill>
            </a:endParaRPr>
          </a:p>
          <a:p>
            <a:pPr marL="114300" indent="0">
              <a:buNone/>
            </a:pPr>
            <a:r>
              <a:rPr lang="en-IN" b="0" dirty="0"/>
              <a:t>from </a:t>
            </a:r>
            <a:r>
              <a:rPr lang="en-IN" b="0" dirty="0" err="1"/>
              <a:t>django.http</a:t>
            </a:r>
            <a:r>
              <a:rPr lang="en-IN" b="0" dirty="0"/>
              <a:t> import </a:t>
            </a:r>
            <a:r>
              <a:rPr lang="en-IN" b="0" dirty="0" err="1"/>
              <a:t>HttpResponse</a:t>
            </a:r>
            <a:endParaRPr lang="en-IN" b="0" dirty="0"/>
          </a:p>
          <a:p>
            <a:pPr marL="114300" indent="0">
              <a:buNone/>
            </a:pPr>
            <a:r>
              <a:rPr lang="en-IN" b="0" dirty="0">
                <a:solidFill>
                  <a:schemeClr val="bg1">
                    <a:lumMod val="75000"/>
                  </a:schemeClr>
                </a:solidFill>
              </a:rPr>
              <a:t># get </a:t>
            </a:r>
            <a:r>
              <a:rPr lang="en-IN" b="0" dirty="0" err="1">
                <a:solidFill>
                  <a:schemeClr val="bg1">
                    <a:lumMod val="75000"/>
                  </a:schemeClr>
                </a:solidFill>
              </a:rPr>
              <a:t>datetime</a:t>
            </a:r>
            <a:endParaRPr lang="en-IN" b="0" dirty="0">
              <a:solidFill>
                <a:schemeClr val="bg1">
                  <a:lumMod val="75000"/>
                </a:schemeClr>
              </a:solidFill>
            </a:endParaRPr>
          </a:p>
          <a:p>
            <a:pPr marL="114300" indent="0">
              <a:buNone/>
            </a:pPr>
            <a:r>
              <a:rPr lang="en-IN" b="0" dirty="0"/>
              <a:t>import </a:t>
            </a:r>
            <a:r>
              <a:rPr lang="en-IN" b="0" dirty="0" err="1"/>
              <a:t>datetime</a:t>
            </a:r>
            <a:endParaRPr lang="en-IN" b="0" dirty="0"/>
          </a:p>
          <a:p>
            <a:pPr marL="114300" indent="0">
              <a:buNone/>
            </a:pPr>
            <a:endParaRPr lang="en-IN" b="0" dirty="0"/>
          </a:p>
          <a:p>
            <a:pPr marL="114300" indent="0">
              <a:buNone/>
            </a:pPr>
            <a:r>
              <a:rPr lang="en-IN" b="0" dirty="0">
                <a:solidFill>
                  <a:schemeClr val="bg1">
                    <a:lumMod val="75000"/>
                  </a:schemeClr>
                </a:solidFill>
              </a:rPr>
              <a:t># create a function</a:t>
            </a:r>
          </a:p>
          <a:p>
            <a:pPr marL="114300" indent="0">
              <a:buNone/>
            </a:pPr>
            <a:r>
              <a:rPr lang="en-IN" b="0" dirty="0" err="1"/>
              <a:t>def</a:t>
            </a:r>
            <a:r>
              <a:rPr lang="en-IN" b="0" dirty="0"/>
              <a:t> </a:t>
            </a:r>
            <a:r>
              <a:rPr lang="en-IN" b="0" dirty="0" err="1" smtClean="0"/>
              <a:t>demo_view</a:t>
            </a:r>
            <a:r>
              <a:rPr lang="en-IN" b="0" dirty="0" smtClean="0"/>
              <a:t>(request</a:t>
            </a:r>
            <a:r>
              <a:rPr lang="en-IN" b="0" dirty="0"/>
              <a:t>):</a:t>
            </a:r>
          </a:p>
          <a:p>
            <a:pPr marL="114300" indent="0">
              <a:buNone/>
            </a:pPr>
            <a:r>
              <a:rPr lang="en-IN" b="0" dirty="0">
                <a:solidFill>
                  <a:schemeClr val="bg1">
                    <a:lumMod val="75000"/>
                  </a:schemeClr>
                </a:solidFill>
              </a:rPr>
              <a:t>	# fetch date and time</a:t>
            </a:r>
          </a:p>
          <a:p>
            <a:pPr marL="114300" indent="0">
              <a:buNone/>
            </a:pPr>
            <a:r>
              <a:rPr lang="en-IN" b="0" dirty="0"/>
              <a:t>	now = </a:t>
            </a:r>
            <a:r>
              <a:rPr lang="en-IN" b="0" dirty="0" err="1"/>
              <a:t>datetime.datetime.now</a:t>
            </a:r>
            <a:r>
              <a:rPr lang="en-IN" b="0" dirty="0"/>
              <a:t>()</a:t>
            </a:r>
          </a:p>
          <a:p>
            <a:pPr marL="114300" indent="0">
              <a:buNone/>
            </a:pPr>
            <a:r>
              <a:rPr lang="en-IN" b="0" dirty="0">
                <a:solidFill>
                  <a:schemeClr val="bg1">
                    <a:lumMod val="75000"/>
                  </a:schemeClr>
                </a:solidFill>
              </a:rPr>
              <a:t>	# convert to string</a:t>
            </a:r>
          </a:p>
          <a:p>
            <a:pPr marL="114300" indent="0">
              <a:buNone/>
            </a:pPr>
            <a:r>
              <a:rPr lang="en-IN" b="0" dirty="0"/>
              <a:t>	html = "Time is {}".format(now)</a:t>
            </a:r>
          </a:p>
          <a:p>
            <a:pPr marL="114300" indent="0">
              <a:buNone/>
            </a:pPr>
            <a:r>
              <a:rPr lang="en-IN" b="0" dirty="0">
                <a:solidFill>
                  <a:schemeClr val="bg1">
                    <a:lumMod val="75000"/>
                  </a:schemeClr>
                </a:solidFill>
              </a:rPr>
              <a:t>	# return response</a:t>
            </a:r>
          </a:p>
          <a:p>
            <a:pPr marL="114300" indent="0">
              <a:buNone/>
            </a:pPr>
            <a:r>
              <a:rPr lang="en-IN" b="0" dirty="0"/>
              <a:t>	return </a:t>
            </a:r>
            <a:r>
              <a:rPr lang="en-IN" b="0" dirty="0" err="1"/>
              <a:t>HttpResponse</a:t>
            </a:r>
            <a:r>
              <a:rPr lang="en-IN" b="0" dirty="0"/>
              <a:t>(html)</a:t>
            </a:r>
          </a:p>
          <a:p>
            <a:endParaRPr lang="en-IN" dirty="0"/>
          </a:p>
        </p:txBody>
      </p:sp>
    </p:spTree>
    <p:extLst>
      <p:ext uri="{BB962C8B-B14F-4D97-AF65-F5344CB8AC3E}">
        <p14:creationId xmlns:p14="http://schemas.microsoft.com/office/powerpoint/2010/main" val="19532649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Views</a:t>
            </a:r>
            <a:endParaRPr lang="en-IN" dirty="0"/>
          </a:p>
        </p:txBody>
      </p:sp>
      <p:sp>
        <p:nvSpPr>
          <p:cNvPr id="3" name="Content Placeholder 2"/>
          <p:cNvSpPr>
            <a:spLocks noGrp="1"/>
          </p:cNvSpPr>
          <p:nvPr>
            <p:ph idx="1"/>
          </p:nvPr>
        </p:nvSpPr>
        <p:spPr/>
        <p:txBody>
          <a:bodyPr>
            <a:normAutofit/>
          </a:bodyPr>
          <a:lstStyle/>
          <a:p>
            <a:pPr marL="114300" indent="0">
              <a:buNone/>
            </a:pPr>
            <a:r>
              <a:rPr lang="en-GB" b="0" dirty="0">
                <a:solidFill>
                  <a:schemeClr val="tx1"/>
                </a:solidFill>
              </a:rPr>
              <a:t>from </a:t>
            </a:r>
            <a:r>
              <a:rPr lang="en-GB" b="0" dirty="0" err="1">
                <a:solidFill>
                  <a:schemeClr val="tx1"/>
                </a:solidFill>
              </a:rPr>
              <a:t>django.urls</a:t>
            </a:r>
            <a:r>
              <a:rPr lang="en-GB" b="0" dirty="0">
                <a:solidFill>
                  <a:schemeClr val="tx1"/>
                </a:solidFill>
              </a:rPr>
              <a:t> import path</a:t>
            </a:r>
          </a:p>
          <a:p>
            <a:pPr marL="114300" indent="0">
              <a:buNone/>
            </a:pPr>
            <a:endParaRPr lang="en-GB" b="0" dirty="0">
              <a:solidFill>
                <a:schemeClr val="tx1"/>
              </a:solidFill>
            </a:endParaRPr>
          </a:p>
          <a:p>
            <a:pPr marL="114300" indent="0">
              <a:buNone/>
            </a:pPr>
            <a:r>
              <a:rPr lang="en-GB" b="0" dirty="0">
                <a:solidFill>
                  <a:schemeClr val="bg1">
                    <a:lumMod val="85000"/>
                  </a:schemeClr>
                </a:solidFill>
              </a:rPr>
              <a:t># importing views from views..</a:t>
            </a:r>
            <a:r>
              <a:rPr lang="en-GB" b="0" dirty="0" err="1">
                <a:solidFill>
                  <a:schemeClr val="bg1">
                    <a:lumMod val="85000"/>
                  </a:schemeClr>
                </a:solidFill>
              </a:rPr>
              <a:t>py</a:t>
            </a:r>
            <a:endParaRPr lang="en-GB" b="0" dirty="0">
              <a:solidFill>
                <a:schemeClr val="bg1">
                  <a:lumMod val="85000"/>
                </a:schemeClr>
              </a:solidFill>
            </a:endParaRPr>
          </a:p>
          <a:p>
            <a:pPr marL="114300" indent="0">
              <a:buNone/>
            </a:pPr>
            <a:r>
              <a:rPr lang="en-GB" b="0" dirty="0">
                <a:solidFill>
                  <a:schemeClr val="tx1"/>
                </a:solidFill>
              </a:rPr>
              <a:t>from .views import </a:t>
            </a:r>
            <a:r>
              <a:rPr lang="en-GB" b="0" dirty="0" err="1" smtClean="0">
                <a:solidFill>
                  <a:schemeClr val="tx1"/>
                </a:solidFill>
              </a:rPr>
              <a:t>demo_view</a:t>
            </a:r>
            <a:endParaRPr lang="en-GB" b="0" dirty="0">
              <a:solidFill>
                <a:schemeClr val="tx1"/>
              </a:solidFill>
            </a:endParaRPr>
          </a:p>
          <a:p>
            <a:pPr marL="114300" indent="0">
              <a:buNone/>
            </a:pPr>
            <a:endParaRPr lang="en-GB" b="0" dirty="0">
              <a:solidFill>
                <a:schemeClr val="tx1"/>
              </a:solidFill>
            </a:endParaRPr>
          </a:p>
          <a:p>
            <a:pPr marL="114300" indent="0">
              <a:buNone/>
            </a:pPr>
            <a:r>
              <a:rPr lang="en-GB" b="0" dirty="0" err="1">
                <a:solidFill>
                  <a:schemeClr val="tx1"/>
                </a:solidFill>
              </a:rPr>
              <a:t>urlpatterns</a:t>
            </a:r>
            <a:r>
              <a:rPr lang="en-GB" b="0" dirty="0">
                <a:solidFill>
                  <a:schemeClr val="tx1"/>
                </a:solidFill>
              </a:rPr>
              <a:t> = [</a:t>
            </a:r>
          </a:p>
          <a:p>
            <a:pPr marL="114300" indent="0">
              <a:buNone/>
            </a:pPr>
            <a:r>
              <a:rPr lang="en-GB" b="0" dirty="0">
                <a:solidFill>
                  <a:schemeClr val="tx1"/>
                </a:solidFill>
              </a:rPr>
              <a:t>	path('', </a:t>
            </a:r>
            <a:r>
              <a:rPr lang="en-GB" b="0" dirty="0" err="1" smtClean="0">
                <a:solidFill>
                  <a:schemeClr val="tx1"/>
                </a:solidFill>
              </a:rPr>
              <a:t>demo_view</a:t>
            </a:r>
            <a:r>
              <a:rPr lang="en-GB" b="0" dirty="0">
                <a:solidFill>
                  <a:schemeClr val="tx1"/>
                </a:solidFill>
              </a:rPr>
              <a:t>),</a:t>
            </a:r>
          </a:p>
          <a:p>
            <a:pPr marL="114300" indent="0">
              <a:buNone/>
            </a:pPr>
            <a:r>
              <a:rPr lang="en-GB" b="0" dirty="0">
                <a:solidFill>
                  <a:schemeClr val="tx1"/>
                </a:solidFill>
              </a:rPr>
              <a:t>]</a:t>
            </a:r>
          </a:p>
          <a:p>
            <a:endParaRPr lang="en-IN" dirty="0"/>
          </a:p>
        </p:txBody>
      </p:sp>
    </p:spTree>
    <p:extLst>
      <p:ext uri="{BB962C8B-B14F-4D97-AF65-F5344CB8AC3E}">
        <p14:creationId xmlns:p14="http://schemas.microsoft.com/office/powerpoint/2010/main" val="36491240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Views</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844824"/>
            <a:ext cx="6715529"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2285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a:t>
            </a:r>
            <a:r>
              <a:rPr lang="en-GB" dirty="0" err="1" smtClean="0"/>
              <a:t>URLConf</a:t>
            </a:r>
            <a:endParaRPr lang="en-IN"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916832"/>
            <a:ext cx="7825054" cy="3221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a:t>
            </a:r>
            <a:r>
              <a:rPr lang="en-IN" dirty="0" err="1" smtClean="0"/>
              <a:t>Django</a:t>
            </a:r>
            <a:endParaRPr lang="en-IN" dirty="0"/>
          </a:p>
        </p:txBody>
      </p:sp>
      <p:sp>
        <p:nvSpPr>
          <p:cNvPr id="3" name="Content Placeholder 2"/>
          <p:cNvSpPr>
            <a:spLocks noGrp="1"/>
          </p:cNvSpPr>
          <p:nvPr>
            <p:ph idx="1"/>
          </p:nvPr>
        </p:nvSpPr>
        <p:spPr/>
        <p:txBody>
          <a:bodyPr/>
          <a:lstStyle/>
          <a:p>
            <a:pPr fontAlgn="base"/>
            <a:r>
              <a:rPr lang="en-GB" dirty="0"/>
              <a:t>Versatility of </a:t>
            </a:r>
            <a:r>
              <a:rPr lang="en-GB" dirty="0" err="1"/>
              <a:t>Django</a:t>
            </a:r>
            <a:r>
              <a:rPr lang="en-GB" b="0" dirty="0"/>
              <a:t/>
            </a:r>
            <a:br>
              <a:rPr lang="en-GB" b="0" dirty="0"/>
            </a:br>
            <a:r>
              <a:rPr lang="en-GB" b="0" dirty="0" err="1"/>
              <a:t>Django</a:t>
            </a:r>
            <a:r>
              <a:rPr lang="en-GB" b="0" dirty="0"/>
              <a:t> can build almost any type of website. It can also work with any client-side framework and can deliver content in any format such as HTML, JSON, XML etc. Some sites which can be built using </a:t>
            </a:r>
            <a:r>
              <a:rPr lang="en-GB" b="0" dirty="0" err="1"/>
              <a:t>Django</a:t>
            </a:r>
            <a:r>
              <a:rPr lang="en-GB" b="0" dirty="0"/>
              <a:t> are wikis, social networks, new sites etc.</a:t>
            </a:r>
          </a:p>
          <a:p>
            <a:pPr fontAlgn="base"/>
            <a:r>
              <a:rPr lang="en-GB" dirty="0"/>
              <a:t>Security</a:t>
            </a:r>
            <a:r>
              <a:rPr lang="en-GB" b="0" dirty="0"/>
              <a:t/>
            </a:r>
            <a:br>
              <a:rPr lang="en-GB" b="0" dirty="0"/>
            </a:br>
            <a:r>
              <a:rPr lang="en-GB" b="0" dirty="0"/>
              <a:t>Since </a:t>
            </a:r>
            <a:r>
              <a:rPr lang="en-GB" b="0" dirty="0" err="1"/>
              <a:t>Django</a:t>
            </a:r>
            <a:r>
              <a:rPr lang="en-GB" b="0" dirty="0"/>
              <a:t> framework is made for making web development easy, it has been engineered in such a way that it automatically do the right things to protect the website. For example, In the </a:t>
            </a:r>
            <a:r>
              <a:rPr lang="en-GB" b="0" dirty="0" err="1"/>
              <a:t>Django</a:t>
            </a:r>
            <a:r>
              <a:rPr lang="en-GB" b="0" dirty="0"/>
              <a:t> framework instead of putting a password in cookies, the hashed password is stored in it so that it can’t be fetched easily by hackers.</a:t>
            </a:r>
          </a:p>
          <a:p>
            <a:endParaRPr lang="en-IN" dirty="0"/>
          </a:p>
        </p:txBody>
      </p:sp>
    </p:spTree>
    <p:extLst>
      <p:ext uri="{BB962C8B-B14F-4D97-AF65-F5344CB8AC3E}">
        <p14:creationId xmlns:p14="http://schemas.microsoft.com/office/powerpoint/2010/main" val="1398177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a:t>
            </a:r>
            <a:r>
              <a:rPr lang="en-GB" dirty="0" err="1" smtClean="0"/>
              <a:t>URLConf</a:t>
            </a:r>
            <a:endParaRPr lang="en-IN" dirty="0"/>
          </a:p>
        </p:txBody>
      </p:sp>
      <p:sp>
        <p:nvSpPr>
          <p:cNvPr id="3" name="Content Placeholder 2"/>
          <p:cNvSpPr>
            <a:spLocks noGrp="1"/>
          </p:cNvSpPr>
          <p:nvPr>
            <p:ph idx="1"/>
          </p:nvPr>
        </p:nvSpPr>
        <p:spPr/>
        <p:txBody>
          <a:bodyPr>
            <a:normAutofit fontScale="85000" lnSpcReduction="20000"/>
          </a:bodyPr>
          <a:lstStyle/>
          <a:p>
            <a:pPr marL="114300" indent="0">
              <a:buNone/>
            </a:pPr>
            <a:r>
              <a:rPr lang="en-IN" b="0" dirty="0"/>
              <a:t>from </a:t>
            </a:r>
            <a:r>
              <a:rPr lang="en-IN" b="0" dirty="0" err="1"/>
              <a:t>django.contrib</a:t>
            </a:r>
            <a:r>
              <a:rPr lang="en-IN" b="0" dirty="0"/>
              <a:t> import admin</a:t>
            </a:r>
          </a:p>
          <a:p>
            <a:pPr marL="114300" indent="0">
              <a:buNone/>
            </a:pPr>
            <a:r>
              <a:rPr lang="en-IN" b="0" dirty="0"/>
              <a:t>from </a:t>
            </a:r>
            <a:r>
              <a:rPr lang="en-IN" b="0" dirty="0" err="1"/>
              <a:t>django.urls</a:t>
            </a:r>
            <a:r>
              <a:rPr lang="en-IN" b="0" dirty="0"/>
              <a:t> import path</a:t>
            </a:r>
          </a:p>
          <a:p>
            <a:pPr marL="114300" indent="0">
              <a:buNone/>
            </a:pPr>
            <a:endParaRPr lang="en-IN" b="0" dirty="0"/>
          </a:p>
          <a:p>
            <a:pPr marL="114300" indent="0">
              <a:buNone/>
            </a:pPr>
            <a:r>
              <a:rPr lang="en-IN" b="0" dirty="0"/>
              <a:t>from </a:t>
            </a:r>
            <a:r>
              <a:rPr lang="en-IN" b="0" dirty="0" err="1"/>
              <a:t>django.http</a:t>
            </a:r>
            <a:r>
              <a:rPr lang="en-IN" b="0" dirty="0"/>
              <a:t> import </a:t>
            </a:r>
            <a:r>
              <a:rPr lang="en-IN" b="0" dirty="0" err="1"/>
              <a:t>HttpResponse</a:t>
            </a:r>
            <a:endParaRPr lang="en-IN" b="0" dirty="0"/>
          </a:p>
          <a:p>
            <a:pPr marL="114300" indent="0">
              <a:buNone/>
            </a:pPr>
            <a:endParaRPr lang="en-IN" b="0" dirty="0"/>
          </a:p>
          <a:p>
            <a:pPr marL="114300" indent="0">
              <a:buNone/>
            </a:pPr>
            <a:r>
              <a:rPr lang="en-IN" b="0" dirty="0" err="1"/>
              <a:t>def</a:t>
            </a:r>
            <a:r>
              <a:rPr lang="en-IN" b="0" dirty="0"/>
              <a:t> home(request):</a:t>
            </a:r>
          </a:p>
          <a:p>
            <a:pPr marL="114300" indent="0">
              <a:buNone/>
            </a:pPr>
            <a:r>
              <a:rPr lang="en-IN" b="0" dirty="0"/>
              <a:t>    return </a:t>
            </a:r>
            <a:r>
              <a:rPr lang="en-IN" b="0" dirty="0" err="1"/>
              <a:t>HttpResponse</a:t>
            </a:r>
            <a:r>
              <a:rPr lang="en-IN" b="0" dirty="0"/>
              <a:t>("Home page")</a:t>
            </a:r>
          </a:p>
          <a:p>
            <a:pPr marL="114300" indent="0">
              <a:buNone/>
            </a:pPr>
            <a:endParaRPr lang="en-IN" b="0" dirty="0"/>
          </a:p>
          <a:p>
            <a:pPr marL="114300" indent="0">
              <a:buNone/>
            </a:pPr>
            <a:r>
              <a:rPr lang="en-IN" b="0" dirty="0" err="1"/>
              <a:t>def</a:t>
            </a:r>
            <a:r>
              <a:rPr lang="en-IN" b="0" dirty="0"/>
              <a:t> contact(request):</a:t>
            </a:r>
          </a:p>
          <a:p>
            <a:pPr marL="114300" indent="0">
              <a:buNone/>
            </a:pPr>
            <a:r>
              <a:rPr lang="en-IN" b="0" dirty="0"/>
              <a:t>    return </a:t>
            </a:r>
            <a:r>
              <a:rPr lang="en-IN" b="0" dirty="0" err="1"/>
              <a:t>HttpResponse</a:t>
            </a:r>
            <a:r>
              <a:rPr lang="en-IN" b="0" dirty="0"/>
              <a:t>("Contact page")</a:t>
            </a:r>
          </a:p>
          <a:p>
            <a:pPr marL="114300" indent="0">
              <a:buNone/>
            </a:pPr>
            <a:endParaRPr lang="en-IN" b="0" dirty="0"/>
          </a:p>
          <a:p>
            <a:pPr marL="114300" indent="0">
              <a:buNone/>
            </a:pPr>
            <a:r>
              <a:rPr lang="en-IN" b="0" dirty="0" err="1"/>
              <a:t>urlpatterns</a:t>
            </a:r>
            <a:r>
              <a:rPr lang="en-IN" b="0" dirty="0"/>
              <a:t> = [</a:t>
            </a:r>
          </a:p>
          <a:p>
            <a:pPr marL="114300" indent="0">
              <a:buNone/>
            </a:pPr>
            <a:r>
              <a:rPr lang="en-IN" b="0" dirty="0"/>
              <a:t>    path('admin/', </a:t>
            </a:r>
            <a:r>
              <a:rPr lang="en-IN" b="0" dirty="0" err="1"/>
              <a:t>admin.site.urls</a:t>
            </a:r>
            <a:r>
              <a:rPr lang="en-IN" b="0" dirty="0"/>
              <a:t>),</a:t>
            </a:r>
          </a:p>
          <a:p>
            <a:pPr marL="114300" indent="0">
              <a:buNone/>
            </a:pPr>
            <a:r>
              <a:rPr lang="en-IN" b="0" dirty="0"/>
              <a:t>    path('', home),</a:t>
            </a:r>
          </a:p>
          <a:p>
            <a:pPr marL="114300" indent="0">
              <a:buNone/>
            </a:pPr>
            <a:r>
              <a:rPr lang="en-IN" b="0" dirty="0"/>
              <a:t>    path('about/', contact),</a:t>
            </a:r>
          </a:p>
          <a:p>
            <a:pPr marL="114300" indent="0">
              <a:buNone/>
            </a:pPr>
            <a:r>
              <a:rPr lang="en-IN" b="0" dirty="0"/>
              <a:t>]</a:t>
            </a:r>
          </a:p>
          <a:p>
            <a:pPr marL="114300" indent="0">
              <a:buNone/>
            </a:pPr>
            <a:endParaRPr lang="en-IN" dirty="0"/>
          </a:p>
        </p:txBody>
      </p:sp>
    </p:spTree>
    <p:extLst>
      <p:ext uri="{BB962C8B-B14F-4D97-AF65-F5344CB8AC3E}">
        <p14:creationId xmlns:p14="http://schemas.microsoft.com/office/powerpoint/2010/main" val="9178426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a:t>
            </a:r>
            <a:r>
              <a:rPr lang="en-GB" dirty="0" err="1" smtClean="0"/>
              <a:t>URLConf</a:t>
            </a:r>
            <a:endParaRPr lang="en-IN"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333015"/>
            <a:ext cx="6552728" cy="4977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080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a:t>
            </a:r>
            <a:r>
              <a:rPr lang="en-GB" dirty="0" err="1" smtClean="0"/>
              <a:t>URLConf</a:t>
            </a: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4561411"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852936"/>
            <a:ext cx="5649859"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0102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a:t>
            </a:r>
            <a:r>
              <a:rPr lang="en-GB" dirty="0" err="1" smtClean="0"/>
              <a:t>URLConf</a:t>
            </a:r>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7885832" cy="290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661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URL Mapping</a:t>
            </a:r>
            <a:endParaRPr lang="en-IN" dirty="0"/>
          </a:p>
        </p:txBody>
      </p:sp>
      <p:sp>
        <p:nvSpPr>
          <p:cNvPr id="3" name="Content Placeholder 2"/>
          <p:cNvSpPr>
            <a:spLocks noGrp="1"/>
          </p:cNvSpPr>
          <p:nvPr>
            <p:ph idx="1"/>
          </p:nvPr>
        </p:nvSpPr>
        <p:spPr/>
        <p:txBody>
          <a:bodyPr/>
          <a:lstStyle/>
          <a:p>
            <a:r>
              <a:rPr lang="en-GB" b="0" dirty="0" err="1"/>
              <a:t>Django</a:t>
            </a:r>
            <a:r>
              <a:rPr lang="en-GB" b="0" dirty="0"/>
              <a:t> is a web application framework, it gets user requests by URL locater and responds back. </a:t>
            </a:r>
            <a:endParaRPr lang="en-GB" b="0" dirty="0" smtClean="0"/>
          </a:p>
          <a:p>
            <a:r>
              <a:rPr lang="en-GB" b="0" dirty="0" smtClean="0"/>
              <a:t>To </a:t>
            </a:r>
            <a:r>
              <a:rPr lang="en-GB" b="0" dirty="0"/>
              <a:t>handle URL, </a:t>
            </a:r>
            <a:r>
              <a:rPr lang="en-GB" dirty="0" err="1"/>
              <a:t>django.urls</a:t>
            </a:r>
            <a:r>
              <a:rPr lang="en-GB" b="0" dirty="0"/>
              <a:t> module is used by the framework</a:t>
            </a:r>
            <a:r>
              <a:rPr lang="en-GB" b="0" dirty="0" smtClean="0"/>
              <a:t>.</a:t>
            </a:r>
          </a:p>
          <a:p>
            <a:endParaRPr lang="en-GB" b="0" dirty="0"/>
          </a:p>
          <a:p>
            <a:pPr marL="114300" indent="0">
              <a:buNone/>
            </a:pPr>
            <a:r>
              <a:rPr lang="en-GB" dirty="0" smtClean="0"/>
              <a:t>urls.py</a:t>
            </a:r>
          </a:p>
          <a:p>
            <a:pPr marL="114300" indent="0">
              <a:buNone/>
            </a:pPr>
            <a:r>
              <a:rPr lang="en-IN" b="0" dirty="0"/>
              <a:t>from </a:t>
            </a:r>
            <a:r>
              <a:rPr lang="en-IN" b="0" dirty="0" err="1"/>
              <a:t>django.contrib</a:t>
            </a:r>
            <a:r>
              <a:rPr lang="en-IN" b="0" dirty="0"/>
              <a:t> </a:t>
            </a:r>
            <a:r>
              <a:rPr lang="en-IN" dirty="0"/>
              <a:t>import</a:t>
            </a:r>
            <a:r>
              <a:rPr lang="en-IN" b="0" dirty="0"/>
              <a:t> admin  </a:t>
            </a:r>
          </a:p>
          <a:p>
            <a:pPr marL="114300" indent="0">
              <a:buNone/>
            </a:pPr>
            <a:r>
              <a:rPr lang="en-IN" b="0" dirty="0"/>
              <a:t>from </a:t>
            </a:r>
            <a:r>
              <a:rPr lang="en-IN" b="0" dirty="0" err="1"/>
              <a:t>django.urls</a:t>
            </a:r>
            <a:r>
              <a:rPr lang="en-IN" b="0" dirty="0"/>
              <a:t> </a:t>
            </a:r>
            <a:r>
              <a:rPr lang="en-IN" dirty="0"/>
              <a:t>import</a:t>
            </a:r>
            <a:r>
              <a:rPr lang="en-IN" b="0" dirty="0"/>
              <a:t> path  </a:t>
            </a:r>
          </a:p>
          <a:p>
            <a:pPr marL="114300" indent="0">
              <a:buNone/>
            </a:pPr>
            <a:r>
              <a:rPr lang="en-IN" b="0" dirty="0"/>
              <a:t>  </a:t>
            </a:r>
          </a:p>
          <a:p>
            <a:pPr marL="114300" indent="0">
              <a:buNone/>
            </a:pPr>
            <a:r>
              <a:rPr lang="en-IN" b="0" dirty="0" err="1"/>
              <a:t>urlpatterns</a:t>
            </a:r>
            <a:r>
              <a:rPr lang="en-IN" b="0" dirty="0"/>
              <a:t> = [  </a:t>
            </a:r>
          </a:p>
          <a:p>
            <a:pPr marL="114300" indent="0">
              <a:buNone/>
            </a:pPr>
            <a:r>
              <a:rPr lang="en-IN" b="0" dirty="0"/>
              <a:t>    path('admin/', </a:t>
            </a:r>
            <a:r>
              <a:rPr lang="en-IN" b="0" dirty="0" err="1"/>
              <a:t>admin.site.urls</a:t>
            </a:r>
            <a:r>
              <a:rPr lang="en-IN" b="0" dirty="0"/>
              <a:t>),  </a:t>
            </a:r>
          </a:p>
          <a:p>
            <a:pPr marL="114300" indent="0">
              <a:buNone/>
            </a:pPr>
            <a:r>
              <a:rPr lang="en-IN" b="0" dirty="0"/>
              <a:t>]  </a:t>
            </a:r>
          </a:p>
          <a:p>
            <a:endParaRPr lang="en-IN" dirty="0"/>
          </a:p>
        </p:txBody>
      </p:sp>
    </p:spTree>
    <p:extLst>
      <p:ext uri="{BB962C8B-B14F-4D97-AF65-F5344CB8AC3E}">
        <p14:creationId xmlns:p14="http://schemas.microsoft.com/office/powerpoint/2010/main" val="40689511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URL Mapping</a:t>
            </a:r>
            <a:endParaRPr lang="en-IN" dirty="0"/>
          </a:p>
        </p:txBody>
      </p:sp>
      <p:sp>
        <p:nvSpPr>
          <p:cNvPr id="3" name="Content Placeholder 2"/>
          <p:cNvSpPr>
            <a:spLocks noGrp="1"/>
          </p:cNvSpPr>
          <p:nvPr>
            <p:ph idx="1"/>
          </p:nvPr>
        </p:nvSpPr>
        <p:spPr/>
        <p:txBody>
          <a:bodyPr/>
          <a:lstStyle/>
          <a:p>
            <a:r>
              <a:rPr lang="en-GB" b="0" dirty="0" err="1" smtClean="0"/>
              <a:t>Django</a:t>
            </a:r>
            <a:r>
              <a:rPr lang="en-GB" b="0" dirty="0" smtClean="0"/>
              <a:t> </a:t>
            </a:r>
            <a:r>
              <a:rPr lang="en-GB" b="0" dirty="0"/>
              <a:t>already has mentioned a URL here for the admin. The path function takes the first argument as a route of string or regex type.</a:t>
            </a:r>
          </a:p>
          <a:p>
            <a:r>
              <a:rPr lang="en-GB" b="0" dirty="0"/>
              <a:t>The view argument is a view function which is used to return a response (template) to the user.</a:t>
            </a:r>
          </a:p>
          <a:p>
            <a:r>
              <a:rPr lang="en-GB" b="0" dirty="0"/>
              <a:t>The </a:t>
            </a:r>
            <a:r>
              <a:rPr lang="en-GB" dirty="0" err="1"/>
              <a:t>django.urls</a:t>
            </a:r>
            <a:r>
              <a:rPr lang="en-GB" b="0" dirty="0"/>
              <a:t> module contains various functions, </a:t>
            </a:r>
            <a:r>
              <a:rPr lang="en-GB" dirty="0"/>
              <a:t>path(</a:t>
            </a:r>
            <a:r>
              <a:rPr lang="en-GB" dirty="0" err="1"/>
              <a:t>route,view,kwargs,name</a:t>
            </a:r>
            <a:r>
              <a:rPr lang="en-GB" dirty="0"/>
              <a:t>)</a:t>
            </a:r>
            <a:r>
              <a:rPr lang="en-GB" b="0" dirty="0"/>
              <a:t> is one of those which is used to map the URL and call the specified view.</a:t>
            </a:r>
          </a:p>
          <a:p>
            <a:endParaRPr lang="en-IN" dirty="0"/>
          </a:p>
        </p:txBody>
      </p:sp>
    </p:spTree>
    <p:extLst>
      <p:ext uri="{BB962C8B-B14F-4D97-AF65-F5344CB8AC3E}">
        <p14:creationId xmlns:p14="http://schemas.microsoft.com/office/powerpoint/2010/main" val="7734487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URL Mapping</a:t>
            </a:r>
            <a:endParaRPr lang="en-IN" dirty="0"/>
          </a:p>
        </p:txBody>
      </p:sp>
      <p:sp>
        <p:nvSpPr>
          <p:cNvPr id="3" name="Content Placeholder 2"/>
          <p:cNvSpPr>
            <a:spLocks noGrp="1"/>
          </p:cNvSpPr>
          <p:nvPr>
            <p:ph idx="1"/>
          </p:nvPr>
        </p:nvSpPr>
        <p:spPr/>
        <p:txBody>
          <a:bodyPr/>
          <a:lstStyle/>
          <a:p>
            <a:pPr marL="114300" indent="0">
              <a:buNone/>
            </a:pPr>
            <a:r>
              <a:rPr lang="en-IN" sz="2000" b="0" dirty="0"/>
              <a:t>from </a:t>
            </a:r>
            <a:r>
              <a:rPr lang="en-IN" sz="2000" b="0" dirty="0" err="1"/>
              <a:t>django.shortcuts</a:t>
            </a:r>
            <a:r>
              <a:rPr lang="en-IN" sz="2000" b="0" dirty="0"/>
              <a:t> </a:t>
            </a:r>
            <a:r>
              <a:rPr lang="en-IN" sz="2000" dirty="0"/>
              <a:t>import</a:t>
            </a:r>
            <a:r>
              <a:rPr lang="en-IN" sz="2000" b="0" dirty="0"/>
              <a:t> render    </a:t>
            </a:r>
          </a:p>
          <a:p>
            <a:pPr marL="114300" indent="0">
              <a:buNone/>
            </a:pPr>
            <a:r>
              <a:rPr lang="en-IN" sz="2000" b="0" dirty="0"/>
              <a:t># Create your views here.    </a:t>
            </a:r>
          </a:p>
          <a:p>
            <a:pPr marL="114300" indent="0">
              <a:buNone/>
            </a:pPr>
            <a:r>
              <a:rPr lang="en-IN" sz="2000" b="0" dirty="0"/>
              <a:t>from </a:t>
            </a:r>
            <a:r>
              <a:rPr lang="en-IN" sz="2000" b="0" dirty="0" err="1"/>
              <a:t>django.http</a:t>
            </a:r>
            <a:r>
              <a:rPr lang="en-IN" sz="2000" b="0" dirty="0"/>
              <a:t> </a:t>
            </a:r>
            <a:r>
              <a:rPr lang="en-IN" sz="2000" dirty="0"/>
              <a:t>import</a:t>
            </a:r>
            <a:r>
              <a:rPr lang="en-IN" sz="2000" b="0" dirty="0"/>
              <a:t> </a:t>
            </a:r>
            <a:r>
              <a:rPr lang="en-IN" sz="2000" b="0" dirty="0" err="1"/>
              <a:t>HttpResponse</a:t>
            </a:r>
            <a:r>
              <a:rPr lang="en-IN" sz="2000" b="0" dirty="0"/>
              <a:t>, </a:t>
            </a:r>
            <a:r>
              <a:rPr lang="en-IN" sz="2000" b="0" dirty="0" err="1"/>
              <a:t>HttpResponseNotFound</a:t>
            </a:r>
            <a:r>
              <a:rPr lang="en-IN" sz="2000" b="0" dirty="0"/>
              <a:t>    </a:t>
            </a:r>
          </a:p>
          <a:p>
            <a:pPr marL="114300" indent="0">
              <a:buNone/>
            </a:pPr>
            <a:r>
              <a:rPr lang="en-IN" sz="2000" b="0" dirty="0"/>
              <a:t>from </a:t>
            </a:r>
            <a:r>
              <a:rPr lang="en-IN" sz="2000" b="0" dirty="0" err="1"/>
              <a:t>django.views.decorators.http</a:t>
            </a:r>
            <a:r>
              <a:rPr lang="en-IN" sz="2000" b="0" dirty="0"/>
              <a:t> </a:t>
            </a:r>
            <a:r>
              <a:rPr lang="en-IN" sz="2000" dirty="0"/>
              <a:t>import</a:t>
            </a:r>
            <a:r>
              <a:rPr lang="en-IN" sz="2000" b="0" dirty="0"/>
              <a:t> </a:t>
            </a:r>
            <a:r>
              <a:rPr lang="en-IN" sz="2000" b="0" dirty="0" err="1"/>
              <a:t>require_http_methods</a:t>
            </a:r>
            <a:r>
              <a:rPr lang="en-IN" sz="2000" b="0" dirty="0"/>
              <a:t>    </a:t>
            </a:r>
          </a:p>
          <a:p>
            <a:pPr marL="114300" indent="0">
              <a:buNone/>
            </a:pPr>
            <a:r>
              <a:rPr lang="en-IN" sz="2000" b="0" dirty="0"/>
              <a:t>@</a:t>
            </a:r>
            <a:r>
              <a:rPr lang="en-IN" sz="2000" b="0" dirty="0" err="1"/>
              <a:t>require_http_methods</a:t>
            </a:r>
            <a:r>
              <a:rPr lang="en-IN" sz="2000" b="0" dirty="0"/>
              <a:t>(["GET"])    </a:t>
            </a:r>
          </a:p>
          <a:p>
            <a:pPr marL="114300" indent="0">
              <a:buNone/>
            </a:pPr>
            <a:r>
              <a:rPr lang="en-IN" sz="2000" b="0" dirty="0" err="1"/>
              <a:t>def</a:t>
            </a:r>
            <a:r>
              <a:rPr lang="en-IN" sz="2000" b="0" dirty="0"/>
              <a:t> hello(request):    </a:t>
            </a:r>
          </a:p>
          <a:p>
            <a:pPr marL="114300" indent="0">
              <a:buNone/>
            </a:pPr>
            <a:r>
              <a:rPr lang="en-IN" sz="2000" b="0" dirty="0"/>
              <a:t>    </a:t>
            </a:r>
            <a:r>
              <a:rPr lang="en-IN" sz="2000" dirty="0"/>
              <a:t>return</a:t>
            </a:r>
            <a:r>
              <a:rPr lang="en-IN" sz="2000" b="0" dirty="0"/>
              <a:t> </a:t>
            </a:r>
            <a:r>
              <a:rPr lang="en-IN" sz="2000" b="0" dirty="0" err="1"/>
              <a:t>HttpResponse</a:t>
            </a:r>
            <a:r>
              <a:rPr lang="en-IN" sz="2000" b="0" dirty="0"/>
              <a:t>('&lt;h1&gt;This is Http GET request.&lt;/h1&gt;')  </a:t>
            </a:r>
            <a:r>
              <a:rPr lang="en-IN" b="0" dirty="0"/>
              <a:t>  </a:t>
            </a:r>
          </a:p>
        </p:txBody>
      </p:sp>
    </p:spTree>
    <p:extLst>
      <p:ext uri="{BB962C8B-B14F-4D97-AF65-F5344CB8AC3E}">
        <p14:creationId xmlns:p14="http://schemas.microsoft.com/office/powerpoint/2010/main" val="35555686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URL Mapping</a:t>
            </a:r>
            <a:endParaRPr lang="en-IN" dirty="0"/>
          </a:p>
        </p:txBody>
      </p:sp>
      <p:sp>
        <p:nvSpPr>
          <p:cNvPr id="3" name="Content Placeholder 2"/>
          <p:cNvSpPr>
            <a:spLocks noGrp="1"/>
          </p:cNvSpPr>
          <p:nvPr>
            <p:ph idx="1"/>
          </p:nvPr>
        </p:nvSpPr>
        <p:spPr/>
        <p:txBody>
          <a:bodyPr>
            <a:normAutofit fontScale="92500" lnSpcReduction="10000"/>
          </a:bodyPr>
          <a:lstStyle/>
          <a:p>
            <a:pPr marL="114300" indent="0">
              <a:buNone/>
            </a:pPr>
            <a:r>
              <a:rPr lang="en-IN" sz="2000" b="0" dirty="0"/>
              <a:t>from </a:t>
            </a:r>
            <a:r>
              <a:rPr lang="en-IN" sz="2000" b="0" dirty="0" err="1"/>
              <a:t>django.contrib</a:t>
            </a:r>
            <a:r>
              <a:rPr lang="en-IN" sz="2000" b="0" dirty="0"/>
              <a:t> </a:t>
            </a:r>
            <a:r>
              <a:rPr lang="en-IN" sz="2000" dirty="0"/>
              <a:t>import</a:t>
            </a:r>
            <a:r>
              <a:rPr lang="en-IN" sz="2000" b="0" dirty="0"/>
              <a:t> admin    </a:t>
            </a:r>
          </a:p>
          <a:p>
            <a:pPr marL="114300" indent="0">
              <a:buNone/>
            </a:pPr>
            <a:r>
              <a:rPr lang="en-IN" sz="2000" b="0" dirty="0"/>
              <a:t>from </a:t>
            </a:r>
            <a:r>
              <a:rPr lang="en-IN" sz="2000" b="0" dirty="0" err="1"/>
              <a:t>django.urls</a:t>
            </a:r>
            <a:r>
              <a:rPr lang="en-IN" sz="2000" b="0" dirty="0"/>
              <a:t> </a:t>
            </a:r>
            <a:r>
              <a:rPr lang="en-IN" sz="2000" dirty="0"/>
              <a:t>import</a:t>
            </a:r>
            <a:r>
              <a:rPr lang="en-IN" sz="2000" b="0" dirty="0"/>
              <a:t> path    </a:t>
            </a:r>
          </a:p>
          <a:p>
            <a:pPr marL="114300" indent="0">
              <a:buNone/>
            </a:pPr>
            <a:r>
              <a:rPr lang="en-IN" sz="2000" b="0" dirty="0"/>
              <a:t>from </a:t>
            </a:r>
            <a:r>
              <a:rPr lang="en-IN" sz="2000" b="0" dirty="0" err="1"/>
              <a:t>myapp</a:t>
            </a:r>
            <a:r>
              <a:rPr lang="en-IN" sz="2000" b="0" dirty="0"/>
              <a:t> </a:t>
            </a:r>
            <a:r>
              <a:rPr lang="en-IN" sz="2000" dirty="0"/>
              <a:t>import</a:t>
            </a:r>
            <a:r>
              <a:rPr lang="en-IN" sz="2000" b="0" dirty="0"/>
              <a:t> views    </a:t>
            </a:r>
          </a:p>
          <a:p>
            <a:pPr marL="114300" indent="0">
              <a:buNone/>
            </a:pPr>
            <a:r>
              <a:rPr lang="en-IN" sz="2000" b="0" dirty="0" err="1"/>
              <a:t>urlpatterns</a:t>
            </a:r>
            <a:r>
              <a:rPr lang="en-IN" sz="2000" b="0" dirty="0"/>
              <a:t> = [    </a:t>
            </a:r>
          </a:p>
          <a:p>
            <a:pPr marL="114300" indent="0">
              <a:buNone/>
            </a:pPr>
            <a:r>
              <a:rPr lang="en-IN" sz="2000" b="0" dirty="0"/>
              <a:t>    path('admin/', </a:t>
            </a:r>
            <a:r>
              <a:rPr lang="en-IN" sz="2000" b="0" dirty="0" err="1"/>
              <a:t>admin.site.urls</a:t>
            </a:r>
            <a:r>
              <a:rPr lang="en-IN" sz="2000" b="0" dirty="0"/>
              <a:t>),    </a:t>
            </a:r>
          </a:p>
          <a:p>
            <a:pPr marL="114300" indent="0">
              <a:buNone/>
            </a:pPr>
            <a:r>
              <a:rPr lang="en-IN" sz="2000" b="0" dirty="0"/>
              <a:t>    path('index/', </a:t>
            </a:r>
            <a:r>
              <a:rPr lang="en-IN" sz="2000" b="0" dirty="0" err="1"/>
              <a:t>views.index</a:t>
            </a:r>
            <a:r>
              <a:rPr lang="en-IN" sz="2000" b="0" dirty="0"/>
              <a:t>),    </a:t>
            </a:r>
          </a:p>
          <a:p>
            <a:pPr marL="114300" indent="0">
              <a:buNone/>
            </a:pPr>
            <a:r>
              <a:rPr lang="en-IN" sz="2000" b="0" dirty="0"/>
              <a:t>    path('hello/',  </a:t>
            </a:r>
            <a:r>
              <a:rPr lang="en-IN" sz="2000" b="0" dirty="0" err="1"/>
              <a:t>views.hello</a:t>
            </a:r>
            <a:r>
              <a:rPr lang="en-IN" sz="2000" b="0" dirty="0"/>
              <a:t>),    </a:t>
            </a:r>
          </a:p>
          <a:p>
            <a:pPr marL="114300" indent="0">
              <a:buNone/>
            </a:pPr>
            <a:r>
              <a:rPr lang="en-IN" sz="2000" b="0" dirty="0"/>
              <a:t>]  </a:t>
            </a:r>
          </a:p>
          <a:p>
            <a:r>
              <a:rPr lang="en-GB" b="0" dirty="0"/>
              <a:t>Now, start the server and enter </a:t>
            </a:r>
            <a:r>
              <a:rPr lang="en-GB" dirty="0" smtClean="0"/>
              <a:t>127.0.0.1:8000/hello</a:t>
            </a:r>
            <a:r>
              <a:rPr lang="en-GB" b="0" dirty="0"/>
              <a:t> to the browser. This URL will be mapped into the list of URLs and then call the corresponding function from the views file.</a:t>
            </a:r>
          </a:p>
          <a:p>
            <a:r>
              <a:rPr lang="en-GB" b="0" dirty="0"/>
              <a:t>In this example, hello will be mapped and call hello function from the views file. It is called URL mapping.</a:t>
            </a:r>
          </a:p>
          <a:p>
            <a:pPr marL="114300" indent="0">
              <a:buNone/>
            </a:pPr>
            <a:r>
              <a:rPr lang="en-IN" b="0" dirty="0"/>
              <a:t>  </a:t>
            </a:r>
          </a:p>
        </p:txBody>
      </p:sp>
    </p:spTree>
    <p:extLst>
      <p:ext uri="{BB962C8B-B14F-4D97-AF65-F5344CB8AC3E}">
        <p14:creationId xmlns:p14="http://schemas.microsoft.com/office/powerpoint/2010/main" val="1840669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an App</a:t>
            </a:r>
            <a:endParaRPr lang="en-IN" dirty="0"/>
          </a:p>
        </p:txBody>
      </p:sp>
      <p:sp>
        <p:nvSpPr>
          <p:cNvPr id="3" name="Content Placeholder 2"/>
          <p:cNvSpPr>
            <a:spLocks noGrp="1"/>
          </p:cNvSpPr>
          <p:nvPr>
            <p:ph idx="1"/>
          </p:nvPr>
        </p:nvSpPr>
        <p:spPr/>
        <p:txBody>
          <a:bodyPr/>
          <a:lstStyle/>
          <a:p>
            <a:r>
              <a:rPr lang="en-GB" b="0" dirty="0"/>
              <a:t>A project is a sum of many applications. </a:t>
            </a:r>
            <a:endParaRPr lang="en-GB" b="0" dirty="0" smtClean="0"/>
          </a:p>
          <a:p>
            <a:r>
              <a:rPr lang="en-GB" b="0" dirty="0" smtClean="0"/>
              <a:t>Every </a:t>
            </a:r>
            <a:r>
              <a:rPr lang="en-GB" b="0" dirty="0"/>
              <a:t>application has an objective and can be reused into another project, like the contact form on a website can be an application, and can be reused for others. </a:t>
            </a:r>
            <a:endParaRPr lang="en-GB" b="0" dirty="0" smtClean="0"/>
          </a:p>
          <a:p>
            <a:r>
              <a:rPr lang="en-GB" b="0" dirty="0" smtClean="0"/>
              <a:t>See </a:t>
            </a:r>
            <a:r>
              <a:rPr lang="en-GB" b="0" dirty="0"/>
              <a:t>it as a module of your project</a:t>
            </a:r>
            <a:r>
              <a:rPr lang="en-GB" b="0" dirty="0" smtClean="0"/>
              <a:t>.</a:t>
            </a:r>
          </a:p>
          <a:p>
            <a:pPr marL="114300" indent="0">
              <a:buNone/>
            </a:pPr>
            <a:endParaRPr lang="en-GB" b="0" dirty="0" smtClean="0"/>
          </a:p>
          <a:p>
            <a:pPr marL="114300" indent="0">
              <a:buNone/>
            </a:pPr>
            <a:r>
              <a:rPr lang="en-GB" dirty="0" smtClean="0"/>
              <a:t>Create </a:t>
            </a:r>
            <a:r>
              <a:rPr lang="en-GB" dirty="0"/>
              <a:t>an Application</a:t>
            </a:r>
          </a:p>
          <a:p>
            <a:r>
              <a:rPr lang="en-GB" b="0" dirty="0"/>
              <a:t>We assume you are in your project folder. In our main “</a:t>
            </a:r>
            <a:r>
              <a:rPr lang="en-GB" b="0" dirty="0" err="1"/>
              <a:t>myproject</a:t>
            </a:r>
            <a:r>
              <a:rPr lang="en-GB" b="0" dirty="0"/>
              <a:t>” folder, the same folder then manage.py −</a:t>
            </a:r>
          </a:p>
          <a:p>
            <a:r>
              <a:rPr lang="en-GB" dirty="0"/>
              <a:t>$ python manage.py </a:t>
            </a:r>
            <a:r>
              <a:rPr lang="en-GB" dirty="0" err="1"/>
              <a:t>startapp</a:t>
            </a:r>
            <a:r>
              <a:rPr lang="en-GB" dirty="0"/>
              <a:t> </a:t>
            </a:r>
            <a:r>
              <a:rPr lang="en-GB" dirty="0" err="1"/>
              <a:t>myapp</a:t>
            </a:r>
            <a:endParaRPr lang="en-IN" dirty="0"/>
          </a:p>
        </p:txBody>
      </p:sp>
    </p:spTree>
    <p:extLst>
      <p:ext uri="{BB962C8B-B14F-4D97-AF65-F5344CB8AC3E}">
        <p14:creationId xmlns:p14="http://schemas.microsoft.com/office/powerpoint/2010/main" val="690279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an App</a:t>
            </a:r>
            <a:endParaRPr lang="en-IN" dirty="0"/>
          </a:p>
        </p:txBody>
      </p:sp>
      <p:sp>
        <p:nvSpPr>
          <p:cNvPr id="4" name="Content Placeholder 3"/>
          <p:cNvSpPr>
            <a:spLocks noGrp="1"/>
          </p:cNvSpPr>
          <p:nvPr>
            <p:ph idx="1"/>
          </p:nvPr>
        </p:nvSpPr>
        <p:spPr/>
        <p:txBody>
          <a:bodyPr/>
          <a:lstStyle/>
          <a:p>
            <a:endParaRPr lang="en-IN"/>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50113"/>
            <a:ext cx="792088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10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a:t>
            </a:r>
            <a:r>
              <a:rPr lang="en-IN" dirty="0" err="1" smtClean="0"/>
              <a:t>Django</a:t>
            </a:r>
            <a:endParaRPr lang="en-IN" dirty="0"/>
          </a:p>
        </p:txBody>
      </p:sp>
      <p:sp>
        <p:nvSpPr>
          <p:cNvPr id="3" name="Content Placeholder 2"/>
          <p:cNvSpPr>
            <a:spLocks noGrp="1"/>
          </p:cNvSpPr>
          <p:nvPr>
            <p:ph idx="1"/>
          </p:nvPr>
        </p:nvSpPr>
        <p:spPr/>
        <p:txBody>
          <a:bodyPr/>
          <a:lstStyle/>
          <a:p>
            <a:pPr fontAlgn="base"/>
            <a:r>
              <a:rPr lang="en-GB" dirty="0"/>
              <a:t>Scalability</a:t>
            </a:r>
            <a:r>
              <a:rPr lang="en-GB" b="0" dirty="0"/>
              <a:t/>
            </a:r>
            <a:br>
              <a:rPr lang="en-GB" b="0" dirty="0"/>
            </a:br>
            <a:r>
              <a:rPr lang="en-GB" b="0" dirty="0" err="1"/>
              <a:t>Django</a:t>
            </a:r>
            <a:r>
              <a:rPr lang="en-GB" b="0" dirty="0"/>
              <a:t> web nodes have no stored state, they scale horizontally – just fire up more of them when you need them. Being able to do this is the essence of good scalability. </a:t>
            </a:r>
            <a:r>
              <a:rPr lang="en-GB" b="0" dirty="0" err="1"/>
              <a:t>Instagram</a:t>
            </a:r>
            <a:r>
              <a:rPr lang="en-GB" b="0" dirty="0"/>
              <a:t> and </a:t>
            </a:r>
            <a:r>
              <a:rPr lang="en-GB" b="0" dirty="0" err="1"/>
              <a:t>Disqus</a:t>
            </a:r>
            <a:r>
              <a:rPr lang="en-GB" b="0" dirty="0"/>
              <a:t> are two </a:t>
            </a:r>
            <a:r>
              <a:rPr lang="en-GB" b="0" dirty="0" err="1"/>
              <a:t>Django</a:t>
            </a:r>
            <a:r>
              <a:rPr lang="en-GB" b="0" dirty="0"/>
              <a:t> based products that have millions of active users, this is taken as an example of the scalability of </a:t>
            </a:r>
            <a:r>
              <a:rPr lang="en-GB" b="0" dirty="0" err="1"/>
              <a:t>Django</a:t>
            </a:r>
            <a:r>
              <a:rPr lang="en-GB" b="0" dirty="0"/>
              <a:t>.</a:t>
            </a:r>
          </a:p>
          <a:p>
            <a:pPr fontAlgn="base"/>
            <a:r>
              <a:rPr lang="en-GB" dirty="0"/>
              <a:t>Portability</a:t>
            </a:r>
            <a:r>
              <a:rPr lang="en-GB" b="0" dirty="0"/>
              <a:t/>
            </a:r>
            <a:br>
              <a:rPr lang="en-GB" b="0" dirty="0"/>
            </a:br>
            <a:r>
              <a:rPr lang="en-GB" b="0" dirty="0"/>
              <a:t>All the codes of the </a:t>
            </a:r>
            <a:r>
              <a:rPr lang="en-GB" b="0" dirty="0" err="1"/>
              <a:t>Django</a:t>
            </a:r>
            <a:r>
              <a:rPr lang="en-GB" b="0" dirty="0"/>
              <a:t> framework are written in Python, which runs on many platforms. Which leads to run </a:t>
            </a:r>
            <a:r>
              <a:rPr lang="en-GB" b="0" dirty="0" err="1"/>
              <a:t>Django</a:t>
            </a:r>
            <a:r>
              <a:rPr lang="en-GB" b="0" dirty="0"/>
              <a:t> too in many platforms such as Linux, Windows and Mac OS.</a:t>
            </a:r>
          </a:p>
        </p:txBody>
      </p:sp>
    </p:spTree>
    <p:extLst>
      <p:ext uri="{BB962C8B-B14F-4D97-AF65-F5344CB8AC3E}">
        <p14:creationId xmlns:p14="http://schemas.microsoft.com/office/powerpoint/2010/main" val="9812589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an App</a:t>
            </a:r>
            <a:endParaRPr lang="en-IN" dirty="0"/>
          </a:p>
        </p:txBody>
      </p:sp>
      <p:sp>
        <p:nvSpPr>
          <p:cNvPr id="3" name="Content Placeholder 2"/>
          <p:cNvSpPr>
            <a:spLocks noGrp="1"/>
          </p:cNvSpPr>
          <p:nvPr>
            <p:ph idx="1"/>
          </p:nvPr>
        </p:nvSpPr>
        <p:spPr/>
        <p:txBody>
          <a:bodyPr/>
          <a:lstStyle/>
          <a:p>
            <a:r>
              <a:rPr lang="en-GB" b="0" dirty="0"/>
              <a:t>You just created </a:t>
            </a:r>
            <a:r>
              <a:rPr lang="en-GB" b="0" dirty="0" err="1"/>
              <a:t>myapp</a:t>
            </a:r>
            <a:r>
              <a:rPr lang="en-GB" b="0" dirty="0"/>
              <a:t> application and like project, </a:t>
            </a:r>
            <a:r>
              <a:rPr lang="en-GB" b="0" dirty="0" err="1"/>
              <a:t>Django</a:t>
            </a:r>
            <a:r>
              <a:rPr lang="en-GB" b="0" dirty="0"/>
              <a:t> create a “</a:t>
            </a:r>
            <a:r>
              <a:rPr lang="en-GB" b="0" dirty="0" err="1"/>
              <a:t>myapp</a:t>
            </a:r>
            <a:r>
              <a:rPr lang="en-GB" b="0" dirty="0"/>
              <a:t>” folder with the application structure −</a:t>
            </a:r>
          </a:p>
          <a:p>
            <a:pPr marL="114300" indent="0">
              <a:buNone/>
            </a:pPr>
            <a:endParaRPr lang="en-GB" dirty="0" smtClean="0"/>
          </a:p>
          <a:p>
            <a:pPr marL="114300" indent="0">
              <a:buNone/>
            </a:pPr>
            <a:r>
              <a:rPr lang="en-GB" dirty="0" err="1" smtClean="0"/>
              <a:t>myapp</a:t>
            </a:r>
            <a:r>
              <a:rPr lang="en-GB" dirty="0"/>
              <a:t>/ </a:t>
            </a:r>
            <a:endParaRPr lang="en-GB" dirty="0" smtClean="0"/>
          </a:p>
          <a:p>
            <a:pPr marL="114300" indent="0">
              <a:buNone/>
            </a:pPr>
            <a:r>
              <a:rPr lang="en-GB" dirty="0"/>
              <a:t>	</a:t>
            </a:r>
            <a:r>
              <a:rPr lang="en-GB" dirty="0" smtClean="0"/>
              <a:t>__</a:t>
            </a:r>
            <a:r>
              <a:rPr lang="en-GB" dirty="0"/>
              <a:t>init__.py </a:t>
            </a:r>
            <a:endParaRPr lang="en-GB" dirty="0" smtClean="0"/>
          </a:p>
          <a:p>
            <a:pPr marL="114300" indent="0">
              <a:buNone/>
            </a:pPr>
            <a:r>
              <a:rPr lang="en-GB" dirty="0" smtClean="0"/>
              <a:t>	admin.py </a:t>
            </a:r>
          </a:p>
          <a:p>
            <a:pPr marL="114300" indent="0">
              <a:buNone/>
            </a:pPr>
            <a:r>
              <a:rPr lang="en-GB" dirty="0" smtClean="0"/>
              <a:t>	models.py </a:t>
            </a:r>
          </a:p>
          <a:p>
            <a:pPr marL="114300" indent="0">
              <a:buNone/>
            </a:pPr>
            <a:r>
              <a:rPr lang="en-GB" dirty="0" smtClean="0"/>
              <a:t>	tests.py </a:t>
            </a:r>
          </a:p>
          <a:p>
            <a:pPr marL="114300" indent="0">
              <a:buNone/>
            </a:pPr>
            <a:r>
              <a:rPr lang="en-GB" dirty="0" smtClean="0"/>
              <a:t>	views.py</a:t>
            </a:r>
            <a:endParaRPr lang="en-IN" dirty="0"/>
          </a:p>
        </p:txBody>
      </p:sp>
    </p:spTree>
    <p:extLst>
      <p:ext uri="{BB962C8B-B14F-4D97-AF65-F5344CB8AC3E}">
        <p14:creationId xmlns:p14="http://schemas.microsoft.com/office/powerpoint/2010/main" val="6986343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an App</a:t>
            </a:r>
            <a:endParaRPr lang="en-IN" dirty="0"/>
          </a:p>
        </p:txBody>
      </p:sp>
      <p:sp>
        <p:nvSpPr>
          <p:cNvPr id="3" name="Content Placeholder 2"/>
          <p:cNvSpPr>
            <a:spLocks noGrp="1"/>
          </p:cNvSpPr>
          <p:nvPr>
            <p:ph idx="1"/>
          </p:nvPr>
        </p:nvSpPr>
        <p:spPr/>
        <p:txBody>
          <a:bodyPr/>
          <a:lstStyle/>
          <a:p>
            <a:r>
              <a:rPr lang="en-GB" dirty="0"/>
              <a:t>__init__.py</a:t>
            </a:r>
            <a:r>
              <a:rPr lang="en-GB" b="0" dirty="0"/>
              <a:t> − Just to make sure python handles this folder as a package.</a:t>
            </a:r>
          </a:p>
          <a:p>
            <a:r>
              <a:rPr lang="en-GB" dirty="0"/>
              <a:t>admin.py</a:t>
            </a:r>
            <a:r>
              <a:rPr lang="en-GB" b="0" dirty="0"/>
              <a:t> − This file helps you make the app modifiable in the admin interface.</a:t>
            </a:r>
          </a:p>
          <a:p>
            <a:r>
              <a:rPr lang="en-GB" dirty="0"/>
              <a:t>models.py</a:t>
            </a:r>
            <a:r>
              <a:rPr lang="en-GB" b="0" dirty="0"/>
              <a:t> − This is where all the application models are stored.</a:t>
            </a:r>
          </a:p>
          <a:p>
            <a:r>
              <a:rPr lang="en-GB" dirty="0"/>
              <a:t>tests.py</a:t>
            </a:r>
            <a:r>
              <a:rPr lang="en-GB" b="0" dirty="0"/>
              <a:t> − This is where your unit tests are.</a:t>
            </a:r>
          </a:p>
          <a:p>
            <a:r>
              <a:rPr lang="en-GB" dirty="0"/>
              <a:t>views.py</a:t>
            </a:r>
            <a:r>
              <a:rPr lang="en-GB" b="0" dirty="0"/>
              <a:t> − This is where your application views are.</a:t>
            </a:r>
          </a:p>
          <a:p>
            <a:endParaRPr lang="en-IN" dirty="0"/>
          </a:p>
        </p:txBody>
      </p:sp>
    </p:spTree>
    <p:extLst>
      <p:ext uri="{BB962C8B-B14F-4D97-AF65-F5344CB8AC3E}">
        <p14:creationId xmlns:p14="http://schemas.microsoft.com/office/powerpoint/2010/main" val="25920195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an App</a:t>
            </a:r>
            <a:endParaRPr lang="en-IN" dirty="0"/>
          </a:p>
        </p:txBody>
      </p:sp>
      <p:sp>
        <p:nvSpPr>
          <p:cNvPr id="3" name="Content Placeholder 2"/>
          <p:cNvSpPr>
            <a:spLocks noGrp="1"/>
          </p:cNvSpPr>
          <p:nvPr>
            <p:ph idx="1"/>
          </p:nvPr>
        </p:nvSpPr>
        <p:spPr/>
        <p:txBody>
          <a:bodyPr>
            <a:normAutofit fontScale="92500" lnSpcReduction="20000"/>
          </a:bodyPr>
          <a:lstStyle/>
          <a:p>
            <a:r>
              <a:rPr lang="en-GB" dirty="0"/>
              <a:t>Get the Project to Know About Your Application</a:t>
            </a:r>
          </a:p>
          <a:p>
            <a:r>
              <a:rPr lang="en-IN" b="0" dirty="0" smtClean="0"/>
              <a:t>At </a:t>
            </a:r>
            <a:r>
              <a:rPr lang="en-IN" b="0" dirty="0"/>
              <a:t>this stage we have our "</a:t>
            </a:r>
            <a:r>
              <a:rPr lang="en-IN" b="0" dirty="0" err="1"/>
              <a:t>myapp</a:t>
            </a:r>
            <a:r>
              <a:rPr lang="en-IN" b="0" dirty="0"/>
              <a:t>" application, now we need to register it with our </a:t>
            </a:r>
            <a:r>
              <a:rPr lang="en-IN" b="0" dirty="0" err="1"/>
              <a:t>Django</a:t>
            </a:r>
            <a:r>
              <a:rPr lang="en-IN" b="0" dirty="0"/>
              <a:t> project "</a:t>
            </a:r>
            <a:r>
              <a:rPr lang="en-IN" b="0" dirty="0" err="1"/>
              <a:t>myproject</a:t>
            </a:r>
            <a:r>
              <a:rPr lang="en-IN" b="0" dirty="0"/>
              <a:t>". To do so, update INSTALLED_APPS tuple in the settings.py file of your project (add your app name) −</a:t>
            </a:r>
          </a:p>
          <a:p>
            <a:pPr marL="114300" indent="0">
              <a:buNone/>
            </a:pPr>
            <a:endParaRPr lang="en-IN" dirty="0" smtClean="0"/>
          </a:p>
          <a:p>
            <a:pPr marL="114300" indent="0">
              <a:buNone/>
            </a:pPr>
            <a:r>
              <a:rPr lang="en-IN" dirty="0" smtClean="0"/>
              <a:t>INSTALLED_APPS </a:t>
            </a:r>
            <a:r>
              <a:rPr lang="en-IN" dirty="0"/>
              <a:t>= </a:t>
            </a:r>
            <a:r>
              <a:rPr lang="en-IN" dirty="0" smtClean="0"/>
              <a:t>(</a:t>
            </a:r>
          </a:p>
          <a:p>
            <a:pPr marL="114300" indent="0">
              <a:buNone/>
            </a:pPr>
            <a:r>
              <a:rPr lang="en-IN" dirty="0" smtClean="0"/>
              <a:t> </a:t>
            </a:r>
            <a:r>
              <a:rPr lang="en-IN" dirty="0"/>
              <a:t>'</a:t>
            </a:r>
            <a:r>
              <a:rPr lang="en-IN" dirty="0" err="1"/>
              <a:t>django.contrib.admin</a:t>
            </a:r>
            <a:r>
              <a:rPr lang="en-IN" dirty="0"/>
              <a:t>', </a:t>
            </a:r>
            <a:endParaRPr lang="en-IN" dirty="0" smtClean="0"/>
          </a:p>
          <a:p>
            <a:pPr marL="114300" indent="0">
              <a:buNone/>
            </a:pPr>
            <a:r>
              <a:rPr lang="en-IN" dirty="0" smtClean="0"/>
              <a:t>'</a:t>
            </a:r>
            <a:r>
              <a:rPr lang="en-IN" dirty="0" err="1" smtClean="0"/>
              <a:t>django.contrib.auth</a:t>
            </a:r>
            <a:r>
              <a:rPr lang="en-IN" dirty="0"/>
              <a:t>', </a:t>
            </a:r>
            <a:endParaRPr lang="en-IN" dirty="0" smtClean="0"/>
          </a:p>
          <a:p>
            <a:pPr marL="114300" indent="0">
              <a:buNone/>
            </a:pPr>
            <a:r>
              <a:rPr lang="en-IN" dirty="0" smtClean="0"/>
              <a:t>'</a:t>
            </a:r>
            <a:r>
              <a:rPr lang="en-IN" dirty="0" err="1" smtClean="0"/>
              <a:t>django.contrib.contenttypes</a:t>
            </a:r>
            <a:r>
              <a:rPr lang="en-IN" dirty="0"/>
              <a:t>', </a:t>
            </a:r>
            <a:endParaRPr lang="en-IN" dirty="0" smtClean="0"/>
          </a:p>
          <a:p>
            <a:pPr marL="114300" indent="0">
              <a:buNone/>
            </a:pPr>
            <a:r>
              <a:rPr lang="en-IN" dirty="0" smtClean="0"/>
              <a:t>'</a:t>
            </a:r>
            <a:r>
              <a:rPr lang="en-IN" dirty="0" err="1" smtClean="0"/>
              <a:t>django.contrib.sessions</a:t>
            </a:r>
            <a:r>
              <a:rPr lang="en-IN" dirty="0"/>
              <a:t>', </a:t>
            </a:r>
            <a:endParaRPr lang="en-IN" dirty="0" smtClean="0"/>
          </a:p>
          <a:p>
            <a:pPr marL="114300" indent="0">
              <a:buNone/>
            </a:pPr>
            <a:r>
              <a:rPr lang="en-IN" dirty="0" smtClean="0"/>
              <a:t>'</a:t>
            </a:r>
            <a:r>
              <a:rPr lang="en-IN" dirty="0" err="1" smtClean="0"/>
              <a:t>django.contrib.messages</a:t>
            </a:r>
            <a:r>
              <a:rPr lang="en-IN" dirty="0"/>
              <a:t>', </a:t>
            </a:r>
            <a:endParaRPr lang="en-IN" dirty="0" smtClean="0"/>
          </a:p>
          <a:p>
            <a:pPr marL="114300" indent="0">
              <a:buNone/>
            </a:pPr>
            <a:r>
              <a:rPr lang="en-IN" dirty="0" smtClean="0"/>
              <a:t>'</a:t>
            </a:r>
            <a:r>
              <a:rPr lang="en-IN" dirty="0" err="1" smtClean="0"/>
              <a:t>django.contrib.staticfiles</a:t>
            </a:r>
            <a:r>
              <a:rPr lang="en-IN" dirty="0"/>
              <a:t>', </a:t>
            </a:r>
            <a:endParaRPr lang="en-IN" dirty="0" smtClean="0"/>
          </a:p>
          <a:p>
            <a:pPr marL="114300" indent="0">
              <a:buNone/>
            </a:pPr>
            <a:r>
              <a:rPr lang="en-IN" dirty="0" smtClean="0"/>
              <a:t>'</a:t>
            </a:r>
            <a:r>
              <a:rPr lang="en-IN" dirty="0" err="1" smtClean="0"/>
              <a:t>myapp</a:t>
            </a:r>
            <a:r>
              <a:rPr lang="en-IN" dirty="0"/>
              <a:t>', </a:t>
            </a:r>
            <a:endParaRPr lang="en-IN" dirty="0" smtClean="0"/>
          </a:p>
          <a:p>
            <a:pPr marL="114300" indent="0">
              <a:buNone/>
            </a:pPr>
            <a:r>
              <a:rPr lang="en-IN" dirty="0" smtClean="0"/>
              <a:t>)</a:t>
            </a:r>
            <a:endParaRPr lang="en-IN" dirty="0"/>
          </a:p>
        </p:txBody>
      </p:sp>
    </p:spTree>
    <p:extLst>
      <p:ext uri="{BB962C8B-B14F-4D97-AF65-F5344CB8AC3E}">
        <p14:creationId xmlns:p14="http://schemas.microsoft.com/office/powerpoint/2010/main" val="38204699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an App</a:t>
            </a:r>
            <a:endParaRPr lang="en-IN"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772816"/>
            <a:ext cx="7089684"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0185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an App</a:t>
            </a:r>
            <a:endParaRPr lang="en-IN" dirty="0"/>
          </a:p>
        </p:txBody>
      </p:sp>
      <p:sp>
        <p:nvSpPr>
          <p:cNvPr id="3" name="Content Placeholder 2"/>
          <p:cNvSpPr>
            <a:spLocks noGrp="1"/>
          </p:cNvSpPr>
          <p:nvPr>
            <p:ph idx="1"/>
          </p:nvPr>
        </p:nvSpPr>
        <p:spPr/>
        <p:txBody>
          <a:bodyPr/>
          <a:lstStyle/>
          <a:p>
            <a:r>
              <a:rPr lang="en-GB" b="0" dirty="0"/>
              <a:t>Before launching your server, to access your Admin Interface, you need to initiate the database −</a:t>
            </a:r>
          </a:p>
          <a:p>
            <a:pPr marL="114300" indent="0">
              <a:buNone/>
            </a:pPr>
            <a:r>
              <a:rPr lang="en-GB" dirty="0" smtClean="0"/>
              <a:t>	$ </a:t>
            </a:r>
            <a:r>
              <a:rPr lang="en-GB" dirty="0"/>
              <a:t>python manage.py migrate </a:t>
            </a:r>
            <a:endParaRPr lang="en-GB" dirty="0" smtClean="0"/>
          </a:p>
          <a:p>
            <a:r>
              <a:rPr lang="en-GB" b="0" dirty="0" err="1" smtClean="0"/>
              <a:t>syncdb</a:t>
            </a:r>
            <a:r>
              <a:rPr lang="en-GB" b="0" dirty="0" smtClean="0"/>
              <a:t> </a:t>
            </a:r>
            <a:r>
              <a:rPr lang="en-GB" b="0" dirty="0"/>
              <a:t>will create necessary tables or collections depending on your </a:t>
            </a:r>
            <a:r>
              <a:rPr lang="en-GB" b="0" dirty="0" err="1"/>
              <a:t>db</a:t>
            </a:r>
            <a:r>
              <a:rPr lang="en-GB" b="0" dirty="0"/>
              <a:t> type, necessary for the admin interface to run. Even if you don't have a </a:t>
            </a:r>
            <a:r>
              <a:rPr lang="en-GB" b="0" dirty="0" err="1"/>
              <a:t>superuser</a:t>
            </a:r>
            <a:r>
              <a:rPr lang="en-GB" b="0" dirty="0"/>
              <a:t>, you will be prompted to create one.</a:t>
            </a:r>
          </a:p>
          <a:p>
            <a:endParaRPr lang="en-GB" b="0" dirty="0" smtClean="0"/>
          </a:p>
          <a:p>
            <a:r>
              <a:rPr lang="en-GB" b="0" dirty="0" smtClean="0"/>
              <a:t>If </a:t>
            </a:r>
            <a:r>
              <a:rPr lang="en-GB" b="0" dirty="0"/>
              <a:t>you already have a </a:t>
            </a:r>
            <a:r>
              <a:rPr lang="en-GB" b="0" dirty="0" err="1"/>
              <a:t>superuser</a:t>
            </a:r>
            <a:r>
              <a:rPr lang="en-GB" b="0" dirty="0"/>
              <a:t> or have forgotten it, you can always create one using the following code −</a:t>
            </a:r>
          </a:p>
          <a:p>
            <a:pPr marL="114300" indent="0">
              <a:buNone/>
            </a:pPr>
            <a:r>
              <a:rPr lang="en-GB" dirty="0" smtClean="0"/>
              <a:t>	$ </a:t>
            </a:r>
            <a:r>
              <a:rPr lang="en-GB" dirty="0"/>
              <a:t>python manage.py </a:t>
            </a:r>
            <a:r>
              <a:rPr lang="en-GB" dirty="0" err="1"/>
              <a:t>createsuperuser</a:t>
            </a:r>
            <a:endParaRPr lang="en-IN" dirty="0"/>
          </a:p>
        </p:txBody>
      </p:sp>
    </p:spTree>
    <p:extLst>
      <p:ext uri="{BB962C8B-B14F-4D97-AF65-F5344CB8AC3E}">
        <p14:creationId xmlns:p14="http://schemas.microsoft.com/office/powerpoint/2010/main" val="1219572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an App</a:t>
            </a:r>
            <a:endParaRPr lang="en-IN" dirty="0"/>
          </a:p>
        </p:txBody>
      </p:sp>
      <p:sp>
        <p:nvSpPr>
          <p:cNvPr id="3" name="Content Placeholder 2"/>
          <p:cNvSpPr>
            <a:spLocks noGrp="1"/>
          </p:cNvSpPr>
          <p:nvPr>
            <p:ph idx="1"/>
          </p:nvPr>
        </p:nvSpPr>
        <p:spPr/>
        <p:txBody>
          <a:bodyPr/>
          <a:lstStyle/>
          <a:p>
            <a:r>
              <a:rPr lang="en-GB" b="0" dirty="0"/>
              <a:t>Now just run the server.</a:t>
            </a:r>
          </a:p>
          <a:p>
            <a:pPr marL="114300" indent="0">
              <a:buNone/>
            </a:pPr>
            <a:r>
              <a:rPr lang="en-GB" dirty="0"/>
              <a:t>$ python manage.py </a:t>
            </a:r>
            <a:r>
              <a:rPr lang="en-GB" dirty="0" err="1"/>
              <a:t>runserver</a:t>
            </a:r>
            <a:r>
              <a:rPr lang="en-GB" dirty="0"/>
              <a:t> </a:t>
            </a:r>
            <a:endParaRPr lang="en-GB" dirty="0" smtClean="0"/>
          </a:p>
          <a:p>
            <a:pPr marL="114300" indent="0">
              <a:buNone/>
            </a:pPr>
            <a:endParaRPr lang="en-GB" b="0" dirty="0"/>
          </a:p>
          <a:p>
            <a:pPr marL="114300" indent="0">
              <a:buNone/>
            </a:pPr>
            <a:r>
              <a:rPr lang="en-GB" b="0" dirty="0" smtClean="0"/>
              <a:t>And </a:t>
            </a:r>
            <a:r>
              <a:rPr lang="en-GB" b="0" dirty="0"/>
              <a:t>your admin interface is accessible at: http://127.0.0.1:8000/admin/</a:t>
            </a:r>
          </a:p>
          <a:p>
            <a:endParaRPr lang="en-IN" dirty="0"/>
          </a:p>
        </p:txBody>
      </p:sp>
    </p:spTree>
    <p:extLst>
      <p:ext uri="{BB962C8B-B14F-4D97-AF65-F5344CB8AC3E}">
        <p14:creationId xmlns:p14="http://schemas.microsoft.com/office/powerpoint/2010/main" val="42870034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an App</a:t>
            </a:r>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7489944" cy="353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2282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an App</a:t>
            </a:r>
            <a:endParaRPr lang="en-IN"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13" y="1676400"/>
            <a:ext cx="7713041" cy="398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2080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an App</a:t>
            </a:r>
            <a:endParaRPr lang="en-IN"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18" y="1804988"/>
            <a:ext cx="7141695" cy="364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1885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395536" y="2276872"/>
            <a:ext cx="7620000" cy="187220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b="1" kern="1200">
                <a:solidFill>
                  <a:schemeClr val="tx2"/>
                </a:solidFill>
                <a:latin typeface="+mj-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b="1" kern="1200">
                <a:solidFill>
                  <a:schemeClr val="tx2"/>
                </a:solidFill>
                <a:latin typeface="+mj-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b="1" kern="1200">
                <a:solidFill>
                  <a:schemeClr val="tx2"/>
                </a:solidFill>
                <a:latin typeface="+mj-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b="1" kern="1200">
                <a:solidFill>
                  <a:schemeClr val="tx2"/>
                </a:solidFill>
                <a:latin typeface="+mj-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b="1" kern="1200" baseline="0">
                <a:solidFill>
                  <a:schemeClr val="tx2"/>
                </a:solidFill>
                <a:latin typeface="+mj-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Font typeface="Arial" pitchFamily="34" charset="0"/>
              <a:buNone/>
            </a:pPr>
            <a:r>
              <a:rPr lang="en-US" sz="2800" smtClean="0">
                <a:solidFill>
                  <a:srgbClr val="002060"/>
                </a:solidFill>
              </a:rPr>
              <a:t>Introduction to Django Template System, Load Template Files, Render Templates, Create Forms,  Process Form Data and Customize Form Field Validation</a:t>
            </a:r>
          </a:p>
          <a:p>
            <a:pPr marL="114300" indent="0" algn="just">
              <a:buFont typeface="Arial" pitchFamily="34" charset="0"/>
              <a:buNone/>
            </a:pPr>
            <a:endParaRPr lang="en-IN" dirty="0"/>
          </a:p>
        </p:txBody>
      </p:sp>
    </p:spTree>
    <p:extLst>
      <p:ext uri="{BB962C8B-B14F-4D97-AF65-F5344CB8AC3E}">
        <p14:creationId xmlns:p14="http://schemas.microsoft.com/office/powerpoint/2010/main" val="126247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Popularity of </a:t>
            </a:r>
            <a:r>
              <a:rPr lang="en-GB" dirty="0" err="1" smtClean="0"/>
              <a:t>Django</a:t>
            </a:r>
            <a:endParaRPr lang="en-IN" dirty="0"/>
          </a:p>
        </p:txBody>
      </p:sp>
      <p:sp>
        <p:nvSpPr>
          <p:cNvPr id="3" name="Content Placeholder 2"/>
          <p:cNvSpPr>
            <a:spLocks noGrp="1"/>
          </p:cNvSpPr>
          <p:nvPr>
            <p:ph idx="1"/>
          </p:nvPr>
        </p:nvSpPr>
        <p:spPr/>
        <p:txBody>
          <a:bodyPr/>
          <a:lstStyle/>
          <a:p>
            <a:r>
              <a:rPr lang="en-IN" b="0" dirty="0" err="1"/>
              <a:t>Disqus</a:t>
            </a:r>
            <a:r>
              <a:rPr lang="en-IN" b="0" dirty="0"/>
              <a:t>, </a:t>
            </a:r>
            <a:r>
              <a:rPr lang="en-IN" b="0" dirty="0" err="1"/>
              <a:t>Instagram</a:t>
            </a:r>
            <a:r>
              <a:rPr lang="en-IN" b="0" dirty="0"/>
              <a:t>, Knight Foundation, MacArthur Foundation, Mozilla, National Geographic etc. There are more than 5k online sites based on </a:t>
            </a:r>
            <a:r>
              <a:rPr lang="en-IN" b="0" dirty="0" err="1"/>
              <a:t>Django</a:t>
            </a:r>
            <a:r>
              <a:rPr lang="en-IN" b="0" dirty="0"/>
              <a:t> </a:t>
            </a:r>
            <a:r>
              <a:rPr lang="en-IN" b="0" dirty="0" smtClean="0"/>
              <a:t>framework.</a:t>
            </a:r>
          </a:p>
          <a:p>
            <a:r>
              <a:rPr lang="en-GB" b="0" dirty="0"/>
              <a:t>Sites like </a:t>
            </a:r>
            <a:r>
              <a:rPr lang="en-GB" b="0" u="sng" dirty="0">
                <a:hlinkClick r:id="rId2"/>
              </a:rPr>
              <a:t>Hot Frameworks</a:t>
            </a:r>
            <a:r>
              <a:rPr lang="en-GB" b="0" dirty="0"/>
              <a:t> assess the popularity of a framework by counting the number of </a:t>
            </a:r>
            <a:r>
              <a:rPr lang="en-GB" b="0" dirty="0" err="1"/>
              <a:t>GitHub</a:t>
            </a:r>
            <a:r>
              <a:rPr lang="en-GB" b="0" dirty="0"/>
              <a:t> projects and </a:t>
            </a:r>
            <a:r>
              <a:rPr lang="en-GB" b="0" dirty="0" err="1"/>
              <a:t>StackOverflow</a:t>
            </a:r>
            <a:r>
              <a:rPr lang="en-GB" b="0" dirty="0"/>
              <a:t> questions for each platform, here </a:t>
            </a:r>
            <a:r>
              <a:rPr lang="en-GB" b="0" dirty="0" err="1"/>
              <a:t>Django</a:t>
            </a:r>
            <a:r>
              <a:rPr lang="en-GB" b="0" dirty="0"/>
              <a:t> is in 6th position.</a:t>
            </a:r>
            <a:endParaRPr lang="en-IN" dirty="0"/>
          </a:p>
        </p:txBody>
      </p:sp>
    </p:spTree>
    <p:extLst>
      <p:ext uri="{BB962C8B-B14F-4D97-AF65-F5344CB8AC3E}">
        <p14:creationId xmlns:p14="http://schemas.microsoft.com/office/powerpoint/2010/main" val="40307918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Templates</a:t>
            </a:r>
            <a:endParaRPr lang="en-IN" dirty="0"/>
          </a:p>
        </p:txBody>
      </p:sp>
      <p:sp>
        <p:nvSpPr>
          <p:cNvPr id="3" name="Content Placeholder 2"/>
          <p:cNvSpPr>
            <a:spLocks noGrp="1"/>
          </p:cNvSpPr>
          <p:nvPr>
            <p:ph idx="1"/>
          </p:nvPr>
        </p:nvSpPr>
        <p:spPr/>
        <p:txBody>
          <a:bodyPr/>
          <a:lstStyle/>
          <a:p>
            <a:r>
              <a:rPr lang="en-GB" dirty="0" err="1"/>
              <a:t>Django</a:t>
            </a:r>
            <a:r>
              <a:rPr lang="en-GB" dirty="0"/>
              <a:t> provides a convenient way to generate dynamic HTML pages by using its template system.</a:t>
            </a:r>
          </a:p>
          <a:p>
            <a:r>
              <a:rPr lang="en-GB" dirty="0"/>
              <a:t>A template consists of </a:t>
            </a:r>
            <a:r>
              <a:rPr lang="en-GB" dirty="0">
                <a:solidFill>
                  <a:srgbClr val="C00000"/>
                </a:solidFill>
              </a:rPr>
              <a:t>static parts of the desired HTML output </a:t>
            </a:r>
            <a:r>
              <a:rPr lang="en-GB" dirty="0"/>
              <a:t>as well as some special syntax describing how dynamic content will be inserted.</a:t>
            </a:r>
          </a:p>
          <a:p>
            <a:endParaRPr lang="en-IN" dirty="0"/>
          </a:p>
        </p:txBody>
      </p:sp>
    </p:spTree>
    <p:extLst>
      <p:ext uri="{BB962C8B-B14F-4D97-AF65-F5344CB8AC3E}">
        <p14:creationId xmlns:p14="http://schemas.microsoft.com/office/powerpoint/2010/main" val="37193233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Templates?</a:t>
            </a:r>
            <a:endParaRPr lang="en-IN" dirty="0"/>
          </a:p>
        </p:txBody>
      </p:sp>
      <p:sp>
        <p:nvSpPr>
          <p:cNvPr id="3" name="Content Placeholder 2"/>
          <p:cNvSpPr>
            <a:spLocks noGrp="1"/>
          </p:cNvSpPr>
          <p:nvPr>
            <p:ph idx="1"/>
          </p:nvPr>
        </p:nvSpPr>
        <p:spPr/>
        <p:txBody>
          <a:bodyPr>
            <a:normAutofit fontScale="92500"/>
          </a:bodyPr>
          <a:lstStyle/>
          <a:p>
            <a:r>
              <a:rPr lang="en-GB" b="0" dirty="0"/>
              <a:t>We are hardcoding HTML code inside our views. At a later date, if we want to modify our HTML it would be very painful to go through each view one by one to modify the page. </a:t>
            </a:r>
            <a:endParaRPr lang="en-GB" b="0" dirty="0" smtClean="0"/>
          </a:p>
          <a:p>
            <a:r>
              <a:rPr lang="en-GB" b="0" dirty="0" err="1" smtClean="0"/>
              <a:t>Django</a:t>
            </a:r>
            <a:r>
              <a:rPr lang="en-GB" b="0" dirty="0" smtClean="0"/>
              <a:t> </a:t>
            </a:r>
            <a:r>
              <a:rPr lang="en-GB" b="0" dirty="0"/>
              <a:t>comes bundled with a powerful </a:t>
            </a:r>
            <a:r>
              <a:rPr lang="en-GB" b="0" dirty="0" err="1"/>
              <a:t>templating</a:t>
            </a:r>
            <a:r>
              <a:rPr lang="en-GB" b="0" dirty="0"/>
              <a:t> system which allows us to create complex HTML pages easily instead of hardcoding them inside views. If we keep hardcoding HTML directly in the view we wouldn't be able to use loops or conditional statements that </a:t>
            </a:r>
            <a:r>
              <a:rPr lang="en-GB" b="0" dirty="0" err="1"/>
              <a:t>Django</a:t>
            </a:r>
            <a:r>
              <a:rPr lang="en-GB" b="0" dirty="0"/>
              <a:t> </a:t>
            </a:r>
            <a:r>
              <a:rPr lang="en-GB" b="0" dirty="0" err="1"/>
              <a:t>templating</a:t>
            </a:r>
            <a:r>
              <a:rPr lang="en-GB" b="0" dirty="0"/>
              <a:t> system provides inside our </a:t>
            </a:r>
            <a:r>
              <a:rPr lang="en-GB" b="0"/>
              <a:t>HTML </a:t>
            </a:r>
            <a:endParaRPr lang="en-GB" b="0" smtClean="0"/>
          </a:p>
          <a:p>
            <a:r>
              <a:rPr lang="en-GB" b="0" smtClean="0"/>
              <a:t>In </a:t>
            </a:r>
            <a:r>
              <a:rPr lang="en-GB" b="0" dirty="0"/>
              <a:t>the real world, a page consists of many dynamic components. Embedding dynamic content in a large page using format() method is very error-prone and tedious.</a:t>
            </a:r>
          </a:p>
          <a:p>
            <a:r>
              <a:rPr lang="en-GB" b="0" dirty="0"/>
              <a:t>At this point, we haven't yet introduced database into the scene because it would create more mess.</a:t>
            </a:r>
          </a:p>
        </p:txBody>
      </p:sp>
    </p:spTree>
    <p:extLst>
      <p:ext uri="{BB962C8B-B14F-4D97-AF65-F5344CB8AC3E}">
        <p14:creationId xmlns:p14="http://schemas.microsoft.com/office/powerpoint/2010/main" val="9886324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Templates?</a:t>
            </a:r>
            <a:endParaRPr lang="en-IN" dirty="0"/>
          </a:p>
        </p:txBody>
      </p:sp>
      <p:sp>
        <p:nvSpPr>
          <p:cNvPr id="3" name="Content Placeholder 2"/>
          <p:cNvSpPr>
            <a:spLocks noGrp="1"/>
          </p:cNvSpPr>
          <p:nvPr>
            <p:ph idx="1"/>
          </p:nvPr>
        </p:nvSpPr>
        <p:spPr/>
        <p:txBody>
          <a:bodyPr/>
          <a:lstStyle/>
          <a:p>
            <a:r>
              <a:rPr lang="en-GB" b="0" dirty="0"/>
              <a:t>In HTML file, we can't write python code because the code is only interpreted by python interpreter not the browser. We know that HTML is a static </a:t>
            </a:r>
            <a:r>
              <a:rPr lang="en-GB" b="0" dirty="0" err="1"/>
              <a:t>markup</a:t>
            </a:r>
            <a:r>
              <a:rPr lang="en-GB" b="0" dirty="0"/>
              <a:t> language, while Python is a dynamic programming language.</a:t>
            </a:r>
          </a:p>
          <a:p>
            <a:r>
              <a:rPr lang="en-GB" b="0" dirty="0" err="1"/>
              <a:t>Django</a:t>
            </a:r>
            <a:r>
              <a:rPr lang="en-GB" b="0" dirty="0"/>
              <a:t> template engine is used to separate the design from the python code and allows us to build dynamic web pages.</a:t>
            </a:r>
          </a:p>
          <a:p>
            <a:r>
              <a:rPr lang="en-GB" b="0" dirty="0"/>
              <a:t>Templates not only show static data but also the data from different databases connected to the application through a context dictionary</a:t>
            </a:r>
            <a:endParaRPr lang="en-IN" dirty="0"/>
          </a:p>
        </p:txBody>
      </p:sp>
    </p:spTree>
    <p:extLst>
      <p:ext uri="{BB962C8B-B14F-4D97-AF65-F5344CB8AC3E}">
        <p14:creationId xmlns:p14="http://schemas.microsoft.com/office/powerpoint/2010/main" val="372019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Templates</a:t>
            </a:r>
            <a:endParaRPr lang="en-IN"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6792"/>
            <a:ext cx="8244408"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686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Template</a:t>
            </a:r>
            <a:endParaRPr lang="en-IN" dirty="0"/>
          </a:p>
        </p:txBody>
      </p:sp>
      <p:sp>
        <p:nvSpPr>
          <p:cNvPr id="3" name="Content Placeholder 2"/>
          <p:cNvSpPr>
            <a:spLocks noGrp="1"/>
          </p:cNvSpPr>
          <p:nvPr>
            <p:ph idx="1"/>
          </p:nvPr>
        </p:nvSpPr>
        <p:spPr/>
        <p:txBody>
          <a:bodyPr>
            <a:normAutofit fontScale="77500" lnSpcReduction="20000"/>
          </a:bodyPr>
          <a:lstStyle/>
          <a:p>
            <a:pPr marL="114300" indent="0">
              <a:buNone/>
            </a:pPr>
            <a:r>
              <a:rPr lang="en-IN" dirty="0"/>
              <a:t>&lt;!DOCTYPE html&gt; </a:t>
            </a:r>
            <a:endParaRPr lang="en-IN" dirty="0" smtClean="0"/>
          </a:p>
          <a:p>
            <a:pPr marL="114300" indent="0">
              <a:buNone/>
            </a:pPr>
            <a:r>
              <a:rPr lang="en-IN" dirty="0" smtClean="0"/>
              <a:t>&lt;</a:t>
            </a:r>
            <a:r>
              <a:rPr lang="en-IN" dirty="0"/>
              <a:t>html&gt; &lt;head&gt; &lt;title&gt;Blog Post&lt;/title&gt; &lt;/head&gt; </a:t>
            </a:r>
            <a:endParaRPr lang="en-IN" dirty="0" smtClean="0"/>
          </a:p>
          <a:p>
            <a:pPr marL="114300" indent="0">
              <a:buNone/>
            </a:pPr>
            <a:r>
              <a:rPr lang="en-IN" dirty="0" smtClean="0"/>
              <a:t>&lt;</a:t>
            </a:r>
            <a:r>
              <a:rPr lang="en-IN" dirty="0"/>
              <a:t>body&gt; </a:t>
            </a:r>
            <a:endParaRPr lang="en-IN" dirty="0" smtClean="0"/>
          </a:p>
          <a:p>
            <a:pPr marL="114300" indent="0">
              <a:buNone/>
            </a:pPr>
            <a:r>
              <a:rPr lang="en-IN" dirty="0" smtClean="0"/>
              <a:t>&lt;</a:t>
            </a:r>
            <a:r>
              <a:rPr lang="en-IN" dirty="0"/>
              <a:t>h1&gt;{{ </a:t>
            </a:r>
            <a:r>
              <a:rPr lang="en-IN" dirty="0" err="1"/>
              <a:t>post_title</a:t>
            </a:r>
            <a:r>
              <a:rPr lang="en-IN" dirty="0"/>
              <a:t> }}&lt;/h1&gt; </a:t>
            </a:r>
            <a:endParaRPr lang="en-IN" dirty="0" smtClean="0"/>
          </a:p>
          <a:p>
            <a:pPr marL="114300" indent="0">
              <a:buNone/>
            </a:pPr>
            <a:r>
              <a:rPr lang="en-IN" dirty="0" smtClean="0"/>
              <a:t>&lt;</a:t>
            </a:r>
            <a:r>
              <a:rPr lang="en-IN" dirty="0"/>
              <a:t>p&gt;Published by </a:t>
            </a:r>
            <a:r>
              <a:rPr lang="en-IN" dirty="0" smtClean="0"/>
              <a:t>&lt;</a:t>
            </a:r>
            <a:r>
              <a:rPr lang="en-IN" dirty="0"/>
              <a:t>span&gt;Author : {{ </a:t>
            </a:r>
            <a:r>
              <a:rPr lang="en-IN" dirty="0" err="1"/>
              <a:t>author|title</a:t>
            </a:r>
            <a:r>
              <a:rPr lang="en-IN" dirty="0"/>
              <a:t> </a:t>
            </a:r>
            <a:r>
              <a:rPr lang="en-IN" dirty="0" smtClean="0"/>
              <a:t>}}&lt;/</a:t>
            </a:r>
            <a:r>
              <a:rPr lang="en-IN" dirty="0"/>
              <a:t>span&gt;&lt;/p&gt; </a:t>
            </a:r>
            <a:endParaRPr lang="en-IN" dirty="0" smtClean="0"/>
          </a:p>
          <a:p>
            <a:pPr marL="114300" indent="0">
              <a:buNone/>
            </a:pPr>
            <a:r>
              <a:rPr lang="en-IN" dirty="0" smtClean="0"/>
              <a:t>&lt;</a:t>
            </a:r>
            <a:r>
              <a:rPr lang="en-IN" dirty="0"/>
              <a:t>p&gt;{{ </a:t>
            </a:r>
            <a:r>
              <a:rPr lang="en-IN" dirty="0" err="1"/>
              <a:t>post_content</a:t>
            </a:r>
            <a:r>
              <a:rPr lang="en-IN" dirty="0"/>
              <a:t> }}&lt;/p&gt; </a:t>
            </a:r>
            <a:endParaRPr lang="en-IN" dirty="0" smtClean="0"/>
          </a:p>
          <a:p>
            <a:pPr marL="114300" indent="0">
              <a:buNone/>
            </a:pPr>
            <a:r>
              <a:rPr lang="en-IN" dirty="0" smtClean="0"/>
              <a:t>&lt;</a:t>
            </a:r>
            <a:r>
              <a:rPr lang="en-IN" dirty="0"/>
              <a:t>p&gt;Related Posts:&lt;/p&gt; </a:t>
            </a:r>
            <a:endParaRPr lang="en-IN" dirty="0" smtClean="0"/>
          </a:p>
          <a:p>
            <a:pPr marL="114300" indent="0">
              <a:buNone/>
            </a:pPr>
            <a:r>
              <a:rPr lang="en-IN" dirty="0" smtClean="0"/>
              <a:t>&lt;</a:t>
            </a:r>
            <a:r>
              <a:rPr lang="en-IN" dirty="0" err="1"/>
              <a:t>ul</a:t>
            </a:r>
            <a:r>
              <a:rPr lang="en-IN" dirty="0"/>
              <a:t>&gt; </a:t>
            </a:r>
            <a:endParaRPr lang="en-IN" dirty="0" smtClean="0"/>
          </a:p>
          <a:p>
            <a:pPr marL="114300" indent="0">
              <a:buNone/>
            </a:pPr>
            <a:r>
              <a:rPr lang="en-IN" dirty="0" smtClean="0"/>
              <a:t>{% </a:t>
            </a:r>
            <a:r>
              <a:rPr lang="en-IN" dirty="0"/>
              <a:t>for item in </a:t>
            </a:r>
            <a:r>
              <a:rPr lang="en-IN" dirty="0" err="1"/>
              <a:t>item_list</a:t>
            </a:r>
            <a:r>
              <a:rPr lang="en-IN" dirty="0"/>
              <a:t> %} </a:t>
            </a:r>
            <a:endParaRPr lang="en-IN" dirty="0" smtClean="0"/>
          </a:p>
          <a:p>
            <a:pPr marL="114300" indent="0">
              <a:buNone/>
            </a:pPr>
            <a:r>
              <a:rPr lang="en-IN" dirty="0" smtClean="0"/>
              <a:t>	&lt;</a:t>
            </a:r>
            <a:r>
              <a:rPr lang="en-IN" dirty="0"/>
              <a:t>li&gt;{{ item }}&lt;/li&gt; </a:t>
            </a:r>
            <a:endParaRPr lang="en-IN" dirty="0" smtClean="0"/>
          </a:p>
          <a:p>
            <a:pPr marL="114300" indent="0">
              <a:buNone/>
            </a:pPr>
            <a:r>
              <a:rPr lang="en-IN" dirty="0" smtClean="0"/>
              <a:t>{% </a:t>
            </a:r>
            <a:r>
              <a:rPr lang="en-IN" dirty="0" err="1"/>
              <a:t>endfor</a:t>
            </a:r>
            <a:r>
              <a:rPr lang="en-IN" dirty="0"/>
              <a:t> %} </a:t>
            </a:r>
            <a:endParaRPr lang="en-IN" dirty="0" smtClean="0"/>
          </a:p>
          <a:p>
            <a:pPr marL="114300" indent="0">
              <a:buNone/>
            </a:pPr>
            <a:r>
              <a:rPr lang="en-IN" dirty="0" smtClean="0"/>
              <a:t>&lt;/</a:t>
            </a:r>
            <a:r>
              <a:rPr lang="en-IN" dirty="0" err="1"/>
              <a:t>ul</a:t>
            </a:r>
            <a:r>
              <a:rPr lang="en-IN" dirty="0"/>
              <a:t>&gt; </a:t>
            </a:r>
            <a:endParaRPr lang="en-IN" dirty="0" smtClean="0"/>
          </a:p>
          <a:p>
            <a:pPr marL="114300" indent="0">
              <a:buNone/>
            </a:pPr>
            <a:r>
              <a:rPr lang="en-IN" dirty="0" smtClean="0"/>
              <a:t>{% </a:t>
            </a:r>
            <a:r>
              <a:rPr lang="en-IN" dirty="0"/>
              <a:t>if comments %} </a:t>
            </a:r>
            <a:endParaRPr lang="en-IN" dirty="0" smtClean="0"/>
          </a:p>
          <a:p>
            <a:pPr marL="114300" indent="0">
              <a:buNone/>
            </a:pPr>
            <a:r>
              <a:rPr lang="en-IN" dirty="0" smtClean="0"/>
              <a:t>	&lt;</a:t>
            </a:r>
            <a:r>
              <a:rPr lang="en-IN" dirty="0"/>
              <a:t>p&gt;This post has some comments&lt;/p&gt; </a:t>
            </a:r>
            <a:endParaRPr lang="en-IN" dirty="0" smtClean="0"/>
          </a:p>
          <a:p>
            <a:pPr marL="114300" indent="0">
              <a:buNone/>
            </a:pPr>
            <a:r>
              <a:rPr lang="en-IN" dirty="0" smtClean="0"/>
              <a:t>{% </a:t>
            </a:r>
            <a:r>
              <a:rPr lang="en-IN" dirty="0"/>
              <a:t>else %} </a:t>
            </a:r>
            <a:endParaRPr lang="en-IN" dirty="0" smtClean="0"/>
          </a:p>
          <a:p>
            <a:pPr marL="114300" indent="0">
              <a:buNone/>
            </a:pPr>
            <a:r>
              <a:rPr lang="en-IN" dirty="0"/>
              <a:t>	</a:t>
            </a:r>
            <a:r>
              <a:rPr lang="en-IN" dirty="0" smtClean="0"/>
              <a:t>&lt;</a:t>
            </a:r>
            <a:r>
              <a:rPr lang="en-IN" dirty="0"/>
              <a:t>p&gt;This post has no comments&lt;/p&gt; </a:t>
            </a:r>
            <a:endParaRPr lang="en-IN" dirty="0" smtClean="0"/>
          </a:p>
          <a:p>
            <a:pPr marL="114300" indent="0">
              <a:buNone/>
            </a:pPr>
            <a:r>
              <a:rPr lang="en-IN" dirty="0" smtClean="0"/>
              <a:t>{% </a:t>
            </a:r>
            <a:r>
              <a:rPr lang="en-IN" dirty="0" err="1"/>
              <a:t>endif</a:t>
            </a:r>
            <a:r>
              <a:rPr lang="en-IN" dirty="0"/>
              <a:t> %} </a:t>
            </a:r>
            <a:endParaRPr lang="en-IN" dirty="0" smtClean="0"/>
          </a:p>
          <a:p>
            <a:pPr marL="114300" indent="0">
              <a:buNone/>
            </a:pPr>
            <a:r>
              <a:rPr lang="en-IN" dirty="0" smtClean="0"/>
              <a:t>&lt;/</a:t>
            </a:r>
            <a:r>
              <a:rPr lang="en-IN" dirty="0"/>
              <a:t>body</a:t>
            </a:r>
            <a:r>
              <a:rPr lang="en-IN" dirty="0" smtClean="0"/>
              <a:t>&gt;&lt;/</a:t>
            </a:r>
            <a:r>
              <a:rPr lang="en-IN" dirty="0"/>
              <a:t>html&gt;</a:t>
            </a:r>
          </a:p>
        </p:txBody>
      </p:sp>
    </p:spTree>
    <p:extLst>
      <p:ext uri="{BB962C8B-B14F-4D97-AF65-F5344CB8AC3E}">
        <p14:creationId xmlns:p14="http://schemas.microsoft.com/office/powerpoint/2010/main" val="22109995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Templates</a:t>
            </a:r>
            <a:endParaRPr lang="en-IN" dirty="0"/>
          </a:p>
        </p:txBody>
      </p:sp>
      <p:sp>
        <p:nvSpPr>
          <p:cNvPr id="3" name="Content Placeholder 2"/>
          <p:cNvSpPr>
            <a:spLocks noGrp="1"/>
          </p:cNvSpPr>
          <p:nvPr>
            <p:ph idx="1"/>
          </p:nvPr>
        </p:nvSpPr>
        <p:spPr/>
        <p:txBody>
          <a:bodyPr/>
          <a:lstStyle/>
          <a:p>
            <a:r>
              <a:rPr lang="en-GB" b="0" dirty="0"/>
              <a:t>Create a </a:t>
            </a:r>
            <a:r>
              <a:rPr lang="en-GB" dirty="0"/>
              <a:t>templates</a:t>
            </a:r>
            <a:r>
              <a:rPr lang="en-GB" b="0" dirty="0"/>
              <a:t> folder inside the </a:t>
            </a:r>
            <a:r>
              <a:rPr lang="en-GB" dirty="0"/>
              <a:t>members</a:t>
            </a:r>
            <a:r>
              <a:rPr lang="en-GB" b="0" dirty="0"/>
              <a:t> folder, and create a HTML file named </a:t>
            </a:r>
            <a:r>
              <a:rPr lang="en-GB" dirty="0"/>
              <a:t>myfirst.html</a:t>
            </a:r>
            <a:r>
              <a:rPr lang="en-GB" b="0" dirty="0"/>
              <a: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9" y="2708920"/>
            <a:ext cx="811899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4382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Templates</a:t>
            </a:r>
            <a:endParaRPr lang="en-IN" dirty="0"/>
          </a:p>
        </p:txBody>
      </p:sp>
      <p:sp>
        <p:nvSpPr>
          <p:cNvPr id="3" name="Content Placeholder 2"/>
          <p:cNvSpPr>
            <a:spLocks noGrp="1"/>
          </p:cNvSpPr>
          <p:nvPr>
            <p:ph idx="1"/>
          </p:nvPr>
        </p:nvSpPr>
        <p:spPr/>
        <p:txBody>
          <a:bodyPr/>
          <a:lstStyle/>
          <a:p>
            <a:r>
              <a:rPr lang="en-GB" b="0" dirty="0"/>
              <a:t>Create a </a:t>
            </a:r>
            <a:r>
              <a:rPr lang="en-GB" dirty="0"/>
              <a:t>templates</a:t>
            </a:r>
            <a:r>
              <a:rPr lang="en-GB" b="0" dirty="0"/>
              <a:t> folder inside the </a:t>
            </a:r>
            <a:r>
              <a:rPr lang="en-GB" dirty="0"/>
              <a:t>members</a:t>
            </a:r>
            <a:r>
              <a:rPr lang="en-GB" b="0" dirty="0"/>
              <a:t> folder, and create a HTML file named </a:t>
            </a:r>
            <a:r>
              <a:rPr lang="en-GB" dirty="0"/>
              <a:t>myfirst.html</a:t>
            </a:r>
            <a:r>
              <a:rPr lang="en-GB" b="0" dirty="0"/>
              <a:t>.</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36912"/>
            <a:ext cx="7812360" cy="368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6490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Templates</a:t>
            </a:r>
            <a:endParaRPr lang="en-IN" dirty="0"/>
          </a:p>
        </p:txBody>
      </p:sp>
      <p:sp>
        <p:nvSpPr>
          <p:cNvPr id="3" name="Content Placeholder 2"/>
          <p:cNvSpPr>
            <a:spLocks noGrp="1"/>
          </p:cNvSpPr>
          <p:nvPr>
            <p:ph idx="1"/>
          </p:nvPr>
        </p:nvSpPr>
        <p:spPr/>
        <p:txBody>
          <a:bodyPr/>
          <a:lstStyle/>
          <a:p>
            <a:r>
              <a:rPr lang="en-GB" b="0" dirty="0"/>
              <a:t>Create a </a:t>
            </a:r>
            <a:r>
              <a:rPr lang="en-GB" dirty="0"/>
              <a:t>templates</a:t>
            </a:r>
            <a:r>
              <a:rPr lang="en-GB" b="0" dirty="0"/>
              <a:t> folder inside the </a:t>
            </a:r>
            <a:r>
              <a:rPr lang="en-GB" dirty="0"/>
              <a:t>members</a:t>
            </a:r>
            <a:r>
              <a:rPr lang="en-GB" b="0" dirty="0"/>
              <a:t> folder, and create a HTML file named </a:t>
            </a:r>
            <a:r>
              <a:rPr lang="en-GB" dirty="0"/>
              <a:t>myfirst.html</a:t>
            </a:r>
            <a:r>
              <a:rPr lang="en-GB" b="0" dirty="0"/>
              <a:t>.</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2" y="2492896"/>
            <a:ext cx="843915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3959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Templates</a:t>
            </a:r>
            <a:endParaRPr lang="en-IN" dirty="0"/>
          </a:p>
        </p:txBody>
      </p:sp>
      <p:sp>
        <p:nvSpPr>
          <p:cNvPr id="3" name="Content Placeholder 2"/>
          <p:cNvSpPr>
            <a:spLocks noGrp="1"/>
          </p:cNvSpPr>
          <p:nvPr>
            <p:ph idx="1"/>
          </p:nvPr>
        </p:nvSpPr>
        <p:spPr/>
        <p:txBody>
          <a:bodyPr/>
          <a:lstStyle/>
          <a:p>
            <a:pPr marL="114300" indent="0">
              <a:buNone/>
            </a:pPr>
            <a:r>
              <a:rPr lang="en-GB" b="0" dirty="0"/>
              <a:t>members/templates/myfirst.html:</a:t>
            </a:r>
          </a:p>
          <a:p>
            <a:pPr marL="114300" indent="0">
              <a:buNone/>
            </a:pPr>
            <a:r>
              <a:rPr lang="en-GB" dirty="0"/>
              <a:t>&lt;!DOCTYPE html&gt; </a:t>
            </a:r>
            <a:endParaRPr lang="en-GB" dirty="0" smtClean="0"/>
          </a:p>
          <a:p>
            <a:pPr marL="114300" indent="0">
              <a:buNone/>
            </a:pPr>
            <a:r>
              <a:rPr lang="en-GB" dirty="0" smtClean="0"/>
              <a:t>&lt;</a:t>
            </a:r>
            <a:r>
              <a:rPr lang="en-GB" dirty="0"/>
              <a:t>html&gt; </a:t>
            </a:r>
            <a:endParaRPr lang="en-GB" dirty="0" smtClean="0"/>
          </a:p>
          <a:p>
            <a:pPr marL="114300" indent="0">
              <a:buNone/>
            </a:pPr>
            <a:r>
              <a:rPr lang="en-GB" dirty="0" smtClean="0"/>
              <a:t>&lt;</a:t>
            </a:r>
            <a:r>
              <a:rPr lang="en-GB" dirty="0"/>
              <a:t>body&gt; &lt;h1&gt;Hello World!&lt;/h1&gt; </a:t>
            </a:r>
            <a:endParaRPr lang="en-GB" dirty="0" smtClean="0"/>
          </a:p>
          <a:p>
            <a:pPr marL="114300" indent="0">
              <a:buNone/>
            </a:pPr>
            <a:r>
              <a:rPr lang="en-GB" dirty="0" smtClean="0"/>
              <a:t>&lt;</a:t>
            </a:r>
            <a:r>
              <a:rPr lang="en-GB" dirty="0"/>
              <a:t>p&gt;Welcome to my first </a:t>
            </a:r>
            <a:r>
              <a:rPr lang="en-GB" dirty="0" err="1"/>
              <a:t>Django</a:t>
            </a:r>
            <a:r>
              <a:rPr lang="en-GB" dirty="0"/>
              <a:t> project!&lt;/p&gt; </a:t>
            </a:r>
            <a:endParaRPr lang="en-GB" dirty="0" smtClean="0"/>
          </a:p>
          <a:p>
            <a:pPr marL="114300" indent="0">
              <a:buNone/>
            </a:pPr>
            <a:r>
              <a:rPr lang="en-GB" dirty="0" smtClean="0"/>
              <a:t>&lt;/</a:t>
            </a:r>
            <a:r>
              <a:rPr lang="en-GB" dirty="0"/>
              <a:t>body</a:t>
            </a:r>
            <a:r>
              <a:rPr lang="en-GB" dirty="0" smtClean="0"/>
              <a:t>&gt;</a:t>
            </a:r>
          </a:p>
          <a:p>
            <a:pPr marL="114300" indent="0">
              <a:buNone/>
            </a:pPr>
            <a:r>
              <a:rPr lang="en-GB" dirty="0" smtClean="0"/>
              <a:t>&lt;/</a:t>
            </a:r>
            <a:r>
              <a:rPr lang="en-GB" dirty="0"/>
              <a:t>html&gt;</a:t>
            </a:r>
            <a:endParaRPr lang="en-IN" dirty="0"/>
          </a:p>
        </p:txBody>
      </p:sp>
    </p:spTree>
    <p:extLst>
      <p:ext uri="{BB962C8B-B14F-4D97-AF65-F5344CB8AC3E}">
        <p14:creationId xmlns:p14="http://schemas.microsoft.com/office/powerpoint/2010/main" val="12943940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Templates</a:t>
            </a:r>
            <a:endParaRPr lang="en-IN" dirty="0"/>
          </a:p>
        </p:txBody>
      </p:sp>
      <p:sp>
        <p:nvSpPr>
          <p:cNvPr id="3" name="Content Placeholder 2"/>
          <p:cNvSpPr>
            <a:spLocks noGrp="1"/>
          </p:cNvSpPr>
          <p:nvPr>
            <p:ph idx="1"/>
          </p:nvPr>
        </p:nvSpPr>
        <p:spPr/>
        <p:txBody>
          <a:bodyPr/>
          <a:lstStyle/>
          <a:p>
            <a:pPr marL="114300" indent="0">
              <a:buNone/>
            </a:pPr>
            <a:r>
              <a:rPr lang="en-GB" dirty="0"/>
              <a:t>Modify the View</a:t>
            </a:r>
          </a:p>
          <a:p>
            <a:r>
              <a:rPr lang="en-GB" b="0" dirty="0"/>
              <a:t>Open the views.py file and replace the index view with this</a:t>
            </a:r>
            <a:r>
              <a:rPr lang="en-GB" b="0" dirty="0" smtClean="0"/>
              <a:t>:</a:t>
            </a:r>
          </a:p>
          <a:p>
            <a:pPr marL="114300" indent="0">
              <a:buNone/>
            </a:pPr>
            <a:endParaRPr lang="en-IN" dirty="0" smtClean="0"/>
          </a:p>
          <a:p>
            <a:pPr marL="114300" indent="0">
              <a:buNone/>
            </a:pPr>
            <a:r>
              <a:rPr lang="en-IN" dirty="0" smtClean="0"/>
              <a:t>members/views.py:</a:t>
            </a:r>
          </a:p>
          <a:p>
            <a:pPr marL="114300" indent="0">
              <a:buNone/>
            </a:pPr>
            <a:endParaRPr lang="en-IN" dirty="0"/>
          </a:p>
          <a:p>
            <a:pPr marL="114300" indent="0">
              <a:buNone/>
            </a:pPr>
            <a:r>
              <a:rPr lang="en-IN" b="0" dirty="0"/>
              <a:t>from </a:t>
            </a:r>
            <a:r>
              <a:rPr lang="en-IN" b="0" dirty="0" err="1"/>
              <a:t>django.http</a:t>
            </a:r>
            <a:r>
              <a:rPr lang="en-IN" b="0" dirty="0"/>
              <a:t> import </a:t>
            </a:r>
            <a:r>
              <a:rPr lang="en-IN" b="0" dirty="0" err="1"/>
              <a:t>HttpResponse</a:t>
            </a:r>
            <a:r>
              <a:rPr lang="en-IN" b="0" dirty="0"/>
              <a:t> </a:t>
            </a:r>
            <a:endParaRPr lang="en-IN" b="0" dirty="0" smtClean="0"/>
          </a:p>
          <a:p>
            <a:pPr marL="114300" indent="0">
              <a:buNone/>
            </a:pPr>
            <a:r>
              <a:rPr lang="en-IN" b="0" dirty="0" smtClean="0"/>
              <a:t>from </a:t>
            </a:r>
            <a:r>
              <a:rPr lang="en-IN" b="0" dirty="0" err="1"/>
              <a:t>django.template</a:t>
            </a:r>
            <a:r>
              <a:rPr lang="en-IN" b="0" dirty="0"/>
              <a:t> import loader </a:t>
            </a:r>
            <a:endParaRPr lang="en-IN" b="0" dirty="0" smtClean="0"/>
          </a:p>
          <a:p>
            <a:pPr marL="114300" indent="0">
              <a:buNone/>
            </a:pPr>
            <a:r>
              <a:rPr lang="en-IN" b="0" dirty="0" err="1" smtClean="0"/>
              <a:t>def</a:t>
            </a:r>
            <a:r>
              <a:rPr lang="en-IN" b="0" dirty="0" smtClean="0"/>
              <a:t> </a:t>
            </a:r>
            <a:r>
              <a:rPr lang="en-IN" b="0" dirty="0"/>
              <a:t>index(request): </a:t>
            </a:r>
            <a:endParaRPr lang="en-IN" b="0" dirty="0" smtClean="0"/>
          </a:p>
          <a:p>
            <a:pPr marL="114300" indent="0">
              <a:buNone/>
            </a:pPr>
            <a:r>
              <a:rPr lang="en-IN" b="0" dirty="0" smtClean="0"/>
              <a:t>	template </a:t>
            </a:r>
            <a:r>
              <a:rPr lang="en-IN" b="0" dirty="0"/>
              <a:t>= </a:t>
            </a:r>
            <a:r>
              <a:rPr lang="en-IN" b="0" dirty="0" err="1"/>
              <a:t>loader.get_template</a:t>
            </a:r>
            <a:r>
              <a:rPr lang="en-IN" b="0" dirty="0"/>
              <a:t>('myfirst.html') </a:t>
            </a:r>
            <a:endParaRPr lang="en-IN" b="0" dirty="0" smtClean="0"/>
          </a:p>
          <a:p>
            <a:pPr marL="114300" indent="0">
              <a:buNone/>
            </a:pPr>
            <a:r>
              <a:rPr lang="en-IN" b="0" dirty="0" smtClean="0"/>
              <a:t>	return </a:t>
            </a:r>
            <a:r>
              <a:rPr lang="en-IN" b="0" dirty="0" err="1"/>
              <a:t>HttpResponse</a:t>
            </a:r>
            <a:r>
              <a:rPr lang="en-IN" b="0" dirty="0"/>
              <a:t>(</a:t>
            </a:r>
            <a:r>
              <a:rPr lang="en-IN" b="0" dirty="0" err="1"/>
              <a:t>template.render</a:t>
            </a:r>
            <a:r>
              <a:rPr lang="en-IN" b="0" dirty="0"/>
              <a:t>())</a:t>
            </a:r>
            <a:endParaRPr lang="en-GB" b="0" dirty="0"/>
          </a:p>
        </p:txBody>
      </p:sp>
    </p:spTree>
    <p:extLst>
      <p:ext uri="{BB962C8B-B14F-4D97-AF65-F5344CB8AC3E}">
        <p14:creationId xmlns:p14="http://schemas.microsoft.com/office/powerpoint/2010/main" val="304498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Development Basics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66" y="1988840"/>
            <a:ext cx="8371551"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86541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Templates</a:t>
            </a:r>
            <a:endParaRPr lang="en-IN" dirty="0"/>
          </a:p>
        </p:txBody>
      </p:sp>
      <p:sp>
        <p:nvSpPr>
          <p:cNvPr id="3" name="Content Placeholder 2"/>
          <p:cNvSpPr>
            <a:spLocks noGrp="1"/>
          </p:cNvSpPr>
          <p:nvPr>
            <p:ph idx="1"/>
          </p:nvPr>
        </p:nvSpPr>
        <p:spPr/>
        <p:txBody>
          <a:bodyPr>
            <a:normAutofit fontScale="92500" lnSpcReduction="20000"/>
          </a:bodyPr>
          <a:lstStyle/>
          <a:p>
            <a:pPr marL="114300" indent="0">
              <a:buNone/>
            </a:pPr>
            <a:r>
              <a:rPr lang="en-GB" dirty="0"/>
              <a:t>Change Settings</a:t>
            </a:r>
          </a:p>
          <a:p>
            <a:r>
              <a:rPr lang="en-GB" b="0" dirty="0"/>
              <a:t>To be able to work with more complicated stuff than "Hello World!", We have to tell </a:t>
            </a:r>
            <a:r>
              <a:rPr lang="en-GB" b="0" dirty="0" err="1"/>
              <a:t>Django</a:t>
            </a:r>
            <a:r>
              <a:rPr lang="en-GB" b="0" dirty="0"/>
              <a:t> that a new app is created.</a:t>
            </a:r>
          </a:p>
          <a:p>
            <a:r>
              <a:rPr lang="en-GB" b="0" dirty="0"/>
              <a:t>This is done in the settings.py file in the </a:t>
            </a:r>
            <a:r>
              <a:rPr lang="en-GB" b="0" dirty="0" err="1"/>
              <a:t>myworld</a:t>
            </a:r>
            <a:r>
              <a:rPr lang="en-GB" b="0" dirty="0"/>
              <a:t> folder.</a:t>
            </a:r>
          </a:p>
          <a:p>
            <a:r>
              <a:rPr lang="en-GB" b="0" dirty="0"/>
              <a:t>Look up the INSTALLED_APPS[] list and add the members app like this</a:t>
            </a:r>
            <a:r>
              <a:rPr lang="en-GB" b="0" dirty="0" smtClean="0"/>
              <a:t>:</a:t>
            </a:r>
          </a:p>
          <a:p>
            <a:pPr marL="114300" indent="0">
              <a:buNone/>
            </a:pPr>
            <a:r>
              <a:rPr lang="en-IN" dirty="0" err="1"/>
              <a:t>myworld</a:t>
            </a:r>
            <a:r>
              <a:rPr lang="en-IN" dirty="0"/>
              <a:t>/settings.py:</a:t>
            </a:r>
          </a:p>
          <a:p>
            <a:pPr marL="114300" indent="0">
              <a:buNone/>
            </a:pPr>
            <a:r>
              <a:rPr lang="en-IN" b="0" dirty="0"/>
              <a:t>INSTALLED_APPS = [ </a:t>
            </a:r>
            <a:endParaRPr lang="en-IN" b="0" dirty="0" smtClean="0"/>
          </a:p>
          <a:p>
            <a:pPr marL="114300" indent="0">
              <a:buNone/>
            </a:pPr>
            <a:r>
              <a:rPr lang="en-IN" b="0" dirty="0" smtClean="0"/>
              <a:t>'</a:t>
            </a:r>
            <a:r>
              <a:rPr lang="en-IN" b="0" dirty="0" err="1" smtClean="0"/>
              <a:t>django.contrib.admin</a:t>
            </a:r>
            <a:r>
              <a:rPr lang="en-IN" b="0" dirty="0"/>
              <a:t>', </a:t>
            </a:r>
            <a:endParaRPr lang="en-IN" b="0" dirty="0" smtClean="0"/>
          </a:p>
          <a:p>
            <a:pPr marL="114300" indent="0">
              <a:buNone/>
            </a:pPr>
            <a:r>
              <a:rPr lang="en-IN" b="0" dirty="0" smtClean="0"/>
              <a:t>'</a:t>
            </a:r>
            <a:r>
              <a:rPr lang="en-IN" b="0" dirty="0" err="1" smtClean="0"/>
              <a:t>django.contrib.auth</a:t>
            </a:r>
            <a:r>
              <a:rPr lang="en-IN" b="0" dirty="0"/>
              <a:t>', </a:t>
            </a:r>
            <a:endParaRPr lang="en-IN" b="0" dirty="0" smtClean="0"/>
          </a:p>
          <a:p>
            <a:pPr marL="114300" indent="0">
              <a:buNone/>
            </a:pPr>
            <a:r>
              <a:rPr lang="en-IN" b="0" dirty="0" smtClean="0"/>
              <a:t>'</a:t>
            </a:r>
            <a:r>
              <a:rPr lang="en-IN" b="0" dirty="0" err="1" smtClean="0"/>
              <a:t>django.contrib.contenttypes</a:t>
            </a:r>
            <a:r>
              <a:rPr lang="en-IN" b="0" dirty="0"/>
              <a:t>', </a:t>
            </a:r>
            <a:endParaRPr lang="en-IN" b="0" dirty="0" smtClean="0"/>
          </a:p>
          <a:p>
            <a:pPr marL="114300" indent="0">
              <a:buNone/>
            </a:pPr>
            <a:r>
              <a:rPr lang="en-IN" b="0" dirty="0" smtClean="0"/>
              <a:t>'</a:t>
            </a:r>
            <a:r>
              <a:rPr lang="en-IN" b="0" dirty="0" err="1" smtClean="0"/>
              <a:t>django.contrib.sessions</a:t>
            </a:r>
            <a:r>
              <a:rPr lang="en-IN" b="0" dirty="0"/>
              <a:t>', </a:t>
            </a:r>
            <a:endParaRPr lang="en-IN" b="0" dirty="0" smtClean="0"/>
          </a:p>
          <a:p>
            <a:pPr marL="114300" indent="0">
              <a:buNone/>
            </a:pPr>
            <a:r>
              <a:rPr lang="en-IN" b="0" dirty="0" smtClean="0"/>
              <a:t>'</a:t>
            </a:r>
            <a:r>
              <a:rPr lang="en-IN" b="0" dirty="0" err="1" smtClean="0"/>
              <a:t>django.contrib.messages</a:t>
            </a:r>
            <a:r>
              <a:rPr lang="en-IN" b="0" dirty="0"/>
              <a:t>', </a:t>
            </a:r>
            <a:endParaRPr lang="en-IN" b="0" dirty="0" smtClean="0"/>
          </a:p>
          <a:p>
            <a:pPr marL="114300" indent="0">
              <a:buNone/>
            </a:pPr>
            <a:r>
              <a:rPr lang="en-IN" b="0" dirty="0" smtClean="0"/>
              <a:t>'</a:t>
            </a:r>
            <a:r>
              <a:rPr lang="en-IN" b="0" dirty="0" err="1" smtClean="0"/>
              <a:t>django.contrib.staticfiles</a:t>
            </a:r>
            <a:r>
              <a:rPr lang="en-IN" b="0" dirty="0"/>
              <a:t>', </a:t>
            </a:r>
            <a:endParaRPr lang="en-IN" b="0" dirty="0" smtClean="0"/>
          </a:p>
          <a:p>
            <a:pPr marL="114300" indent="0">
              <a:buNone/>
            </a:pPr>
            <a:r>
              <a:rPr lang="en-IN" b="0" dirty="0" smtClean="0">
                <a:solidFill>
                  <a:srgbClr val="C00000"/>
                </a:solidFill>
              </a:rPr>
              <a:t>'</a:t>
            </a:r>
            <a:r>
              <a:rPr lang="en-IN" b="0" dirty="0" err="1" smtClean="0">
                <a:solidFill>
                  <a:srgbClr val="C00000"/>
                </a:solidFill>
              </a:rPr>
              <a:t>members.apps.MembersConfig</a:t>
            </a:r>
            <a:r>
              <a:rPr lang="en-IN" b="0" dirty="0">
                <a:solidFill>
                  <a:srgbClr val="C00000"/>
                </a:solidFill>
              </a:rPr>
              <a:t>'</a:t>
            </a:r>
            <a:r>
              <a:rPr lang="en-IN" b="0" dirty="0"/>
              <a:t> ]</a:t>
            </a:r>
            <a:endParaRPr lang="en-GB" b="0" dirty="0"/>
          </a:p>
        </p:txBody>
      </p:sp>
    </p:spTree>
    <p:extLst>
      <p:ext uri="{BB962C8B-B14F-4D97-AF65-F5344CB8AC3E}">
        <p14:creationId xmlns:p14="http://schemas.microsoft.com/office/powerpoint/2010/main" val="15498885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Templates</a:t>
            </a:r>
            <a:endParaRPr lang="en-IN" dirty="0"/>
          </a:p>
        </p:txBody>
      </p:sp>
      <p:sp>
        <p:nvSpPr>
          <p:cNvPr id="3" name="Content Placeholder 2"/>
          <p:cNvSpPr>
            <a:spLocks noGrp="1"/>
          </p:cNvSpPr>
          <p:nvPr>
            <p:ph idx="1"/>
          </p:nvPr>
        </p:nvSpPr>
        <p:spPr/>
        <p:txBody>
          <a:bodyPr>
            <a:normAutofit/>
          </a:bodyPr>
          <a:lstStyle/>
          <a:p>
            <a:r>
              <a:rPr lang="en-GB" b="0" dirty="0"/>
              <a:t>Then run this command:</a:t>
            </a:r>
          </a:p>
          <a:p>
            <a:pPr marL="114300" indent="0">
              <a:buNone/>
            </a:pPr>
            <a:r>
              <a:rPr lang="en-GB" b="0" dirty="0" smtClean="0"/>
              <a:t>	</a:t>
            </a:r>
            <a:r>
              <a:rPr lang="en-GB" dirty="0" err="1" smtClean="0"/>
              <a:t>py</a:t>
            </a:r>
            <a:r>
              <a:rPr lang="en-GB" dirty="0" smtClean="0"/>
              <a:t> </a:t>
            </a:r>
            <a:r>
              <a:rPr lang="en-GB" dirty="0"/>
              <a:t>manage.py </a:t>
            </a:r>
            <a:r>
              <a:rPr lang="en-GB" dirty="0" smtClean="0"/>
              <a:t>migrate</a:t>
            </a:r>
          </a:p>
          <a:p>
            <a:r>
              <a:rPr lang="en-GB" b="0" dirty="0"/>
              <a:t>Start the server by navigating to the /</a:t>
            </a:r>
            <a:r>
              <a:rPr lang="en-GB" b="0" dirty="0" err="1"/>
              <a:t>myworld</a:t>
            </a:r>
            <a:r>
              <a:rPr lang="en-GB" b="0" dirty="0"/>
              <a:t> folder and execute this command:</a:t>
            </a:r>
          </a:p>
          <a:p>
            <a:pPr marL="114300" indent="0">
              <a:buNone/>
            </a:pPr>
            <a:r>
              <a:rPr lang="en-GB" dirty="0" smtClean="0"/>
              <a:t>	</a:t>
            </a:r>
            <a:r>
              <a:rPr lang="en-IN" dirty="0" smtClean="0"/>
              <a:t>python </a:t>
            </a:r>
            <a:r>
              <a:rPr lang="en-IN" dirty="0"/>
              <a:t>manage.py </a:t>
            </a:r>
            <a:r>
              <a:rPr lang="en-IN" dirty="0" err="1" smtClean="0"/>
              <a:t>runserver</a:t>
            </a:r>
            <a:endParaRPr lang="en-IN" dirty="0" smtClean="0"/>
          </a:p>
          <a:p>
            <a:r>
              <a:rPr lang="en-GB" b="0" dirty="0" smtClean="0"/>
              <a:t>In </a:t>
            </a:r>
            <a:r>
              <a:rPr lang="en-GB" b="0" dirty="0"/>
              <a:t>the browser window, type </a:t>
            </a:r>
            <a:r>
              <a:rPr lang="en-GB" b="0" dirty="0">
                <a:hlinkClick r:id="rId2"/>
              </a:rPr>
              <a:t>127.0.0.1:8000/members/</a:t>
            </a:r>
            <a:r>
              <a:rPr lang="en-GB" b="0" dirty="0"/>
              <a:t> in the address bar.</a:t>
            </a:r>
          </a:p>
          <a:p>
            <a:pPr marL="114300" indent="0">
              <a:buNone/>
            </a:pPr>
            <a:endParaRPr lang="en-GB" dirty="0"/>
          </a:p>
        </p:txBody>
      </p:sp>
    </p:spTree>
    <p:extLst>
      <p:ext uri="{BB962C8B-B14F-4D97-AF65-F5344CB8AC3E}">
        <p14:creationId xmlns:p14="http://schemas.microsoft.com/office/powerpoint/2010/main" val="25722319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7459" y="1844824"/>
            <a:ext cx="5457103" cy="31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8886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Loading Templates</a:t>
            </a:r>
            <a:endParaRPr lang="en-IN" dirty="0"/>
          </a:p>
        </p:txBody>
      </p:sp>
      <p:sp>
        <p:nvSpPr>
          <p:cNvPr id="3" name="Content Placeholder 2"/>
          <p:cNvSpPr>
            <a:spLocks noGrp="1"/>
          </p:cNvSpPr>
          <p:nvPr>
            <p:ph idx="1"/>
          </p:nvPr>
        </p:nvSpPr>
        <p:spPr>
          <a:xfrm>
            <a:off x="0" y="1600200"/>
            <a:ext cx="8964488" cy="4800600"/>
          </a:xfrm>
        </p:spPr>
        <p:txBody>
          <a:bodyPr>
            <a:normAutofit/>
          </a:bodyPr>
          <a:lstStyle/>
          <a:p>
            <a:pPr marL="114300" indent="0">
              <a:buNone/>
            </a:pPr>
            <a:r>
              <a:rPr lang="en-IN" sz="1800" dirty="0" smtClean="0"/>
              <a:t>#Open views.py under members folder and you will see the following:</a:t>
            </a:r>
          </a:p>
          <a:p>
            <a:pPr marL="114300" indent="0">
              <a:buNone/>
            </a:pPr>
            <a:r>
              <a:rPr lang="en-IN" sz="1800" b="0" dirty="0" smtClean="0"/>
              <a:t>from </a:t>
            </a:r>
            <a:r>
              <a:rPr lang="en-IN" sz="1800" b="0" dirty="0" err="1"/>
              <a:t>django.http</a:t>
            </a:r>
            <a:r>
              <a:rPr lang="en-IN" sz="1800" b="0" dirty="0"/>
              <a:t> import </a:t>
            </a:r>
            <a:r>
              <a:rPr lang="en-IN" sz="1800" b="0" dirty="0" err="1"/>
              <a:t>HttpResponse</a:t>
            </a:r>
            <a:r>
              <a:rPr lang="en-IN" sz="1800" b="0" dirty="0"/>
              <a:t> </a:t>
            </a:r>
            <a:endParaRPr lang="en-IN" sz="1800" b="0" dirty="0" smtClean="0"/>
          </a:p>
          <a:p>
            <a:pPr marL="114300" indent="0">
              <a:buNone/>
            </a:pPr>
            <a:r>
              <a:rPr lang="en-IN" sz="1800" b="0" dirty="0" smtClean="0"/>
              <a:t>import </a:t>
            </a:r>
            <a:r>
              <a:rPr lang="en-IN" sz="1800" b="0" dirty="0" err="1"/>
              <a:t>datetime</a:t>
            </a:r>
            <a:r>
              <a:rPr lang="en-IN" sz="1800" b="0" dirty="0"/>
              <a:t> </a:t>
            </a:r>
            <a:endParaRPr lang="en-IN" sz="1800" b="0" dirty="0" smtClean="0"/>
          </a:p>
          <a:p>
            <a:pPr marL="114300" indent="0">
              <a:buNone/>
            </a:pPr>
            <a:r>
              <a:rPr lang="en-IN" sz="1800" b="0" dirty="0" err="1" smtClean="0"/>
              <a:t>def</a:t>
            </a:r>
            <a:r>
              <a:rPr lang="en-IN" sz="1800" b="0" dirty="0" smtClean="0"/>
              <a:t> </a:t>
            </a:r>
            <a:r>
              <a:rPr lang="en-IN" sz="1800" b="0" dirty="0" err="1"/>
              <a:t>today_is</a:t>
            </a:r>
            <a:r>
              <a:rPr lang="en-IN" sz="1800" b="0" dirty="0"/>
              <a:t>(request): </a:t>
            </a:r>
          </a:p>
          <a:p>
            <a:pPr marL="114300" indent="0">
              <a:buNone/>
            </a:pPr>
            <a:r>
              <a:rPr lang="en-IN" sz="1800" b="0" dirty="0"/>
              <a:t>	now = </a:t>
            </a:r>
            <a:r>
              <a:rPr lang="en-IN" sz="1800" b="0" dirty="0" err="1"/>
              <a:t>datetime.datetime.now</a:t>
            </a:r>
            <a:r>
              <a:rPr lang="en-IN" sz="1800" b="0" dirty="0"/>
              <a:t>() </a:t>
            </a:r>
          </a:p>
          <a:p>
            <a:pPr marL="114300" indent="0">
              <a:buNone/>
            </a:pPr>
            <a:r>
              <a:rPr lang="en-IN" sz="1800" b="0" dirty="0"/>
              <a:t>	t = </a:t>
            </a:r>
            <a:r>
              <a:rPr lang="en-IN" sz="1800" b="0" dirty="0" err="1"/>
              <a:t>template.Template</a:t>
            </a:r>
            <a:r>
              <a:rPr lang="en-IN" sz="1800" b="0" dirty="0"/>
              <a:t>("&lt;html&gt;&lt;body&gt;Time is{{now}}&lt;/body&gt;&lt;/html&gt;") </a:t>
            </a:r>
          </a:p>
          <a:p>
            <a:pPr marL="114300" indent="0">
              <a:buNone/>
            </a:pPr>
            <a:r>
              <a:rPr lang="en-IN" sz="1800" b="0" dirty="0"/>
              <a:t>	c = </a:t>
            </a:r>
            <a:r>
              <a:rPr lang="en-IN" sz="1800" b="0" dirty="0" err="1"/>
              <a:t>template.Context</a:t>
            </a:r>
            <a:r>
              <a:rPr lang="en-IN" sz="1800" b="0" dirty="0"/>
              <a:t>({'now': now}) </a:t>
            </a:r>
          </a:p>
          <a:p>
            <a:pPr marL="114300" indent="0">
              <a:buNone/>
            </a:pPr>
            <a:r>
              <a:rPr lang="en-IN" sz="1800" b="0" dirty="0"/>
              <a:t>	html = </a:t>
            </a:r>
            <a:r>
              <a:rPr lang="en-IN" sz="1800" b="0" dirty="0" err="1"/>
              <a:t>t.render</a:t>
            </a:r>
            <a:r>
              <a:rPr lang="en-IN" sz="1800" b="0" dirty="0"/>
              <a:t>(c) </a:t>
            </a:r>
          </a:p>
          <a:p>
            <a:pPr marL="114300" indent="0">
              <a:buNone/>
            </a:pPr>
            <a:r>
              <a:rPr lang="en-IN" sz="1800" b="0" dirty="0"/>
              <a:t>	return </a:t>
            </a:r>
            <a:r>
              <a:rPr lang="en-IN" sz="1800" b="0" dirty="0" err="1"/>
              <a:t>HttpResponse</a:t>
            </a:r>
            <a:r>
              <a:rPr lang="en-IN" sz="1800" b="0" dirty="0"/>
              <a:t>(html)</a:t>
            </a:r>
            <a:endParaRPr lang="en-IN" sz="1800" b="0" dirty="0"/>
          </a:p>
        </p:txBody>
      </p:sp>
    </p:spTree>
    <p:extLst>
      <p:ext uri="{BB962C8B-B14F-4D97-AF65-F5344CB8AC3E}">
        <p14:creationId xmlns:p14="http://schemas.microsoft.com/office/powerpoint/2010/main" val="14199133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Loading Templates</a:t>
            </a:r>
            <a:endParaRPr lang="en-IN" dirty="0"/>
          </a:p>
        </p:txBody>
      </p:sp>
      <p:sp>
        <p:nvSpPr>
          <p:cNvPr id="3" name="Content Placeholder 2"/>
          <p:cNvSpPr>
            <a:spLocks noGrp="1"/>
          </p:cNvSpPr>
          <p:nvPr>
            <p:ph idx="1"/>
          </p:nvPr>
        </p:nvSpPr>
        <p:spPr>
          <a:xfrm>
            <a:off x="179512" y="1600200"/>
            <a:ext cx="8280920" cy="4800600"/>
          </a:xfrm>
        </p:spPr>
        <p:txBody>
          <a:bodyPr>
            <a:normAutofit/>
          </a:bodyPr>
          <a:lstStyle/>
          <a:p>
            <a:pPr marL="114300" indent="0">
              <a:buNone/>
            </a:pPr>
            <a:r>
              <a:rPr lang="en-IN" sz="1800" b="0" dirty="0" err="1"/>
              <a:t>def</a:t>
            </a:r>
            <a:r>
              <a:rPr lang="en-IN" sz="1800" b="0" dirty="0"/>
              <a:t> </a:t>
            </a:r>
            <a:r>
              <a:rPr lang="en-IN" sz="1800" b="0" dirty="0" err="1"/>
              <a:t>today_is</a:t>
            </a:r>
            <a:r>
              <a:rPr lang="en-IN" sz="1800" b="0" dirty="0"/>
              <a:t>(request): </a:t>
            </a:r>
            <a:endParaRPr lang="en-IN" sz="1800" b="0" dirty="0" smtClean="0"/>
          </a:p>
          <a:p>
            <a:pPr marL="114300" indent="0">
              <a:buNone/>
            </a:pPr>
            <a:r>
              <a:rPr lang="en-IN" sz="1800" b="0" dirty="0" smtClean="0"/>
              <a:t>	now </a:t>
            </a:r>
            <a:r>
              <a:rPr lang="en-IN" sz="1800" b="0" dirty="0"/>
              <a:t>= </a:t>
            </a:r>
            <a:r>
              <a:rPr lang="en-IN" sz="1800" b="0" dirty="0" err="1"/>
              <a:t>datetime.datetime.now</a:t>
            </a:r>
            <a:r>
              <a:rPr lang="en-IN" sz="1800" b="0" dirty="0"/>
              <a:t>() </a:t>
            </a:r>
            <a:endParaRPr lang="en-IN" sz="1800" b="0" dirty="0" smtClean="0"/>
          </a:p>
          <a:p>
            <a:pPr marL="114300" indent="0">
              <a:buNone/>
            </a:pPr>
            <a:r>
              <a:rPr lang="en-IN" sz="1800" b="0" dirty="0" smtClean="0"/>
              <a:t>	t </a:t>
            </a:r>
            <a:r>
              <a:rPr lang="en-IN" sz="1800" b="0" dirty="0"/>
              <a:t>= </a:t>
            </a:r>
            <a:r>
              <a:rPr lang="en-IN" sz="1800" b="0" dirty="0" err="1"/>
              <a:t>template.Template</a:t>
            </a:r>
            <a:r>
              <a:rPr lang="en-IN" sz="1800" b="0" dirty="0"/>
              <a:t>("&lt;html&gt;&lt;</a:t>
            </a:r>
            <a:r>
              <a:rPr lang="en-IN" sz="1800" b="0" dirty="0" smtClean="0"/>
              <a:t>body&gt;Time is{{</a:t>
            </a:r>
            <a:r>
              <a:rPr lang="en-IN" sz="1800" b="0" dirty="0" smtClean="0"/>
              <a:t>now}}&lt;/</a:t>
            </a:r>
            <a:r>
              <a:rPr lang="en-IN" sz="1800" b="0" dirty="0"/>
              <a:t>body&gt;&lt;/html&gt;") </a:t>
            </a:r>
            <a:endParaRPr lang="en-IN" sz="1800" b="0" dirty="0" smtClean="0"/>
          </a:p>
          <a:p>
            <a:pPr marL="114300" indent="0">
              <a:buNone/>
            </a:pPr>
            <a:r>
              <a:rPr lang="en-IN" sz="1800" b="0" dirty="0" smtClean="0"/>
              <a:t>	c </a:t>
            </a:r>
            <a:r>
              <a:rPr lang="en-IN" sz="1800" b="0" dirty="0"/>
              <a:t>= </a:t>
            </a:r>
            <a:r>
              <a:rPr lang="en-IN" sz="1800" b="0" dirty="0" err="1"/>
              <a:t>template.Context</a:t>
            </a:r>
            <a:r>
              <a:rPr lang="en-IN" sz="1800" b="0" dirty="0"/>
              <a:t>({'now': now}) </a:t>
            </a:r>
            <a:endParaRPr lang="en-IN" sz="1800" b="0" dirty="0" smtClean="0"/>
          </a:p>
          <a:p>
            <a:pPr marL="114300" indent="0">
              <a:buNone/>
            </a:pPr>
            <a:r>
              <a:rPr lang="en-IN" sz="1800" b="0" dirty="0" smtClean="0"/>
              <a:t>	html </a:t>
            </a:r>
            <a:r>
              <a:rPr lang="en-IN" sz="1800" b="0" dirty="0"/>
              <a:t>= </a:t>
            </a:r>
            <a:r>
              <a:rPr lang="en-IN" sz="1800" b="0" dirty="0" err="1"/>
              <a:t>t.render</a:t>
            </a:r>
            <a:r>
              <a:rPr lang="en-IN" sz="1800" b="0" dirty="0"/>
              <a:t>(c) </a:t>
            </a:r>
            <a:endParaRPr lang="en-IN" sz="1800" b="0" dirty="0" smtClean="0"/>
          </a:p>
          <a:p>
            <a:pPr marL="114300" indent="0">
              <a:buNone/>
            </a:pPr>
            <a:r>
              <a:rPr lang="en-IN" sz="1800" b="0" dirty="0" smtClean="0"/>
              <a:t>	return </a:t>
            </a:r>
            <a:r>
              <a:rPr lang="en-IN" sz="1800" b="0" dirty="0" err="1"/>
              <a:t>HttpResponse</a:t>
            </a:r>
            <a:r>
              <a:rPr lang="en-IN" sz="1800" b="0" dirty="0"/>
              <a:t>(html)</a:t>
            </a:r>
          </a:p>
        </p:txBody>
      </p:sp>
    </p:spTree>
    <p:extLst>
      <p:ext uri="{BB962C8B-B14F-4D97-AF65-F5344CB8AC3E}">
        <p14:creationId xmlns:p14="http://schemas.microsoft.com/office/powerpoint/2010/main" val="25645544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Loading Templates</a:t>
            </a:r>
            <a:endParaRPr lang="en-IN" dirty="0"/>
          </a:p>
        </p:txBody>
      </p:sp>
      <p:sp>
        <p:nvSpPr>
          <p:cNvPr id="3" name="Content Placeholder 2"/>
          <p:cNvSpPr>
            <a:spLocks noGrp="1"/>
          </p:cNvSpPr>
          <p:nvPr>
            <p:ph idx="1"/>
          </p:nvPr>
        </p:nvSpPr>
        <p:spPr/>
        <p:txBody>
          <a:bodyPr/>
          <a:lstStyle/>
          <a:p>
            <a:r>
              <a:rPr lang="en-IN" dirty="0" smtClean="0"/>
              <a:t>Start the server and you will get the current date and time</a:t>
            </a:r>
          </a:p>
          <a:p>
            <a:r>
              <a:rPr lang="en-GB" b="0" dirty="0"/>
              <a:t>Create a new </a:t>
            </a:r>
            <a:r>
              <a:rPr lang="en-GB" b="0" dirty="0" smtClean="0"/>
              <a:t>file called</a:t>
            </a:r>
            <a:r>
              <a:rPr lang="en-GB" b="0" dirty="0"/>
              <a:t> </a:t>
            </a:r>
            <a:r>
              <a:rPr lang="en-GB" dirty="0"/>
              <a:t>datetime.html</a:t>
            </a:r>
            <a:r>
              <a:rPr lang="en-GB" b="0" dirty="0"/>
              <a:t> inside </a:t>
            </a:r>
            <a:r>
              <a:rPr lang="en-GB" dirty="0" err="1" smtClean="0"/>
              <a:t>newapp</a:t>
            </a:r>
            <a:r>
              <a:rPr lang="en-GB" dirty="0" smtClean="0"/>
              <a:t>/templates/</a:t>
            </a:r>
            <a:r>
              <a:rPr lang="en-GB" dirty="0" err="1" smtClean="0"/>
              <a:t>newapp</a:t>
            </a:r>
            <a:r>
              <a:rPr lang="en-GB" b="0" dirty="0"/>
              <a:t> directory and add the following code to it</a:t>
            </a:r>
            <a:endParaRPr lang="en-IN" dirty="0"/>
          </a:p>
        </p:txBody>
      </p:sp>
    </p:spTree>
    <p:extLst>
      <p:ext uri="{BB962C8B-B14F-4D97-AF65-F5344CB8AC3E}">
        <p14:creationId xmlns:p14="http://schemas.microsoft.com/office/powerpoint/2010/main" val="6479579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Loading Templates</a:t>
            </a:r>
            <a:endParaRPr lang="en-IN" dirty="0"/>
          </a:p>
        </p:txBody>
      </p:sp>
      <p:sp>
        <p:nvSpPr>
          <p:cNvPr id="3" name="Content Placeholder 2"/>
          <p:cNvSpPr>
            <a:spLocks noGrp="1"/>
          </p:cNvSpPr>
          <p:nvPr>
            <p:ph idx="1"/>
          </p:nvPr>
        </p:nvSpPr>
        <p:spPr>
          <a:xfrm>
            <a:off x="179512" y="1600200"/>
            <a:ext cx="8280920" cy="4800600"/>
          </a:xfrm>
        </p:spPr>
        <p:txBody>
          <a:bodyPr>
            <a:normAutofit/>
          </a:bodyPr>
          <a:lstStyle/>
          <a:p>
            <a:pPr marL="114300" indent="0">
              <a:buNone/>
            </a:pPr>
            <a:r>
              <a:rPr lang="en-IN" sz="2000" b="0" dirty="0"/>
              <a:t>&lt;!DOCTYPE html&gt; </a:t>
            </a:r>
            <a:endParaRPr lang="en-IN" sz="2000" b="0" dirty="0" smtClean="0"/>
          </a:p>
          <a:p>
            <a:pPr marL="114300" indent="0">
              <a:buNone/>
            </a:pPr>
            <a:r>
              <a:rPr lang="en-IN" sz="2000" b="0" dirty="0" smtClean="0"/>
              <a:t>&lt;</a:t>
            </a:r>
            <a:r>
              <a:rPr lang="en-IN" sz="2000" b="0" dirty="0"/>
              <a:t>html </a:t>
            </a:r>
            <a:r>
              <a:rPr lang="en-IN" sz="2000" b="0" dirty="0" err="1"/>
              <a:t>lang</a:t>
            </a:r>
            <a:r>
              <a:rPr lang="en-IN" sz="2000" b="0" dirty="0"/>
              <a:t>="en"&gt; </a:t>
            </a:r>
            <a:endParaRPr lang="en-IN" sz="2000" b="0" dirty="0" smtClean="0"/>
          </a:p>
          <a:p>
            <a:pPr marL="114300" indent="0">
              <a:buNone/>
            </a:pPr>
            <a:r>
              <a:rPr lang="en-IN" sz="2000" b="0" dirty="0" smtClean="0"/>
              <a:t>&lt;</a:t>
            </a:r>
            <a:r>
              <a:rPr lang="en-IN" sz="2000" b="0" dirty="0"/>
              <a:t>head&gt; &lt;meta charset="UTF-8"&gt; &lt;title&gt;Current Time&lt;/title&gt; &lt;/head&gt; </a:t>
            </a:r>
            <a:endParaRPr lang="en-IN" sz="2000" b="0" dirty="0" smtClean="0"/>
          </a:p>
          <a:p>
            <a:pPr marL="114300" indent="0">
              <a:buNone/>
            </a:pPr>
            <a:r>
              <a:rPr lang="en-IN" sz="2000" b="0" dirty="0" smtClean="0"/>
              <a:t>&lt;</a:t>
            </a:r>
            <a:r>
              <a:rPr lang="en-IN" sz="2000" b="0" dirty="0"/>
              <a:t>body&gt; </a:t>
            </a:r>
            <a:endParaRPr lang="en-IN" sz="2000" b="0" dirty="0" smtClean="0"/>
          </a:p>
          <a:p>
            <a:pPr marL="114300" indent="0">
              <a:buNone/>
            </a:pPr>
            <a:r>
              <a:rPr lang="en-IN" sz="2000" b="0" i="1" dirty="0" smtClean="0"/>
              <a:t>{# </a:t>
            </a:r>
            <a:r>
              <a:rPr lang="en-IN" sz="2000" b="0" i="1" dirty="0"/>
              <a:t>This is a comment #}</a:t>
            </a:r>
            <a:r>
              <a:rPr lang="en-IN" sz="2000" b="0" dirty="0"/>
              <a:t> </a:t>
            </a:r>
            <a:endParaRPr lang="en-IN" sz="2000" b="0" dirty="0" smtClean="0"/>
          </a:p>
          <a:p>
            <a:pPr marL="114300" indent="0">
              <a:buNone/>
            </a:pPr>
            <a:r>
              <a:rPr lang="en-IN" sz="2000" b="0" i="1" dirty="0" smtClean="0"/>
              <a:t>{# </a:t>
            </a:r>
            <a:r>
              <a:rPr lang="en-IN" sz="2000" b="0" i="1" dirty="0"/>
              <a:t>check the existence of now variable in the template using if tag #}</a:t>
            </a:r>
            <a:r>
              <a:rPr lang="en-IN" sz="2000" b="0" dirty="0"/>
              <a:t> </a:t>
            </a:r>
            <a:endParaRPr lang="en-IN" sz="2000" b="0" dirty="0" smtClean="0"/>
          </a:p>
          <a:p>
            <a:pPr marL="114300" indent="0">
              <a:buNone/>
            </a:pPr>
            <a:r>
              <a:rPr lang="en-IN" sz="2000" b="0" dirty="0" smtClean="0"/>
              <a:t>{% </a:t>
            </a:r>
            <a:r>
              <a:rPr lang="en-IN" sz="2000" b="0" dirty="0"/>
              <a:t>if</a:t>
            </a:r>
            <a:r>
              <a:rPr lang="en-IN" sz="2000" b="0" dirty="0"/>
              <a:t> </a:t>
            </a:r>
            <a:r>
              <a:rPr lang="en-IN" sz="2000" b="0" dirty="0"/>
              <a:t>now</a:t>
            </a:r>
            <a:r>
              <a:rPr lang="en-IN" sz="2000" b="0" dirty="0"/>
              <a:t> </a:t>
            </a:r>
            <a:r>
              <a:rPr lang="en-IN" sz="2000" b="0" dirty="0"/>
              <a:t>%}</a:t>
            </a:r>
            <a:r>
              <a:rPr lang="en-IN" sz="2000" b="0" dirty="0"/>
              <a:t> </a:t>
            </a:r>
            <a:endParaRPr lang="en-IN" sz="2000" b="0" dirty="0" smtClean="0"/>
          </a:p>
          <a:p>
            <a:pPr marL="114300" indent="0">
              <a:buNone/>
            </a:pPr>
            <a:r>
              <a:rPr lang="en-IN" sz="2000" b="0" dirty="0" smtClean="0"/>
              <a:t>	&lt;p&gt;Time </a:t>
            </a:r>
            <a:r>
              <a:rPr lang="en-IN" sz="2000" b="0" dirty="0"/>
              <a:t>is </a:t>
            </a:r>
            <a:r>
              <a:rPr lang="en-IN" sz="2000" b="0" dirty="0"/>
              <a:t>{{</a:t>
            </a:r>
            <a:r>
              <a:rPr lang="en-IN" sz="2000" b="0" dirty="0"/>
              <a:t> </a:t>
            </a:r>
            <a:r>
              <a:rPr lang="en-IN" sz="2000" b="0" dirty="0"/>
              <a:t>now</a:t>
            </a:r>
            <a:r>
              <a:rPr lang="en-IN" sz="2000" b="0" dirty="0"/>
              <a:t> </a:t>
            </a:r>
            <a:r>
              <a:rPr lang="en-IN" sz="2000" b="0" dirty="0"/>
              <a:t>}}</a:t>
            </a:r>
            <a:r>
              <a:rPr lang="en-IN" sz="2000" b="0" dirty="0"/>
              <a:t>&lt;/p&gt; </a:t>
            </a:r>
            <a:endParaRPr lang="en-IN" sz="2000" b="0" dirty="0" smtClean="0"/>
          </a:p>
          <a:p>
            <a:pPr marL="114300" indent="0">
              <a:buNone/>
            </a:pPr>
            <a:r>
              <a:rPr lang="en-IN" sz="2000" b="0" dirty="0" smtClean="0"/>
              <a:t>{% </a:t>
            </a:r>
            <a:r>
              <a:rPr lang="en-IN" sz="2000" b="0" dirty="0"/>
              <a:t>else</a:t>
            </a:r>
            <a:r>
              <a:rPr lang="en-IN" sz="2000" b="0" dirty="0"/>
              <a:t> </a:t>
            </a:r>
            <a:r>
              <a:rPr lang="en-IN" sz="2000" b="0" dirty="0"/>
              <a:t>%}</a:t>
            </a:r>
            <a:r>
              <a:rPr lang="en-IN" sz="2000" b="0" dirty="0"/>
              <a:t> </a:t>
            </a:r>
            <a:endParaRPr lang="en-IN" sz="2000" b="0" dirty="0" smtClean="0"/>
          </a:p>
          <a:p>
            <a:pPr marL="114300" indent="0">
              <a:buNone/>
            </a:pPr>
            <a:r>
              <a:rPr lang="en-IN" sz="2000" b="0" dirty="0" smtClean="0"/>
              <a:t>	&lt;</a:t>
            </a:r>
            <a:r>
              <a:rPr lang="en-IN" sz="2000" b="0" dirty="0"/>
              <a:t>p&gt;now variable is not available&lt;/p&gt; </a:t>
            </a:r>
            <a:endParaRPr lang="en-IN" sz="2000" b="0" dirty="0" smtClean="0"/>
          </a:p>
          <a:p>
            <a:pPr marL="114300" indent="0">
              <a:buNone/>
            </a:pPr>
            <a:r>
              <a:rPr lang="en-IN" sz="2000" b="0" dirty="0" smtClean="0"/>
              <a:t>{% </a:t>
            </a:r>
            <a:r>
              <a:rPr lang="en-IN" sz="2000" b="0" dirty="0" err="1"/>
              <a:t>endif</a:t>
            </a:r>
            <a:r>
              <a:rPr lang="en-IN" sz="2000" b="0" dirty="0"/>
              <a:t> </a:t>
            </a:r>
            <a:r>
              <a:rPr lang="en-IN" sz="2000" b="0" dirty="0"/>
              <a:t>%}</a:t>
            </a:r>
            <a:r>
              <a:rPr lang="en-IN" sz="2000" b="0" dirty="0"/>
              <a:t> </a:t>
            </a:r>
            <a:endParaRPr lang="en-IN" sz="2000" b="0" dirty="0" smtClean="0"/>
          </a:p>
          <a:p>
            <a:pPr marL="114300" indent="0">
              <a:buNone/>
            </a:pPr>
            <a:r>
              <a:rPr lang="en-IN" sz="2000" b="0" dirty="0" smtClean="0"/>
              <a:t>&lt;/</a:t>
            </a:r>
            <a:r>
              <a:rPr lang="en-IN" sz="2000" b="0" dirty="0"/>
              <a:t>body&gt; </a:t>
            </a:r>
            <a:endParaRPr lang="en-IN" sz="2000" b="0" dirty="0" smtClean="0"/>
          </a:p>
          <a:p>
            <a:pPr marL="114300" indent="0">
              <a:buNone/>
            </a:pPr>
            <a:r>
              <a:rPr lang="en-IN" sz="2000" b="0" dirty="0" smtClean="0"/>
              <a:t>&lt;/</a:t>
            </a:r>
            <a:r>
              <a:rPr lang="en-IN" sz="2000" b="0" dirty="0"/>
              <a:t>html&gt;</a:t>
            </a:r>
            <a:endParaRPr lang="en-IN" sz="2000" b="0" dirty="0"/>
          </a:p>
        </p:txBody>
      </p:sp>
    </p:spTree>
    <p:extLst>
      <p:ext uri="{BB962C8B-B14F-4D97-AF65-F5344CB8AC3E}">
        <p14:creationId xmlns:p14="http://schemas.microsoft.com/office/powerpoint/2010/main" val="24733155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Loading Templates</a:t>
            </a:r>
            <a:endParaRPr lang="en-IN" dirty="0"/>
          </a:p>
        </p:txBody>
      </p:sp>
      <p:sp>
        <p:nvSpPr>
          <p:cNvPr id="3" name="Content Placeholder 2"/>
          <p:cNvSpPr>
            <a:spLocks noGrp="1"/>
          </p:cNvSpPr>
          <p:nvPr>
            <p:ph idx="1"/>
          </p:nvPr>
        </p:nvSpPr>
        <p:spPr>
          <a:xfrm>
            <a:off x="0" y="1600200"/>
            <a:ext cx="8964488" cy="4800600"/>
          </a:xfrm>
        </p:spPr>
        <p:txBody>
          <a:bodyPr>
            <a:normAutofit/>
          </a:bodyPr>
          <a:lstStyle/>
          <a:p>
            <a:pPr marL="114300" indent="0">
              <a:buNone/>
            </a:pPr>
            <a:r>
              <a:rPr lang="en-IN" sz="1800" dirty="0" smtClean="0"/>
              <a:t>#Open views.py under members folder and you will see the following:</a:t>
            </a:r>
          </a:p>
          <a:p>
            <a:pPr marL="114300" indent="0">
              <a:buNone/>
            </a:pPr>
            <a:r>
              <a:rPr lang="en-IN" sz="1800" b="0" dirty="0" smtClean="0"/>
              <a:t>from </a:t>
            </a:r>
            <a:r>
              <a:rPr lang="en-IN" sz="1800" b="0" dirty="0" err="1"/>
              <a:t>django.http</a:t>
            </a:r>
            <a:r>
              <a:rPr lang="en-IN" sz="1800" b="0" dirty="0"/>
              <a:t> import </a:t>
            </a:r>
            <a:r>
              <a:rPr lang="en-IN" sz="1800" b="0" dirty="0" err="1"/>
              <a:t>HttpResponse</a:t>
            </a:r>
            <a:r>
              <a:rPr lang="en-IN" sz="1800" b="0" dirty="0"/>
              <a:t> </a:t>
            </a:r>
            <a:endParaRPr lang="en-IN" sz="1800" b="0" dirty="0" smtClean="0"/>
          </a:p>
          <a:p>
            <a:pPr marL="114300" indent="0">
              <a:buNone/>
            </a:pPr>
            <a:r>
              <a:rPr lang="en-IN" sz="1800" b="0" dirty="0" smtClean="0"/>
              <a:t>import </a:t>
            </a:r>
            <a:r>
              <a:rPr lang="en-IN" sz="1800" b="0" dirty="0" err="1"/>
              <a:t>datetime</a:t>
            </a:r>
            <a:r>
              <a:rPr lang="en-IN" sz="1800" b="0" dirty="0"/>
              <a:t> </a:t>
            </a:r>
            <a:endParaRPr lang="en-IN" sz="1800" b="0" dirty="0" smtClean="0"/>
          </a:p>
          <a:p>
            <a:pPr marL="114300" indent="0">
              <a:buNone/>
            </a:pPr>
            <a:r>
              <a:rPr lang="en-IN" sz="1800" b="0" dirty="0" err="1"/>
              <a:t>def</a:t>
            </a:r>
            <a:r>
              <a:rPr lang="en-IN" sz="1800" b="0" dirty="0"/>
              <a:t> </a:t>
            </a:r>
            <a:r>
              <a:rPr lang="en-IN" sz="1800" b="0" dirty="0" err="1"/>
              <a:t>today_is</a:t>
            </a:r>
            <a:r>
              <a:rPr lang="en-IN" sz="1800" b="0" dirty="0"/>
              <a:t>(request): </a:t>
            </a:r>
            <a:endParaRPr lang="en-IN" sz="1800" b="0" dirty="0" smtClean="0"/>
          </a:p>
          <a:p>
            <a:pPr marL="114300" indent="0">
              <a:buNone/>
            </a:pPr>
            <a:r>
              <a:rPr lang="en-IN" sz="1800" b="0" dirty="0" smtClean="0"/>
              <a:t>	now </a:t>
            </a:r>
            <a:r>
              <a:rPr lang="en-IN" sz="1800" b="0" dirty="0"/>
              <a:t>=</a:t>
            </a:r>
            <a:r>
              <a:rPr lang="en-IN" sz="1800" b="0" dirty="0"/>
              <a:t> </a:t>
            </a:r>
            <a:r>
              <a:rPr lang="en-IN" sz="1800" b="0" dirty="0" err="1"/>
              <a:t>datetime</a:t>
            </a:r>
            <a:r>
              <a:rPr lang="en-IN" sz="1800" b="0" dirty="0" err="1"/>
              <a:t>.</a:t>
            </a:r>
            <a:r>
              <a:rPr lang="en-IN" sz="1800" b="0" dirty="0" err="1"/>
              <a:t>datetime</a:t>
            </a:r>
            <a:r>
              <a:rPr lang="en-IN" sz="1800" b="0" dirty="0" err="1"/>
              <a:t>.</a:t>
            </a:r>
            <a:r>
              <a:rPr lang="en-IN" sz="1800" b="0" dirty="0" err="1"/>
              <a:t>now</a:t>
            </a:r>
            <a:r>
              <a:rPr lang="en-IN" sz="1800" b="0" dirty="0"/>
              <a:t>() </a:t>
            </a:r>
            <a:endParaRPr lang="en-IN" sz="1800" b="0" dirty="0" smtClean="0"/>
          </a:p>
          <a:p>
            <a:pPr marL="114300" indent="0">
              <a:buNone/>
            </a:pPr>
            <a:r>
              <a:rPr lang="en-IN" sz="1800" b="0" dirty="0" smtClean="0"/>
              <a:t>	t </a:t>
            </a:r>
            <a:r>
              <a:rPr lang="en-IN" sz="1800" b="0" dirty="0"/>
              <a:t>=</a:t>
            </a:r>
            <a:r>
              <a:rPr lang="en-IN" sz="1800" b="0" dirty="0"/>
              <a:t> </a:t>
            </a:r>
            <a:r>
              <a:rPr lang="en-IN" sz="1800" b="0" dirty="0" err="1"/>
              <a:t>template</a:t>
            </a:r>
            <a:r>
              <a:rPr lang="en-IN" sz="1800" b="0" dirty="0" err="1"/>
              <a:t>.</a:t>
            </a:r>
            <a:r>
              <a:rPr lang="en-IN" sz="1800" b="0" dirty="0" err="1"/>
              <a:t>loader</a:t>
            </a:r>
            <a:r>
              <a:rPr lang="en-IN" sz="1800" b="0" dirty="0" err="1"/>
              <a:t>.</a:t>
            </a:r>
            <a:r>
              <a:rPr lang="en-IN" sz="1800" b="0" dirty="0" err="1"/>
              <a:t>get_template</a:t>
            </a:r>
            <a:r>
              <a:rPr lang="en-IN" sz="1800" b="0" dirty="0" smtClean="0"/>
              <a:t>(‘</a:t>
            </a:r>
            <a:r>
              <a:rPr lang="en-IN" sz="1800" b="0" dirty="0" err="1" smtClean="0"/>
              <a:t>newapp</a:t>
            </a:r>
            <a:r>
              <a:rPr lang="en-IN" sz="1800" b="0" dirty="0" smtClean="0"/>
              <a:t>/datetime.html</a:t>
            </a:r>
            <a:r>
              <a:rPr lang="en-IN" sz="1800" b="0" dirty="0"/>
              <a:t>'</a:t>
            </a:r>
            <a:r>
              <a:rPr lang="en-IN" sz="1800" b="0" dirty="0"/>
              <a:t>) </a:t>
            </a:r>
            <a:endParaRPr lang="en-IN" sz="1800" b="0" dirty="0" smtClean="0"/>
          </a:p>
          <a:p>
            <a:pPr marL="114300" indent="0">
              <a:buNone/>
            </a:pPr>
            <a:r>
              <a:rPr lang="en-IN" sz="1800" b="0" dirty="0" smtClean="0"/>
              <a:t>	c </a:t>
            </a:r>
            <a:r>
              <a:rPr lang="en-IN" sz="1800" b="0" dirty="0"/>
              <a:t>=</a:t>
            </a:r>
            <a:r>
              <a:rPr lang="en-IN" sz="1800" b="0" dirty="0"/>
              <a:t> </a:t>
            </a:r>
            <a:r>
              <a:rPr lang="en-IN" sz="1800" b="0" dirty="0" err="1"/>
              <a:t>template</a:t>
            </a:r>
            <a:r>
              <a:rPr lang="en-IN" sz="1800" b="0" dirty="0" err="1"/>
              <a:t>.</a:t>
            </a:r>
            <a:r>
              <a:rPr lang="en-IN" sz="1800" b="0" dirty="0" err="1"/>
              <a:t>Context</a:t>
            </a:r>
            <a:r>
              <a:rPr lang="en-IN" sz="1800" b="0" dirty="0"/>
              <a:t>({</a:t>
            </a:r>
            <a:r>
              <a:rPr lang="en-IN" sz="1800" b="0" dirty="0"/>
              <a:t>'now'</a:t>
            </a:r>
            <a:r>
              <a:rPr lang="en-IN" sz="1800" b="0" dirty="0"/>
              <a:t>: now}) </a:t>
            </a:r>
            <a:endParaRPr lang="en-IN" sz="1800" b="0" dirty="0" smtClean="0"/>
          </a:p>
          <a:p>
            <a:pPr marL="114300" indent="0">
              <a:buNone/>
            </a:pPr>
            <a:r>
              <a:rPr lang="en-IN" sz="1800" b="0" dirty="0" smtClean="0"/>
              <a:t>	html </a:t>
            </a:r>
            <a:r>
              <a:rPr lang="en-IN" sz="1800" b="0" dirty="0"/>
              <a:t>=</a:t>
            </a:r>
            <a:r>
              <a:rPr lang="en-IN" sz="1800" b="0" dirty="0"/>
              <a:t> </a:t>
            </a:r>
            <a:r>
              <a:rPr lang="en-IN" sz="1800" b="0" dirty="0" err="1"/>
              <a:t>t</a:t>
            </a:r>
            <a:r>
              <a:rPr lang="en-IN" sz="1800" b="0" dirty="0" err="1"/>
              <a:t>.</a:t>
            </a:r>
            <a:r>
              <a:rPr lang="en-IN" sz="1800" b="0" dirty="0" err="1"/>
              <a:t>render</a:t>
            </a:r>
            <a:r>
              <a:rPr lang="en-IN" sz="1800" b="0" dirty="0"/>
              <a:t>(c) </a:t>
            </a:r>
            <a:endParaRPr lang="en-IN" sz="1800" b="0" dirty="0" smtClean="0"/>
          </a:p>
          <a:p>
            <a:pPr marL="114300" indent="0">
              <a:buNone/>
            </a:pPr>
            <a:r>
              <a:rPr lang="en-IN" sz="1800" b="0" dirty="0" smtClean="0"/>
              <a:t>	return </a:t>
            </a:r>
            <a:r>
              <a:rPr lang="en-IN" sz="1800" b="0" dirty="0" err="1"/>
              <a:t>HttpResponse</a:t>
            </a:r>
            <a:r>
              <a:rPr lang="en-IN" sz="1800" b="0" dirty="0"/>
              <a:t>(html</a:t>
            </a:r>
            <a:r>
              <a:rPr lang="en-IN" sz="1800" dirty="0"/>
              <a:t>)</a:t>
            </a:r>
            <a:endParaRPr lang="en-IN" sz="1800" b="0" dirty="0"/>
          </a:p>
        </p:txBody>
      </p:sp>
    </p:spTree>
    <p:extLst>
      <p:ext uri="{BB962C8B-B14F-4D97-AF65-F5344CB8AC3E}">
        <p14:creationId xmlns:p14="http://schemas.microsoft.com/office/powerpoint/2010/main" val="26829811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Loading Templates</a:t>
            </a:r>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7760167"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7409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Rendering </a:t>
            </a:r>
            <a:r>
              <a:rPr lang="en-IN" dirty="0"/>
              <a:t>Templates</a:t>
            </a:r>
          </a:p>
        </p:txBody>
      </p:sp>
      <p:sp>
        <p:nvSpPr>
          <p:cNvPr id="3" name="Content Placeholder 2"/>
          <p:cNvSpPr>
            <a:spLocks noGrp="1"/>
          </p:cNvSpPr>
          <p:nvPr>
            <p:ph idx="1"/>
          </p:nvPr>
        </p:nvSpPr>
        <p:spPr/>
        <p:txBody>
          <a:bodyPr>
            <a:normAutofit lnSpcReduction="10000"/>
          </a:bodyPr>
          <a:lstStyle/>
          <a:p>
            <a:pPr marL="114300" indent="0">
              <a:buNone/>
            </a:pPr>
            <a:r>
              <a:rPr lang="en-GB" dirty="0"/>
              <a:t>Most of the time a view does the following task:</a:t>
            </a:r>
          </a:p>
          <a:p>
            <a:r>
              <a:rPr lang="en-GB" b="0" dirty="0"/>
              <a:t>Pull data from the database using models </a:t>
            </a:r>
            <a:endParaRPr lang="en-GB" b="0" dirty="0" smtClean="0"/>
          </a:p>
          <a:p>
            <a:r>
              <a:rPr lang="en-GB" b="0" dirty="0" smtClean="0"/>
              <a:t>Load </a:t>
            </a:r>
            <a:r>
              <a:rPr lang="en-GB" b="0" dirty="0"/>
              <a:t>the template file and create Template object.</a:t>
            </a:r>
          </a:p>
          <a:p>
            <a:r>
              <a:rPr lang="en-GB" b="0" dirty="0"/>
              <a:t>Create Context object to supply data to the template.</a:t>
            </a:r>
          </a:p>
          <a:p>
            <a:r>
              <a:rPr lang="en-GB" b="0" dirty="0"/>
              <a:t>Call render() method.</a:t>
            </a:r>
          </a:p>
          <a:p>
            <a:r>
              <a:rPr lang="en-GB" b="0" dirty="0"/>
              <a:t>Create </a:t>
            </a:r>
            <a:r>
              <a:rPr lang="en-GB" b="0" dirty="0" err="1"/>
              <a:t>HttpResponse</a:t>
            </a:r>
            <a:r>
              <a:rPr lang="en-GB" b="0" dirty="0"/>
              <a:t>() and send it to the client</a:t>
            </a:r>
            <a:r>
              <a:rPr lang="en-GB" b="0" dirty="0" smtClean="0"/>
              <a:t>.</a:t>
            </a:r>
          </a:p>
          <a:p>
            <a:endParaRPr lang="en-GB" b="0" dirty="0"/>
          </a:p>
          <a:p>
            <a:r>
              <a:rPr lang="en-GB" b="0" dirty="0" err="1"/>
              <a:t>Django</a:t>
            </a:r>
            <a:r>
              <a:rPr lang="en-GB" b="0" dirty="0"/>
              <a:t> provides a function called </a:t>
            </a:r>
            <a:r>
              <a:rPr lang="en-GB" dirty="0" err="1"/>
              <a:t>render_to_response</a:t>
            </a:r>
            <a:r>
              <a:rPr lang="en-GB" dirty="0"/>
              <a:t>()</a:t>
            </a:r>
            <a:r>
              <a:rPr lang="en-GB" b="0" dirty="0"/>
              <a:t> to do all things mentioned above from step 2 to 5. It accepts two arguments template name and a dictionary (which will be used to create </a:t>
            </a:r>
            <a:r>
              <a:rPr lang="en-GB" dirty="0"/>
              <a:t>Context</a:t>
            </a:r>
            <a:r>
              <a:rPr lang="en-GB" b="0" dirty="0"/>
              <a:t> object). </a:t>
            </a:r>
            <a:endParaRPr lang="en-GB" b="0" dirty="0" smtClean="0"/>
          </a:p>
          <a:p>
            <a:r>
              <a:rPr lang="en-GB" b="0" dirty="0" smtClean="0"/>
              <a:t>To </a:t>
            </a:r>
            <a:r>
              <a:rPr lang="en-GB" b="0" dirty="0"/>
              <a:t>use </a:t>
            </a:r>
            <a:r>
              <a:rPr lang="en-GB" dirty="0" err="1"/>
              <a:t>render_to_response</a:t>
            </a:r>
            <a:r>
              <a:rPr lang="en-GB" dirty="0"/>
              <a:t>()</a:t>
            </a:r>
            <a:r>
              <a:rPr lang="en-GB" b="0" dirty="0"/>
              <a:t> you must first import it from </a:t>
            </a:r>
            <a:r>
              <a:rPr lang="en-GB" dirty="0" err="1"/>
              <a:t>django.shortcuts</a:t>
            </a:r>
            <a:r>
              <a:rPr lang="en-GB" b="0" dirty="0"/>
              <a:t> module.</a:t>
            </a:r>
          </a:p>
          <a:p>
            <a:endParaRPr lang="en-IN" dirty="0"/>
          </a:p>
        </p:txBody>
      </p:sp>
    </p:spTree>
    <p:extLst>
      <p:ext uri="{BB962C8B-B14F-4D97-AF65-F5344CB8AC3E}">
        <p14:creationId xmlns:p14="http://schemas.microsoft.com/office/powerpoint/2010/main" val="1198340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6543</TotalTime>
  <Words>3189</Words>
  <Application>Microsoft Office PowerPoint</Application>
  <PresentationFormat>On-screen Show (4:3)</PresentationFormat>
  <Paragraphs>771</Paragraphs>
  <Slides>124</Slides>
  <Notes>1</Notes>
  <HiddenSlides>0</HiddenSlides>
  <MMClips>0</MMClips>
  <ScaleCrop>false</ScaleCrop>
  <HeadingPairs>
    <vt:vector size="4" baseType="variant">
      <vt:variant>
        <vt:lpstr>Theme</vt:lpstr>
      </vt:variant>
      <vt:variant>
        <vt:i4>1</vt:i4>
      </vt:variant>
      <vt:variant>
        <vt:lpstr>Slide Titles</vt:lpstr>
      </vt:variant>
      <vt:variant>
        <vt:i4>124</vt:i4>
      </vt:variant>
    </vt:vector>
  </HeadingPairs>
  <TitlesOfParts>
    <vt:vector size="125" baseType="lpstr">
      <vt:lpstr>Adjacency</vt:lpstr>
      <vt:lpstr>Fundamentals of Data Science  21CSS202T</vt:lpstr>
      <vt:lpstr>Unit III</vt:lpstr>
      <vt:lpstr>Django </vt:lpstr>
      <vt:lpstr>Django </vt:lpstr>
      <vt:lpstr>Why Django?</vt:lpstr>
      <vt:lpstr>Features of Django</vt:lpstr>
      <vt:lpstr>Features of Django</vt:lpstr>
      <vt:lpstr>Popularity of Django</vt:lpstr>
      <vt:lpstr>Web Development Basics</vt:lpstr>
      <vt:lpstr>Web Development Basics</vt:lpstr>
      <vt:lpstr>Web Development Basics</vt:lpstr>
      <vt:lpstr>Django Installation</vt:lpstr>
      <vt:lpstr>Django Installation</vt:lpstr>
      <vt:lpstr>Django Installation</vt:lpstr>
      <vt:lpstr>Django Installation</vt:lpstr>
      <vt:lpstr>Django Installation</vt:lpstr>
      <vt:lpstr>Django Installation</vt:lpstr>
      <vt:lpstr>Django Installation</vt:lpstr>
      <vt:lpstr>Django Installation</vt:lpstr>
      <vt:lpstr>Django Installation</vt:lpstr>
      <vt:lpstr>Django Installation</vt:lpstr>
      <vt:lpstr>Django Installation</vt:lpstr>
      <vt:lpstr>MVC Model</vt:lpstr>
      <vt:lpstr>MVC Model</vt:lpstr>
      <vt:lpstr>MVC Model</vt:lpstr>
      <vt:lpstr>MVC Model</vt:lpstr>
      <vt:lpstr>MVC Model</vt:lpstr>
      <vt:lpstr>MVC Model</vt:lpstr>
      <vt:lpstr>Project Structure </vt:lpstr>
      <vt:lpstr>Project Structure </vt:lpstr>
      <vt:lpstr>Project Structure </vt:lpstr>
      <vt:lpstr>Project Structure </vt:lpstr>
      <vt:lpstr>Project Structure </vt:lpstr>
      <vt:lpstr>Project Structure</vt:lpstr>
      <vt:lpstr>Project Structure</vt:lpstr>
      <vt:lpstr>Project Structure</vt:lpstr>
      <vt:lpstr>Project Structure</vt:lpstr>
      <vt:lpstr>Project Structure</vt:lpstr>
      <vt:lpstr>Project Structure</vt:lpstr>
      <vt:lpstr>Project Structure</vt:lpstr>
      <vt:lpstr>Middleware</vt:lpstr>
      <vt:lpstr>HttpRequest and HttpResponse</vt:lpstr>
      <vt:lpstr>HttpRequest and HttpResponse</vt:lpstr>
      <vt:lpstr>HttpRequest and HttpResponse</vt:lpstr>
      <vt:lpstr>HttpRequest and HttpResponse</vt:lpstr>
      <vt:lpstr>HttpRequest - Methods</vt:lpstr>
      <vt:lpstr>HttpRequest</vt:lpstr>
      <vt:lpstr>HttpRequest</vt:lpstr>
      <vt:lpstr>HttpRequest</vt:lpstr>
      <vt:lpstr>HttpResponse</vt:lpstr>
      <vt:lpstr>HttpResponse</vt:lpstr>
      <vt:lpstr>HttpResponse</vt:lpstr>
      <vt:lpstr>HttpResponse</vt:lpstr>
      <vt:lpstr>Create Views</vt:lpstr>
      <vt:lpstr>Create Views</vt:lpstr>
      <vt:lpstr>Create Views</vt:lpstr>
      <vt:lpstr>Create Views</vt:lpstr>
      <vt:lpstr>Create Views</vt:lpstr>
      <vt:lpstr>Use URLConf</vt:lpstr>
      <vt:lpstr>Use URLConf</vt:lpstr>
      <vt:lpstr>Use URLConf</vt:lpstr>
      <vt:lpstr>Use URLConf</vt:lpstr>
      <vt:lpstr>Use URLConf</vt:lpstr>
      <vt:lpstr>URL Mapping</vt:lpstr>
      <vt:lpstr>URL Mapping</vt:lpstr>
      <vt:lpstr>URL Mapping</vt:lpstr>
      <vt:lpstr>URL Mapping</vt:lpstr>
      <vt:lpstr>Create an App</vt:lpstr>
      <vt:lpstr>Create an App</vt:lpstr>
      <vt:lpstr>Create an App</vt:lpstr>
      <vt:lpstr>Create an App</vt:lpstr>
      <vt:lpstr>Create an App</vt:lpstr>
      <vt:lpstr>Create an App</vt:lpstr>
      <vt:lpstr>Create an App</vt:lpstr>
      <vt:lpstr>Create an App</vt:lpstr>
      <vt:lpstr>Create an App</vt:lpstr>
      <vt:lpstr>Create an App</vt:lpstr>
      <vt:lpstr>Create an App</vt:lpstr>
      <vt:lpstr>PowerPoint Presentation</vt:lpstr>
      <vt:lpstr>Templates</vt:lpstr>
      <vt:lpstr>Why Templates?</vt:lpstr>
      <vt:lpstr>Why Templates?</vt:lpstr>
      <vt:lpstr>Templates</vt:lpstr>
      <vt:lpstr>Simple Template</vt:lpstr>
      <vt:lpstr>Templates</vt:lpstr>
      <vt:lpstr>Templates</vt:lpstr>
      <vt:lpstr>Templates</vt:lpstr>
      <vt:lpstr>Templates</vt:lpstr>
      <vt:lpstr>Templates</vt:lpstr>
      <vt:lpstr>Templates</vt:lpstr>
      <vt:lpstr>Templates</vt:lpstr>
      <vt:lpstr>Templates</vt:lpstr>
      <vt:lpstr>Loading Templates</vt:lpstr>
      <vt:lpstr>Loading Templates</vt:lpstr>
      <vt:lpstr>Loading Templates</vt:lpstr>
      <vt:lpstr>Loading Templates</vt:lpstr>
      <vt:lpstr>Loading Templates</vt:lpstr>
      <vt:lpstr>Loading Templates</vt:lpstr>
      <vt:lpstr>Rendering Templates</vt:lpstr>
      <vt:lpstr>Rendering Templates</vt:lpstr>
      <vt:lpstr>Rendering Templates</vt:lpstr>
      <vt:lpstr>Rendering Templates</vt:lpstr>
      <vt:lpstr>Rendering Templates</vt:lpstr>
      <vt:lpstr>Rendering Templates</vt:lpstr>
      <vt:lpstr>Rendering Templates</vt:lpstr>
      <vt:lpstr>Rendering Templates</vt:lpstr>
      <vt:lpstr>Create Forms</vt:lpstr>
      <vt:lpstr>Create Forms</vt:lpstr>
      <vt:lpstr>Create Forms</vt:lpstr>
      <vt:lpstr>Create Forms</vt:lpstr>
      <vt:lpstr>Forms</vt:lpstr>
      <vt:lpstr>Forms</vt:lpstr>
      <vt:lpstr>Forms</vt:lpstr>
      <vt:lpstr>Forms</vt:lpstr>
      <vt:lpstr>Forms</vt:lpstr>
      <vt:lpstr>Form Validation</vt:lpstr>
      <vt:lpstr>Form Validation</vt:lpstr>
      <vt:lpstr>Form validation</vt:lpstr>
      <vt:lpstr>Form Validation</vt:lpstr>
      <vt:lpstr>Form Validation</vt:lpstr>
      <vt:lpstr>Form Validation</vt:lpstr>
      <vt:lpstr>Form Validation</vt:lpstr>
      <vt:lpstr>Form Validation</vt:lpstr>
      <vt:lpstr>Form Validation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Kalpana</dc:creator>
  <cp:lastModifiedBy>Kalpana</cp:lastModifiedBy>
  <cp:revision>1444</cp:revision>
  <dcterms:created xsi:type="dcterms:W3CDTF">2022-08-23T09:42:28Z</dcterms:created>
  <dcterms:modified xsi:type="dcterms:W3CDTF">2022-10-12T07:05:31Z</dcterms:modified>
</cp:coreProperties>
</file>