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89" r:id="rId17"/>
    <p:sldId id="280" r:id="rId18"/>
    <p:sldId id="291" r:id="rId19"/>
    <p:sldId id="290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Vocabulary Building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Mythological Words, Root Words and Mnemonics as Sources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Labyrinthine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Labyrinthine (adj.) </a:t>
            </a:r>
          </a:p>
          <a:p>
            <a:r>
              <a:rPr lang="en-US" dirty="0" smtClean="0"/>
              <a:t> Origin—from Labyrinth, a fabled maze in Crete </a:t>
            </a:r>
          </a:p>
          <a:p>
            <a:r>
              <a:rPr lang="en-US" dirty="0" smtClean="0"/>
              <a:t>Definition—full of confusing passageways; intricate; complicated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Narcissus</a:t>
            </a:r>
            <a:endParaRPr lang="en-US" dirty="0"/>
          </a:p>
        </p:txBody>
      </p:sp>
      <p:pic>
        <p:nvPicPr>
          <p:cNvPr id="3074" name="Picture 2" descr="C:\Users\murugan\Desktop\Mythological words\narcissu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58800" y="1935163"/>
            <a:ext cx="8026399" cy="438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Narcissistic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Origin—from Narcissus, a young man who fell in love with his own image, which led to his death </a:t>
            </a:r>
          </a:p>
          <a:p>
            <a:r>
              <a:rPr lang="en-US" dirty="0" smtClean="0"/>
              <a:t>Definition—in love with oneself; egocentric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Latin and Greek</a:t>
            </a:r>
          </a:p>
          <a:p>
            <a:r>
              <a:rPr lang="en-US" dirty="0" smtClean="0"/>
              <a:t>Have a meaning</a:t>
            </a:r>
          </a:p>
          <a:p>
            <a:r>
              <a:rPr lang="en-US" dirty="0" smtClean="0"/>
              <a:t>Given rise to several words</a:t>
            </a:r>
          </a:p>
          <a:p>
            <a:r>
              <a:rPr lang="en-US" dirty="0" smtClean="0"/>
              <a:t>Possessing same or similar meaning</a:t>
            </a:r>
          </a:p>
          <a:p>
            <a:r>
              <a:rPr lang="en-US" dirty="0" smtClean="0"/>
              <a:t>Can be used to learn words in cluster</a:t>
            </a:r>
          </a:p>
          <a:p>
            <a:r>
              <a:rPr lang="en-US" dirty="0" smtClean="0"/>
              <a:t>Easy to learn and recall many connected words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Root words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Anti-against -antibacterial, antidote, antithesis</a:t>
            </a:r>
          </a:p>
          <a:p>
            <a:r>
              <a:rPr lang="en-US" dirty="0" smtClean="0"/>
              <a:t>Chrome –color-monochromatic, </a:t>
            </a:r>
            <a:r>
              <a:rPr lang="en-US" dirty="0" err="1" smtClean="0"/>
              <a:t>phytochrome</a:t>
            </a:r>
            <a:endParaRPr lang="en-US" dirty="0" smtClean="0"/>
          </a:p>
          <a:p>
            <a:r>
              <a:rPr lang="en-US" dirty="0" smtClean="0"/>
              <a:t>Geo -earth- geography, geology, geometry</a:t>
            </a:r>
          </a:p>
          <a:p>
            <a:r>
              <a:rPr lang="en-US" dirty="0" err="1" smtClean="0"/>
              <a:t>Syn</a:t>
            </a:r>
            <a:r>
              <a:rPr lang="en-US" dirty="0" smtClean="0"/>
              <a:t> -together with- synthetic, photosynthesis</a:t>
            </a:r>
          </a:p>
          <a:p>
            <a:r>
              <a:rPr lang="en-US" dirty="0" err="1" smtClean="0"/>
              <a:t>Tropos</a:t>
            </a:r>
            <a:r>
              <a:rPr lang="en-US" dirty="0" smtClean="0"/>
              <a:t> –turning -heliotrope, tropical</a:t>
            </a:r>
          </a:p>
          <a:p>
            <a:r>
              <a:rPr lang="en-US" dirty="0" smtClean="0"/>
              <a:t>Audi –hear -audible, audience, auditorium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Root Words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Duc</a:t>
            </a:r>
            <a:r>
              <a:rPr lang="en-US" dirty="0" smtClean="0"/>
              <a:t> -lead, make- deduce, produce, educate</a:t>
            </a:r>
          </a:p>
          <a:p>
            <a:r>
              <a:rPr lang="en-US" dirty="0" smtClean="0"/>
              <a:t>Lev -to lift - levitate, elevate, leverage</a:t>
            </a:r>
          </a:p>
          <a:p>
            <a:r>
              <a:rPr lang="es-ES" dirty="0" err="1" smtClean="0"/>
              <a:t>Scrib</a:t>
            </a:r>
            <a:r>
              <a:rPr lang="es-ES" dirty="0" smtClean="0"/>
              <a:t>, script -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write</a:t>
            </a:r>
            <a:r>
              <a:rPr lang="es-ES" dirty="0" smtClean="0"/>
              <a:t> -script, proscribe, describe</a:t>
            </a:r>
          </a:p>
          <a:p>
            <a:r>
              <a:rPr lang="en-US" dirty="0" err="1" smtClean="0"/>
              <a:t>Vac</a:t>
            </a:r>
            <a:r>
              <a:rPr lang="en-US" dirty="0" smtClean="0"/>
              <a:t> – empty - vacuum, vacate, evacuate</a:t>
            </a:r>
          </a:p>
          <a:p>
            <a:r>
              <a:rPr lang="en-US" dirty="0" smtClean="0"/>
              <a:t>Manu – hand - manual, manicure, manipulate</a:t>
            </a:r>
          </a:p>
          <a:p>
            <a:r>
              <a:rPr lang="en-US" dirty="0" err="1" smtClean="0"/>
              <a:t>Jur</a:t>
            </a:r>
            <a:r>
              <a:rPr lang="en-US" dirty="0" smtClean="0"/>
              <a:t> – law - jury, justice, justify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Mnemonics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Coined to remember something easily (</a:t>
            </a:r>
            <a:r>
              <a:rPr lang="en-US" dirty="0" err="1" smtClean="0"/>
              <a:t>Eg</a:t>
            </a:r>
            <a:r>
              <a:rPr lang="en-US" dirty="0" smtClean="0"/>
              <a:t>. VIBGYOR- colors of a spectrum)</a:t>
            </a:r>
          </a:p>
          <a:p>
            <a:r>
              <a:rPr lang="en-US" dirty="0" smtClean="0"/>
              <a:t>Can be created and used</a:t>
            </a:r>
          </a:p>
          <a:p>
            <a:r>
              <a:rPr lang="en-US" dirty="0" smtClean="0"/>
              <a:t>Should be relevant to the word’s meaning and remind the creator of the same</a:t>
            </a:r>
          </a:p>
          <a:p>
            <a:r>
              <a:rPr lang="en-US" dirty="0" smtClean="0"/>
              <a:t>Will be very effective in long-term remembrance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094" y="305839"/>
            <a:ext cx="8229600" cy="418058"/>
          </a:xfrm>
        </p:spPr>
        <p:txBody>
          <a:bodyPr>
            <a:noAutofit/>
          </a:bodyPr>
          <a:lstStyle/>
          <a:p>
            <a:r>
              <a:rPr lang="en-GB" sz="2400" b="1" dirty="0" smtClean="0"/>
              <a:t>                                     </a:t>
            </a:r>
            <a:endParaRPr lang="en-GB" sz="2800" b="1" dirty="0">
              <a:latin typeface="+mn-lt"/>
            </a:endParaRPr>
          </a:p>
        </p:txBody>
      </p:sp>
      <p:pic>
        <p:nvPicPr>
          <p:cNvPr id="8" name="Content Placeholder 7" descr="http://farm5.staticflickr.com/4141/4882734379_7c473d1211_m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43808" y="980728"/>
            <a:ext cx="309634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700010" y="3717032"/>
            <a:ext cx="6184358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800" b="1" dirty="0" smtClean="0"/>
              <a:t>AMALGAMATE -</a:t>
            </a:r>
            <a:r>
              <a:rPr lang="en-US" sz="2800" dirty="0" smtClean="0">
                <a:cs typeface="Calibri" panose="020F0502020204030204" pitchFamily="34" charset="0"/>
              </a:rPr>
              <a:t>To </a:t>
            </a:r>
            <a:r>
              <a:rPr lang="en-US" sz="2800" dirty="0">
                <a:cs typeface="Calibri" panose="020F0502020204030204" pitchFamily="34" charset="0"/>
              </a:rPr>
              <a:t>combine; to mix together</a:t>
            </a:r>
            <a:br>
              <a:rPr lang="en-US" sz="2800" dirty="0">
                <a:cs typeface="Calibri" panose="020F0502020204030204" pitchFamily="34" charset="0"/>
              </a:rPr>
            </a:br>
            <a:r>
              <a:rPr lang="en-US" sz="2800" dirty="0">
                <a:cs typeface="Calibri" panose="020F0502020204030204" pitchFamily="34" charset="0"/>
              </a:rPr>
              <a:t/>
            </a:r>
            <a:br>
              <a:rPr lang="en-US" sz="2800" dirty="0">
                <a:cs typeface="Calibri" panose="020F0502020204030204" pitchFamily="34" charset="0"/>
              </a:rPr>
            </a:br>
            <a:r>
              <a:rPr lang="en-US" sz="2800" dirty="0" err="1">
                <a:cs typeface="Calibri" panose="020F0502020204030204" pitchFamily="34" charset="0"/>
              </a:rPr>
              <a:t>at+mall+game</a:t>
            </a:r>
            <a:r>
              <a:rPr lang="en-US" sz="2800" dirty="0">
                <a:cs typeface="Calibri" panose="020F0502020204030204" pitchFamily="34" charset="0"/>
              </a:rPr>
              <a:t>= There is a game at a mall. Hence people come together...Gather for the game!</a:t>
            </a:r>
            <a:endParaRPr lang="en-US" sz="2800" dirty="0"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82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28773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514600"/>
          </a:xfrm>
        </p:spPr>
        <p:txBody>
          <a:bodyPr/>
          <a:lstStyle/>
          <a:p>
            <a:r>
              <a:rPr lang="en-US" b="1" dirty="0" smtClean="0"/>
              <a:t>PARSIMONIOUS</a:t>
            </a:r>
            <a:r>
              <a:rPr lang="en-US" dirty="0" smtClean="0"/>
              <a:t> – Stingy/ Miserly</a:t>
            </a:r>
          </a:p>
          <a:p>
            <a:r>
              <a:rPr lang="en-US" dirty="0" smtClean="0"/>
              <a:t>When you think of the word ‘parsimonious’ (similar to the word ‘purse’), think of a known person who never takes his purse out and hence does not spend money.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1" y="762000"/>
            <a:ext cx="3200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0297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514600"/>
          </a:xfrm>
        </p:spPr>
        <p:txBody>
          <a:bodyPr/>
          <a:lstStyle/>
          <a:p>
            <a:r>
              <a:rPr lang="en-US" b="1" dirty="0" smtClean="0"/>
              <a:t>ABATE</a:t>
            </a:r>
            <a:r>
              <a:rPr lang="en-US" dirty="0" smtClean="0"/>
              <a:t> – to decrease in number or volume</a:t>
            </a:r>
          </a:p>
          <a:p>
            <a:r>
              <a:rPr lang="en-US" dirty="0" smtClean="0"/>
              <a:t>Abate – I ate</a:t>
            </a:r>
          </a:p>
          <a:p>
            <a:r>
              <a:rPr lang="en-US" dirty="0" smtClean="0"/>
              <a:t>When you eat something, the number or the volume remaining becomes less.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371600"/>
            <a:ext cx="2286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Mastering  English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Latin &amp; Greek</a:t>
            </a:r>
          </a:p>
          <a:p>
            <a:r>
              <a:rPr lang="en-US" dirty="0" smtClean="0"/>
              <a:t>Retention of words from the origin language</a:t>
            </a:r>
          </a:p>
          <a:p>
            <a:r>
              <a:rPr lang="en-US" dirty="0" smtClean="0"/>
              <a:t>Meaning retained/changed</a:t>
            </a:r>
          </a:p>
          <a:p>
            <a:r>
              <a:rPr lang="en-US" dirty="0" smtClean="0"/>
              <a:t> Interesting  nuances</a:t>
            </a:r>
          </a:p>
          <a:p>
            <a:r>
              <a:rPr lang="en-US" dirty="0" smtClean="0"/>
              <a:t>Find  ways to relate the word &amp; its meaning by correlation</a:t>
            </a:r>
          </a:p>
          <a:p>
            <a:r>
              <a:rPr lang="en-US" dirty="0" smtClean="0"/>
              <a:t>Easier to remember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Have an enjoyable learning</a:t>
            </a:r>
          </a:p>
          <a:p>
            <a:r>
              <a:rPr lang="en-US" sz="4800" smtClean="0"/>
              <a:t>experience</a:t>
            </a:r>
            <a:r>
              <a:rPr lang="en-US" sz="4800" dirty="0" smtClean="0"/>
              <a:t>!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Mythological words</a:t>
            </a:r>
          </a:p>
          <a:p>
            <a:r>
              <a:rPr lang="en-US" dirty="0" smtClean="0"/>
              <a:t>Root words</a:t>
            </a:r>
          </a:p>
          <a:p>
            <a:r>
              <a:rPr lang="en-US" dirty="0" smtClean="0"/>
              <a:t>Mnemonics</a:t>
            </a:r>
          </a:p>
          <a:p>
            <a:r>
              <a:rPr lang="en-US" dirty="0" smtClean="0"/>
              <a:t>Prefixes &amp; Suffixes</a:t>
            </a:r>
          </a:p>
          <a:p>
            <a:r>
              <a:rPr lang="en-US" dirty="0" smtClean="0"/>
              <a:t>Word Clusters</a:t>
            </a:r>
          </a:p>
          <a:p>
            <a:r>
              <a:rPr lang="en-US" dirty="0" smtClean="0"/>
              <a:t>Word Trees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Mythological words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Words from Greek mythology</a:t>
            </a:r>
          </a:p>
          <a:p>
            <a:r>
              <a:rPr lang="en-US" dirty="0" smtClean="0"/>
              <a:t>Make for interesting reading as stories appeal more</a:t>
            </a:r>
          </a:p>
          <a:p>
            <a:r>
              <a:rPr lang="en-US" dirty="0" smtClean="0"/>
              <a:t>Association with a picture possible</a:t>
            </a:r>
          </a:p>
          <a:p>
            <a:r>
              <a:rPr lang="en-US" dirty="0" smtClean="0"/>
              <a:t>Helps retention and recall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Chimera</a:t>
            </a:r>
            <a:endParaRPr lang="en-US" dirty="0"/>
          </a:p>
        </p:txBody>
      </p:sp>
      <p:pic>
        <p:nvPicPr>
          <p:cNvPr id="2050" name="Picture 2" descr="C:\Users\murugan\Desktop\Mythological words\chimera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828800"/>
            <a:ext cx="678180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Chimerical (adj.) </a:t>
            </a:r>
          </a:p>
          <a:p>
            <a:r>
              <a:rPr lang="en-US" dirty="0" smtClean="0"/>
              <a:t> Origin—from  the Chimera, fire-breathing monster with a lion’s head, goat’s body, and serpent’s tail </a:t>
            </a:r>
          </a:p>
          <a:p>
            <a:r>
              <a:rPr lang="en-US" dirty="0" smtClean="0"/>
              <a:t> Definition—fantastic; unreal; impossible; absurd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Thespian</a:t>
            </a:r>
            <a:endParaRPr lang="en-US" dirty="0"/>
          </a:p>
        </p:txBody>
      </p:sp>
      <p:pic>
        <p:nvPicPr>
          <p:cNvPr id="1026" name="Picture 2" descr="C:\Users\murugan\Desktop\Mythological words\THESPI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45709" y="1935163"/>
            <a:ext cx="5852582" cy="438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Thespian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Thespian (n.) </a:t>
            </a:r>
          </a:p>
          <a:p>
            <a:r>
              <a:rPr lang="en-US" dirty="0" smtClean="0"/>
              <a:t> Origin—from Thespis, father of Greek drama </a:t>
            </a:r>
          </a:p>
          <a:p>
            <a:r>
              <a:rPr lang="en-US" dirty="0" smtClean="0"/>
              <a:t> Definition—pertaining to drama or acting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Labyrinth</a:t>
            </a:r>
            <a:endParaRPr lang="en-US" dirty="0"/>
          </a:p>
        </p:txBody>
      </p:sp>
      <p:pic>
        <p:nvPicPr>
          <p:cNvPr id="2051" name="Picture 3" descr="C:\Users\murugan\Desktop\Mythological words\labyrinth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45708" y="1935163"/>
            <a:ext cx="5852583" cy="438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448</Words>
  <Application>Microsoft Office PowerPoint</Application>
  <PresentationFormat>On-screen Show (4:3)</PresentationFormat>
  <Paragraphs>76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Vocabulary Building</vt:lpstr>
      <vt:lpstr>Mastering  English Vocabulary</vt:lpstr>
      <vt:lpstr>Methodologies</vt:lpstr>
      <vt:lpstr>Mythological words </vt:lpstr>
      <vt:lpstr>Chimera</vt:lpstr>
      <vt:lpstr>Chimera</vt:lpstr>
      <vt:lpstr>Thespian</vt:lpstr>
      <vt:lpstr>Thespian</vt:lpstr>
      <vt:lpstr>Labyrinth</vt:lpstr>
      <vt:lpstr>Labyrinthine</vt:lpstr>
      <vt:lpstr>Narcissus</vt:lpstr>
      <vt:lpstr>Narcissistic </vt:lpstr>
      <vt:lpstr>Root words</vt:lpstr>
      <vt:lpstr>Root words</vt:lpstr>
      <vt:lpstr>Root Words (Cont.)</vt:lpstr>
      <vt:lpstr>Mnemonics</vt:lpstr>
      <vt:lpstr>                                     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Vocabulary Building</dc:title>
  <dc:creator>murugan</dc:creator>
  <cp:lastModifiedBy>Microsoft</cp:lastModifiedBy>
  <cp:revision>49</cp:revision>
  <dcterms:created xsi:type="dcterms:W3CDTF">2006-08-16T00:00:00Z</dcterms:created>
  <dcterms:modified xsi:type="dcterms:W3CDTF">2020-04-03T07:13:48Z</dcterms:modified>
</cp:coreProperties>
</file>