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2B5F-5157-CB40-94F3-77ABF6BE925B}" type="datetimeFigureOut">
              <a:rPr kumimoji="1" lang="ja-JP" altLang="en-US" smtClean="0"/>
              <a:t>07/09/16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F32-284C-8748-8C9F-43CD2FD91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0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2B5F-5157-CB40-94F3-77ABF6BE925B}" type="datetimeFigureOut">
              <a:rPr kumimoji="1" lang="ja-JP" altLang="en-US" smtClean="0"/>
              <a:t>07/09/16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F32-284C-8748-8C9F-43CD2FD91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8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2B5F-5157-CB40-94F3-77ABF6BE925B}" type="datetimeFigureOut">
              <a:rPr kumimoji="1" lang="ja-JP" altLang="en-US" smtClean="0"/>
              <a:t>07/09/16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F32-284C-8748-8C9F-43CD2FD91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41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2B5F-5157-CB40-94F3-77ABF6BE925B}" type="datetimeFigureOut">
              <a:rPr kumimoji="1" lang="ja-JP" altLang="en-US" smtClean="0"/>
              <a:t>07/09/16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F32-284C-8748-8C9F-43CD2FD91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95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2B5F-5157-CB40-94F3-77ABF6BE925B}" type="datetimeFigureOut">
              <a:rPr kumimoji="1" lang="ja-JP" altLang="en-US" smtClean="0"/>
              <a:t>07/09/16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F32-284C-8748-8C9F-43CD2FD91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85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2B5F-5157-CB40-94F3-77ABF6BE925B}" type="datetimeFigureOut">
              <a:rPr kumimoji="1" lang="ja-JP" altLang="en-US" smtClean="0"/>
              <a:t>07/09/16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F32-284C-8748-8C9F-43CD2FD91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62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2B5F-5157-CB40-94F3-77ABF6BE925B}" type="datetimeFigureOut">
              <a:rPr kumimoji="1" lang="ja-JP" altLang="en-US" smtClean="0"/>
              <a:t>07/09/16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F32-284C-8748-8C9F-43CD2FD91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13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2B5F-5157-CB40-94F3-77ABF6BE925B}" type="datetimeFigureOut">
              <a:rPr kumimoji="1" lang="ja-JP" altLang="en-US" smtClean="0"/>
              <a:t>07/09/16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F32-284C-8748-8C9F-43CD2FD91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16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2B5F-5157-CB40-94F3-77ABF6BE925B}" type="datetimeFigureOut">
              <a:rPr kumimoji="1" lang="ja-JP" altLang="en-US" smtClean="0"/>
              <a:t>07/09/16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F32-284C-8748-8C9F-43CD2FD91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65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2B5F-5157-CB40-94F3-77ABF6BE925B}" type="datetimeFigureOut">
              <a:rPr kumimoji="1" lang="ja-JP" altLang="en-US" smtClean="0"/>
              <a:t>07/09/16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F32-284C-8748-8C9F-43CD2FD91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35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2B5F-5157-CB40-94F3-77ABF6BE925B}" type="datetimeFigureOut">
              <a:rPr kumimoji="1" lang="ja-JP" altLang="en-US" smtClean="0"/>
              <a:t>07/09/16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F32-284C-8748-8C9F-43CD2FD91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94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62B5F-5157-CB40-94F3-77ABF6BE925B}" type="datetimeFigureOut">
              <a:rPr kumimoji="1" lang="ja-JP" altLang="en-US" smtClean="0"/>
              <a:t>07/09/16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06F32-284C-8748-8C9F-43CD2FD91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4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Sequence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Host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reaction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following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implantation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biomaterials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altLang="ja-JP" dirty="0"/>
              <a:t>Injury</a:t>
            </a:r>
          </a:p>
          <a:p>
            <a:pPr marL="285750" indent="-285750"/>
            <a:r>
              <a:rPr lang="en-US" altLang="ja-JP" dirty="0"/>
              <a:t>Blood material interaction</a:t>
            </a:r>
          </a:p>
          <a:p>
            <a:pPr marL="285750" indent="-285750"/>
            <a:r>
              <a:rPr lang="en-US" altLang="ja-JP" dirty="0"/>
              <a:t>Provisional matrix formation</a:t>
            </a:r>
          </a:p>
          <a:p>
            <a:pPr marL="285750" indent="-285750"/>
            <a:r>
              <a:rPr lang="en-US" altLang="ja-JP" dirty="0"/>
              <a:t>Acute inflammation</a:t>
            </a:r>
          </a:p>
          <a:p>
            <a:pPr marL="285750" indent="-285750"/>
            <a:r>
              <a:rPr lang="en-US" altLang="ja-JP" dirty="0"/>
              <a:t>Chronic inflammation</a:t>
            </a:r>
          </a:p>
          <a:p>
            <a:pPr marL="285750" indent="-285750"/>
            <a:r>
              <a:rPr lang="en-US" altLang="ja-JP" dirty="0"/>
              <a:t>Granulation Tissue</a:t>
            </a:r>
          </a:p>
          <a:p>
            <a:pPr marL="285750" indent="-285750"/>
            <a:r>
              <a:rPr lang="en-US" altLang="ja-JP" dirty="0"/>
              <a:t>Foreign body reaction</a:t>
            </a:r>
          </a:p>
          <a:p>
            <a:pPr marL="285750" indent="-285750"/>
            <a:r>
              <a:rPr lang="en-US" altLang="ja-JP" dirty="0"/>
              <a:t>Fibrosis/fibrous capsule development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51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 vivo tests for tissue compatibility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Sensitization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Irritation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Intracutaneous reactivity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Systemic toxicity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Sub chronic toxicity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Genotoxicity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Implantation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Hemocompatibility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Chronic toxicity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Carcinogenicity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Reproductive and developmental toxicity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Biodegradation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Immune response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83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Potential immunological effects and responses</a:t>
            </a:r>
            <a:endParaRPr kumimoji="1" lang="ja-JP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 smtClean="0"/>
              <a:t>Effects</a:t>
            </a:r>
          </a:p>
          <a:p>
            <a:pPr lvl="1"/>
            <a:r>
              <a:rPr lang="ja-JP" altLang="ja-JP" dirty="0" smtClean="0"/>
              <a:t>H</a:t>
            </a:r>
            <a:r>
              <a:rPr lang="en-US" altLang="ja-JP" dirty="0" err="1" smtClean="0"/>
              <a:t>ypersensitivity</a:t>
            </a:r>
            <a:endParaRPr lang="en-US" altLang="ja-JP" dirty="0" smtClean="0"/>
          </a:p>
          <a:p>
            <a:pPr lvl="2"/>
            <a:r>
              <a:rPr kumimoji="1" lang="ja-JP" altLang="ja-JP" dirty="0" smtClean="0"/>
              <a:t>T</a:t>
            </a:r>
            <a:r>
              <a:rPr kumimoji="1" lang="en-US" altLang="ja-JP" dirty="0" err="1" smtClean="0"/>
              <a:t>ype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anaphylactic</a:t>
            </a:r>
          </a:p>
          <a:p>
            <a:pPr lvl="2"/>
            <a:r>
              <a:rPr lang="ja-JP" altLang="ja-JP" dirty="0" smtClean="0"/>
              <a:t>T</a:t>
            </a:r>
            <a:r>
              <a:rPr lang="en-US" altLang="ja-JP" dirty="0" err="1" smtClean="0"/>
              <a:t>ype</a:t>
            </a:r>
            <a:r>
              <a:rPr lang="ja-JP" altLang="en-US" dirty="0" smtClean="0"/>
              <a:t> </a:t>
            </a:r>
            <a:r>
              <a:rPr lang="en-US" altLang="ja-JP" dirty="0" smtClean="0"/>
              <a:t>II</a:t>
            </a:r>
            <a:r>
              <a:rPr lang="ja-JP" altLang="en-US" dirty="0" smtClean="0"/>
              <a:t> </a:t>
            </a:r>
            <a:r>
              <a:rPr lang="en-US" altLang="ja-JP" dirty="0" smtClean="0"/>
              <a:t>cytotoxic</a:t>
            </a:r>
          </a:p>
          <a:p>
            <a:pPr lvl="2"/>
            <a:r>
              <a:rPr kumimoji="1" lang="ja-JP" altLang="ja-JP" dirty="0" smtClean="0"/>
              <a:t>T</a:t>
            </a:r>
            <a:r>
              <a:rPr kumimoji="1" lang="en-US" altLang="ja-JP" dirty="0" err="1" smtClean="0"/>
              <a:t>ype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III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immune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complex</a:t>
            </a:r>
          </a:p>
          <a:p>
            <a:pPr lvl="2"/>
            <a:r>
              <a:rPr lang="en-US" altLang="ja-JP" dirty="0" smtClean="0"/>
              <a:t>Type</a:t>
            </a:r>
            <a:r>
              <a:rPr lang="ja-JP" altLang="en-US" dirty="0" smtClean="0"/>
              <a:t> </a:t>
            </a:r>
            <a:r>
              <a:rPr lang="en-US" altLang="ja-JP" dirty="0" smtClean="0"/>
              <a:t>IV</a:t>
            </a:r>
            <a:r>
              <a:rPr lang="ja-JP" altLang="en-US" dirty="0" smtClean="0"/>
              <a:t> </a:t>
            </a:r>
            <a:r>
              <a:rPr lang="en-US" altLang="ja-JP" dirty="0" smtClean="0"/>
              <a:t>cell</a:t>
            </a:r>
            <a:r>
              <a:rPr lang="ja-JP" altLang="en-US" dirty="0" smtClean="0"/>
              <a:t> </a:t>
            </a:r>
            <a:r>
              <a:rPr lang="en-US" altLang="ja-JP" dirty="0" smtClean="0"/>
              <a:t>mediated</a:t>
            </a:r>
          </a:p>
          <a:p>
            <a:pPr lvl="1"/>
            <a:r>
              <a:rPr kumimoji="1" lang="ja-JP" altLang="ja-JP" dirty="0" smtClean="0"/>
              <a:t>C</a:t>
            </a:r>
            <a:r>
              <a:rPr kumimoji="1" lang="en-US" altLang="ja-JP" dirty="0" err="1" smtClean="0"/>
              <a:t>hronic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inflammation</a:t>
            </a:r>
          </a:p>
          <a:p>
            <a:pPr lvl="1"/>
            <a:r>
              <a:rPr lang="ja-JP" altLang="ja-JP" dirty="0" smtClean="0"/>
              <a:t>I</a:t>
            </a:r>
            <a:r>
              <a:rPr lang="en-US" altLang="ja-JP" dirty="0" err="1" smtClean="0"/>
              <a:t>mmunosuppression</a:t>
            </a:r>
            <a:endParaRPr lang="en-US" altLang="ja-JP" dirty="0" smtClean="0"/>
          </a:p>
          <a:p>
            <a:pPr lvl="1"/>
            <a:r>
              <a:rPr kumimoji="1" lang="ja-JP" altLang="ja-JP" dirty="0" smtClean="0"/>
              <a:t>I</a:t>
            </a:r>
            <a:r>
              <a:rPr kumimoji="1" lang="en-US" altLang="ja-JP" dirty="0" err="1" smtClean="0"/>
              <a:t>mmunostimulation</a:t>
            </a:r>
            <a:endParaRPr kumimoji="1" lang="en-US" altLang="ja-JP" dirty="0" smtClean="0"/>
          </a:p>
          <a:p>
            <a:pPr lvl="1"/>
            <a:r>
              <a:rPr lang="ja-JP" altLang="ja-JP" dirty="0" smtClean="0"/>
              <a:t>A</a:t>
            </a:r>
            <a:r>
              <a:rPr lang="en-US" altLang="ja-JP" dirty="0" err="1" smtClean="0"/>
              <a:t>utoimmunity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Responses</a:t>
            </a:r>
          </a:p>
          <a:p>
            <a:pPr lvl="1"/>
            <a:r>
              <a:rPr lang="en-US" altLang="ja-JP" dirty="0" smtClean="0"/>
              <a:t>Histopathological changes</a:t>
            </a:r>
          </a:p>
          <a:p>
            <a:pPr lvl="1"/>
            <a:r>
              <a:rPr kumimoji="1" lang="en-US" altLang="ja-JP" dirty="0" smtClean="0"/>
              <a:t>Host resistance</a:t>
            </a:r>
          </a:p>
          <a:p>
            <a:pPr lvl="1"/>
            <a:r>
              <a:rPr lang="en-US" altLang="ja-JP" dirty="0" smtClean="0"/>
              <a:t>Clinical symptoms</a:t>
            </a:r>
          </a:p>
          <a:p>
            <a:pPr lvl="1"/>
            <a:r>
              <a:rPr kumimoji="1" lang="en-US" altLang="ja-JP" dirty="0" smtClean="0"/>
              <a:t>Cellular responses</a:t>
            </a:r>
          </a:p>
          <a:p>
            <a:pPr lvl="2"/>
            <a:r>
              <a:rPr lang="en-US" altLang="ja-JP" dirty="0" smtClean="0"/>
              <a:t>T cells</a:t>
            </a:r>
          </a:p>
          <a:p>
            <a:pPr lvl="2"/>
            <a:r>
              <a:rPr kumimoji="1" lang="en-US" altLang="ja-JP" dirty="0" smtClean="0"/>
              <a:t>Natural killer cells</a:t>
            </a:r>
          </a:p>
          <a:p>
            <a:pPr lvl="2"/>
            <a:r>
              <a:rPr lang="en-US" altLang="ja-JP" dirty="0" smtClean="0"/>
              <a:t>Macrophages</a:t>
            </a:r>
          </a:p>
          <a:p>
            <a:pPr lvl="2"/>
            <a:r>
              <a:rPr kumimoji="1" lang="en-US" altLang="ja-JP" dirty="0" smtClean="0"/>
              <a:t>Granulocytes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96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Animal models for the in vivo assessment of medical devices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Cardiovascular</a:t>
            </a:r>
          </a:p>
          <a:p>
            <a:pPr lvl="1"/>
            <a:r>
              <a:rPr lang="ja-JP" altLang="ja-JP" dirty="0" smtClean="0"/>
              <a:t>H</a:t>
            </a:r>
            <a:r>
              <a:rPr lang="en-US" altLang="ja-JP" dirty="0" err="1" smtClean="0"/>
              <a:t>eart</a:t>
            </a:r>
            <a:r>
              <a:rPr lang="ja-JP" altLang="en-US" dirty="0" smtClean="0"/>
              <a:t> </a:t>
            </a:r>
            <a:r>
              <a:rPr lang="en-US" altLang="ja-JP" dirty="0" smtClean="0"/>
              <a:t>valves</a:t>
            </a:r>
          </a:p>
          <a:p>
            <a:pPr lvl="1"/>
            <a:r>
              <a:rPr kumimoji="1" lang="ja-JP" altLang="ja-JP" dirty="0" smtClean="0"/>
              <a:t>V</a:t>
            </a:r>
            <a:r>
              <a:rPr kumimoji="1" lang="en-US" altLang="ja-JP" dirty="0" err="1" smtClean="0"/>
              <a:t>ascular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grafts</a:t>
            </a:r>
          </a:p>
          <a:p>
            <a:r>
              <a:rPr lang="ja-JP" altLang="ja-JP" dirty="0" smtClean="0"/>
              <a:t>Or</a:t>
            </a:r>
            <a:r>
              <a:rPr lang="en-US" altLang="ja-JP" dirty="0" err="1" smtClean="0"/>
              <a:t>thopedio</a:t>
            </a:r>
            <a:r>
              <a:rPr lang="en-US" altLang="ja-JP" dirty="0" smtClean="0"/>
              <a:t>/bone</a:t>
            </a:r>
          </a:p>
          <a:p>
            <a:pPr lvl="1"/>
            <a:r>
              <a:rPr kumimoji="1" lang="ja-JP" altLang="ja-JP" dirty="0" smtClean="0"/>
              <a:t>B</a:t>
            </a:r>
            <a:r>
              <a:rPr kumimoji="1" lang="en-US" altLang="ja-JP" dirty="0" smtClean="0"/>
              <a:t>one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regeneration</a:t>
            </a:r>
          </a:p>
          <a:p>
            <a:pPr lvl="1"/>
            <a:r>
              <a:rPr lang="ja-JP" altLang="ja-JP" dirty="0" smtClean="0"/>
              <a:t>V</a:t>
            </a:r>
            <a:r>
              <a:rPr lang="en-US" altLang="ja-JP" dirty="0" err="1" smtClean="0"/>
              <a:t>ertebral</a:t>
            </a:r>
            <a:r>
              <a:rPr lang="ja-JP" altLang="en-US" dirty="0" smtClean="0"/>
              <a:t> </a:t>
            </a:r>
            <a:r>
              <a:rPr lang="en-US" altLang="ja-JP" dirty="0" smtClean="0"/>
              <a:t>implants</a:t>
            </a:r>
          </a:p>
          <a:p>
            <a:pPr lvl="1"/>
            <a:r>
              <a:rPr lang="ja-JP" altLang="ja-JP" dirty="0" smtClean="0"/>
              <a:t>C</a:t>
            </a:r>
            <a:r>
              <a:rPr lang="en-US" altLang="ja-JP" dirty="0" err="1" smtClean="0"/>
              <a:t>artilages</a:t>
            </a:r>
            <a:endParaRPr lang="en-US" altLang="ja-JP" dirty="0" smtClean="0"/>
          </a:p>
          <a:p>
            <a:r>
              <a:rPr kumimoji="1" lang="ja-JP" altLang="ja-JP" dirty="0" smtClean="0"/>
              <a:t>N</a:t>
            </a:r>
            <a:r>
              <a:rPr kumimoji="1" lang="en-US" altLang="ja-JP" dirty="0" err="1" smtClean="0"/>
              <a:t>eurological</a:t>
            </a:r>
            <a:endParaRPr kumimoji="1" lang="en-US" altLang="ja-JP" dirty="0" smtClean="0"/>
          </a:p>
          <a:p>
            <a:pPr lvl="1"/>
            <a:r>
              <a:rPr lang="ja-JP" altLang="ja-JP" dirty="0" smtClean="0"/>
              <a:t>P</a:t>
            </a:r>
            <a:r>
              <a:rPr lang="en-US" altLang="ja-JP" dirty="0" err="1" smtClean="0"/>
              <a:t>eripheral</a:t>
            </a:r>
            <a:r>
              <a:rPr lang="ja-JP" altLang="en-US" dirty="0" smtClean="0"/>
              <a:t> </a:t>
            </a:r>
            <a:r>
              <a:rPr lang="en-US" altLang="ja-JP" dirty="0" smtClean="0"/>
              <a:t>nerve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reg.</a:t>
            </a:r>
          </a:p>
          <a:p>
            <a:pPr lvl="1"/>
            <a:r>
              <a:rPr kumimoji="1" lang="ja-JP" altLang="ja-JP" dirty="0" smtClean="0"/>
              <a:t>E</a:t>
            </a:r>
            <a:r>
              <a:rPr kumimoji="1" lang="en-US" altLang="ja-JP" dirty="0" err="1" smtClean="0"/>
              <a:t>lectrical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stimulation</a:t>
            </a:r>
          </a:p>
          <a:p>
            <a:r>
              <a:rPr lang="ja-JP" altLang="ja-JP" dirty="0" smtClean="0"/>
              <a:t>O</a:t>
            </a:r>
            <a:r>
              <a:rPr lang="en-US" altLang="ja-JP" dirty="0" err="1" smtClean="0"/>
              <a:t>pthalmological</a:t>
            </a:r>
            <a:endParaRPr lang="en-US" altLang="ja-JP" dirty="0" smtClean="0"/>
          </a:p>
          <a:p>
            <a:pPr lvl="1"/>
            <a:r>
              <a:rPr kumimoji="1" lang="ja-JP" altLang="ja-JP" dirty="0" smtClean="0"/>
              <a:t>C</a:t>
            </a:r>
            <a:r>
              <a:rPr kumimoji="1" lang="en-US" altLang="ja-JP" dirty="0" err="1" smtClean="0"/>
              <a:t>ontact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lens</a:t>
            </a:r>
          </a:p>
          <a:p>
            <a:pPr lvl="1"/>
            <a:r>
              <a:rPr lang="en-US" altLang="ja-JP" dirty="0" smtClean="0"/>
              <a:t>Intraocular</a:t>
            </a:r>
            <a:r>
              <a:rPr lang="ja-JP" altLang="en-US" dirty="0" smtClean="0"/>
              <a:t> </a:t>
            </a:r>
            <a:r>
              <a:rPr lang="en-US" altLang="ja-JP" dirty="0" smtClean="0"/>
              <a:t>lens</a:t>
            </a:r>
            <a:endParaRPr kumimoji="1" lang="ja-JP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Sheep</a:t>
            </a:r>
          </a:p>
          <a:p>
            <a:pPr lvl="1"/>
            <a:r>
              <a:rPr kumimoji="1" lang="en-US" altLang="ja-JP" dirty="0" smtClean="0"/>
              <a:t>Dog, Pigs</a:t>
            </a:r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 smtClean="0"/>
              <a:t>Rabbits, dog, pigs, mouse, rats</a:t>
            </a:r>
          </a:p>
          <a:p>
            <a:pPr lvl="1"/>
            <a:r>
              <a:rPr lang="en-US" altLang="ja-JP" dirty="0" smtClean="0"/>
              <a:t>Sheep, goats, baboon</a:t>
            </a:r>
          </a:p>
          <a:p>
            <a:pPr lvl="1"/>
            <a:r>
              <a:rPr kumimoji="1" lang="en-US" altLang="ja-JP" dirty="0" smtClean="0"/>
              <a:t>Rabbit dog</a:t>
            </a:r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 smtClean="0"/>
              <a:t>Rat, cat, monkey</a:t>
            </a:r>
          </a:p>
          <a:p>
            <a:pPr lvl="1"/>
            <a:r>
              <a:rPr lang="en-US" altLang="ja-JP" dirty="0" smtClean="0"/>
              <a:t>Rat, cat, monkey</a:t>
            </a:r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Rabbit</a:t>
            </a:r>
          </a:p>
          <a:p>
            <a:pPr lvl="1"/>
            <a:r>
              <a:rPr kumimoji="1" lang="en-US" altLang="ja-JP" dirty="0" smtClean="0"/>
              <a:t>Rabbit</a:t>
            </a:r>
            <a:r>
              <a:rPr kumimoji="1" lang="en-US" altLang="ja-JP" smtClean="0"/>
              <a:t>, monkey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747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Cells and components of vascularized connective tissue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Intravascular blood cells</a:t>
            </a:r>
          </a:p>
          <a:p>
            <a:pPr lvl="1"/>
            <a:r>
              <a:rPr lang="en-US" altLang="ja-JP" dirty="0" err="1" smtClean="0"/>
              <a:t>Erythryocytes</a:t>
            </a:r>
            <a:r>
              <a:rPr lang="en-US" altLang="ja-JP" dirty="0" smtClean="0"/>
              <a:t> (RBC)</a:t>
            </a:r>
          </a:p>
          <a:p>
            <a:pPr lvl="1"/>
            <a:r>
              <a:rPr kumimoji="1" lang="en-US" altLang="ja-JP" dirty="0" smtClean="0"/>
              <a:t>Neutrophils</a:t>
            </a:r>
          </a:p>
          <a:p>
            <a:pPr lvl="1"/>
            <a:r>
              <a:rPr lang="en-US" altLang="ja-JP" dirty="0" smtClean="0"/>
              <a:t>Monocytes</a:t>
            </a:r>
          </a:p>
          <a:p>
            <a:pPr lvl="1"/>
            <a:r>
              <a:rPr kumimoji="1" lang="en-US" altLang="ja-JP" dirty="0" err="1" smtClean="0"/>
              <a:t>Eosinophils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Lymphocytes</a:t>
            </a:r>
          </a:p>
          <a:p>
            <a:pPr lvl="1"/>
            <a:r>
              <a:rPr kumimoji="1" lang="en-US" altLang="ja-JP" dirty="0" smtClean="0"/>
              <a:t>Basophils</a:t>
            </a:r>
          </a:p>
          <a:p>
            <a:pPr lvl="1"/>
            <a:r>
              <a:rPr lang="en-US" altLang="ja-JP" dirty="0" smtClean="0"/>
              <a:t>Platelets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Connective tissue cells</a:t>
            </a:r>
          </a:p>
          <a:p>
            <a:pPr lvl="1"/>
            <a:r>
              <a:rPr lang="en-US" altLang="ja-JP" dirty="0" smtClean="0"/>
              <a:t>Mast cells</a:t>
            </a:r>
          </a:p>
          <a:p>
            <a:pPr lvl="1"/>
            <a:r>
              <a:rPr kumimoji="1" lang="en-US" altLang="ja-JP" dirty="0" smtClean="0"/>
              <a:t>Fibroblasts</a:t>
            </a:r>
          </a:p>
          <a:p>
            <a:pPr lvl="1"/>
            <a:r>
              <a:rPr lang="en-US" altLang="ja-JP" dirty="0" smtClean="0"/>
              <a:t>Macrophages</a:t>
            </a:r>
          </a:p>
          <a:p>
            <a:pPr lvl="1"/>
            <a:r>
              <a:rPr kumimoji="1" lang="en-US" altLang="ja-JP" dirty="0" smtClean="0"/>
              <a:t>Lymphocytes</a:t>
            </a:r>
          </a:p>
          <a:p>
            <a:r>
              <a:rPr lang="en-US" altLang="ja-JP" dirty="0" smtClean="0"/>
              <a:t>Extracellular matrix components</a:t>
            </a:r>
          </a:p>
          <a:p>
            <a:pPr lvl="1"/>
            <a:r>
              <a:rPr kumimoji="1" lang="en-US" altLang="ja-JP" dirty="0" smtClean="0"/>
              <a:t>Collagen</a:t>
            </a:r>
          </a:p>
          <a:p>
            <a:pPr lvl="1"/>
            <a:r>
              <a:rPr lang="en-US" altLang="ja-JP" dirty="0" smtClean="0"/>
              <a:t>Elastin</a:t>
            </a:r>
          </a:p>
          <a:p>
            <a:pPr lvl="1"/>
            <a:r>
              <a:rPr kumimoji="1" lang="en-US" altLang="ja-JP" dirty="0" smtClean="0"/>
              <a:t>Proteoglycan</a:t>
            </a:r>
          </a:p>
          <a:p>
            <a:pPr lvl="1"/>
            <a:r>
              <a:rPr lang="en-US" altLang="ja-JP" dirty="0" err="1" smtClean="0"/>
              <a:t>Fibronectin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Laminin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52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652" r="-2791"/>
          <a:stretch/>
        </p:blipFill>
        <p:spPr>
          <a:xfrm>
            <a:off x="750113" y="274638"/>
            <a:ext cx="7605351" cy="6275029"/>
          </a:xfrm>
        </p:spPr>
      </p:pic>
    </p:spTree>
    <p:extLst>
      <p:ext uri="{BB962C8B-B14F-4D97-AF65-F5344CB8AC3E}">
        <p14:creationId xmlns:p14="http://schemas.microsoft.com/office/powerpoint/2010/main" val="123958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6"/>
          <a:stretch/>
        </p:blipFill>
        <p:spPr>
          <a:xfrm>
            <a:off x="457200" y="477093"/>
            <a:ext cx="8316214" cy="5743654"/>
          </a:xfrm>
        </p:spPr>
      </p:pic>
    </p:spTree>
    <p:extLst>
      <p:ext uri="{BB962C8B-B14F-4D97-AF65-F5344CB8AC3E}">
        <p14:creationId xmlns:p14="http://schemas.microsoft.com/office/powerpoint/2010/main" val="357460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305" b="-9636"/>
          <a:stretch/>
        </p:blipFill>
        <p:spPr>
          <a:xfrm>
            <a:off x="457200" y="1840456"/>
            <a:ext cx="8229600" cy="4285707"/>
          </a:xfrm>
        </p:spPr>
      </p:pic>
    </p:spTree>
    <p:extLst>
      <p:ext uri="{BB962C8B-B14F-4D97-AF65-F5344CB8AC3E}">
        <p14:creationId xmlns:p14="http://schemas.microsoft.com/office/powerpoint/2010/main" val="19730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58" r="-427"/>
          <a:stretch/>
        </p:blipFill>
        <p:spPr>
          <a:xfrm>
            <a:off x="791529" y="182613"/>
            <a:ext cx="8005203" cy="54826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8" y="5665264"/>
            <a:ext cx="7895271" cy="105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967" b="-4044"/>
          <a:stretch/>
        </p:blipFill>
        <p:spPr>
          <a:xfrm>
            <a:off x="457200" y="1877265"/>
            <a:ext cx="8229600" cy="4012195"/>
          </a:xfrm>
        </p:spPr>
      </p:pic>
    </p:spTree>
    <p:extLst>
      <p:ext uri="{BB962C8B-B14F-4D97-AF65-F5344CB8AC3E}">
        <p14:creationId xmlns:p14="http://schemas.microsoft.com/office/powerpoint/2010/main" val="103877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>Biomaterial</a:t>
            </a:r>
            <a:r>
              <a:rPr lang="ja-JP" altLang="en-US" sz="4000" dirty="0" smtClean="0"/>
              <a:t>s </a:t>
            </a:r>
            <a:r>
              <a:rPr lang="en-US" altLang="ja-JP" sz="4000" dirty="0" smtClean="0"/>
              <a:t>and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components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relevant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to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in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vivo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assessment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of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tissue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compatibility.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9468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The materials of manufacture</a:t>
            </a:r>
          </a:p>
          <a:p>
            <a:r>
              <a:rPr lang="en-US" altLang="ja-JP" dirty="0" smtClean="0"/>
              <a:t>Intended additives, process contaminants and residues</a:t>
            </a:r>
          </a:p>
          <a:p>
            <a:r>
              <a:rPr kumimoji="1" lang="en-US" altLang="ja-JP" dirty="0" smtClean="0"/>
              <a:t>Leachable substances</a:t>
            </a:r>
          </a:p>
          <a:p>
            <a:r>
              <a:rPr lang="en-US" altLang="ja-JP" dirty="0" smtClean="0"/>
              <a:t>Degradation products</a:t>
            </a:r>
          </a:p>
          <a:p>
            <a:r>
              <a:rPr kumimoji="1" lang="en-US" altLang="ja-JP" dirty="0" smtClean="0"/>
              <a:t>Other components and their interactions in the final product</a:t>
            </a:r>
          </a:p>
          <a:p>
            <a:r>
              <a:rPr lang="en-US" altLang="ja-JP" dirty="0" smtClean="0"/>
              <a:t>The properties and characteristics of the final product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58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Medical device categorization by tissue contact and duration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Surface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device	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External communicating devices</a:t>
            </a:r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kumimoji="1" lang="en-US" altLang="ja-JP" dirty="0" smtClean="0"/>
              <a:t>Implant devices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Contact duration</a:t>
            </a:r>
            <a:endParaRPr kumimoji="1" lang="ja-JP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Skin</a:t>
            </a:r>
          </a:p>
          <a:p>
            <a:r>
              <a:rPr lang="en-US" altLang="ja-JP" dirty="0" smtClean="0"/>
              <a:t>Mucosal membranes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 smtClean="0"/>
              <a:t>Blood path, indirect tissue/bone/dentin communicating </a:t>
            </a:r>
          </a:p>
          <a:p>
            <a:r>
              <a:rPr lang="en-US" altLang="ja-JP" dirty="0" smtClean="0"/>
              <a:t>Circulating blood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Tissue/bone</a:t>
            </a:r>
          </a:p>
          <a:p>
            <a:r>
              <a:rPr kumimoji="1" lang="en-US" altLang="ja-JP" dirty="0" smtClean="0"/>
              <a:t>Blood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Limited ≤24h</a:t>
            </a:r>
          </a:p>
          <a:p>
            <a:r>
              <a:rPr lang="en-US" altLang="ja-JP" dirty="0" smtClean="0"/>
              <a:t>Prolonged &gt;24h and &lt;30 days</a:t>
            </a:r>
          </a:p>
          <a:p>
            <a:r>
              <a:rPr kumimoji="1" lang="en-US" altLang="ja-JP" dirty="0" smtClean="0"/>
              <a:t>Permanent &gt;30 days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27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291</Words>
  <Application>Microsoft Macintosh PowerPoint</Application>
  <PresentationFormat>On-screen Show (4:3)</PresentationFormat>
  <Paragraphs>120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Sequence of Host reaction following implantation of biomaterials</vt:lpstr>
      <vt:lpstr>Cells and components of vascularized connective tissue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Biomaterials and components relevant to in vivo assessment of tissue compatibility.</vt:lpstr>
      <vt:lpstr>Medical device categorization by tissue contact and duration</vt:lpstr>
      <vt:lpstr>In vivo tests for tissue compatibility</vt:lpstr>
      <vt:lpstr>Potential immunological effects and responses</vt:lpstr>
      <vt:lpstr>Animal models for the in vivo assessment of medical devices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Japan Sahabudeen</dc:creator>
  <cp:lastModifiedBy>Japan Sahabudeen</cp:lastModifiedBy>
  <cp:revision>11</cp:revision>
  <dcterms:created xsi:type="dcterms:W3CDTF">2016-08-11T06:32:25Z</dcterms:created>
  <dcterms:modified xsi:type="dcterms:W3CDTF">2016-09-07T09:41:29Z</dcterms:modified>
</cp:coreProperties>
</file>