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0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70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2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2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82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4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3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231F-F605-F94B-9C2F-3340AB83DC5B}" type="datetimeFigureOut">
              <a:rPr kumimoji="1" lang="ja-JP" altLang="en-US" smtClean="0"/>
              <a:t>14/09/16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4B64-09FC-6D4B-BF26-81F65FEB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2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Synthetic polymers for Tissue Engineering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Synthetic Polymers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WHY?</a:t>
            </a:r>
          </a:p>
          <a:p>
            <a:r>
              <a:rPr lang="en-US" altLang="ja-JP" dirty="0" smtClean="0"/>
              <a:t>Advantages over natural polymer</a:t>
            </a:r>
          </a:p>
          <a:p>
            <a:r>
              <a:rPr kumimoji="1" lang="en-US" altLang="ja-JP" sz="2600" dirty="0" smtClean="0"/>
              <a:t>Specific functions (surface modification)</a:t>
            </a:r>
          </a:p>
          <a:p>
            <a:r>
              <a:rPr lang="en-US" altLang="ja-JP" sz="2600" dirty="0" smtClean="0"/>
              <a:t>Controllable properties (shape and structure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They are polyesters</a:t>
            </a:r>
          </a:p>
          <a:p>
            <a:r>
              <a:rPr lang="en-US" altLang="ja-JP" sz="2600" dirty="0" err="1" smtClean="0"/>
              <a:t>Polyanhydrites</a:t>
            </a:r>
            <a:r>
              <a:rPr lang="en-US" altLang="ja-JP" sz="2600" dirty="0" smtClean="0"/>
              <a:t>, Polycarbonates and </a:t>
            </a:r>
            <a:r>
              <a:rPr lang="en-US" altLang="ja-JP" sz="2600" dirty="0" err="1" smtClean="0"/>
              <a:t>polyphosphazanes</a:t>
            </a:r>
            <a:r>
              <a:rPr lang="en-US" altLang="ja-JP" sz="2600" dirty="0" smtClean="0"/>
              <a:t>.</a:t>
            </a:r>
          </a:p>
          <a:p>
            <a:r>
              <a:rPr kumimoji="1" lang="en-US" altLang="ja-JP" dirty="0" smtClean="0"/>
              <a:t>They degrade hydrolytically, their degradation could be controlled to match the host.</a:t>
            </a:r>
          </a:p>
          <a:p>
            <a:r>
              <a:rPr lang="ja-JP" altLang="ja-JP" dirty="0" smtClean="0"/>
              <a:t>D</a:t>
            </a:r>
            <a:r>
              <a:rPr lang="en-US" altLang="ja-JP" dirty="0" err="1" smtClean="0"/>
              <a:t>isadvantage</a:t>
            </a:r>
            <a:r>
              <a:rPr lang="ja-JP" altLang="en-US" dirty="0" smtClean="0"/>
              <a:t> </a:t>
            </a:r>
            <a:r>
              <a:rPr lang="en-US" altLang="ja-JP" sz="2600" dirty="0" smtClean="0"/>
              <a:t>(Result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in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acid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products</a:t>
            </a:r>
            <a:r>
              <a:rPr lang="ja-JP" altLang="en-US" sz="2600" dirty="0" smtClean="0"/>
              <a:t> </a:t>
            </a:r>
            <a:r>
              <a:rPr lang="en-US" altLang="ja-JP" sz="2600" dirty="0" err="1" smtClean="0"/>
              <a:t>afer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degradation)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679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Few examples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Poly(glycolic acid)</a:t>
            </a:r>
          </a:p>
          <a:p>
            <a:r>
              <a:rPr lang="en-US" altLang="ja-JP" dirty="0" smtClean="0"/>
              <a:t>Poly(L-lactic acid)</a:t>
            </a:r>
          </a:p>
          <a:p>
            <a:r>
              <a:rPr kumimoji="1" lang="en-US" altLang="ja-JP" dirty="0" smtClean="0"/>
              <a:t>Poly(D,L-lactic acid-co-glycolic acid)</a:t>
            </a:r>
          </a:p>
          <a:p>
            <a:r>
              <a:rPr lang="en-US" altLang="ja-JP" dirty="0" smtClean="0"/>
              <a:t>Poly(</a:t>
            </a:r>
            <a:r>
              <a:rPr lang="en-US" altLang="ja-JP" dirty="0" err="1" smtClean="0"/>
              <a:t>caprolactone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Poly(propylene </a:t>
            </a:r>
            <a:r>
              <a:rPr kumimoji="1" lang="en-US" altLang="ja-JP" dirty="0" err="1" smtClean="0"/>
              <a:t>fumarate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7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89" r="-10"/>
          <a:stretch/>
        </p:blipFill>
        <p:spPr>
          <a:xfrm>
            <a:off x="-46777" y="141129"/>
            <a:ext cx="9190777" cy="6364048"/>
          </a:xfrm>
        </p:spPr>
      </p:pic>
    </p:spTree>
    <p:extLst>
      <p:ext uri="{BB962C8B-B14F-4D97-AF65-F5344CB8AC3E}">
        <p14:creationId xmlns:p14="http://schemas.microsoft.com/office/powerpoint/2010/main" val="29207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Poly(glycolic) Acid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344" b="-5344"/>
          <a:stretch>
            <a:fillRect/>
          </a:stretch>
        </p:blipFill>
        <p:spPr>
          <a:xfrm>
            <a:off x="0" y="1710266"/>
            <a:ext cx="3441750" cy="1892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" y="4232708"/>
            <a:ext cx="3647955" cy="24319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4500" y="1930400"/>
            <a:ext cx="46888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sz="2400" dirty="0"/>
              <a:t>Tissue engineering scaffolds made with </a:t>
            </a:r>
            <a:r>
              <a:rPr lang="en-US" altLang="ja-JP" sz="2400" dirty="0" err="1"/>
              <a:t>polyglycolide</a:t>
            </a:r>
            <a:r>
              <a:rPr lang="en-US" altLang="ja-JP" sz="2400" dirty="0"/>
              <a:t> have been produced following different approaches, but generally most of these are obtained through textile technologies in the form of non-woven meshes</a:t>
            </a:r>
            <a:r>
              <a:rPr lang="en-US" altLang="ja-JP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ja-JP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High molecular weight </a:t>
            </a:r>
            <a:r>
              <a:rPr lang="en-US" altLang="ja-JP" sz="2400" dirty="0" err="1" smtClean="0"/>
              <a:t>polyglycolide</a:t>
            </a:r>
            <a:r>
              <a:rPr lang="en-US" altLang="ja-JP" sz="2400" dirty="0" smtClean="0"/>
              <a:t> is been used for food packaging applications under the </a:t>
            </a:r>
            <a:r>
              <a:rPr lang="en-US" altLang="ja-JP" sz="2400" dirty="0" err="1" smtClean="0"/>
              <a:t>tradename</a:t>
            </a:r>
            <a:r>
              <a:rPr lang="en-US" altLang="ja-JP" sz="2400" dirty="0" smtClean="0"/>
              <a:t> of </a:t>
            </a:r>
            <a:r>
              <a:rPr lang="en-US" altLang="ja-JP" sz="2400" dirty="0" err="1" smtClean="0"/>
              <a:t>Kuredux</a:t>
            </a:r>
            <a:r>
              <a:rPr lang="en-US" altLang="ja-JP" sz="2400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8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Poly (L-lactic) Acid</a:t>
            </a:r>
            <a:endParaRPr kumimoji="1" lang="ja-JP" alt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893732" y="1600200"/>
            <a:ext cx="4114801" cy="513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successful </a:t>
            </a:r>
            <a:r>
              <a:rPr lang="en-US" altLang="ja-JP" sz="2000" dirty="0"/>
              <a:t>in the delivery of amoxicillin for the treatment </a:t>
            </a:r>
            <a:r>
              <a:rPr lang="en-US" altLang="ja-JP" sz="2000" dirty="0" err="1"/>
              <a:t>listeriosis</a:t>
            </a:r>
            <a:r>
              <a:rPr lang="en-US" altLang="ja-JP" sz="2000" dirty="0"/>
              <a:t> (treatment of Listeria </a:t>
            </a:r>
            <a:r>
              <a:rPr lang="en-US" altLang="ja-JP" sz="2000" dirty="0" err="1"/>
              <a:t>monocytogenes</a:t>
            </a:r>
            <a:r>
              <a:rPr lang="en-US" altLang="ja-JP" sz="2000" dirty="0"/>
              <a:t> infection)</a:t>
            </a:r>
            <a:r>
              <a:rPr lang="en-US" altLang="ja-JP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ja-JP" sz="2000" dirty="0"/>
          </a:p>
          <a:p>
            <a:pPr marL="285750" indent="-285750">
              <a:buFont typeface="Arial"/>
              <a:buChar char="•"/>
            </a:pPr>
            <a:r>
              <a:rPr lang="en-US" altLang="ja-JP" sz="2000" dirty="0"/>
              <a:t>a commercially available drug delivery device using PLGA is Lupron Depot for the treatment of advanced prostate cancer</a:t>
            </a:r>
            <a:r>
              <a:rPr lang="en-US" altLang="ja-JP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ja-JP" sz="2000" dirty="0"/>
          </a:p>
          <a:p>
            <a:pPr marL="285750" indent="-285750">
              <a:buFont typeface="Arial"/>
              <a:buChar char="•"/>
            </a:pPr>
            <a:r>
              <a:rPr lang="en-US" altLang="ja-JP" sz="2000" dirty="0"/>
              <a:t>prophylactic delivery of the antibiotic </a:t>
            </a:r>
            <a:r>
              <a:rPr lang="en-US" altLang="ja-JP" sz="2000" dirty="0" err="1"/>
              <a:t>vancomycin</a:t>
            </a:r>
            <a:r>
              <a:rPr lang="en-US" altLang="ja-JP" sz="2000" dirty="0"/>
              <a:t> into the central nervous system when applied to the surface of the brain after brain surgery</a:t>
            </a:r>
            <a:endParaRPr kumimoji="1" lang="ja-JP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" y="1549400"/>
            <a:ext cx="431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037" b="-3037"/>
          <a:stretch>
            <a:fillRect/>
          </a:stretch>
        </p:blipFill>
        <p:spPr>
          <a:xfrm>
            <a:off x="250136" y="1234881"/>
            <a:ext cx="8893863" cy="4891282"/>
          </a:xfrm>
        </p:spPr>
      </p:pic>
    </p:spTree>
    <p:extLst>
      <p:ext uri="{BB962C8B-B14F-4D97-AF65-F5344CB8AC3E}">
        <p14:creationId xmlns:p14="http://schemas.microsoft.com/office/powerpoint/2010/main" val="92474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err="1" smtClean="0"/>
              <a:t>Sculptra</a:t>
            </a:r>
            <a:r>
              <a:rPr kumimoji="1" lang="en-US" altLang="ja-JP" sz="3200" dirty="0" smtClean="0"/>
              <a:t> is a proprietary formulation of poly-l-lactic acid that is an FDA-approved dermal filler manufactured by </a:t>
            </a:r>
            <a:r>
              <a:rPr kumimoji="1" lang="en-US" altLang="ja-JP" sz="3200" dirty="0" err="1" smtClean="0"/>
              <a:t>Dermik</a:t>
            </a:r>
            <a:r>
              <a:rPr kumimoji="1" lang="en-US" altLang="ja-JP" sz="3200" dirty="0" smtClean="0"/>
              <a:t> Laboratories.</a:t>
            </a:r>
            <a:endParaRPr kumimoji="1" lang="ja-JP" alt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231" b="14231"/>
          <a:stretch>
            <a:fillRect/>
          </a:stretch>
        </p:blipFill>
        <p:spPr>
          <a:xfrm>
            <a:off x="457200" y="186636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Poly(</a:t>
            </a:r>
            <a:r>
              <a:rPr lang="en-US" altLang="ja-JP" dirty="0"/>
              <a:t>D</a:t>
            </a:r>
            <a:r>
              <a:rPr kumimoji="1" lang="en-US" altLang="ja-JP" dirty="0" smtClean="0"/>
              <a:t>,L-lactic acid-co-glycolic acid)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350" b="-8350"/>
          <a:stretch>
            <a:fillRect/>
          </a:stretch>
        </p:blipFill>
        <p:spPr>
          <a:xfrm>
            <a:off x="457200" y="1600200"/>
            <a:ext cx="3679409" cy="2023533"/>
          </a:xfrm>
        </p:spPr>
      </p:pic>
      <p:sp>
        <p:nvSpPr>
          <p:cNvPr id="5" name="TextBox 4"/>
          <p:cNvSpPr txBox="1"/>
          <p:nvPr/>
        </p:nvSpPr>
        <p:spPr>
          <a:xfrm>
            <a:off x="4136609" y="1761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2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254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Synthetic polymers for Tissue Engineering</vt:lpstr>
      <vt:lpstr>Synthetic Polymers</vt:lpstr>
      <vt:lpstr>Few examples</vt:lpstr>
      <vt:lpstr>PowerPoint Presentation</vt:lpstr>
      <vt:lpstr>Poly(glycolic) Acid</vt:lpstr>
      <vt:lpstr>Poly (L-lactic) Acid</vt:lpstr>
      <vt:lpstr>PowerPoint Presentation</vt:lpstr>
      <vt:lpstr>Sculptra is a proprietary formulation of poly-l-lactic acid that is an FDA-approved dermal filler manufactured by Dermik Laboratories.</vt:lpstr>
      <vt:lpstr>Poly(D,L-lactic acid-co-glycolic acid)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polymers for Tissue Engineering</dc:title>
  <dc:creator>Japan Sahabudeen</dc:creator>
  <cp:lastModifiedBy>Japan Sahabudeen</cp:lastModifiedBy>
  <cp:revision>8</cp:revision>
  <dcterms:created xsi:type="dcterms:W3CDTF">2016-03-02T14:12:56Z</dcterms:created>
  <dcterms:modified xsi:type="dcterms:W3CDTF">2016-09-14T11:08:21Z</dcterms:modified>
</cp:coreProperties>
</file>