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575111-82F0-4A86-8BBE-67AF2623A6D6}" type="slidenum">
              <a:rPr lang="en-IN" smtClean="0"/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575111-82F0-4A86-8BBE-67AF2623A6D6}" type="slidenum">
              <a:rPr lang="en-IN" smtClean="0"/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A575111-82F0-4A86-8BBE-67AF2623A6D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A08A04-6BD4-4B1C-863B-BEAAB20781C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575111-82F0-4A86-8BBE-67AF2623A6D6}" type="slidenum">
              <a:rPr lang="en-IN" smtClean="0"/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9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9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2687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Les Salutations</a:t>
            </a:r>
            <a:br>
              <a:rPr lang="en-US" sz="6000" b="1" dirty="0">
                <a:solidFill>
                  <a:schemeClr val="tx2"/>
                </a:solidFill>
              </a:rPr>
            </a:br>
            <a:r>
              <a:rPr lang="en-US" sz="3200" b="1" i="1" dirty="0">
                <a:solidFill>
                  <a:schemeClr val="tx2"/>
                </a:solidFill>
              </a:rPr>
              <a:t>(</a:t>
            </a:r>
            <a:r>
              <a:rPr lang="en-US" sz="3200" i="1" dirty="0">
                <a:solidFill>
                  <a:schemeClr val="tx2"/>
                </a:solidFill>
              </a:rPr>
              <a:t>Greeting people)</a:t>
            </a:r>
            <a:br>
              <a:rPr lang="en-US" sz="6000" i="1" dirty="0">
                <a:solidFill>
                  <a:schemeClr val="tx2"/>
                </a:solidFill>
              </a:rPr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2911"/>
          </a:xfrm>
        </p:spPr>
        <p:txBody>
          <a:bodyPr>
            <a:normAutofit/>
          </a:bodyPr>
          <a:lstStyle/>
          <a:p>
            <a:r>
              <a:rPr lang="en-US" sz="3200" i="1" dirty="0"/>
              <a:t>Les Salutations </a:t>
            </a:r>
            <a:r>
              <a:rPr lang="en-US" sz="3200" dirty="0"/>
              <a:t>- </a:t>
            </a:r>
            <a:r>
              <a:rPr lang="en-US" sz="3200" i="1" dirty="0">
                <a:latin typeface="Adobe Caslon Pro" pitchFamily="18" charset="0"/>
              </a:rPr>
              <a:t>Greetings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99033"/>
            <a:ext cx="10178322" cy="4480560"/>
          </a:xfrm>
        </p:spPr>
        <p:txBody>
          <a:bodyPr/>
          <a:lstStyle/>
          <a:p>
            <a:r>
              <a:rPr lang="en-US" sz="3600" b="1" dirty="0"/>
              <a:t>Bonjour</a:t>
            </a:r>
            <a:r>
              <a:rPr lang="en-US" dirty="0"/>
              <a:t> = </a:t>
            </a:r>
            <a:r>
              <a:rPr lang="en-US" i="1" dirty="0"/>
              <a:t>Hello</a:t>
            </a:r>
            <a:endParaRPr lang="en-US" i="1" dirty="0"/>
          </a:p>
          <a:p>
            <a:pPr lvl="1"/>
            <a:r>
              <a:rPr lang="en-US" dirty="0"/>
              <a:t>Bonjour literally means “good day”. It is used as a greeting before 5 P.M. The expression is used in both formal and casual contexts</a:t>
            </a:r>
            <a:endParaRPr lang="en-US" i="1" dirty="0"/>
          </a:p>
          <a:p>
            <a:r>
              <a:rPr lang="en-US" sz="3600" b="1" dirty="0"/>
              <a:t>Bonsoir</a:t>
            </a:r>
            <a:r>
              <a:rPr lang="en-US" dirty="0"/>
              <a:t> = </a:t>
            </a:r>
            <a:r>
              <a:rPr lang="en-US" i="1" dirty="0"/>
              <a:t>Good Evening</a:t>
            </a:r>
            <a:endParaRPr lang="en-US" i="1" dirty="0"/>
          </a:p>
          <a:p>
            <a:pPr lvl="1"/>
            <a:r>
              <a:rPr lang="en-US" dirty="0"/>
              <a:t>Bonsoir literally means “good evening”. It is used as a greeting after 5 P.M. The expression is used in both formal and informal contexts.</a:t>
            </a:r>
            <a:endParaRPr lang="en-US" dirty="0"/>
          </a:p>
          <a:p>
            <a:r>
              <a:rPr lang="en-US" sz="3600" b="1" dirty="0"/>
              <a:t>Salut</a:t>
            </a:r>
            <a:r>
              <a:rPr lang="en-US" dirty="0"/>
              <a:t> = </a:t>
            </a:r>
            <a:r>
              <a:rPr lang="en-US" i="1" dirty="0"/>
              <a:t>Hello, Hi</a:t>
            </a:r>
            <a:endParaRPr lang="en-US" i="1" dirty="0"/>
          </a:p>
          <a:p>
            <a:pPr lvl="1"/>
            <a:r>
              <a:rPr lang="en-US" dirty="0"/>
              <a:t>“Salut” is used as a greeting strictly in casual contexts. It is the equivalent of  “hi” as opposed to “hello.” </a:t>
            </a:r>
            <a:endParaRPr lang="en-US" dirty="0"/>
          </a:p>
          <a:p>
            <a:pPr marL="457200" lvl="1" indent="0">
              <a:buNone/>
            </a:pPr>
            <a:endParaRPr lang="en-US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Formel </a:t>
            </a:r>
            <a:r>
              <a:rPr lang="en-US" sz="3600" dirty="0"/>
              <a:t>vs</a:t>
            </a:r>
            <a:r>
              <a:rPr lang="en-US" dirty="0"/>
              <a:t> </a:t>
            </a:r>
            <a:r>
              <a:rPr lang="fr-FR" dirty="0"/>
              <a:t>Informel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97865"/>
            <a:ext cx="10178322" cy="5660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Bonjour</a:t>
            </a:r>
            <a:r>
              <a:rPr lang="en-US" sz="8000" b="1" dirty="0"/>
              <a:t> </a:t>
            </a:r>
            <a:r>
              <a:rPr lang="en-US" sz="8000" dirty="0"/>
              <a:t>and </a:t>
            </a:r>
            <a:r>
              <a:rPr lang="en-US" sz="9600" b="1" dirty="0"/>
              <a:t>Bonsoir</a:t>
            </a:r>
            <a:r>
              <a:rPr lang="en-US" sz="8000" dirty="0"/>
              <a:t> may be used both in formal and informal situations.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In formal situations, add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	- Madame (Ma'am)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	- Monsieur (Sir)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	- Mademoiselle (Miss)</a:t>
            </a:r>
            <a:endParaRPr lang="en-US" sz="8000" dirty="0"/>
          </a:p>
          <a:p>
            <a:pPr marL="0" indent="0">
              <a:buNone/>
            </a:pPr>
            <a:endParaRPr lang="en-US" sz="8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/>
              <a:t>to your greeting:</a:t>
            </a:r>
            <a:endParaRPr lang="en-US" sz="8000" b="1" dirty="0"/>
          </a:p>
          <a:p>
            <a:pPr marL="0" indent="0">
              <a:buNone/>
            </a:pPr>
            <a:r>
              <a:rPr lang="en-US" sz="8000" dirty="0"/>
              <a:t>	Bonjour, Monsieur!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	Bonsoir, Madame!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	Bonjour, Mademoiselle!</a:t>
            </a: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b="1" dirty="0"/>
              <a:t>Salut! Is used strictly used in informal situations:</a:t>
            </a:r>
            <a:endParaRPr lang="en-US" sz="8000" b="1" dirty="0"/>
          </a:p>
          <a:p>
            <a:pPr marL="0" indent="0">
              <a:buNone/>
            </a:pPr>
            <a:r>
              <a:rPr lang="en-US" sz="8000" dirty="0"/>
              <a:t>Salut, Sylvester!</a:t>
            </a:r>
            <a:endParaRPr lang="en-US" sz="8000" dirty="0"/>
          </a:p>
          <a:p>
            <a:pPr marL="0" indent="0">
              <a:buNone/>
            </a:pPr>
            <a:r>
              <a:rPr lang="en-US" sz="8000" dirty="0"/>
              <a:t>Salut, Caroline!</a:t>
            </a:r>
            <a:endParaRPr lang="en-US" sz="8000" dirty="0"/>
          </a:p>
          <a:p>
            <a:endParaRPr lang="en-IN" dirty="0"/>
          </a:p>
        </p:txBody>
      </p:sp>
      <p:sp>
        <p:nvSpPr>
          <p:cNvPr id="4" name="Arrow: Pentagon 3"/>
          <p:cNvSpPr/>
          <p:nvPr/>
        </p:nvSpPr>
        <p:spPr>
          <a:xfrm>
            <a:off x="6300216" y="4373889"/>
            <a:ext cx="2350008" cy="5638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Mademoiselle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rrow: Pentagon 5"/>
          <p:cNvSpPr/>
          <p:nvPr/>
        </p:nvSpPr>
        <p:spPr>
          <a:xfrm>
            <a:off x="6300216" y="2840738"/>
            <a:ext cx="2350008" cy="6522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Monsieur	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Pentagon 7"/>
          <p:cNvSpPr/>
          <p:nvPr/>
        </p:nvSpPr>
        <p:spPr>
          <a:xfrm>
            <a:off x="6300216" y="3581398"/>
            <a:ext cx="2350008" cy="65226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Madame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6300216" y="1794988"/>
            <a:ext cx="4041648" cy="815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Abbreviations: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8787384" y="2840738"/>
            <a:ext cx="1490472" cy="65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8787384" y="3608834"/>
            <a:ext cx="1490472" cy="65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Mme.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8787384" y="4381643"/>
            <a:ext cx="1490472" cy="652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Mlle.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2911"/>
          </a:xfrm>
        </p:spPr>
        <p:txBody>
          <a:bodyPr/>
          <a:lstStyle/>
          <a:p>
            <a:r>
              <a:rPr lang="en-US" dirty="0"/>
              <a:t>Dire Au revoir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25297"/>
            <a:ext cx="10178322" cy="4654296"/>
          </a:xfrm>
        </p:spPr>
        <p:txBody>
          <a:bodyPr/>
          <a:lstStyle/>
          <a:p>
            <a:r>
              <a:rPr lang="en-US" sz="2400" b="1" dirty="0"/>
              <a:t>Au revoir </a:t>
            </a:r>
            <a:r>
              <a:rPr lang="en-US" dirty="0"/>
              <a:t>= Goodbye. </a:t>
            </a:r>
            <a:endParaRPr lang="en-US" dirty="0"/>
          </a:p>
          <a:p>
            <a:pPr lvl="1"/>
            <a:r>
              <a:rPr lang="en-US" dirty="0"/>
              <a:t>Used in formal and informal situations.</a:t>
            </a:r>
            <a:endParaRPr lang="en-US" dirty="0"/>
          </a:p>
          <a:p>
            <a:pPr lvl="1"/>
            <a:endParaRPr lang="en-US" dirty="0"/>
          </a:p>
          <a:p>
            <a:pPr marL="265430" lvl="1" indent="-265430">
              <a:buFont typeface="Arial" panose="020B0604020202090204" pitchFamily="34" charset="0"/>
              <a:buChar char="•"/>
            </a:pPr>
            <a:r>
              <a:rPr lang="en-US" sz="2400" b="1" u="sng" dirty="0"/>
              <a:t>Informal situations</a:t>
            </a:r>
            <a:endParaRPr lang="en-US" sz="2400" b="1" u="sng" dirty="0"/>
          </a:p>
          <a:p>
            <a:pPr marL="0" indent="0">
              <a:buNone/>
            </a:pPr>
            <a:r>
              <a:rPr lang="en-US" dirty="0"/>
              <a:t>	- Salut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Ciaos</a:t>
            </a:r>
            <a:endParaRPr lang="en-US" dirty="0"/>
          </a:p>
          <a:p>
            <a:pPr marL="0" indent="0">
              <a:buNone/>
            </a:pPr>
            <a:r>
              <a:rPr lang="en-US" altLang="en-IN" dirty="0"/>
              <a:t>	- Tchao</a:t>
            </a:r>
            <a:endParaRPr lang="en-US" alt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7775"/>
          </a:xfrm>
        </p:spPr>
        <p:txBody>
          <a:bodyPr>
            <a:normAutofit fontScale="90000"/>
          </a:bodyPr>
          <a:lstStyle/>
          <a:p>
            <a:r>
              <a:rPr lang="en-US" dirty="0"/>
              <a:t>Formel </a:t>
            </a:r>
            <a:r>
              <a:rPr lang="en-US" sz="3600" dirty="0"/>
              <a:t>et</a:t>
            </a:r>
            <a:r>
              <a:rPr lang="en-US" dirty="0"/>
              <a:t> </a:t>
            </a:r>
            <a:r>
              <a:rPr lang="fr-FR" dirty="0"/>
              <a:t>Informel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9577"/>
            <a:ext cx="10178322" cy="4700016"/>
          </a:xfrm>
        </p:spPr>
        <p:txBody>
          <a:bodyPr/>
          <a:lstStyle/>
          <a:p>
            <a:r>
              <a:rPr lang="fr-FR" dirty="0"/>
              <a:t>À bientôt! 		-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!</a:t>
            </a:r>
            <a:endParaRPr lang="fr-FR" dirty="0"/>
          </a:p>
          <a:p>
            <a:r>
              <a:rPr lang="fr-FR" dirty="0"/>
              <a:t>À plus tard! 		-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!</a:t>
            </a:r>
            <a:endParaRPr lang="fr-FR" dirty="0"/>
          </a:p>
          <a:p>
            <a:r>
              <a:rPr lang="fr-FR" dirty="0"/>
              <a:t>À ce soir! 		-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evening</a:t>
            </a:r>
            <a:r>
              <a:rPr lang="fr-FR" dirty="0"/>
              <a:t> (</a:t>
            </a:r>
            <a:r>
              <a:rPr lang="fr-FR" dirty="0" err="1"/>
              <a:t>tonight</a:t>
            </a:r>
            <a:r>
              <a:rPr lang="fr-FR" dirty="0"/>
              <a:t>)!</a:t>
            </a:r>
            <a:endParaRPr lang="fr-FR" dirty="0"/>
          </a:p>
          <a:p>
            <a:r>
              <a:rPr lang="fr-FR" dirty="0"/>
              <a:t>À demain! 		-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tomorrow</a:t>
            </a:r>
            <a:r>
              <a:rPr lang="fr-FR" dirty="0"/>
              <a:t>!</a:t>
            </a:r>
            <a:endParaRPr lang="fr-FR" dirty="0"/>
          </a:p>
          <a:p>
            <a:r>
              <a:rPr lang="en-US" dirty="0"/>
              <a:t>À tout à </a:t>
            </a:r>
            <a:r>
              <a:rPr lang="fr-FR" dirty="0"/>
              <a:t>l’heure</a:t>
            </a:r>
            <a:r>
              <a:rPr lang="en-US" dirty="0"/>
              <a:t>! 	- See you in a little while. (same day)</a:t>
            </a:r>
            <a:endParaRPr lang="en-US" dirty="0"/>
          </a:p>
          <a:p>
            <a:r>
              <a:rPr lang="fr-FR" sz="2000" dirty="0">
                <a:effectLst/>
              </a:rPr>
              <a:t>Enchanté</a:t>
            </a:r>
            <a:r>
              <a:rPr lang="en-US" sz="2000" dirty="0">
                <a:effectLst/>
              </a:rPr>
              <a:t> 		- </a:t>
            </a:r>
            <a:r>
              <a:rPr lang="fr-FR" sz="1800" dirty="0">
                <a:effectLst/>
              </a:rPr>
              <a:t>Nice to </a:t>
            </a:r>
            <a:r>
              <a:rPr lang="fr-FR" sz="1800" dirty="0" err="1">
                <a:effectLst/>
              </a:rPr>
              <a:t>meet</a:t>
            </a:r>
            <a:r>
              <a:rPr lang="fr-FR" sz="1800" dirty="0">
                <a:effectLst/>
              </a:rPr>
              <a:t> </a:t>
            </a:r>
            <a:r>
              <a:rPr lang="fr-FR" sz="1800" dirty="0" err="1">
                <a:effectLst/>
              </a:rPr>
              <a:t>you</a:t>
            </a:r>
            <a:endParaRPr lang="fr-FR" sz="1800" dirty="0">
              <a:effectLst/>
            </a:endParaRPr>
          </a:p>
          <a:p>
            <a:r>
              <a:rPr lang="fr-FR" dirty="0">
                <a:effectLst/>
              </a:rPr>
              <a:t>Bon appétit		- </a:t>
            </a:r>
            <a:r>
              <a:rPr lang="fr-FR" dirty="0" err="1">
                <a:effectLst/>
              </a:rPr>
              <a:t>Enjoy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your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meal</a:t>
            </a:r>
            <a:endParaRPr lang="en-IN" dirty="0">
              <a:effectLst/>
            </a:endParaRPr>
          </a:p>
          <a:p>
            <a:r>
              <a:rPr lang="fr-FR" dirty="0">
                <a:effectLst/>
              </a:rPr>
              <a:t>Bonnes vacances	- Happy </a:t>
            </a:r>
            <a:r>
              <a:rPr lang="fr-FR" dirty="0" err="1">
                <a:effectLst/>
              </a:rPr>
              <a:t>holidays</a:t>
            </a:r>
            <a:endParaRPr lang="fr-FR" dirty="0">
              <a:effectLst/>
            </a:endParaRPr>
          </a:p>
          <a:p>
            <a:r>
              <a:rPr lang="en-IN" dirty="0"/>
              <a:t>Bonne </a:t>
            </a:r>
            <a:r>
              <a:rPr lang="fr-FR" dirty="0"/>
              <a:t>journée</a:t>
            </a:r>
            <a:r>
              <a:rPr lang="en-IN" dirty="0"/>
              <a:t> …!</a:t>
            </a:r>
            <a:r>
              <a:rPr lang="fr-FR" dirty="0"/>
              <a:t>	- Have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!</a:t>
            </a:r>
            <a:endParaRPr lang="en-IN" dirty="0"/>
          </a:p>
          <a:p>
            <a:r>
              <a:rPr lang="en-IN" dirty="0"/>
              <a:t>Bonne soirée ...!	- Have a nice evening !</a:t>
            </a:r>
            <a:endParaRPr lang="en-IN" dirty="0"/>
          </a:p>
          <a:p>
            <a:endParaRPr lang="en-IN" dirty="0"/>
          </a:p>
          <a:p>
            <a:endParaRPr lang="en-IN" sz="1600" dirty="0">
              <a:effectLst/>
            </a:endParaRPr>
          </a:p>
          <a:p>
            <a:endParaRPr lang="en-IN" sz="1800" dirty="0">
              <a:effectLst/>
            </a:endParaRPr>
          </a:p>
          <a:p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70" y="179554"/>
            <a:ext cx="10178322" cy="1034935"/>
          </a:xfrm>
        </p:spPr>
        <p:txBody>
          <a:bodyPr/>
          <a:lstStyle/>
          <a:p>
            <a:r>
              <a:rPr lang="fr-FR" dirty="0"/>
              <a:t>Comment allez- vous?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05840"/>
            <a:ext cx="10178322" cy="5469775"/>
          </a:xfrm>
        </p:spPr>
        <p:txBody>
          <a:bodyPr>
            <a:normAutofit fontScale="85000" lnSpcReduction="20000"/>
          </a:bodyPr>
          <a:lstStyle/>
          <a:p>
            <a:r>
              <a:rPr lang="fr-FR" altLang="en-US" sz="2400" b="1" dirty="0"/>
              <a:t>Situation</a:t>
            </a:r>
            <a:r>
              <a:rPr kumimoji="0" lang="fr-FR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90204" pitchFamily="34" charset="0"/>
              </a:rPr>
              <a:t> </a:t>
            </a:r>
            <a:r>
              <a:rPr lang="fr-FR" altLang="en-US" sz="2400" b="1" dirty="0"/>
              <a:t>formelle: </a:t>
            </a:r>
            <a:r>
              <a:rPr lang="fr-FR" altLang="en-US" sz="1900" b="1" dirty="0">
                <a:solidFill>
                  <a:srgbClr val="FF0000"/>
                </a:solidFill>
              </a:rPr>
              <a:t>(Avec des inconnus et personnes âgées)</a:t>
            </a:r>
            <a:endParaRPr lang="fr-FR" altLang="en-US" sz="2400" b="1" dirty="0">
              <a:solidFill>
                <a:srgbClr val="FF0000"/>
              </a:solidFill>
            </a:endParaRPr>
          </a:p>
          <a:p>
            <a:pPr lvl="1"/>
            <a:r>
              <a:rPr lang="fr-FR" sz="2400" b="1" i="1" dirty="0">
                <a:solidFill>
                  <a:srgbClr val="FF0000"/>
                </a:solidFill>
              </a:rPr>
              <a:t>Vous  </a:t>
            </a:r>
            <a:endParaRPr lang="fr-FR" sz="2400" b="1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sz="2400" b="1" i="1" dirty="0">
                <a:solidFill>
                  <a:srgbClr val="FF0000"/>
                </a:solidFill>
              </a:rPr>
              <a:t>	</a:t>
            </a:r>
            <a:r>
              <a:rPr lang="fr-FR" sz="2400" b="1" i="1" dirty="0">
                <a:solidFill>
                  <a:schemeClr val="tx1"/>
                </a:solidFill>
              </a:rPr>
              <a:t>-</a:t>
            </a:r>
            <a:r>
              <a:rPr lang="fr-FR" sz="2400" b="1" i="1" dirty="0">
                <a:solidFill>
                  <a:srgbClr val="FF0000"/>
                </a:solidFill>
              </a:rPr>
              <a:t> </a:t>
            </a:r>
            <a:r>
              <a:rPr lang="fr-FR" sz="2200" b="1" i="1" dirty="0">
                <a:solidFill>
                  <a:schemeClr val="tx1"/>
                </a:solidFill>
              </a:rPr>
              <a:t>comment allez – vous?</a:t>
            </a:r>
            <a:endParaRPr lang="fr-FR" sz="2200" b="1" i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2200" b="1" i="1" dirty="0">
                <a:solidFill>
                  <a:schemeClr val="tx1"/>
                </a:solidFill>
              </a:rPr>
              <a:t>	- Je vais bien, merci / je vais très bien, merci</a:t>
            </a:r>
            <a:endParaRPr lang="fr-FR" sz="2600" b="1" i="1" dirty="0">
              <a:solidFill>
                <a:schemeClr val="tx1"/>
              </a:solidFill>
            </a:endParaRPr>
          </a:p>
          <a:p>
            <a:pPr marL="228600" lvl="1">
              <a:buFont typeface="Arial" panose="020B0604020202090204" pitchFamily="34" charset="0"/>
              <a:buChar char="•"/>
            </a:pPr>
            <a:r>
              <a:rPr lang="fr-FR" altLang="en-US" sz="2400" b="1" dirty="0"/>
              <a:t>Situation</a:t>
            </a:r>
            <a:r>
              <a:rPr kumimoji="0" lang="fr-FR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90204" pitchFamily="34" charset="0"/>
              </a:rPr>
              <a:t> </a:t>
            </a:r>
            <a:r>
              <a:rPr lang="fr-FR" altLang="en-US" sz="2400" b="1" dirty="0"/>
              <a:t>informelle: </a:t>
            </a:r>
            <a:r>
              <a:rPr lang="fr-FR" altLang="en-US" sz="1900" b="1" dirty="0">
                <a:solidFill>
                  <a:srgbClr val="FF0000"/>
                </a:solidFill>
              </a:rPr>
              <a:t>(Avec les amis)</a:t>
            </a:r>
            <a:endParaRPr lang="fr-FR" altLang="en-US" sz="1900" b="1" dirty="0">
              <a:solidFill>
                <a:srgbClr val="FF0000"/>
              </a:solidFill>
            </a:endParaRPr>
          </a:p>
          <a:p>
            <a:pPr lvl="1"/>
            <a:r>
              <a:rPr lang="fr-FR" sz="2800" i="1" dirty="0">
                <a:solidFill>
                  <a:srgbClr val="FF0000"/>
                </a:solidFill>
              </a:rPr>
              <a:t> </a:t>
            </a:r>
            <a:r>
              <a:rPr lang="fr-FR" sz="2400" b="1" i="1" dirty="0">
                <a:solidFill>
                  <a:srgbClr val="FF0000"/>
                </a:solidFill>
              </a:rPr>
              <a:t>Tu </a:t>
            </a:r>
            <a:endParaRPr lang="fr-FR" sz="2400" b="1" i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2400" b="1" i="1" dirty="0">
                <a:solidFill>
                  <a:schemeClr val="tx1"/>
                </a:solidFill>
              </a:rPr>
              <a:t>	</a:t>
            </a:r>
            <a:r>
              <a:rPr lang="fr-FR" sz="2200" b="1" i="1" dirty="0">
                <a:solidFill>
                  <a:schemeClr val="tx1"/>
                </a:solidFill>
              </a:rPr>
              <a:t>- comment vas – tu?</a:t>
            </a:r>
            <a:endParaRPr lang="fr-FR" sz="2200" b="1" i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2200" b="1" i="1" dirty="0">
                <a:solidFill>
                  <a:schemeClr val="tx1"/>
                </a:solidFill>
              </a:rPr>
              <a:t>	- comment </a:t>
            </a:r>
            <a:r>
              <a:rPr lang="fr-FR" sz="2400" b="1" dirty="0">
                <a:solidFill>
                  <a:schemeClr val="tx1"/>
                </a:solidFill>
              </a:rPr>
              <a:t>ça</a:t>
            </a:r>
            <a:r>
              <a:rPr lang="fr-FR" sz="2200" b="1" i="1" dirty="0">
                <a:solidFill>
                  <a:schemeClr val="tx1"/>
                </a:solidFill>
              </a:rPr>
              <a:t> va?</a:t>
            </a:r>
            <a:endParaRPr lang="fr-FR" sz="2200" b="1" i="1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fr-FR" sz="2400" b="1" i="1" dirty="0">
                <a:solidFill>
                  <a:schemeClr val="tx1"/>
                </a:solidFill>
              </a:rPr>
              <a:t>Réponses:</a:t>
            </a:r>
            <a:endParaRPr lang="fr-FR" sz="2400" b="1" i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Bien, merci.		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Ça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va.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Ça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très</a:t>
            </a:r>
            <a:r>
              <a:rPr lang="en-US" sz="1800" dirty="0">
                <a:solidFill>
                  <a:schemeClr val="tx1"/>
                </a:solidFill>
              </a:rPr>
              <a:t> bien. 		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Ça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va</a:t>
            </a:r>
            <a:r>
              <a:rPr lang="en-US" sz="1800" dirty="0">
                <a:solidFill>
                  <a:schemeClr val="tx1"/>
                </a:solidFill>
              </a:rPr>
              <a:t> mal.		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Pas mal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Très</a:t>
            </a:r>
            <a:r>
              <a:rPr lang="en-US" sz="1800" dirty="0">
                <a:solidFill>
                  <a:schemeClr val="tx1"/>
                </a:solidFill>
              </a:rPr>
              <a:t> bien, merci.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9487"/>
          </a:xfrm>
        </p:spPr>
        <p:txBody>
          <a:bodyPr>
            <a:normAutofit fontScale="90000"/>
          </a:bodyPr>
          <a:lstStyle/>
          <a:p>
            <a:r>
              <a:rPr lang="fr-FR" cap="none" dirty="0"/>
              <a:t>Dialogue </a:t>
            </a:r>
            <a:r>
              <a:rPr lang="en-US" cap="none" dirty="0"/>
              <a:t>Formel </a:t>
            </a:r>
            <a:r>
              <a:rPr lang="en-US" sz="3600" cap="none" dirty="0"/>
              <a:t>et</a:t>
            </a:r>
            <a:r>
              <a:rPr lang="en-US" cap="none" dirty="0"/>
              <a:t> </a:t>
            </a:r>
            <a:r>
              <a:rPr lang="fr-FR" cap="none" dirty="0"/>
              <a:t>Informelle</a:t>
            </a:r>
            <a:r>
              <a:rPr lang="en-US" dirty="0"/>
              <a:t>:</a:t>
            </a:r>
            <a:br>
              <a:rPr lang="en-US" dirty="0"/>
            </a:br>
            <a:r>
              <a:rPr lang="fr-FR" dirty="0"/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1328"/>
            <a:ext cx="10178322" cy="5166359"/>
          </a:xfrm>
        </p:spPr>
        <p:txBody>
          <a:bodyPr>
            <a:normAutofit/>
          </a:bodyPr>
          <a:lstStyle/>
          <a:p>
            <a:r>
              <a:rPr lang="fr-FR" altLang="en-US" sz="2000" b="1" dirty="0"/>
              <a:t>Formel: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fr-FR" dirty="0"/>
              <a:t>Bonjour, Madame Helene. Comment allez-vous aujourd’hui?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Bonjour, Monsieur Dupont. Je vais très bien, merci, et vous?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Très bien, merci.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Au revoir, Madame Helene, à bientôt.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Au revoir, Monsieur.</a:t>
            </a:r>
            <a:endParaRPr lang="fr-FR" dirty="0"/>
          </a:p>
          <a:p>
            <a:r>
              <a:rPr lang="fr-FR" altLang="en-US" sz="2000" b="1" dirty="0"/>
              <a:t>Informelle:</a:t>
            </a:r>
            <a:endParaRPr lang="fr-FR" altLang="en-US" sz="2000" b="1" dirty="0"/>
          </a:p>
          <a:p>
            <a:pPr>
              <a:buFontTx/>
              <a:buChar char="-"/>
            </a:pPr>
            <a:r>
              <a:rPr lang="en-US" dirty="0"/>
              <a:t>Salut, Anne!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?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Salut Philippe!  </a:t>
            </a:r>
            <a:r>
              <a:rPr lang="en-US" dirty="0" err="1"/>
              <a:t>Oui</a:t>
            </a:r>
            <a:r>
              <a:rPr lang="en-US" dirty="0"/>
              <a:t>,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bien, et </a:t>
            </a:r>
            <a:r>
              <a:rPr lang="en-US" dirty="0" err="1"/>
              <a:t>toi</a:t>
            </a:r>
            <a:r>
              <a:rPr lang="en-US" dirty="0"/>
              <a:t>?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Pas mal. Au revoir, Anne. À </a:t>
            </a:r>
            <a:r>
              <a:rPr lang="en-US" dirty="0" err="1"/>
              <a:t>bientôt</a:t>
            </a:r>
            <a:r>
              <a:rPr lang="en-US" dirty="0"/>
              <a:t>!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Ciao!</a:t>
            </a:r>
            <a:endParaRPr lang="en-US" dirty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2042</Words>
  <Application>WPS Spreadsheets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Gill Sans MT</vt:lpstr>
      <vt:lpstr>苹方-简</vt:lpstr>
      <vt:lpstr>Adobe Caslon Pro</vt:lpstr>
      <vt:lpstr>inherit</vt:lpstr>
      <vt:lpstr>Thonburi</vt:lpstr>
      <vt:lpstr>Impact</vt:lpstr>
      <vt:lpstr>微软雅黑</vt:lpstr>
      <vt:lpstr>汉仪旗黑</vt:lpstr>
      <vt:lpstr>Arial Unicode MS</vt:lpstr>
      <vt:lpstr>宋体-简</vt:lpstr>
      <vt:lpstr>Calibri</vt:lpstr>
      <vt:lpstr>Helvetica Neue</vt:lpstr>
      <vt:lpstr>Badge</vt:lpstr>
      <vt:lpstr>Les Salutations (Greeting people) </vt:lpstr>
      <vt:lpstr>Les Salutations - Greetings</vt:lpstr>
      <vt:lpstr>Formel vs Informel</vt:lpstr>
      <vt:lpstr>Dire Au revoir</vt:lpstr>
      <vt:lpstr>Formel et Informel: </vt:lpstr>
      <vt:lpstr>Comment allez- vous?</vt:lpstr>
      <vt:lpstr>Dialogue Formel et Informelle: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Salutations Greeting people </dc:title>
  <dc:creator>Sabastian Satish.J</dc:creator>
  <cp:lastModifiedBy>sabastiansatishj</cp:lastModifiedBy>
  <cp:revision>49</cp:revision>
  <dcterms:created xsi:type="dcterms:W3CDTF">2021-10-06T06:48:14Z</dcterms:created>
  <dcterms:modified xsi:type="dcterms:W3CDTF">2021-10-06T06:48:14Z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