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DAC65-49C0-42B3-9D8E-B961F712153E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6E76C-E0CA-4EF5-9FB7-8E72EE6DC9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39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98CC-B552-4357-9258-F242D125E82D}" type="datetime1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82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835E-4B92-4234-84C2-68DE40A5459A}" type="datetime1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B4B-A015-41FC-BA59-7B2C71A9EC97}" type="datetime1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1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9052-D19A-4B55-9B44-EEE085CD7298}" type="datetime1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179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AAA-C438-4FBD-A2AA-FBBA01691D62}" type="datetime1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95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AF9A-B1DE-4483-9C75-689D07C70CB5}" type="datetime1">
              <a:rPr lang="fr-FR" smtClean="0"/>
              <a:t>17/09/2020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420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151-DB9F-41CB-B753-22E6361E86EC}" type="datetime1">
              <a:rPr lang="fr-FR" smtClean="0"/>
              <a:t>17/09/2020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414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FDD8-ED8B-4E75-B4AE-DC55FDBA4318}" type="datetime1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21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554C95-378D-4D63-A82D-28D06BB14ACC}" type="datetime1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10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6C8F-A087-4D86-9EF2-93F98C8D41F5}" type="datetime1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7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5E6-CC09-4702-AC09-79CD490A4AD0}" type="datetime1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35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E222-0B75-4D3D-B29C-E687DA66D987}" type="datetime1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72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248F-8E30-449C-9485-E8F44AB7FF90}" type="datetime1">
              <a:rPr lang="fr-FR" smtClean="0"/>
              <a:t>17/09/2020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54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8715-DCAE-4790-9B2E-1CB88AA2E446}" type="datetime1">
              <a:rPr lang="fr-FR" smtClean="0"/>
              <a:t>17/09/2020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30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5EDD-98F8-4F78-98F1-9F530828B90B}" type="datetime1">
              <a:rPr lang="fr-FR" smtClean="0"/>
              <a:t>17/09/2020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0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2590-CB21-4D9C-8021-96673FBF1EA7}" type="datetime1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71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1027-8693-400F-95D3-1EAE33994679}" type="datetime1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22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F6AB4-6D4D-457F-9D3B-AFB9DDF43D3D}" type="datetime1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9334-D2F0-4FFC-B9D8-4A8E765D7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45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2D52-DAC0-4F02-BC39-D4EDF4EC8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81" y="1746504"/>
            <a:ext cx="10058400" cy="2459736"/>
          </a:xfrm>
        </p:spPr>
        <p:txBody>
          <a:bodyPr/>
          <a:lstStyle/>
          <a:p>
            <a:pPr algn="l"/>
            <a:r>
              <a:rPr lang="fr-FR" dirty="0"/>
              <a:t>Les articles définis et </a:t>
            </a:r>
            <a:br>
              <a:rPr lang="fr-FR" dirty="0"/>
            </a:br>
            <a:r>
              <a:rPr lang="fr-FR" dirty="0"/>
              <a:t>indéfinis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991ED-C5CC-404B-8BAF-03F61854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4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1BF8-F241-4645-BE1D-84C19232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72" y="841248"/>
            <a:ext cx="9441180" cy="969264"/>
          </a:xfrm>
        </p:spPr>
        <p:txBody>
          <a:bodyPr>
            <a:normAutofit/>
          </a:bodyPr>
          <a:lstStyle/>
          <a:p>
            <a:r>
              <a:rPr lang="fr-FR" b="1" dirty="0">
                <a:latin typeface="Algerian" panose="04020705040A02060702" pitchFamily="82" charset="0"/>
              </a:rPr>
              <a:t>Définition: L’article défini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7399-0CCF-42DB-A213-A65EDBEA7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664" y="2366942"/>
            <a:ext cx="10415016" cy="3850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400" dirty="0">
                <a:latin typeface="Gill Sans MT (Body)"/>
              </a:rPr>
              <a:t>L’article se place devant le nom, il nous renseigne sur le genre et le nombre de ce nom.</a:t>
            </a:r>
          </a:p>
          <a:p>
            <a:pPr marL="0" indent="0">
              <a:buNone/>
            </a:pPr>
            <a:r>
              <a:rPr lang="fr-FR" sz="3400" dirty="0">
                <a:latin typeface="Gill Sans MT (Body)"/>
              </a:rPr>
              <a:t>La personne ou l’objet dont on parle est complètement déterminé, c’est-à-dire, qu’il est connu, on le précise.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D964E-F446-4366-BA12-91E3E3E0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53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5A6B-327E-44B0-AAC0-AE5580F8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lgerian" panose="04020705040A02060702" pitchFamily="82" charset="0"/>
              </a:rPr>
              <a:t>Les articles définis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F6D85-7029-44BB-B95F-9D178585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3</a:t>
            </a:fld>
            <a:endParaRPr lang="fr-FR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29C8D1E-664F-4EB7-AC52-8040A76FCEC8}"/>
              </a:ext>
            </a:extLst>
          </p:cNvPr>
          <p:cNvSpPr/>
          <p:nvPr/>
        </p:nvSpPr>
        <p:spPr>
          <a:xfrm>
            <a:off x="780726" y="2607806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Masculin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A2E5CA-997F-4D31-960B-9336CE67FC46}"/>
              </a:ext>
            </a:extLst>
          </p:cNvPr>
          <p:cNvSpPr/>
          <p:nvPr/>
        </p:nvSpPr>
        <p:spPr>
          <a:xfrm>
            <a:off x="780726" y="5298386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Voyelles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F46EBD-E956-473C-8BAB-86A48C4DC671}"/>
              </a:ext>
            </a:extLst>
          </p:cNvPr>
          <p:cNvSpPr/>
          <p:nvPr/>
        </p:nvSpPr>
        <p:spPr>
          <a:xfrm>
            <a:off x="780726" y="3537568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Féminin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1D38D3-7BAF-4CB7-B1C5-19992986586C}"/>
              </a:ext>
            </a:extLst>
          </p:cNvPr>
          <p:cNvSpPr/>
          <p:nvPr/>
        </p:nvSpPr>
        <p:spPr>
          <a:xfrm>
            <a:off x="780726" y="4355948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Pluriel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6A41DBB-28B7-4A99-8DFC-2876583ECC75}"/>
              </a:ext>
            </a:extLst>
          </p:cNvPr>
          <p:cNvSpPr/>
          <p:nvPr/>
        </p:nvSpPr>
        <p:spPr>
          <a:xfrm>
            <a:off x="3420714" y="2792452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905A4CB-1C84-4F70-B567-2E825F268358}"/>
              </a:ext>
            </a:extLst>
          </p:cNvPr>
          <p:cNvSpPr/>
          <p:nvPr/>
        </p:nvSpPr>
        <p:spPr>
          <a:xfrm>
            <a:off x="3420714" y="3694480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4182B0D-F764-4351-9F2E-007B75CB9D53}"/>
              </a:ext>
            </a:extLst>
          </p:cNvPr>
          <p:cNvSpPr/>
          <p:nvPr/>
        </p:nvSpPr>
        <p:spPr>
          <a:xfrm>
            <a:off x="3420714" y="4516392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CD1F3ED9-3FC3-4DC1-A46C-891DE5C1D324}"/>
              </a:ext>
            </a:extLst>
          </p:cNvPr>
          <p:cNvSpPr/>
          <p:nvPr/>
        </p:nvSpPr>
        <p:spPr>
          <a:xfrm>
            <a:off x="3420714" y="5455298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DF8D62E-F187-45EC-8DA6-6AF71EE8C766}"/>
              </a:ext>
            </a:extLst>
          </p:cNvPr>
          <p:cNvSpPr/>
          <p:nvPr/>
        </p:nvSpPr>
        <p:spPr>
          <a:xfrm>
            <a:off x="4844550" y="2607806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54A2333-EF91-4898-897D-9638195EBFE5}"/>
              </a:ext>
            </a:extLst>
          </p:cNvPr>
          <p:cNvSpPr/>
          <p:nvPr/>
        </p:nvSpPr>
        <p:spPr>
          <a:xfrm>
            <a:off x="4844550" y="5270652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50E26E8-D0C7-4F6C-8A86-BDC38987ED5C}"/>
              </a:ext>
            </a:extLst>
          </p:cNvPr>
          <p:cNvSpPr/>
          <p:nvPr/>
        </p:nvSpPr>
        <p:spPr>
          <a:xfrm>
            <a:off x="4844550" y="3509834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FFEA7AB-2856-4358-B335-739396A97254}"/>
              </a:ext>
            </a:extLst>
          </p:cNvPr>
          <p:cNvSpPr/>
          <p:nvPr/>
        </p:nvSpPr>
        <p:spPr>
          <a:xfrm>
            <a:off x="4844550" y="4328214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711413D-A4C6-4538-B3E7-6B0576CD3796}"/>
              </a:ext>
            </a:extLst>
          </p:cNvPr>
          <p:cNvSpPr/>
          <p:nvPr/>
        </p:nvSpPr>
        <p:spPr>
          <a:xfrm>
            <a:off x="7484538" y="2792452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60392074-5702-4CAB-948C-AAD138A088F4}"/>
              </a:ext>
            </a:extLst>
          </p:cNvPr>
          <p:cNvSpPr/>
          <p:nvPr/>
        </p:nvSpPr>
        <p:spPr>
          <a:xfrm>
            <a:off x="7484538" y="3694480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B4AA2C5-B77B-4D49-A897-057FBC21DE9A}"/>
              </a:ext>
            </a:extLst>
          </p:cNvPr>
          <p:cNvSpPr/>
          <p:nvPr/>
        </p:nvSpPr>
        <p:spPr>
          <a:xfrm>
            <a:off x="7484538" y="4512860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A09F2847-C986-4F0F-A37C-C3BD8D225CCB}"/>
              </a:ext>
            </a:extLst>
          </p:cNvPr>
          <p:cNvSpPr/>
          <p:nvPr/>
        </p:nvSpPr>
        <p:spPr>
          <a:xfrm>
            <a:off x="7484538" y="5455298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5CD1BE6-455B-406D-9CCB-079F56F25CD5}"/>
              </a:ext>
            </a:extLst>
          </p:cNvPr>
          <p:cNvSpPr/>
          <p:nvPr/>
        </p:nvSpPr>
        <p:spPr>
          <a:xfrm>
            <a:off x="8908374" y="2620784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Le garçon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A95C98-80A6-492D-982B-F795850860DD}"/>
              </a:ext>
            </a:extLst>
          </p:cNvPr>
          <p:cNvSpPr/>
          <p:nvPr/>
        </p:nvSpPr>
        <p:spPr>
          <a:xfrm>
            <a:off x="8908374" y="5283630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L’ ami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29F576C-53BD-436E-84BB-4BB92334439F}"/>
              </a:ext>
            </a:extLst>
          </p:cNvPr>
          <p:cNvSpPr/>
          <p:nvPr/>
        </p:nvSpPr>
        <p:spPr>
          <a:xfrm>
            <a:off x="8908374" y="3522812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La fille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B394AD4-3EEE-4FEA-AC7D-1492D374EE5B}"/>
              </a:ext>
            </a:extLst>
          </p:cNvPr>
          <p:cNvSpPr/>
          <p:nvPr/>
        </p:nvSpPr>
        <p:spPr>
          <a:xfrm>
            <a:off x="8908374" y="4341192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Les gens</a:t>
            </a:r>
          </a:p>
        </p:txBody>
      </p:sp>
    </p:spTree>
    <p:extLst>
      <p:ext uri="{BB962C8B-B14F-4D97-AF65-F5344CB8AC3E}">
        <p14:creationId xmlns:p14="http://schemas.microsoft.com/office/powerpoint/2010/main" val="290720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29" grpId="0" animBg="1"/>
      <p:bldP spid="33" grpId="0" animBg="1"/>
      <p:bldP spid="35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552-1E26-4DF3-BCB7-4993FD21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Algerian" panose="04020705040A02060702" pitchFamily="82" charset="0"/>
              </a:rPr>
              <a:t>Mettez l’article défini qui convient: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66D2-614A-4183-A201-E6D2E9B8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6752"/>
            <a:ext cx="9769965" cy="486124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livre    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Hollande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Hôpital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réveil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bibliothèque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hôtel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héros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enfant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dictionnaire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écoles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17363-9042-45A7-8B4A-19FC6104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5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1BF8-F241-4645-BE1D-84C19232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72" y="841248"/>
            <a:ext cx="9441180" cy="969264"/>
          </a:xfrm>
        </p:spPr>
        <p:txBody>
          <a:bodyPr>
            <a:normAutofit/>
          </a:bodyPr>
          <a:lstStyle/>
          <a:p>
            <a:r>
              <a:rPr lang="fr-FR" b="1" dirty="0">
                <a:latin typeface="Algerian" panose="04020705040A02060702" pitchFamily="82" charset="0"/>
              </a:rPr>
              <a:t>Définition: L’article indéfini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7399-0CCF-42DB-A213-A65EDBEA7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664" y="2366942"/>
            <a:ext cx="10415016" cy="3850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400" dirty="0">
                <a:latin typeface="Gill Sans MT (Body)"/>
              </a:rPr>
              <a:t>L’article se place devant le nom, il nous renseigne sur le genre et le nombre de ce nom.</a:t>
            </a:r>
          </a:p>
          <a:p>
            <a:pPr marL="0" indent="0">
              <a:buNone/>
            </a:pPr>
            <a:r>
              <a:rPr lang="fr-FR" sz="3400" dirty="0">
                <a:latin typeface="Gill Sans MT (Body)"/>
              </a:rPr>
              <a:t>•La personne ou l’objet dont on parle est difficile à identifier, c’est-à-dire, qu’il est indéterminé, imprécis..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D964E-F446-4366-BA12-91E3E3E0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60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5A6B-327E-44B0-AAC0-AE5580F8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lgerian" panose="04020705040A02060702" pitchFamily="82" charset="0"/>
              </a:rPr>
              <a:t>Les</a:t>
            </a:r>
            <a:r>
              <a:rPr lang="fr-FR" dirty="0"/>
              <a:t> </a:t>
            </a:r>
            <a:r>
              <a:rPr lang="fr-FR" dirty="0">
                <a:latin typeface="Algerian" panose="04020705040A02060702" pitchFamily="82" charset="0"/>
              </a:rPr>
              <a:t>articles</a:t>
            </a:r>
            <a:r>
              <a:rPr lang="fr-FR" dirty="0"/>
              <a:t> </a:t>
            </a:r>
            <a:r>
              <a:rPr lang="fr-FR" dirty="0">
                <a:latin typeface="Algerian" panose="04020705040A02060702" pitchFamily="82" charset="0"/>
              </a:rPr>
              <a:t>indéfinis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F6D85-7029-44BB-B95F-9D178585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6</a:t>
            </a:fld>
            <a:endParaRPr lang="fr-FR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29C8D1E-664F-4EB7-AC52-8040A76FCEC8}"/>
              </a:ext>
            </a:extLst>
          </p:cNvPr>
          <p:cNvSpPr/>
          <p:nvPr/>
        </p:nvSpPr>
        <p:spPr>
          <a:xfrm>
            <a:off x="780726" y="2607806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Masculin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F46EBD-E956-473C-8BAB-86A48C4DC671}"/>
              </a:ext>
            </a:extLst>
          </p:cNvPr>
          <p:cNvSpPr/>
          <p:nvPr/>
        </p:nvSpPr>
        <p:spPr>
          <a:xfrm>
            <a:off x="780726" y="4052490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Féminin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1D38D3-7BAF-4CB7-B1C5-19992986586C}"/>
              </a:ext>
            </a:extLst>
          </p:cNvPr>
          <p:cNvSpPr/>
          <p:nvPr/>
        </p:nvSpPr>
        <p:spPr>
          <a:xfrm>
            <a:off x="680321" y="5433728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Pluriel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6A41DBB-28B7-4A99-8DFC-2876583ECC75}"/>
              </a:ext>
            </a:extLst>
          </p:cNvPr>
          <p:cNvSpPr/>
          <p:nvPr/>
        </p:nvSpPr>
        <p:spPr>
          <a:xfrm>
            <a:off x="3420714" y="2792452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905A4CB-1C84-4F70-B567-2E825F268358}"/>
              </a:ext>
            </a:extLst>
          </p:cNvPr>
          <p:cNvSpPr/>
          <p:nvPr/>
        </p:nvSpPr>
        <p:spPr>
          <a:xfrm>
            <a:off x="3420714" y="4207460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4182B0D-F764-4351-9F2E-007B75CB9D53}"/>
              </a:ext>
            </a:extLst>
          </p:cNvPr>
          <p:cNvSpPr/>
          <p:nvPr/>
        </p:nvSpPr>
        <p:spPr>
          <a:xfrm>
            <a:off x="3420714" y="5605887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DF8D62E-F187-45EC-8DA6-6AF71EE8C766}"/>
              </a:ext>
            </a:extLst>
          </p:cNvPr>
          <p:cNvSpPr/>
          <p:nvPr/>
        </p:nvSpPr>
        <p:spPr>
          <a:xfrm>
            <a:off x="4844550" y="2607806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	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50E26E8-D0C7-4F6C-8A86-BDC38987ED5C}"/>
              </a:ext>
            </a:extLst>
          </p:cNvPr>
          <p:cNvSpPr/>
          <p:nvPr/>
        </p:nvSpPr>
        <p:spPr>
          <a:xfrm>
            <a:off x="4844550" y="4038685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FFEA7AB-2856-4358-B335-739396A97254}"/>
              </a:ext>
            </a:extLst>
          </p:cNvPr>
          <p:cNvSpPr/>
          <p:nvPr/>
        </p:nvSpPr>
        <p:spPr>
          <a:xfrm>
            <a:off x="4769905" y="5421241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711413D-A4C6-4538-B3E7-6B0576CD3796}"/>
              </a:ext>
            </a:extLst>
          </p:cNvPr>
          <p:cNvSpPr/>
          <p:nvPr/>
        </p:nvSpPr>
        <p:spPr>
          <a:xfrm>
            <a:off x="7484538" y="2792452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60392074-5702-4CAB-948C-AAD138A088F4}"/>
              </a:ext>
            </a:extLst>
          </p:cNvPr>
          <p:cNvSpPr/>
          <p:nvPr/>
        </p:nvSpPr>
        <p:spPr>
          <a:xfrm>
            <a:off x="7484538" y="4193856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B4AA2C5-B77B-4D49-A897-057FBC21DE9A}"/>
              </a:ext>
            </a:extLst>
          </p:cNvPr>
          <p:cNvSpPr/>
          <p:nvPr/>
        </p:nvSpPr>
        <p:spPr>
          <a:xfrm>
            <a:off x="7484538" y="5605887"/>
            <a:ext cx="1115568" cy="301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5CD1BE6-455B-406D-9CCB-079F56F25CD5}"/>
              </a:ext>
            </a:extLst>
          </p:cNvPr>
          <p:cNvSpPr/>
          <p:nvPr/>
        </p:nvSpPr>
        <p:spPr>
          <a:xfrm>
            <a:off x="8908374" y="2620784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 livre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29F576C-53BD-436E-84BB-4BB92334439F}"/>
              </a:ext>
            </a:extLst>
          </p:cNvPr>
          <p:cNvSpPr/>
          <p:nvPr/>
        </p:nvSpPr>
        <p:spPr>
          <a:xfrm>
            <a:off x="8974810" y="3976066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une banque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B394AD4-3EEE-4FEA-AC7D-1492D374EE5B}"/>
              </a:ext>
            </a:extLst>
          </p:cNvPr>
          <p:cNvSpPr/>
          <p:nvPr/>
        </p:nvSpPr>
        <p:spPr>
          <a:xfrm>
            <a:off x="8908374" y="5433728"/>
            <a:ext cx="2331720" cy="671044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 magasins</a:t>
            </a:r>
          </a:p>
        </p:txBody>
      </p:sp>
    </p:spTree>
    <p:extLst>
      <p:ext uri="{BB962C8B-B14F-4D97-AF65-F5344CB8AC3E}">
        <p14:creationId xmlns:p14="http://schemas.microsoft.com/office/powerpoint/2010/main" val="14406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33" grpId="0" animBg="1"/>
      <p:bldP spid="35" grpId="0" animBg="1"/>
      <p:bldP spid="36" grpId="0" animBg="1"/>
      <p:bldP spid="38" grpId="0" animBg="1"/>
      <p:bldP spid="40" grpId="0" animBg="1"/>
      <p:bldP spid="44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60" grpId="0" animBg="1"/>
      <p:bldP spid="64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2552-1E26-4DF3-BCB7-4993FD21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Algerian" panose="04020705040A02060702" pitchFamily="82" charset="0"/>
              </a:rPr>
              <a:t>Mettez l’article indéfini qui convient: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66D2-614A-4183-A201-E6D2E9B8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6752"/>
            <a:ext cx="9769965" cy="486124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chemise    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lampe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gomme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appartement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musique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homme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parfum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photos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mosquée</a:t>
            </a:r>
          </a:p>
          <a:p>
            <a:pPr marL="457200" indent="-457200">
              <a:lnSpc>
                <a:spcPct val="110000"/>
              </a:lnSpc>
              <a:spcAft>
                <a:spcPts val="100"/>
              </a:spcAft>
              <a:buFont typeface="+mj-lt"/>
              <a:buAutoNum type="arabicPeriod"/>
            </a:pPr>
            <a:r>
              <a:rPr lang="fr-FR" dirty="0"/>
              <a:t>________ élève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17363-9042-45A7-8B4A-19FC6104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9334-D2F0-4FFC-B9D8-4A8E765D77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0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71</TotalTime>
  <Words>192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Gill Sans MT (Body)</vt:lpstr>
      <vt:lpstr>Trebuchet MS</vt:lpstr>
      <vt:lpstr>Berlin</vt:lpstr>
      <vt:lpstr>Les articles définis et  indéfinis</vt:lpstr>
      <vt:lpstr>Définition: L’article défini</vt:lpstr>
      <vt:lpstr>Les articles définis</vt:lpstr>
      <vt:lpstr>Mettez l’article défini qui convient:</vt:lpstr>
      <vt:lpstr>Définition: L’article indéfini</vt:lpstr>
      <vt:lpstr>Les articles indéfinis</vt:lpstr>
      <vt:lpstr>Mettez l’article indéfini qui convient: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articles définis et indéfinis</dc:title>
  <dc:creator>Sabastian Satish.J</dc:creator>
  <cp:lastModifiedBy>Sabastian Satish.J</cp:lastModifiedBy>
  <cp:revision>27</cp:revision>
  <dcterms:created xsi:type="dcterms:W3CDTF">2020-09-17T14:04:35Z</dcterms:created>
  <dcterms:modified xsi:type="dcterms:W3CDTF">2020-09-17T15:18:06Z</dcterms:modified>
</cp:coreProperties>
</file>