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5" r:id="rId3"/>
    <p:sldId id="346" r:id="rId4"/>
    <p:sldId id="347" r:id="rId5"/>
    <p:sldId id="257" r:id="rId6"/>
    <p:sldId id="258" r:id="rId7"/>
    <p:sldId id="259" r:id="rId8"/>
    <p:sldId id="316" r:id="rId9"/>
    <p:sldId id="317" r:id="rId10"/>
    <p:sldId id="318" r:id="rId11"/>
    <p:sldId id="319" r:id="rId12"/>
    <p:sldId id="320" r:id="rId13"/>
    <p:sldId id="321" r:id="rId14"/>
    <p:sldId id="325" r:id="rId15"/>
    <p:sldId id="322" r:id="rId16"/>
    <p:sldId id="323" r:id="rId17"/>
    <p:sldId id="260" r:id="rId18"/>
    <p:sldId id="261" r:id="rId19"/>
    <p:sldId id="262" r:id="rId20"/>
    <p:sldId id="263" r:id="rId21"/>
    <p:sldId id="264" r:id="rId22"/>
    <p:sldId id="265" r:id="rId23"/>
    <p:sldId id="266" r:id="rId24"/>
    <p:sldId id="267" r:id="rId25"/>
    <p:sldId id="268" r:id="rId26"/>
    <p:sldId id="269" r:id="rId27"/>
    <p:sldId id="324" r:id="rId28"/>
    <p:sldId id="27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C560-6D00-426D-828F-637711720B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92320-F359-4BE0-96B8-655255819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7ED52E-EB61-4103-9FC5-AFC5CB797AA4}"/>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5" name="Footer Placeholder 4">
            <a:extLst>
              <a:ext uri="{FF2B5EF4-FFF2-40B4-BE49-F238E27FC236}">
                <a16:creationId xmlns:a16="http://schemas.microsoft.com/office/drawing/2014/main" id="{02B035C5-7D49-4DFF-8413-8880A8BAF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7FF83-5B16-4405-BC7D-E78DB6574A41}"/>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130931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7B8-E97F-49DC-97B7-837A3508B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D75F9-A78A-4EAB-BBEB-9AB179F1AA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D4D0A-CEC3-477E-8171-470DCFE1F2E6}"/>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5" name="Footer Placeholder 4">
            <a:extLst>
              <a:ext uri="{FF2B5EF4-FFF2-40B4-BE49-F238E27FC236}">
                <a16:creationId xmlns:a16="http://schemas.microsoft.com/office/drawing/2014/main" id="{7A6A74CD-8A80-4399-B168-9F2F00585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88CCF-0325-45E6-9456-ABF5C1F33075}"/>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416190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78976-1858-4DED-9807-6C70394977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F71334-B712-4E32-8483-472E7D403D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60FA9-4443-4DDA-8609-CC67E509140E}"/>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5" name="Footer Placeholder 4">
            <a:extLst>
              <a:ext uri="{FF2B5EF4-FFF2-40B4-BE49-F238E27FC236}">
                <a16:creationId xmlns:a16="http://schemas.microsoft.com/office/drawing/2014/main" id="{D1F6E4E0-BB3B-40F3-B975-F3BF2E4DD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F97E-273E-4949-A237-1A3B9B749F33}"/>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266625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FB32-8809-4A1B-A423-28FC6DC85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B1F39-59DD-4727-B2A5-8292B3E1E2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8A06F-226B-4D1F-A5EE-7FF771FCD3C9}"/>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5" name="Footer Placeholder 4">
            <a:extLst>
              <a:ext uri="{FF2B5EF4-FFF2-40B4-BE49-F238E27FC236}">
                <a16:creationId xmlns:a16="http://schemas.microsoft.com/office/drawing/2014/main" id="{111FF5DF-DDC6-4B4A-82A4-309B06F1C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B9924-E7E7-4DAB-BCDC-7B49CF57C3CF}"/>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3044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5B41-BDFA-4B33-9889-7498B5138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F782BA-1E68-4B31-BF7F-0140BC084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054C3D-D054-4699-A656-F6C28BCC13EC}"/>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5" name="Footer Placeholder 4">
            <a:extLst>
              <a:ext uri="{FF2B5EF4-FFF2-40B4-BE49-F238E27FC236}">
                <a16:creationId xmlns:a16="http://schemas.microsoft.com/office/drawing/2014/main" id="{B5BDEBBA-EEA0-4816-9763-A4E3E68ED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53211-371B-4C26-9D45-1B8A9A76E66D}"/>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384959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86F7-9085-47B4-AD96-A3814F17C2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43A7F-1FA7-4EAB-BCD6-6E49A9250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150A1-7A73-426D-BCDE-AC4DD3A27D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C993FB-0185-4974-888D-CC9BD3457255}"/>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6" name="Footer Placeholder 5">
            <a:extLst>
              <a:ext uri="{FF2B5EF4-FFF2-40B4-BE49-F238E27FC236}">
                <a16:creationId xmlns:a16="http://schemas.microsoft.com/office/drawing/2014/main" id="{D1B0E4A0-10E9-4D36-9EC6-0092008EC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CAF6D-53FE-4ECE-8A5F-0DD363D1FE61}"/>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335740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1B0-ED84-4C93-AFFB-7116594ABC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970E6-2E74-4484-B1E8-0785E9CD2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0A749B-59DA-41AA-A499-D0AD547F72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301C9-9BAC-4C33-93E3-C78C527BB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0B5360-F143-4FA8-B5A4-A8BE74F121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8B78D-EF65-4084-B94A-6EC8831FE156}"/>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8" name="Footer Placeholder 7">
            <a:extLst>
              <a:ext uri="{FF2B5EF4-FFF2-40B4-BE49-F238E27FC236}">
                <a16:creationId xmlns:a16="http://schemas.microsoft.com/office/drawing/2014/main" id="{15E1787B-553A-4A4B-8406-65BF5DCA84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ADB1D2-1AD7-40D6-B48D-7DDA7D0CC05C}"/>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50518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390-AEDF-4A19-ABBC-79B37AB606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A24534-61E9-44FF-B9CD-FD9E4AF86E46}"/>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4" name="Footer Placeholder 3">
            <a:extLst>
              <a:ext uri="{FF2B5EF4-FFF2-40B4-BE49-F238E27FC236}">
                <a16:creationId xmlns:a16="http://schemas.microsoft.com/office/drawing/2014/main" id="{5182EE5B-5EB9-430E-8623-8C63E117D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230DFC-B1C4-41EB-821D-96D36FF296C8}"/>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1815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3C8B3-19D0-45CD-92B9-472BAD5383CD}"/>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3" name="Footer Placeholder 2">
            <a:extLst>
              <a:ext uri="{FF2B5EF4-FFF2-40B4-BE49-F238E27FC236}">
                <a16:creationId xmlns:a16="http://schemas.microsoft.com/office/drawing/2014/main" id="{CABC2272-CAA6-4395-B6AF-2BBBDF6513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3BB873-748B-4C04-BF4F-68BBC580FC3A}"/>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35484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3761-5FBA-42C2-9BDE-D630CFD12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84B29D-A406-4463-8022-A3064CA85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4C876-D88A-40E5-83A3-123A10630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530FC7-B33C-4FA6-B2FE-D524C239BF34}"/>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6" name="Footer Placeholder 5">
            <a:extLst>
              <a:ext uri="{FF2B5EF4-FFF2-40B4-BE49-F238E27FC236}">
                <a16:creationId xmlns:a16="http://schemas.microsoft.com/office/drawing/2014/main" id="{7B251425-8CBE-48FE-953F-82EE41E53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668E5-5C6D-4298-83DB-CB846F336329}"/>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371993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C3C2-70FB-4164-8C96-27F57D578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B4B1AB-C5C1-4B29-B138-C13AC74AE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A7CE5-CFB2-4B81-93CB-4706D6379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FA6DE5-FCAF-41BC-9D82-3687F9BF089A}"/>
              </a:ext>
            </a:extLst>
          </p:cNvPr>
          <p:cNvSpPr>
            <a:spLocks noGrp="1"/>
          </p:cNvSpPr>
          <p:nvPr>
            <p:ph type="dt" sz="half" idx="10"/>
          </p:nvPr>
        </p:nvSpPr>
        <p:spPr/>
        <p:txBody>
          <a:bodyPr/>
          <a:lstStyle/>
          <a:p>
            <a:fld id="{A87D2694-076C-4186-8FE2-3F372A60EF0B}" type="datetimeFigureOut">
              <a:rPr lang="en-US" smtClean="0"/>
              <a:t>12/16/2021</a:t>
            </a:fld>
            <a:endParaRPr lang="en-US"/>
          </a:p>
        </p:txBody>
      </p:sp>
      <p:sp>
        <p:nvSpPr>
          <p:cNvPr id="6" name="Footer Placeholder 5">
            <a:extLst>
              <a:ext uri="{FF2B5EF4-FFF2-40B4-BE49-F238E27FC236}">
                <a16:creationId xmlns:a16="http://schemas.microsoft.com/office/drawing/2014/main" id="{559B09F7-917C-46CF-B6AB-0264208DB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260AD-D6EE-4262-A374-BE71BC7CFA78}"/>
              </a:ext>
            </a:extLst>
          </p:cNvPr>
          <p:cNvSpPr>
            <a:spLocks noGrp="1"/>
          </p:cNvSpPr>
          <p:nvPr>
            <p:ph type="sldNum" sz="quarter" idx="12"/>
          </p:nvPr>
        </p:nvSpPr>
        <p:spPr/>
        <p:txBody>
          <a:bodyPr/>
          <a:lstStyle/>
          <a:p>
            <a:fld id="{E46D14DF-A0C3-49AD-BCFF-6E60992BBD0B}" type="slidenum">
              <a:rPr lang="en-US" smtClean="0"/>
              <a:t>‹#›</a:t>
            </a:fld>
            <a:endParaRPr lang="en-US"/>
          </a:p>
        </p:txBody>
      </p:sp>
    </p:spTree>
    <p:extLst>
      <p:ext uri="{BB962C8B-B14F-4D97-AF65-F5344CB8AC3E}">
        <p14:creationId xmlns:p14="http://schemas.microsoft.com/office/powerpoint/2010/main" val="12248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B9A02-4A67-496A-8FF3-ABA48EAFA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6B7E14-8932-48DD-8E6C-1D3663EAE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4965D-91EB-4271-8892-154594AD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D2694-076C-4186-8FE2-3F372A60EF0B}" type="datetimeFigureOut">
              <a:rPr lang="en-US" smtClean="0"/>
              <a:t>12/16/2021</a:t>
            </a:fld>
            <a:endParaRPr lang="en-US"/>
          </a:p>
        </p:txBody>
      </p:sp>
      <p:sp>
        <p:nvSpPr>
          <p:cNvPr id="5" name="Footer Placeholder 4">
            <a:extLst>
              <a:ext uri="{FF2B5EF4-FFF2-40B4-BE49-F238E27FC236}">
                <a16:creationId xmlns:a16="http://schemas.microsoft.com/office/drawing/2014/main" id="{8DDAF492-FE84-4C39-80E4-6202EFB3A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8F0BD8-96E4-4EAD-B484-37BF30EDB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D14DF-A0C3-49AD-BCFF-6E60992BBD0B}" type="slidenum">
              <a:rPr lang="en-US" smtClean="0"/>
              <a:t>‹#›</a:t>
            </a:fld>
            <a:endParaRPr lang="en-US"/>
          </a:p>
        </p:txBody>
      </p:sp>
    </p:spTree>
    <p:extLst>
      <p:ext uri="{BB962C8B-B14F-4D97-AF65-F5344CB8AC3E}">
        <p14:creationId xmlns:p14="http://schemas.microsoft.com/office/powerpoint/2010/main" val="1149626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F3B-02D2-4E9A-A5DE-AAF260A434DE}"/>
              </a:ext>
            </a:extLst>
          </p:cNvPr>
          <p:cNvSpPr>
            <a:spLocks noGrp="1"/>
          </p:cNvSpPr>
          <p:nvPr>
            <p:ph type="ctrTitle"/>
          </p:nvPr>
        </p:nvSpPr>
        <p:spPr>
          <a:xfrm>
            <a:off x="1591733" y="2533474"/>
            <a:ext cx="9144000" cy="2387600"/>
          </a:xfrm>
        </p:spPr>
        <p:txBody>
          <a:bodyPr>
            <a:normAutofit fontScale="90000"/>
          </a:bodyPr>
          <a:lstStyle/>
          <a:p>
            <a:r>
              <a:rPr lang="en-IN" dirty="0" smtClean="0"/>
              <a:t/>
            </a:r>
            <a:br>
              <a:rPr lang="en-IN" dirty="0" smtClean="0"/>
            </a:br>
            <a:r>
              <a:rPr lang="en-IN" dirty="0"/>
              <a:t/>
            </a:r>
            <a:br>
              <a:rPr lang="en-IN" dirty="0"/>
            </a:br>
            <a:r>
              <a:rPr lang="en-IN" dirty="0" smtClean="0"/>
              <a:t>21CSS101J-PROGRAMMING </a:t>
            </a:r>
            <a:r>
              <a:rPr lang="en-IN" dirty="0"/>
              <a:t>FOR PROBLEM SOLVING </a:t>
            </a:r>
            <a:r>
              <a:rPr lang="en-IN" dirty="0" smtClean="0"/>
              <a:t/>
            </a:r>
            <a:br>
              <a:rPr lang="en-IN" dirty="0" smtClean="0"/>
            </a:br>
            <a:r>
              <a:rPr lang="en-US" dirty="0" smtClean="0"/>
              <a:t>Unit </a:t>
            </a:r>
            <a:r>
              <a:rPr lang="en-US" dirty="0"/>
              <a:t>II</a:t>
            </a:r>
          </a:p>
        </p:txBody>
      </p:sp>
      <p:sp>
        <p:nvSpPr>
          <p:cNvPr id="4" name="object 87"/>
          <p:cNvSpPr/>
          <p:nvPr/>
        </p:nvSpPr>
        <p:spPr>
          <a:xfrm>
            <a:off x="156976" y="161378"/>
            <a:ext cx="877821" cy="897331"/>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2009422" y="231094"/>
            <a:ext cx="7811911" cy="1200329"/>
          </a:xfrm>
          <a:prstGeom prst="rect">
            <a:avLst/>
          </a:prstGeom>
          <a:noFill/>
        </p:spPr>
        <p:txBody>
          <a:bodyPr wrap="square" rtlCol="0">
            <a:spAutoFit/>
          </a:bodyPr>
          <a:lstStyle/>
          <a:p>
            <a:pPr algn="ctr"/>
            <a:r>
              <a:rPr lang="en-US" sz="2400" dirty="0" smtClean="0">
                <a:solidFill>
                  <a:srgbClr val="0070C0"/>
                </a:solidFill>
                <a:latin typeface="Times New Roman" panose="02020603050405020304" pitchFamily="18" charset="0"/>
                <a:cs typeface="Times New Roman" panose="02020603050405020304" pitchFamily="18" charset="0"/>
              </a:rPr>
              <a:t>SRM UNIVERSITY</a:t>
            </a:r>
          </a:p>
          <a:p>
            <a:pPr algn="ctr"/>
            <a:r>
              <a:rPr lang="en-US" sz="2400" dirty="0" smtClean="0">
                <a:solidFill>
                  <a:srgbClr val="0070C0"/>
                </a:solidFill>
                <a:latin typeface="Times New Roman" panose="02020603050405020304" pitchFamily="18" charset="0"/>
                <a:cs typeface="Times New Roman" panose="02020603050405020304" pitchFamily="18" charset="0"/>
              </a:rPr>
              <a:t>Institute of Science and Technology, </a:t>
            </a:r>
          </a:p>
          <a:p>
            <a:pPr algn="ctr"/>
            <a:r>
              <a:rPr lang="en-US" sz="2400" dirty="0" smtClean="0">
                <a:solidFill>
                  <a:srgbClr val="0070C0"/>
                </a:solidFill>
                <a:latin typeface="Times New Roman" panose="02020603050405020304" pitchFamily="18" charset="0"/>
                <a:cs typeface="Times New Roman" panose="02020603050405020304" pitchFamily="18" charset="0"/>
              </a:rPr>
              <a:t>Chennai</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70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lnSpcReduction="10000"/>
          </a:bodyPr>
          <a:lstStyle/>
          <a:p>
            <a:r>
              <a:rPr lang="en-US" b="1" u="sng" dirty="0">
                <a:solidFill>
                  <a:srgbClr val="003399"/>
                </a:solidFill>
              </a:rPr>
              <a:t>Case III: </a:t>
            </a:r>
            <a:r>
              <a:rPr lang="en-US" dirty="0">
                <a:solidFill>
                  <a:srgbClr val="003399"/>
                </a:solidFill>
              </a:rPr>
              <a:t>Nested if: </a:t>
            </a:r>
          </a:p>
          <a:p>
            <a:pPr lvl="1"/>
            <a:r>
              <a:rPr lang="en-US" dirty="0">
                <a:solidFill>
                  <a:srgbClr val="003399"/>
                </a:solidFill>
              </a:rPr>
              <a:t>I</a:t>
            </a:r>
            <a:r>
              <a:rPr lang="en-GB" dirty="0">
                <a:solidFill>
                  <a:srgbClr val="003399"/>
                </a:solidFill>
              </a:rPr>
              <a:t>n the case of nested if else if the condition in the first statement is true then first if will be executed, if it is false , then the condition in the second if is checked. </a:t>
            </a:r>
          </a:p>
          <a:p>
            <a:pPr lvl="1"/>
            <a:r>
              <a:rPr lang="en-GB" dirty="0">
                <a:solidFill>
                  <a:srgbClr val="003399"/>
                </a:solidFill>
              </a:rPr>
              <a:t>If it is false as well , then the second else is executed.</a:t>
            </a:r>
          </a:p>
          <a:p>
            <a:pPr lvl="1"/>
            <a:r>
              <a:rPr lang="en-US" dirty="0">
                <a:solidFill>
                  <a:srgbClr val="003399"/>
                </a:solidFill>
              </a:rPr>
              <a:t>Syntax: </a:t>
            </a:r>
          </a:p>
          <a:p>
            <a:pPr marL="914400" lvl="2" indent="0">
              <a:buNone/>
            </a:pPr>
            <a:r>
              <a:rPr lang="en-US" sz="1800" dirty="0">
                <a:solidFill>
                  <a:srgbClr val="003399"/>
                </a:solidFill>
              </a:rPr>
              <a:t>if (condition1 / expression1) {</a:t>
            </a:r>
          </a:p>
          <a:p>
            <a:pPr marL="1371600" lvl="3" indent="0">
              <a:buNone/>
            </a:pPr>
            <a:r>
              <a:rPr lang="en-US" dirty="0">
                <a:solidFill>
                  <a:srgbClr val="003399"/>
                </a:solidFill>
              </a:rPr>
              <a:t>Statements1;}</a:t>
            </a:r>
          </a:p>
          <a:p>
            <a:pPr marL="896938" lvl="3" indent="0">
              <a:buNone/>
            </a:pPr>
            <a:r>
              <a:rPr lang="en-US" dirty="0">
                <a:solidFill>
                  <a:srgbClr val="003399"/>
                </a:solidFill>
              </a:rPr>
              <a:t>else{</a:t>
            </a:r>
          </a:p>
          <a:p>
            <a:pPr marL="914400" lvl="2" indent="0">
              <a:buNone/>
            </a:pPr>
            <a:r>
              <a:rPr lang="en-US" sz="1800" dirty="0">
                <a:solidFill>
                  <a:srgbClr val="003399"/>
                </a:solidFill>
              </a:rPr>
              <a:t>	if (condition2 / expression2) {</a:t>
            </a:r>
          </a:p>
          <a:p>
            <a:pPr marL="1371600" lvl="3" indent="0">
              <a:buNone/>
            </a:pPr>
            <a:r>
              <a:rPr lang="en-US" dirty="0">
                <a:solidFill>
                  <a:srgbClr val="003399"/>
                </a:solidFill>
              </a:rPr>
              <a:t>Statements2;}</a:t>
            </a:r>
          </a:p>
          <a:p>
            <a:pPr marL="896938" lvl="3" indent="0">
              <a:buNone/>
            </a:pPr>
            <a:r>
              <a:rPr lang="en-US" dirty="0">
                <a:solidFill>
                  <a:srgbClr val="003399"/>
                </a:solidFill>
              </a:rPr>
              <a:t>else{</a:t>
            </a:r>
          </a:p>
          <a:p>
            <a:pPr marL="896938" lvl="3" indent="0">
              <a:buNone/>
              <a:tabLst>
                <a:tab pos="1341438" algn="l"/>
              </a:tabLst>
            </a:pPr>
            <a:r>
              <a:rPr lang="en-US" dirty="0">
                <a:solidFill>
                  <a:srgbClr val="003399"/>
                </a:solidFill>
              </a:rPr>
              <a:t>	Statements3; }</a:t>
            </a:r>
          </a:p>
          <a:p>
            <a:pPr marL="896938" lvl="3" indent="0">
              <a:buNone/>
              <a:tabLst>
                <a:tab pos="1341438" algn="l"/>
              </a:tabLst>
            </a:pPr>
            <a:r>
              <a:rPr lang="en-US" dirty="0">
                <a:solidFill>
                  <a:srgbClr val="003399"/>
                </a:solidFill>
              </a:rPr>
              <a:t> }</a:t>
            </a:r>
          </a:p>
          <a:p>
            <a:pPr marL="896938" lvl="3" indent="0">
              <a:buNone/>
              <a:tabLst>
                <a:tab pos="1341438" algn="l"/>
              </a:tabLst>
            </a:pPr>
            <a:endParaRPr lang="en-US" dirty="0">
              <a:solidFill>
                <a:srgbClr val="003399"/>
              </a:solidFill>
            </a:endParaRPr>
          </a:p>
          <a:p>
            <a:pPr lvl="1"/>
            <a:endParaRPr lang="en-GB" dirty="0">
              <a:solidFill>
                <a:srgbClr val="003399"/>
              </a:solidFill>
            </a:endParaRPr>
          </a:p>
          <a:p>
            <a:pPr lvl="1"/>
            <a:endParaRPr lang="en-US" b="1" u="sng" dirty="0">
              <a:solidFill>
                <a:srgbClr val="003399"/>
              </a:solidFill>
            </a:endParaRPr>
          </a:p>
        </p:txBody>
      </p:sp>
    </p:spTree>
    <p:extLst>
      <p:ext uri="{BB962C8B-B14F-4D97-AF65-F5344CB8AC3E}">
        <p14:creationId xmlns:p14="http://schemas.microsoft.com/office/powerpoint/2010/main" val="297000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US" dirty="0">
                <a:solidFill>
                  <a:srgbClr val="003399"/>
                </a:solidFill>
              </a:rPr>
              <a:t>Nested if </a:t>
            </a:r>
            <a:r>
              <a:rPr lang="en-US" b="1" dirty="0">
                <a:solidFill>
                  <a:srgbClr val="003399"/>
                </a:solidFill>
              </a:rPr>
              <a:t>Flowchart:</a:t>
            </a:r>
          </a:p>
          <a:p>
            <a:endParaRPr lang="en-US" b="1" dirty="0">
              <a:solidFill>
                <a:srgbClr val="003399"/>
              </a:solidFill>
            </a:endParaRPr>
          </a:p>
          <a:p>
            <a:pPr lvl="1"/>
            <a:endParaRPr lang="en-GB" dirty="0">
              <a:solidFill>
                <a:srgbClr val="003399"/>
              </a:solidFill>
            </a:endParaRPr>
          </a:p>
          <a:p>
            <a:pPr lvl="1"/>
            <a:endParaRPr lang="en-US" b="1" u="sng" dirty="0">
              <a:solidFill>
                <a:srgbClr val="003399"/>
              </a:solidFill>
            </a:endParaRPr>
          </a:p>
        </p:txBody>
      </p:sp>
      <p:pic>
        <p:nvPicPr>
          <p:cNvPr id="4098" name="Picture 2" descr="Decision Making in C / C++ (if , if..else, Nested if, if-else-if ) -  GeeksforGeeks">
            <a:extLst>
              <a:ext uri="{FF2B5EF4-FFF2-40B4-BE49-F238E27FC236}">
                <a16:creationId xmlns:a16="http://schemas.microsoft.com/office/drawing/2014/main" id="{1A6D7E74-6BDB-4B9E-91B4-5EFE7C1D9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630" y="1698806"/>
            <a:ext cx="3743147" cy="479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55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6085114" cy="4667250"/>
          </a:xfrm>
        </p:spPr>
        <p:txBody>
          <a:bodyPr>
            <a:normAutofit fontScale="47500" lnSpcReduction="20000"/>
          </a:bodyPr>
          <a:lstStyle/>
          <a:p>
            <a:r>
              <a:rPr lang="en-US" b="1" u="sng" dirty="0">
                <a:solidFill>
                  <a:srgbClr val="003399"/>
                </a:solidFill>
              </a:rPr>
              <a:t>Example:</a:t>
            </a:r>
            <a:r>
              <a:rPr lang="en-US" dirty="0">
                <a:solidFill>
                  <a:srgbClr val="003399"/>
                </a:solidFill>
              </a:rPr>
              <a:t> To print whether the given number is odd or even or not both</a:t>
            </a:r>
          </a:p>
          <a:p>
            <a:pPr marL="0" indent="0">
              <a:buNone/>
            </a:pPr>
            <a:r>
              <a:rPr lang="en-US" i="1" dirty="0">
                <a:solidFill>
                  <a:srgbClr val="003399"/>
                </a:solidFill>
              </a:rPr>
              <a:t>#include&lt;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#include&lt;</a:t>
            </a:r>
            <a:r>
              <a:rPr lang="en-US" i="1" dirty="0" err="1">
                <a:solidFill>
                  <a:srgbClr val="003399"/>
                </a:solidFill>
              </a:rPr>
              <a:t>conio.h</a:t>
            </a:r>
            <a:r>
              <a:rPr lang="en-US" i="1" dirty="0">
                <a:solidFill>
                  <a:srgbClr val="003399"/>
                </a:solidFill>
              </a:rPr>
              <a:t>&gt;</a:t>
            </a:r>
          </a:p>
          <a:p>
            <a:pPr marL="0" indent="0">
              <a:buNone/>
            </a:pPr>
            <a:r>
              <a:rPr lang="en-US" i="1" dirty="0">
                <a:solidFill>
                  <a:srgbClr val="003399"/>
                </a:solidFill>
              </a:rPr>
              <a:t>void main(){</a:t>
            </a:r>
          </a:p>
          <a:p>
            <a:pPr marL="0" indent="0">
              <a:buNone/>
            </a:pPr>
            <a:r>
              <a:rPr lang="en-US" i="1" dirty="0">
                <a:solidFill>
                  <a:srgbClr val="003399"/>
                </a:solidFill>
              </a:rPr>
              <a:t>	int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a number:”);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if(</a:t>
            </a:r>
            <a:r>
              <a:rPr lang="en-US" i="1" dirty="0" err="1">
                <a:solidFill>
                  <a:srgbClr val="003399"/>
                </a:solidFill>
              </a:rPr>
              <a:t>i</a:t>
            </a:r>
            <a:r>
              <a:rPr lang="en-US" i="1" dirty="0">
                <a:solidFill>
                  <a:srgbClr val="003399"/>
                </a:solidFill>
              </a:rPr>
              <a:t>  == 0)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(“Given number %d is neither even nor odd number.”,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p>
          <a:p>
            <a:pPr marL="0" indent="0">
              <a:buNone/>
            </a:pPr>
            <a:r>
              <a:rPr lang="en-US" i="1" dirty="0">
                <a:solidFill>
                  <a:srgbClr val="003399"/>
                </a:solidFill>
              </a:rPr>
              <a:t>	else {</a:t>
            </a:r>
          </a:p>
          <a:p>
            <a:pPr marL="0" indent="0">
              <a:buNone/>
            </a:pPr>
            <a:r>
              <a:rPr lang="en-US" i="1" dirty="0">
                <a:solidFill>
                  <a:srgbClr val="003399"/>
                </a:solidFill>
              </a:rPr>
              <a:t>		if( </a:t>
            </a:r>
            <a:r>
              <a:rPr lang="en-US" i="1" dirty="0" err="1">
                <a:solidFill>
                  <a:srgbClr val="003399"/>
                </a:solidFill>
              </a:rPr>
              <a:t>i</a:t>
            </a:r>
            <a:r>
              <a:rPr lang="en-US" i="1" dirty="0">
                <a:solidFill>
                  <a:srgbClr val="003399"/>
                </a:solidFill>
              </a:rPr>
              <a:t> % 2 == 0)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(“Given number %d is even number.”, </a:t>
            </a:r>
            <a:r>
              <a:rPr lang="en-US" i="1" dirty="0" err="1">
                <a:solidFill>
                  <a:srgbClr val="003399"/>
                </a:solidFill>
              </a:rPr>
              <a:t>i</a:t>
            </a:r>
            <a:r>
              <a:rPr lang="en-US" i="1" dirty="0">
                <a:solidFill>
                  <a:srgbClr val="003399"/>
                </a:solidFill>
              </a:rPr>
              <a:t>);}</a:t>
            </a:r>
          </a:p>
          <a:p>
            <a:pPr marL="0" indent="0">
              <a:buNone/>
            </a:pPr>
            <a:r>
              <a:rPr lang="en-US" i="1" dirty="0">
                <a:solidFill>
                  <a:srgbClr val="003399"/>
                </a:solidFill>
              </a:rPr>
              <a:t>		else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 (“Given number %d is odd number.”, </a:t>
            </a:r>
            <a:r>
              <a:rPr lang="en-US" i="1" dirty="0" err="1">
                <a:solidFill>
                  <a:srgbClr val="003399"/>
                </a:solidFill>
              </a:rPr>
              <a:t>i</a:t>
            </a:r>
            <a:r>
              <a:rPr lang="en-US" i="1" dirty="0">
                <a:solidFill>
                  <a:srgbClr val="003399"/>
                </a:solidFill>
              </a:rPr>
              <a:t> ) ; }</a:t>
            </a:r>
          </a:p>
          <a:p>
            <a:pPr marL="0" indent="0">
              <a:buNone/>
            </a:pPr>
            <a:r>
              <a:rPr lang="en-US" i="1" dirty="0">
                <a:solidFill>
                  <a:srgbClr val="003399"/>
                </a:solidFill>
              </a:rPr>
              <a:t>	}</a:t>
            </a:r>
          </a:p>
          <a:p>
            <a:pPr marL="0" indent="0">
              <a:buNone/>
            </a:pPr>
            <a:r>
              <a:rPr lang="en-US" i="1" dirty="0">
                <a:solidFill>
                  <a:srgbClr val="003399"/>
                </a:solidFill>
              </a:rPr>
              <a:t>}</a:t>
            </a:r>
            <a:endParaRPr lang="en-US" b="1" u="sng" dirty="0">
              <a:solidFill>
                <a:srgbClr val="003399"/>
              </a:solidFill>
            </a:endParaRPr>
          </a:p>
        </p:txBody>
      </p:sp>
      <p:sp>
        <p:nvSpPr>
          <p:cNvPr id="5" name="TextBox 4">
            <a:extLst>
              <a:ext uri="{FF2B5EF4-FFF2-40B4-BE49-F238E27FC236}">
                <a16:creationId xmlns:a16="http://schemas.microsoft.com/office/drawing/2014/main" id="{3566C1A1-6029-44F2-853C-70C6EE850F2B}"/>
              </a:ext>
            </a:extLst>
          </p:cNvPr>
          <p:cNvSpPr txBox="1"/>
          <p:nvPr/>
        </p:nvSpPr>
        <p:spPr>
          <a:xfrm>
            <a:off x="7593874" y="1825625"/>
            <a:ext cx="4127863" cy="2585323"/>
          </a:xfrm>
          <a:prstGeom prst="rect">
            <a:avLst/>
          </a:prstGeom>
          <a:noFill/>
        </p:spPr>
        <p:txBody>
          <a:bodyPr wrap="square" rtlCol="0">
            <a:spAutoFit/>
          </a:bodyPr>
          <a:lstStyle/>
          <a:p>
            <a:endParaRPr lang="en-US" i="1" dirty="0">
              <a:solidFill>
                <a:srgbClr val="003399"/>
              </a:solidFill>
            </a:endParaRPr>
          </a:p>
          <a:p>
            <a:r>
              <a:rPr lang="en-US" b="1" dirty="0">
                <a:solidFill>
                  <a:srgbClr val="003399"/>
                </a:solidFill>
              </a:rPr>
              <a:t>Output:</a:t>
            </a:r>
          </a:p>
          <a:p>
            <a:r>
              <a:rPr lang="en-US" dirty="0">
                <a:solidFill>
                  <a:srgbClr val="003399"/>
                </a:solidFill>
              </a:rPr>
              <a:t>Enter a number: 0</a:t>
            </a:r>
          </a:p>
          <a:p>
            <a:r>
              <a:rPr lang="en-US" dirty="0">
                <a:solidFill>
                  <a:srgbClr val="003399"/>
                </a:solidFill>
              </a:rPr>
              <a:t>Given number 0 is neither even nor odd number. </a:t>
            </a:r>
          </a:p>
          <a:p>
            <a:r>
              <a:rPr lang="en-US" dirty="0">
                <a:solidFill>
                  <a:srgbClr val="003399"/>
                </a:solidFill>
              </a:rPr>
              <a:t>Enter a number: 2 </a:t>
            </a:r>
          </a:p>
          <a:p>
            <a:r>
              <a:rPr lang="en-US" dirty="0">
                <a:solidFill>
                  <a:srgbClr val="003399"/>
                </a:solidFill>
              </a:rPr>
              <a:t>Given number 2 is even number. </a:t>
            </a:r>
          </a:p>
          <a:p>
            <a:r>
              <a:rPr lang="en-US" dirty="0">
                <a:solidFill>
                  <a:srgbClr val="003399"/>
                </a:solidFill>
              </a:rPr>
              <a:t>Enter a number: 5 </a:t>
            </a:r>
          </a:p>
          <a:p>
            <a:r>
              <a:rPr lang="en-US" dirty="0">
                <a:solidFill>
                  <a:srgbClr val="003399"/>
                </a:solidFill>
              </a:rPr>
              <a:t>Given number 5 is odd number. </a:t>
            </a:r>
            <a:endParaRPr lang="en-US" dirty="0"/>
          </a:p>
        </p:txBody>
      </p:sp>
    </p:spTree>
    <p:extLst>
      <p:ext uri="{BB962C8B-B14F-4D97-AF65-F5344CB8AC3E}">
        <p14:creationId xmlns:p14="http://schemas.microsoft.com/office/powerpoint/2010/main" val="281886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US" b="1" u="sng" dirty="0">
                <a:solidFill>
                  <a:srgbClr val="003399"/>
                </a:solidFill>
              </a:rPr>
              <a:t>Case IV: </a:t>
            </a:r>
            <a:r>
              <a:rPr lang="en-US" dirty="0">
                <a:solidFill>
                  <a:srgbClr val="003399"/>
                </a:solidFill>
              </a:rPr>
              <a:t>if … else if … else …: </a:t>
            </a:r>
            <a:r>
              <a:rPr lang="en-GB" dirty="0">
                <a:solidFill>
                  <a:srgbClr val="003399"/>
                </a:solidFill>
              </a:rPr>
              <a:t>The if elseif statement is useful when you need to check multiple conditions within the program, nesting of if-else blocks can be avoided using </a:t>
            </a:r>
            <a:r>
              <a:rPr lang="en-GB" dirty="0" err="1">
                <a:solidFill>
                  <a:srgbClr val="003399"/>
                </a:solidFill>
              </a:rPr>
              <a:t>elseIf</a:t>
            </a:r>
            <a:r>
              <a:rPr lang="en-GB" dirty="0">
                <a:solidFill>
                  <a:srgbClr val="003399"/>
                </a:solidFill>
              </a:rPr>
              <a:t> statement.</a:t>
            </a:r>
            <a:r>
              <a:rPr lang="en-US" b="1" u="sng" dirty="0">
                <a:solidFill>
                  <a:srgbClr val="003399"/>
                </a:solidFill>
              </a:rPr>
              <a:t> </a:t>
            </a:r>
          </a:p>
          <a:p>
            <a:pPr lvl="1"/>
            <a:r>
              <a:rPr lang="en-US" dirty="0">
                <a:solidFill>
                  <a:srgbClr val="003399"/>
                </a:solidFill>
              </a:rPr>
              <a:t>Syntax: </a:t>
            </a:r>
          </a:p>
          <a:p>
            <a:pPr marL="914400" lvl="2" indent="0">
              <a:buNone/>
            </a:pPr>
            <a:r>
              <a:rPr lang="en-US" sz="1800" dirty="0">
                <a:solidFill>
                  <a:srgbClr val="003399"/>
                </a:solidFill>
              </a:rPr>
              <a:t>if (condition1 / expression1) {</a:t>
            </a:r>
          </a:p>
          <a:p>
            <a:pPr marL="1371600" lvl="3" indent="0">
              <a:buNone/>
            </a:pPr>
            <a:r>
              <a:rPr lang="en-US" dirty="0">
                <a:solidFill>
                  <a:srgbClr val="003399"/>
                </a:solidFill>
              </a:rPr>
              <a:t>Statements1;}</a:t>
            </a:r>
          </a:p>
          <a:p>
            <a:pPr marL="896938" lvl="3" indent="0">
              <a:buNone/>
            </a:pPr>
            <a:r>
              <a:rPr lang="en-US" dirty="0">
                <a:solidFill>
                  <a:srgbClr val="003399"/>
                </a:solidFill>
              </a:rPr>
              <a:t>else if(condition2 / expression2){</a:t>
            </a:r>
          </a:p>
          <a:p>
            <a:pPr marL="1341438" lvl="2" indent="0">
              <a:buNone/>
              <a:tabLst>
                <a:tab pos="1341438" algn="l"/>
              </a:tabLst>
            </a:pPr>
            <a:r>
              <a:rPr lang="en-US" sz="1800" dirty="0">
                <a:solidFill>
                  <a:srgbClr val="003399"/>
                </a:solidFill>
              </a:rPr>
              <a:t>Statements2;}</a:t>
            </a:r>
          </a:p>
          <a:p>
            <a:pPr marL="896938" lvl="3" indent="0">
              <a:buNone/>
            </a:pPr>
            <a:r>
              <a:rPr lang="en-US" dirty="0">
                <a:solidFill>
                  <a:srgbClr val="003399"/>
                </a:solidFill>
              </a:rPr>
              <a:t>else{</a:t>
            </a:r>
          </a:p>
          <a:p>
            <a:pPr marL="896938" lvl="3" indent="0">
              <a:buNone/>
              <a:tabLst>
                <a:tab pos="1341438" algn="l"/>
              </a:tabLst>
            </a:pPr>
            <a:r>
              <a:rPr lang="en-US" dirty="0">
                <a:solidFill>
                  <a:srgbClr val="003399"/>
                </a:solidFill>
              </a:rPr>
              <a:t>	Statements3; }</a:t>
            </a:r>
          </a:p>
          <a:p>
            <a:pPr marL="896938" lvl="3" indent="0">
              <a:buNone/>
              <a:tabLst>
                <a:tab pos="1341438" algn="l"/>
              </a:tabLst>
            </a:pPr>
            <a:r>
              <a:rPr lang="en-US" dirty="0">
                <a:solidFill>
                  <a:srgbClr val="003399"/>
                </a:solidFill>
              </a:rPr>
              <a:t> }</a:t>
            </a:r>
          </a:p>
          <a:p>
            <a:endParaRPr lang="en-US" b="1" u="sng" dirty="0">
              <a:solidFill>
                <a:srgbClr val="003399"/>
              </a:solidFill>
            </a:endParaRPr>
          </a:p>
          <a:p>
            <a:pPr lvl="1"/>
            <a:endParaRPr lang="en-GB" dirty="0">
              <a:solidFill>
                <a:srgbClr val="003399"/>
              </a:solidFill>
            </a:endParaRPr>
          </a:p>
          <a:p>
            <a:pPr lvl="1"/>
            <a:endParaRPr lang="en-US" b="1" u="sng" dirty="0">
              <a:solidFill>
                <a:srgbClr val="003399"/>
              </a:solidFill>
            </a:endParaRPr>
          </a:p>
        </p:txBody>
      </p:sp>
    </p:spTree>
    <p:extLst>
      <p:ext uri="{BB962C8B-B14F-4D97-AF65-F5344CB8AC3E}">
        <p14:creationId xmlns:p14="http://schemas.microsoft.com/office/powerpoint/2010/main" val="351723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6085114" cy="4667250"/>
          </a:xfrm>
        </p:spPr>
        <p:txBody>
          <a:bodyPr>
            <a:normAutofit fontScale="47500" lnSpcReduction="20000"/>
          </a:bodyPr>
          <a:lstStyle/>
          <a:p>
            <a:r>
              <a:rPr lang="en-US" b="1" u="sng" dirty="0">
                <a:solidFill>
                  <a:srgbClr val="003399"/>
                </a:solidFill>
              </a:rPr>
              <a:t>Example:</a:t>
            </a:r>
            <a:r>
              <a:rPr lang="en-US" dirty="0">
                <a:solidFill>
                  <a:srgbClr val="003399"/>
                </a:solidFill>
              </a:rPr>
              <a:t> To print whether the given number is odd or even or not both</a:t>
            </a:r>
          </a:p>
          <a:p>
            <a:pPr marL="0" indent="0">
              <a:buNone/>
            </a:pPr>
            <a:r>
              <a:rPr lang="en-US" i="1" dirty="0">
                <a:solidFill>
                  <a:srgbClr val="003399"/>
                </a:solidFill>
              </a:rPr>
              <a:t>#include&lt;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#include&lt;</a:t>
            </a:r>
            <a:r>
              <a:rPr lang="en-US" i="1" dirty="0" err="1">
                <a:solidFill>
                  <a:srgbClr val="003399"/>
                </a:solidFill>
              </a:rPr>
              <a:t>conio.h</a:t>
            </a:r>
            <a:r>
              <a:rPr lang="en-US" i="1" dirty="0">
                <a:solidFill>
                  <a:srgbClr val="003399"/>
                </a:solidFill>
              </a:rPr>
              <a:t>&gt;</a:t>
            </a:r>
          </a:p>
          <a:p>
            <a:pPr marL="0" indent="0">
              <a:buNone/>
            </a:pPr>
            <a:r>
              <a:rPr lang="en-US" i="1" dirty="0">
                <a:solidFill>
                  <a:srgbClr val="003399"/>
                </a:solidFill>
              </a:rPr>
              <a:t>void main(){</a:t>
            </a:r>
          </a:p>
          <a:p>
            <a:pPr marL="0" indent="0">
              <a:buNone/>
            </a:pPr>
            <a:r>
              <a:rPr lang="en-US" i="1" dirty="0">
                <a:solidFill>
                  <a:srgbClr val="003399"/>
                </a:solidFill>
              </a:rPr>
              <a:t>	int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a number:”);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if(</a:t>
            </a:r>
            <a:r>
              <a:rPr lang="en-US" i="1" dirty="0" err="1">
                <a:solidFill>
                  <a:srgbClr val="003399"/>
                </a:solidFill>
              </a:rPr>
              <a:t>i</a:t>
            </a:r>
            <a:r>
              <a:rPr lang="en-US" i="1" dirty="0">
                <a:solidFill>
                  <a:srgbClr val="003399"/>
                </a:solidFill>
              </a:rPr>
              <a:t>  == 0)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(“Given number %d is neither even nor odd number.”,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p>
          <a:p>
            <a:pPr marL="0" indent="0">
              <a:buNone/>
            </a:pPr>
            <a:r>
              <a:rPr lang="en-US" i="1" dirty="0">
                <a:solidFill>
                  <a:srgbClr val="003399"/>
                </a:solidFill>
              </a:rPr>
              <a:t>	else if( </a:t>
            </a:r>
            <a:r>
              <a:rPr lang="en-US" i="1" dirty="0" err="1">
                <a:solidFill>
                  <a:srgbClr val="003399"/>
                </a:solidFill>
              </a:rPr>
              <a:t>i</a:t>
            </a:r>
            <a:r>
              <a:rPr lang="en-US" i="1" dirty="0">
                <a:solidFill>
                  <a:srgbClr val="003399"/>
                </a:solidFill>
              </a:rPr>
              <a:t> % 2 == 0)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(“Given number %d is even number.”, </a:t>
            </a:r>
            <a:r>
              <a:rPr lang="en-US" i="1" dirty="0" err="1">
                <a:solidFill>
                  <a:srgbClr val="003399"/>
                </a:solidFill>
              </a:rPr>
              <a:t>i</a:t>
            </a:r>
            <a:r>
              <a:rPr lang="en-US" i="1" dirty="0">
                <a:solidFill>
                  <a:srgbClr val="003399"/>
                </a:solidFill>
              </a:rPr>
              <a:t>);}</a:t>
            </a:r>
          </a:p>
          <a:p>
            <a:pPr marL="0" indent="0">
              <a:buNone/>
            </a:pPr>
            <a:r>
              <a:rPr lang="en-US" i="1" dirty="0">
                <a:solidFill>
                  <a:srgbClr val="003399"/>
                </a:solidFill>
              </a:rPr>
              <a:t>	else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 (“Given number %d is odd number.”, </a:t>
            </a:r>
            <a:r>
              <a:rPr lang="en-US" i="1" dirty="0" err="1">
                <a:solidFill>
                  <a:srgbClr val="003399"/>
                </a:solidFill>
              </a:rPr>
              <a:t>i</a:t>
            </a:r>
            <a:r>
              <a:rPr lang="en-US" i="1" dirty="0">
                <a:solidFill>
                  <a:srgbClr val="003399"/>
                </a:solidFill>
              </a:rPr>
              <a:t> ) ; </a:t>
            </a:r>
          </a:p>
          <a:p>
            <a:pPr marL="0" indent="0">
              <a:buNone/>
            </a:pPr>
            <a:r>
              <a:rPr lang="en-US" i="1" dirty="0">
                <a:solidFill>
                  <a:srgbClr val="003399"/>
                </a:solidFill>
              </a:rPr>
              <a:t>	}</a:t>
            </a:r>
          </a:p>
          <a:p>
            <a:pPr marL="0" indent="0">
              <a:buNone/>
            </a:pPr>
            <a:r>
              <a:rPr lang="en-US" i="1" dirty="0">
                <a:solidFill>
                  <a:srgbClr val="003399"/>
                </a:solidFill>
              </a:rPr>
              <a:t>}</a:t>
            </a:r>
            <a:endParaRPr lang="en-US" b="1" u="sng" dirty="0">
              <a:solidFill>
                <a:srgbClr val="003399"/>
              </a:solidFill>
            </a:endParaRPr>
          </a:p>
        </p:txBody>
      </p:sp>
      <p:sp>
        <p:nvSpPr>
          <p:cNvPr id="5" name="TextBox 4">
            <a:extLst>
              <a:ext uri="{FF2B5EF4-FFF2-40B4-BE49-F238E27FC236}">
                <a16:creationId xmlns:a16="http://schemas.microsoft.com/office/drawing/2014/main" id="{3566C1A1-6029-44F2-853C-70C6EE850F2B}"/>
              </a:ext>
            </a:extLst>
          </p:cNvPr>
          <p:cNvSpPr txBox="1"/>
          <p:nvPr/>
        </p:nvSpPr>
        <p:spPr>
          <a:xfrm>
            <a:off x="7593874" y="1825625"/>
            <a:ext cx="4127863" cy="2585323"/>
          </a:xfrm>
          <a:prstGeom prst="rect">
            <a:avLst/>
          </a:prstGeom>
          <a:noFill/>
        </p:spPr>
        <p:txBody>
          <a:bodyPr wrap="square" rtlCol="0">
            <a:spAutoFit/>
          </a:bodyPr>
          <a:lstStyle/>
          <a:p>
            <a:endParaRPr lang="en-US" i="1" dirty="0">
              <a:solidFill>
                <a:srgbClr val="003399"/>
              </a:solidFill>
            </a:endParaRPr>
          </a:p>
          <a:p>
            <a:r>
              <a:rPr lang="en-US" b="1" dirty="0">
                <a:solidFill>
                  <a:srgbClr val="003399"/>
                </a:solidFill>
              </a:rPr>
              <a:t>Output:</a:t>
            </a:r>
          </a:p>
          <a:p>
            <a:r>
              <a:rPr lang="en-US" dirty="0">
                <a:solidFill>
                  <a:srgbClr val="003399"/>
                </a:solidFill>
              </a:rPr>
              <a:t>Enter a number: 0</a:t>
            </a:r>
          </a:p>
          <a:p>
            <a:r>
              <a:rPr lang="en-US" dirty="0">
                <a:solidFill>
                  <a:srgbClr val="003399"/>
                </a:solidFill>
              </a:rPr>
              <a:t>Given number 0 is neither even nor odd number. </a:t>
            </a:r>
          </a:p>
          <a:p>
            <a:r>
              <a:rPr lang="en-US" dirty="0">
                <a:solidFill>
                  <a:srgbClr val="003399"/>
                </a:solidFill>
              </a:rPr>
              <a:t>Enter a number: 2 </a:t>
            </a:r>
          </a:p>
          <a:p>
            <a:r>
              <a:rPr lang="en-US" dirty="0">
                <a:solidFill>
                  <a:srgbClr val="003399"/>
                </a:solidFill>
              </a:rPr>
              <a:t>Given number 2 is even number. </a:t>
            </a:r>
          </a:p>
          <a:p>
            <a:r>
              <a:rPr lang="en-US" dirty="0">
                <a:solidFill>
                  <a:srgbClr val="003399"/>
                </a:solidFill>
              </a:rPr>
              <a:t>Enter a number: 5 </a:t>
            </a:r>
          </a:p>
          <a:p>
            <a:r>
              <a:rPr lang="en-US" dirty="0">
                <a:solidFill>
                  <a:srgbClr val="003399"/>
                </a:solidFill>
              </a:rPr>
              <a:t>Given number 5 is odd number. </a:t>
            </a:r>
            <a:endParaRPr lang="en-US" dirty="0"/>
          </a:p>
        </p:txBody>
      </p:sp>
    </p:spTree>
    <p:extLst>
      <p:ext uri="{BB962C8B-B14F-4D97-AF65-F5344CB8AC3E}">
        <p14:creationId xmlns:p14="http://schemas.microsoft.com/office/powerpoint/2010/main" val="314879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Switch Statement</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fontScale="85000" lnSpcReduction="20000"/>
          </a:bodyPr>
          <a:lstStyle/>
          <a:p>
            <a:r>
              <a:rPr lang="en-GB" dirty="0">
                <a:solidFill>
                  <a:srgbClr val="003399"/>
                </a:solidFill>
              </a:rPr>
              <a:t>The control statement that allows us to make a decision from the number of choices is called a switch or more correctly a switch – case – default , since these three keywords go together to make up the control statement.</a:t>
            </a:r>
          </a:p>
          <a:p>
            <a:r>
              <a:rPr lang="en-GB" b="1" u="sng" dirty="0">
                <a:solidFill>
                  <a:srgbClr val="003399"/>
                </a:solidFill>
              </a:rPr>
              <a:t>Syntax</a:t>
            </a:r>
            <a:r>
              <a:rPr lang="en-GB" dirty="0">
                <a:solidFill>
                  <a:srgbClr val="003399"/>
                </a:solidFill>
              </a:rPr>
              <a:t>: </a:t>
            </a:r>
          </a:p>
          <a:p>
            <a:pPr marL="457200" lvl="1" indent="0">
              <a:buNone/>
            </a:pPr>
            <a:r>
              <a:rPr lang="en-GB" sz="2000" dirty="0">
                <a:solidFill>
                  <a:srgbClr val="003399"/>
                </a:solidFill>
              </a:rPr>
              <a:t>Switch (expression)</a:t>
            </a:r>
          </a:p>
          <a:p>
            <a:pPr marL="457200" lvl="1" indent="0">
              <a:buNone/>
            </a:pPr>
            <a:r>
              <a:rPr lang="en-GB" sz="2000" dirty="0">
                <a:solidFill>
                  <a:srgbClr val="003399"/>
                </a:solidFill>
              </a:rPr>
              <a:t>{</a:t>
            </a:r>
          </a:p>
          <a:p>
            <a:pPr marL="914400" lvl="2" indent="0">
              <a:buNone/>
            </a:pPr>
            <a:r>
              <a:rPr lang="en-GB" dirty="0">
                <a:solidFill>
                  <a:srgbClr val="003399"/>
                </a:solidFill>
              </a:rPr>
              <a:t>Case constant1:</a:t>
            </a:r>
          </a:p>
          <a:p>
            <a:pPr marL="914400" lvl="2" indent="0">
              <a:buNone/>
            </a:pPr>
            <a:r>
              <a:rPr lang="en-GB" dirty="0">
                <a:solidFill>
                  <a:srgbClr val="003399"/>
                </a:solidFill>
              </a:rPr>
              <a:t>	Statement;</a:t>
            </a:r>
          </a:p>
          <a:p>
            <a:pPr marL="914400" lvl="2" indent="0">
              <a:buNone/>
            </a:pPr>
            <a:r>
              <a:rPr lang="en-GB" dirty="0">
                <a:solidFill>
                  <a:srgbClr val="003399"/>
                </a:solidFill>
              </a:rPr>
              <a:t>Case constant2;</a:t>
            </a:r>
          </a:p>
          <a:p>
            <a:pPr marL="914400" lvl="2" indent="0">
              <a:buNone/>
            </a:pPr>
            <a:r>
              <a:rPr lang="en-GB" dirty="0">
                <a:solidFill>
                  <a:srgbClr val="003399"/>
                </a:solidFill>
              </a:rPr>
              <a:t>	Statement;</a:t>
            </a:r>
          </a:p>
          <a:p>
            <a:pPr marL="914400" lvl="2" indent="0">
              <a:buNone/>
            </a:pPr>
            <a:r>
              <a:rPr lang="en-GB" dirty="0">
                <a:solidFill>
                  <a:srgbClr val="003399"/>
                </a:solidFill>
              </a:rPr>
              <a:t>Case constant3;</a:t>
            </a:r>
          </a:p>
          <a:p>
            <a:pPr marL="914400" lvl="2" indent="0">
              <a:buNone/>
            </a:pPr>
            <a:r>
              <a:rPr lang="en-GB" dirty="0">
                <a:solidFill>
                  <a:srgbClr val="003399"/>
                </a:solidFill>
              </a:rPr>
              <a:t>	Statement;</a:t>
            </a:r>
          </a:p>
          <a:p>
            <a:pPr marL="914400" lvl="2" indent="0">
              <a:buNone/>
            </a:pPr>
            <a:r>
              <a:rPr lang="en-GB" dirty="0">
                <a:solidFill>
                  <a:srgbClr val="003399"/>
                </a:solidFill>
              </a:rPr>
              <a:t>Default:</a:t>
            </a:r>
          </a:p>
          <a:p>
            <a:pPr marL="914400" lvl="2" indent="0">
              <a:buNone/>
            </a:pPr>
            <a:r>
              <a:rPr lang="en-GB" dirty="0">
                <a:solidFill>
                  <a:srgbClr val="003399"/>
                </a:solidFill>
              </a:rPr>
              <a:t>	Statement;</a:t>
            </a:r>
          </a:p>
          <a:p>
            <a:pPr marL="457200" lvl="1" indent="0">
              <a:buNone/>
            </a:pPr>
            <a:r>
              <a:rPr lang="en-GB" sz="2000" dirty="0">
                <a:solidFill>
                  <a:srgbClr val="003399"/>
                </a:solidFill>
              </a:rPr>
              <a:t>}</a:t>
            </a:r>
          </a:p>
          <a:p>
            <a:endParaRPr lang="en-GB" dirty="0">
              <a:solidFill>
                <a:srgbClr val="003399"/>
              </a:solidFill>
            </a:endParaRPr>
          </a:p>
          <a:p>
            <a:pPr lvl="1"/>
            <a:endParaRPr lang="en-US" b="1" u="sng" dirty="0">
              <a:solidFill>
                <a:srgbClr val="003399"/>
              </a:solidFill>
            </a:endParaRPr>
          </a:p>
        </p:txBody>
      </p:sp>
    </p:spTree>
    <p:extLst>
      <p:ext uri="{BB962C8B-B14F-4D97-AF65-F5344CB8AC3E}">
        <p14:creationId xmlns:p14="http://schemas.microsoft.com/office/powerpoint/2010/main" val="375985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Switch Statement-Cont’d</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3881846" cy="4827724"/>
          </a:xfrm>
        </p:spPr>
        <p:txBody>
          <a:bodyPr>
            <a:normAutofit fontScale="32500" lnSpcReduction="20000"/>
          </a:bodyPr>
          <a:lstStyle/>
          <a:p>
            <a:r>
              <a:rPr lang="en-US" b="1" u="sng" dirty="0">
                <a:solidFill>
                  <a:srgbClr val="003399"/>
                </a:solidFill>
              </a:rPr>
              <a:t>Example: </a:t>
            </a:r>
            <a:r>
              <a:rPr lang="en-US" dirty="0">
                <a:solidFill>
                  <a:srgbClr val="003399"/>
                </a:solidFill>
              </a:rPr>
              <a:t> Print the number in textual format (for  0 to 9)</a:t>
            </a:r>
          </a:p>
          <a:p>
            <a:pPr marL="0" indent="0">
              <a:buNone/>
            </a:pPr>
            <a:r>
              <a:rPr lang="en-US" i="1" dirty="0">
                <a:solidFill>
                  <a:srgbClr val="003399"/>
                </a:solidFill>
              </a:rPr>
              <a:t>#include&lt;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#include&lt;</a:t>
            </a:r>
            <a:r>
              <a:rPr lang="en-US" i="1" dirty="0" err="1">
                <a:solidFill>
                  <a:srgbClr val="003399"/>
                </a:solidFill>
              </a:rPr>
              <a:t>conio.h</a:t>
            </a:r>
            <a:r>
              <a:rPr lang="en-US" i="1" dirty="0">
                <a:solidFill>
                  <a:srgbClr val="003399"/>
                </a:solidFill>
              </a:rPr>
              <a:t>&gt;</a:t>
            </a:r>
          </a:p>
          <a:p>
            <a:pPr marL="0" indent="0">
              <a:buNone/>
            </a:pPr>
            <a:r>
              <a:rPr lang="en-US" i="1" dirty="0">
                <a:solidFill>
                  <a:srgbClr val="003399"/>
                </a:solidFill>
              </a:rPr>
              <a:t>void main(){</a:t>
            </a:r>
          </a:p>
          <a:p>
            <a:pPr marL="0" indent="0">
              <a:buNone/>
            </a:pPr>
            <a:r>
              <a:rPr lang="en-US" i="1" dirty="0">
                <a:solidFill>
                  <a:srgbClr val="003399"/>
                </a:solidFill>
              </a:rPr>
              <a:t>	int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a number:”);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a:t>
            </a:r>
            <a:r>
              <a:rPr lang="en-US" i="1" dirty="0" err="1">
                <a:solidFill>
                  <a:srgbClr val="003399"/>
                </a:solidFill>
              </a:rPr>
              <a:t>i</a:t>
            </a:r>
            <a:r>
              <a:rPr lang="en-US" i="1" dirty="0">
                <a:solidFill>
                  <a:srgbClr val="003399"/>
                </a:solidFill>
              </a:rPr>
              <a:t>); </a:t>
            </a:r>
          </a:p>
          <a:p>
            <a:pPr marL="0" indent="0">
              <a:buNone/>
            </a:pPr>
            <a:r>
              <a:rPr lang="en-US" dirty="0">
                <a:solidFill>
                  <a:srgbClr val="003399"/>
                </a:solidFill>
              </a:rPr>
              <a:t>	switch(</a:t>
            </a:r>
            <a:r>
              <a:rPr lang="en-US" dirty="0" err="1">
                <a:solidFill>
                  <a:srgbClr val="003399"/>
                </a:solidFill>
              </a:rPr>
              <a:t>i</a:t>
            </a:r>
            <a:r>
              <a:rPr lang="en-US" dirty="0">
                <a:solidFill>
                  <a:srgbClr val="003399"/>
                </a:solidFill>
              </a:rPr>
              <a:t>){</a:t>
            </a:r>
          </a:p>
          <a:p>
            <a:pPr marL="0" indent="0">
              <a:buNone/>
            </a:pPr>
            <a:r>
              <a:rPr lang="en-US" dirty="0">
                <a:solidFill>
                  <a:srgbClr val="003399"/>
                </a:solidFill>
              </a:rPr>
              <a:t>		case 0: </a:t>
            </a:r>
            <a:r>
              <a:rPr lang="en-US" dirty="0" err="1">
                <a:solidFill>
                  <a:srgbClr val="003399"/>
                </a:solidFill>
              </a:rPr>
              <a:t>printf</a:t>
            </a:r>
            <a:r>
              <a:rPr lang="en-US" dirty="0">
                <a:solidFill>
                  <a:srgbClr val="003399"/>
                </a:solidFill>
              </a:rPr>
              <a:t>(“Zero”); break;</a:t>
            </a:r>
          </a:p>
          <a:p>
            <a:pPr marL="0" indent="0">
              <a:buNone/>
            </a:pPr>
            <a:r>
              <a:rPr lang="en-US" dirty="0">
                <a:solidFill>
                  <a:srgbClr val="003399"/>
                </a:solidFill>
              </a:rPr>
              <a:t>		case 1: </a:t>
            </a:r>
            <a:r>
              <a:rPr lang="en-US" dirty="0" err="1">
                <a:solidFill>
                  <a:srgbClr val="003399"/>
                </a:solidFill>
              </a:rPr>
              <a:t>printf</a:t>
            </a:r>
            <a:r>
              <a:rPr lang="en-US" dirty="0">
                <a:solidFill>
                  <a:srgbClr val="003399"/>
                </a:solidFill>
              </a:rPr>
              <a:t>(“One”); break; </a:t>
            </a:r>
          </a:p>
          <a:p>
            <a:pPr marL="0" indent="0">
              <a:buNone/>
            </a:pPr>
            <a:r>
              <a:rPr lang="en-US" dirty="0">
                <a:solidFill>
                  <a:srgbClr val="003399"/>
                </a:solidFill>
              </a:rPr>
              <a:t>		case 2: </a:t>
            </a:r>
            <a:r>
              <a:rPr lang="en-US" dirty="0" err="1">
                <a:solidFill>
                  <a:srgbClr val="003399"/>
                </a:solidFill>
              </a:rPr>
              <a:t>printf</a:t>
            </a:r>
            <a:r>
              <a:rPr lang="en-US" dirty="0">
                <a:solidFill>
                  <a:srgbClr val="003399"/>
                </a:solidFill>
              </a:rPr>
              <a:t>(“Two”); break; </a:t>
            </a:r>
          </a:p>
          <a:p>
            <a:pPr marL="0" indent="0">
              <a:buNone/>
            </a:pPr>
            <a:r>
              <a:rPr lang="en-US" dirty="0">
                <a:solidFill>
                  <a:srgbClr val="003399"/>
                </a:solidFill>
              </a:rPr>
              <a:t>		case 3: </a:t>
            </a:r>
            <a:r>
              <a:rPr lang="en-US" dirty="0" err="1">
                <a:solidFill>
                  <a:srgbClr val="003399"/>
                </a:solidFill>
              </a:rPr>
              <a:t>printf</a:t>
            </a:r>
            <a:r>
              <a:rPr lang="en-US" dirty="0">
                <a:solidFill>
                  <a:srgbClr val="003399"/>
                </a:solidFill>
              </a:rPr>
              <a:t>(“Three”); break; </a:t>
            </a:r>
          </a:p>
          <a:p>
            <a:pPr marL="0" indent="0">
              <a:buNone/>
            </a:pPr>
            <a:r>
              <a:rPr lang="en-US" dirty="0">
                <a:solidFill>
                  <a:srgbClr val="003399"/>
                </a:solidFill>
              </a:rPr>
              <a:t>		case 4: </a:t>
            </a:r>
            <a:r>
              <a:rPr lang="en-US" dirty="0" err="1">
                <a:solidFill>
                  <a:srgbClr val="003399"/>
                </a:solidFill>
              </a:rPr>
              <a:t>printf</a:t>
            </a:r>
            <a:r>
              <a:rPr lang="en-US" dirty="0">
                <a:solidFill>
                  <a:srgbClr val="003399"/>
                </a:solidFill>
              </a:rPr>
              <a:t>(“Four”); break;</a:t>
            </a:r>
          </a:p>
          <a:p>
            <a:pPr marL="0" indent="0">
              <a:buNone/>
            </a:pPr>
            <a:r>
              <a:rPr lang="en-US" dirty="0">
                <a:solidFill>
                  <a:srgbClr val="003399"/>
                </a:solidFill>
              </a:rPr>
              <a:t>		case 5: </a:t>
            </a:r>
            <a:r>
              <a:rPr lang="en-US" dirty="0" err="1">
                <a:solidFill>
                  <a:srgbClr val="003399"/>
                </a:solidFill>
              </a:rPr>
              <a:t>printf</a:t>
            </a:r>
            <a:r>
              <a:rPr lang="en-US" dirty="0">
                <a:solidFill>
                  <a:srgbClr val="003399"/>
                </a:solidFill>
              </a:rPr>
              <a:t>(“Five”); break;</a:t>
            </a:r>
          </a:p>
          <a:p>
            <a:pPr marL="0" indent="0">
              <a:buNone/>
            </a:pPr>
            <a:r>
              <a:rPr lang="en-US" dirty="0">
                <a:solidFill>
                  <a:srgbClr val="003399"/>
                </a:solidFill>
              </a:rPr>
              <a:t>		case 6: </a:t>
            </a:r>
            <a:r>
              <a:rPr lang="en-US" dirty="0" err="1">
                <a:solidFill>
                  <a:srgbClr val="003399"/>
                </a:solidFill>
              </a:rPr>
              <a:t>printf</a:t>
            </a:r>
            <a:r>
              <a:rPr lang="en-US" dirty="0">
                <a:solidFill>
                  <a:srgbClr val="003399"/>
                </a:solidFill>
              </a:rPr>
              <a:t>(“Six”); break;</a:t>
            </a:r>
          </a:p>
          <a:p>
            <a:pPr marL="0" indent="0">
              <a:buNone/>
            </a:pPr>
            <a:r>
              <a:rPr lang="en-US" dirty="0">
                <a:solidFill>
                  <a:srgbClr val="003399"/>
                </a:solidFill>
              </a:rPr>
              <a:t>		case 7: </a:t>
            </a:r>
            <a:r>
              <a:rPr lang="en-US" dirty="0" err="1">
                <a:solidFill>
                  <a:srgbClr val="003399"/>
                </a:solidFill>
              </a:rPr>
              <a:t>printf</a:t>
            </a:r>
            <a:r>
              <a:rPr lang="en-US" dirty="0">
                <a:solidFill>
                  <a:srgbClr val="003399"/>
                </a:solidFill>
              </a:rPr>
              <a:t>(“Seven”); break;</a:t>
            </a:r>
          </a:p>
          <a:p>
            <a:pPr marL="0" indent="0">
              <a:buNone/>
            </a:pPr>
            <a:r>
              <a:rPr lang="en-US" dirty="0">
                <a:solidFill>
                  <a:srgbClr val="003399"/>
                </a:solidFill>
              </a:rPr>
              <a:t>		case 8: </a:t>
            </a:r>
            <a:r>
              <a:rPr lang="en-US" dirty="0" err="1">
                <a:solidFill>
                  <a:srgbClr val="003399"/>
                </a:solidFill>
              </a:rPr>
              <a:t>printf</a:t>
            </a:r>
            <a:r>
              <a:rPr lang="en-US" dirty="0">
                <a:solidFill>
                  <a:srgbClr val="003399"/>
                </a:solidFill>
              </a:rPr>
              <a:t>(“Eight”); break;</a:t>
            </a:r>
          </a:p>
          <a:p>
            <a:pPr marL="0" indent="0">
              <a:buNone/>
            </a:pPr>
            <a:r>
              <a:rPr lang="en-US" dirty="0">
                <a:solidFill>
                  <a:srgbClr val="003399"/>
                </a:solidFill>
              </a:rPr>
              <a:t>		case 9: </a:t>
            </a:r>
            <a:r>
              <a:rPr lang="en-US" dirty="0" err="1">
                <a:solidFill>
                  <a:srgbClr val="003399"/>
                </a:solidFill>
              </a:rPr>
              <a:t>printf</a:t>
            </a:r>
            <a:r>
              <a:rPr lang="en-US" dirty="0">
                <a:solidFill>
                  <a:srgbClr val="003399"/>
                </a:solidFill>
              </a:rPr>
              <a:t>(“Nine”); break;</a:t>
            </a:r>
          </a:p>
          <a:p>
            <a:pPr marL="0" indent="0">
              <a:buNone/>
            </a:pPr>
            <a:r>
              <a:rPr lang="en-US" dirty="0">
                <a:solidFill>
                  <a:srgbClr val="003399"/>
                </a:solidFill>
              </a:rPr>
              <a:t>	}</a:t>
            </a:r>
          </a:p>
          <a:p>
            <a:pPr marL="0" indent="0">
              <a:buNone/>
            </a:pPr>
            <a:r>
              <a:rPr lang="en-US" dirty="0">
                <a:solidFill>
                  <a:srgbClr val="003399"/>
                </a:solidFill>
              </a:rPr>
              <a:t>}</a:t>
            </a:r>
          </a:p>
          <a:p>
            <a:pPr lvl="1"/>
            <a:endParaRPr lang="en-GB" dirty="0">
              <a:solidFill>
                <a:srgbClr val="003399"/>
              </a:solidFill>
            </a:endParaRPr>
          </a:p>
          <a:p>
            <a:pPr lvl="1"/>
            <a:endParaRPr lang="en-US" b="1" u="sng" dirty="0">
              <a:solidFill>
                <a:srgbClr val="003399"/>
              </a:solidFill>
            </a:endParaRPr>
          </a:p>
        </p:txBody>
      </p:sp>
      <p:sp>
        <p:nvSpPr>
          <p:cNvPr id="4" name="Rectangle 3">
            <a:extLst>
              <a:ext uri="{FF2B5EF4-FFF2-40B4-BE49-F238E27FC236}">
                <a16:creationId xmlns:a16="http://schemas.microsoft.com/office/drawing/2014/main" id="{38A2337D-7F15-421E-AA4F-8F49A00FA06E}"/>
              </a:ext>
            </a:extLst>
          </p:cNvPr>
          <p:cNvSpPr/>
          <p:nvPr/>
        </p:nvSpPr>
        <p:spPr>
          <a:xfrm>
            <a:off x="6714309" y="1825625"/>
            <a:ext cx="3648891" cy="1477328"/>
          </a:xfrm>
          <a:prstGeom prst="rect">
            <a:avLst/>
          </a:prstGeom>
        </p:spPr>
        <p:txBody>
          <a:bodyPr wrap="square">
            <a:spAutoFit/>
          </a:bodyPr>
          <a:lstStyle/>
          <a:p>
            <a:r>
              <a:rPr lang="en-US" b="1" dirty="0">
                <a:solidFill>
                  <a:srgbClr val="003399"/>
                </a:solidFill>
              </a:rPr>
              <a:t>Output:</a:t>
            </a:r>
          </a:p>
          <a:p>
            <a:r>
              <a:rPr lang="en-US" dirty="0">
                <a:solidFill>
                  <a:srgbClr val="003399"/>
                </a:solidFill>
              </a:rPr>
              <a:t>Enter a number: 0</a:t>
            </a:r>
          </a:p>
          <a:p>
            <a:r>
              <a:rPr lang="en-US" dirty="0">
                <a:solidFill>
                  <a:srgbClr val="003399"/>
                </a:solidFill>
              </a:rPr>
              <a:t>Zero</a:t>
            </a:r>
          </a:p>
          <a:p>
            <a:r>
              <a:rPr lang="en-US" dirty="0">
                <a:solidFill>
                  <a:srgbClr val="003399"/>
                </a:solidFill>
              </a:rPr>
              <a:t>Enter a number: 6</a:t>
            </a:r>
          </a:p>
          <a:p>
            <a:r>
              <a:rPr lang="en-US" dirty="0">
                <a:solidFill>
                  <a:srgbClr val="003399"/>
                </a:solidFill>
              </a:rPr>
              <a:t>Six</a:t>
            </a:r>
          </a:p>
        </p:txBody>
      </p:sp>
    </p:spTree>
    <p:extLst>
      <p:ext uri="{BB962C8B-B14F-4D97-AF65-F5344CB8AC3E}">
        <p14:creationId xmlns:p14="http://schemas.microsoft.com/office/powerpoint/2010/main" val="245482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Loops in C – For Loop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fontScale="85000" lnSpcReduction="10000"/>
          </a:bodyPr>
          <a:lstStyle/>
          <a:p>
            <a:r>
              <a:rPr lang="en-GB" dirty="0">
                <a:solidFill>
                  <a:srgbClr val="003399"/>
                </a:solidFill>
              </a:rPr>
              <a:t>Loop is used to repeat a block of code until the condition is true. </a:t>
            </a:r>
          </a:p>
          <a:p>
            <a:r>
              <a:rPr lang="en-GB" dirty="0">
                <a:solidFill>
                  <a:srgbClr val="003399"/>
                </a:solidFill>
              </a:rPr>
              <a:t>It is a repetition control structure that allows you to execute your expression a specific number of times.</a:t>
            </a:r>
          </a:p>
          <a:p>
            <a:r>
              <a:rPr lang="en-GB" dirty="0">
                <a:solidFill>
                  <a:srgbClr val="003399"/>
                </a:solidFill>
              </a:rPr>
              <a:t>The for loop is an important iteration technique in any programming language. </a:t>
            </a:r>
          </a:p>
          <a:p>
            <a:r>
              <a:rPr lang="en-GB" b="1" u="sng" dirty="0">
                <a:solidFill>
                  <a:srgbClr val="003399"/>
                </a:solidFill>
              </a:rPr>
              <a:t>Syntax:</a:t>
            </a:r>
          </a:p>
          <a:p>
            <a:pPr marL="457200" lvl="1" indent="0">
              <a:buNone/>
            </a:pPr>
            <a:r>
              <a:rPr lang="en-US" i="1" dirty="0">
                <a:solidFill>
                  <a:srgbClr val="003399"/>
                </a:solidFill>
              </a:rPr>
              <a:t>for (initialization; Test Condition; increment / decrement) {</a:t>
            </a:r>
          </a:p>
          <a:p>
            <a:pPr marL="457200" lvl="1" indent="0">
              <a:buNone/>
            </a:pPr>
            <a:r>
              <a:rPr lang="en-US" i="1" dirty="0">
                <a:solidFill>
                  <a:srgbClr val="003399"/>
                </a:solidFill>
              </a:rPr>
              <a:t>	statements; </a:t>
            </a:r>
          </a:p>
          <a:p>
            <a:pPr marL="457200" lvl="1" indent="0">
              <a:buNone/>
            </a:pPr>
            <a:r>
              <a:rPr lang="en-US" i="1" dirty="0">
                <a:solidFill>
                  <a:srgbClr val="003399"/>
                </a:solidFill>
              </a:rPr>
              <a:t>}</a:t>
            </a:r>
          </a:p>
          <a:p>
            <a:pPr marL="457200" lvl="1" indent="-457200"/>
            <a:r>
              <a:rPr lang="en-US" sz="2800" b="1" dirty="0">
                <a:solidFill>
                  <a:srgbClr val="003399"/>
                </a:solidFill>
              </a:rPr>
              <a:t>Initialization</a:t>
            </a:r>
            <a:r>
              <a:rPr lang="en-US" sz="2800" dirty="0">
                <a:solidFill>
                  <a:srgbClr val="003399"/>
                </a:solidFill>
              </a:rPr>
              <a:t>: Variable for the loops are initialized with starting values</a:t>
            </a:r>
          </a:p>
          <a:p>
            <a:pPr marL="457200" lvl="1" indent="-457200"/>
            <a:r>
              <a:rPr lang="en-US" sz="2800" b="1" dirty="0">
                <a:solidFill>
                  <a:srgbClr val="003399"/>
                </a:solidFill>
              </a:rPr>
              <a:t>Test Condition</a:t>
            </a:r>
            <a:r>
              <a:rPr lang="en-US" sz="2800" dirty="0">
                <a:solidFill>
                  <a:srgbClr val="003399"/>
                </a:solidFill>
              </a:rPr>
              <a:t>: Conditional expression used to allow the execution of the loop </a:t>
            </a:r>
          </a:p>
          <a:p>
            <a:pPr marL="457200" lvl="1" indent="-457200"/>
            <a:r>
              <a:rPr lang="en-US" sz="2800" b="1" dirty="0">
                <a:solidFill>
                  <a:srgbClr val="003399"/>
                </a:solidFill>
              </a:rPr>
              <a:t>Increment / Decrement</a:t>
            </a:r>
            <a:r>
              <a:rPr lang="en-US" sz="2800" dirty="0">
                <a:solidFill>
                  <a:srgbClr val="003399"/>
                </a:solidFill>
              </a:rPr>
              <a:t>:  The control variables in test condition are incremented or decremented in this statement</a:t>
            </a:r>
          </a:p>
        </p:txBody>
      </p:sp>
    </p:spTree>
    <p:extLst>
      <p:ext uri="{BB962C8B-B14F-4D97-AF65-F5344CB8AC3E}">
        <p14:creationId xmlns:p14="http://schemas.microsoft.com/office/powerpoint/2010/main" val="13887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For Loop – Example</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4796246" cy="4351338"/>
          </a:xfrm>
        </p:spPr>
        <p:txBody>
          <a:bodyPr>
            <a:normAutofit fontScale="77500" lnSpcReduction="20000"/>
          </a:bodyPr>
          <a:lstStyle/>
          <a:p>
            <a:r>
              <a:rPr lang="en-US" b="1" u="sng" dirty="0">
                <a:solidFill>
                  <a:srgbClr val="003399"/>
                </a:solidFill>
              </a:rPr>
              <a:t>Example:</a:t>
            </a:r>
            <a:r>
              <a:rPr lang="en-US" dirty="0">
                <a:solidFill>
                  <a:srgbClr val="003399"/>
                </a:solidFill>
              </a:rPr>
              <a:t> Add the first n numbers</a:t>
            </a:r>
          </a:p>
          <a:p>
            <a:pPr marL="0" indent="0">
              <a:buNone/>
            </a:pPr>
            <a:r>
              <a:rPr lang="en-US" dirty="0">
                <a:solidFill>
                  <a:srgbClr val="003399"/>
                </a:solidFill>
              </a:rPr>
              <a:t>#include&lt;</a:t>
            </a:r>
            <a:r>
              <a:rPr lang="en-US" dirty="0" err="1">
                <a:solidFill>
                  <a:srgbClr val="003399"/>
                </a:solidFill>
              </a:rPr>
              <a:t>stdio.h</a:t>
            </a:r>
            <a:r>
              <a:rPr lang="en-US" dirty="0">
                <a:solidFill>
                  <a:srgbClr val="003399"/>
                </a:solidFill>
              </a:rPr>
              <a:t>&gt;</a:t>
            </a:r>
          </a:p>
          <a:p>
            <a:pPr marL="0" indent="0">
              <a:buNone/>
            </a:pPr>
            <a:r>
              <a:rPr lang="en-US" dirty="0">
                <a:solidFill>
                  <a:srgbClr val="003399"/>
                </a:solidFill>
              </a:rPr>
              <a:t>#include&lt;</a:t>
            </a:r>
            <a:r>
              <a:rPr lang="en-US" dirty="0" err="1">
                <a:solidFill>
                  <a:srgbClr val="003399"/>
                </a:solidFill>
              </a:rPr>
              <a:t>conio.h</a:t>
            </a:r>
            <a:r>
              <a:rPr lang="en-US" dirty="0">
                <a:solidFill>
                  <a:srgbClr val="003399"/>
                </a:solidFill>
              </a:rPr>
              <a:t>&gt;</a:t>
            </a:r>
          </a:p>
          <a:p>
            <a:pPr marL="0" indent="0">
              <a:buNone/>
            </a:pPr>
            <a:r>
              <a:rPr lang="en-US" dirty="0">
                <a:solidFill>
                  <a:srgbClr val="003399"/>
                </a:solidFill>
              </a:rPr>
              <a:t>int main(){</a:t>
            </a:r>
          </a:p>
          <a:p>
            <a:pPr marL="0" indent="0">
              <a:buNone/>
            </a:pPr>
            <a:r>
              <a:rPr lang="en-US" dirty="0">
                <a:solidFill>
                  <a:srgbClr val="003399"/>
                </a:solidFill>
              </a:rPr>
              <a:t>	int n, sum,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sum = 0; </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(“Enter a number”);</a:t>
            </a:r>
          </a:p>
          <a:p>
            <a:pPr marL="0" indent="0">
              <a:buNone/>
            </a:pPr>
            <a:r>
              <a:rPr lang="en-US" dirty="0">
                <a:solidFill>
                  <a:srgbClr val="003399"/>
                </a:solidFill>
              </a:rPr>
              <a:t> 	for(</a:t>
            </a:r>
            <a:r>
              <a:rPr lang="en-US" dirty="0" err="1">
                <a:solidFill>
                  <a:srgbClr val="003399"/>
                </a:solidFill>
              </a:rPr>
              <a:t>i</a:t>
            </a:r>
            <a:r>
              <a:rPr lang="en-US" dirty="0">
                <a:solidFill>
                  <a:srgbClr val="003399"/>
                </a:solidFill>
              </a:rPr>
              <a:t> = 0 ; </a:t>
            </a:r>
            <a:r>
              <a:rPr lang="en-US" dirty="0" err="1">
                <a:solidFill>
                  <a:srgbClr val="003399"/>
                </a:solidFill>
              </a:rPr>
              <a:t>i</a:t>
            </a:r>
            <a:r>
              <a:rPr lang="en-US" dirty="0">
                <a:solidFill>
                  <a:srgbClr val="003399"/>
                </a:solidFill>
              </a:rPr>
              <a:t> &lt;= n;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sum +=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(“The sum is %d”, sum);</a:t>
            </a:r>
          </a:p>
          <a:p>
            <a:pPr marL="0" indent="0">
              <a:buNone/>
            </a:pPr>
            <a:r>
              <a:rPr lang="en-US" dirty="0">
                <a:solidFill>
                  <a:srgbClr val="003399"/>
                </a:solidFill>
              </a:rPr>
              <a:t>}</a:t>
            </a:r>
          </a:p>
        </p:txBody>
      </p:sp>
      <p:sp>
        <p:nvSpPr>
          <p:cNvPr id="4" name="Rectangle 3">
            <a:extLst>
              <a:ext uri="{FF2B5EF4-FFF2-40B4-BE49-F238E27FC236}">
                <a16:creationId xmlns:a16="http://schemas.microsoft.com/office/drawing/2014/main" id="{4AE1F529-99C1-48C9-ABA9-C060FB19D047}"/>
              </a:ext>
            </a:extLst>
          </p:cNvPr>
          <p:cNvSpPr/>
          <p:nvPr/>
        </p:nvSpPr>
        <p:spPr>
          <a:xfrm>
            <a:off x="6714309" y="1825625"/>
            <a:ext cx="3648891" cy="923330"/>
          </a:xfrm>
          <a:prstGeom prst="rect">
            <a:avLst/>
          </a:prstGeom>
        </p:spPr>
        <p:txBody>
          <a:bodyPr wrap="square">
            <a:spAutoFit/>
          </a:bodyPr>
          <a:lstStyle/>
          <a:p>
            <a:r>
              <a:rPr lang="en-US" b="1" dirty="0">
                <a:solidFill>
                  <a:srgbClr val="003399"/>
                </a:solidFill>
              </a:rPr>
              <a:t>Output:</a:t>
            </a:r>
          </a:p>
          <a:p>
            <a:r>
              <a:rPr lang="en-US" dirty="0">
                <a:solidFill>
                  <a:srgbClr val="003399"/>
                </a:solidFill>
              </a:rPr>
              <a:t>Enter a number: 3</a:t>
            </a:r>
          </a:p>
          <a:p>
            <a:r>
              <a:rPr lang="en-US" dirty="0">
                <a:solidFill>
                  <a:srgbClr val="003399"/>
                </a:solidFill>
              </a:rPr>
              <a:t>6</a:t>
            </a:r>
          </a:p>
        </p:txBody>
      </p:sp>
    </p:spTree>
    <p:extLst>
      <p:ext uri="{BB962C8B-B14F-4D97-AF65-F5344CB8AC3E}">
        <p14:creationId xmlns:p14="http://schemas.microsoft.com/office/powerpoint/2010/main" val="75535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Nested For Loop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pPr marL="0" indent="0">
              <a:buNone/>
            </a:pPr>
            <a:r>
              <a:rPr lang="en-US" b="1" u="sng" dirty="0">
                <a:solidFill>
                  <a:srgbClr val="003399"/>
                </a:solidFill>
              </a:rPr>
              <a:t>Syntax:</a:t>
            </a:r>
          </a:p>
          <a:p>
            <a:pPr marL="0" indent="0">
              <a:buNone/>
            </a:pPr>
            <a:r>
              <a:rPr lang="en-US" i="1" dirty="0">
                <a:solidFill>
                  <a:srgbClr val="003399"/>
                </a:solidFill>
              </a:rPr>
              <a:t>for (expr1; expr2; expr3){</a:t>
            </a:r>
          </a:p>
          <a:p>
            <a:pPr marL="0" indent="0">
              <a:buNone/>
            </a:pPr>
            <a:r>
              <a:rPr lang="en-US" i="1" dirty="0">
                <a:solidFill>
                  <a:srgbClr val="003399"/>
                </a:solidFill>
              </a:rPr>
              <a:t>	Statement;</a:t>
            </a:r>
          </a:p>
          <a:p>
            <a:pPr marL="0" indent="0">
              <a:buNone/>
            </a:pPr>
            <a:r>
              <a:rPr lang="en-US" i="1" dirty="0">
                <a:solidFill>
                  <a:srgbClr val="003399"/>
                </a:solidFill>
              </a:rPr>
              <a:t>	for (expr1;expr2;expr3){</a:t>
            </a:r>
          </a:p>
          <a:p>
            <a:pPr marL="0" indent="0">
              <a:buNone/>
            </a:pPr>
            <a:r>
              <a:rPr lang="en-US" i="1" dirty="0">
                <a:solidFill>
                  <a:srgbClr val="003399"/>
                </a:solidFill>
              </a:rPr>
              <a:t>		statement</a:t>
            </a:r>
          </a:p>
          <a:p>
            <a:pPr marL="0" indent="0">
              <a:buNone/>
            </a:pPr>
            <a:r>
              <a:rPr lang="en-US" i="1" dirty="0">
                <a:solidFill>
                  <a:srgbClr val="003399"/>
                </a:solidFill>
              </a:rPr>
              <a:t>	}</a:t>
            </a:r>
          </a:p>
          <a:p>
            <a:pPr marL="0" indent="0">
              <a:buNone/>
            </a:pPr>
            <a:r>
              <a:rPr lang="en-US" i="1" dirty="0">
                <a:solidFill>
                  <a:srgbClr val="003399"/>
                </a:solidFill>
              </a:rPr>
              <a:t>}</a:t>
            </a:r>
          </a:p>
          <a:p>
            <a:pPr marL="0" indent="0">
              <a:buNone/>
            </a:pPr>
            <a:endParaRPr lang="en-US" dirty="0">
              <a:solidFill>
                <a:srgbClr val="003399"/>
              </a:solidFill>
            </a:endParaRPr>
          </a:p>
          <a:p>
            <a:pPr marL="0" indent="0">
              <a:buNone/>
            </a:pPr>
            <a:endParaRPr lang="en-US" dirty="0">
              <a:solidFill>
                <a:srgbClr val="003399"/>
              </a:solidFill>
            </a:endParaRPr>
          </a:p>
        </p:txBody>
      </p:sp>
    </p:spTree>
    <p:extLst>
      <p:ext uri="{BB962C8B-B14F-4D97-AF65-F5344CB8AC3E}">
        <p14:creationId xmlns:p14="http://schemas.microsoft.com/office/powerpoint/2010/main" val="269101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3944283-1145-42D3-B7C2-C35AB0A74068}"/>
              </a:ext>
            </a:extLst>
          </p:cNvPr>
          <p:cNvGraphicFramePr>
            <a:graphicFrameLocks noGrp="1"/>
          </p:cNvGraphicFramePr>
          <p:nvPr>
            <p:extLst/>
          </p:nvPr>
        </p:nvGraphicFramePr>
        <p:xfrm>
          <a:off x="124822" y="83940"/>
          <a:ext cx="11840228" cy="640080"/>
        </p:xfrm>
        <a:graphic>
          <a:graphicData uri="http://schemas.openxmlformats.org/drawingml/2006/table">
            <a:tbl>
              <a:tblPr firstRow="1" bandRow="1">
                <a:tableStyleId>{21E4AEA4-8DFA-4A89-87EB-49C32662AFE0}</a:tableStyleId>
              </a:tblPr>
              <a:tblGrid>
                <a:gridCol w="5920114">
                  <a:extLst>
                    <a:ext uri="{9D8B030D-6E8A-4147-A177-3AD203B41FA5}">
                      <a16:colId xmlns:a16="http://schemas.microsoft.com/office/drawing/2014/main" val="20000"/>
                    </a:ext>
                  </a:extLst>
                </a:gridCol>
                <a:gridCol w="5920114">
                  <a:extLst>
                    <a:ext uri="{9D8B030D-6E8A-4147-A177-3AD203B41FA5}">
                      <a16:colId xmlns:a16="http://schemas.microsoft.com/office/drawing/2014/main" val="200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COURSE</a:t>
                      </a:r>
                      <a:r>
                        <a:rPr lang="en-GB" baseline="0" dirty="0">
                          <a:latin typeface="Times New Roman" panose="02020603050405020304" pitchFamily="18" charset="0"/>
                          <a:cs typeface="Times New Roman" panose="02020603050405020304" pitchFamily="18" charset="0"/>
                        </a:rPr>
                        <a:t> LEARNING RATIONALE </a:t>
                      </a:r>
                      <a:br>
                        <a:rPr lang="en-GB" baseline="0" dirty="0">
                          <a:latin typeface="Times New Roman" panose="02020603050405020304" pitchFamily="18" charset="0"/>
                          <a:cs typeface="Times New Roman" panose="02020603050405020304" pitchFamily="18" charset="0"/>
                        </a:rPr>
                      </a:br>
                      <a:r>
                        <a:rPr lang="en-GB" baseline="0" dirty="0">
                          <a:latin typeface="Times New Roman" panose="02020603050405020304" pitchFamily="18" charset="0"/>
                          <a:cs typeface="Times New Roman" panose="02020603050405020304" pitchFamily="18" charset="0"/>
                        </a:rPr>
                        <a:t>(CLR)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The purpose</a:t>
                      </a:r>
                      <a:r>
                        <a:rPr lang="en-GB" baseline="0" dirty="0">
                          <a:latin typeface="Times New Roman" panose="02020603050405020304" pitchFamily="18" charset="0"/>
                          <a:cs typeface="Times New Roman" panose="02020603050405020304" pitchFamily="18" charset="0"/>
                        </a:rPr>
                        <a:t> of learning this course is to: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1546EA9-9571-4E39-BD95-5A525E54387A}"/>
              </a:ext>
            </a:extLst>
          </p:cNvPr>
          <p:cNvGraphicFramePr>
            <a:graphicFrameLocks noGrp="1"/>
          </p:cNvGraphicFramePr>
          <p:nvPr>
            <p:extLst/>
          </p:nvPr>
        </p:nvGraphicFramePr>
        <p:xfrm>
          <a:off x="134058" y="730486"/>
          <a:ext cx="11840228" cy="5879322"/>
        </p:xfrm>
        <a:graphic>
          <a:graphicData uri="http://schemas.openxmlformats.org/drawingml/2006/table">
            <a:tbl>
              <a:tblPr firstRow="1" bandRow="1">
                <a:tableStyleId>{5DA37D80-6434-44D0-A028-1B22A696006F}</a:tableStyleId>
              </a:tblPr>
              <a:tblGrid>
                <a:gridCol w="1628031">
                  <a:extLst>
                    <a:ext uri="{9D8B030D-6E8A-4147-A177-3AD203B41FA5}">
                      <a16:colId xmlns:a16="http://schemas.microsoft.com/office/drawing/2014/main" val="20000"/>
                    </a:ext>
                  </a:extLst>
                </a:gridCol>
                <a:gridCol w="10212197">
                  <a:extLst>
                    <a:ext uri="{9D8B030D-6E8A-4147-A177-3AD203B41FA5}">
                      <a16:colId xmlns:a16="http://schemas.microsoft.com/office/drawing/2014/main" val="20001"/>
                    </a:ext>
                  </a:extLst>
                </a:gridCol>
              </a:tblGrid>
              <a:tr h="979887">
                <a:tc>
                  <a:txBody>
                    <a:bodyPr/>
                    <a:lstStyle/>
                    <a:p>
                      <a:r>
                        <a:rPr lang="en-GB" b="0" dirty="0">
                          <a:latin typeface="Times New Roman" panose="02020603050405020304" pitchFamily="18" charset="0"/>
                          <a:cs typeface="Times New Roman" panose="02020603050405020304" pitchFamily="18" charset="0"/>
                        </a:rPr>
                        <a:t>CLR-1: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effectLst/>
                          <a:latin typeface="Times New Roman" panose="02020603050405020304" pitchFamily="18" charset="0"/>
                          <a:cs typeface="Times New Roman" panose="02020603050405020304" pitchFamily="18" charset="0"/>
                        </a:rPr>
                        <a:t>Think and evolve with a logic to construct an algorithm and </a:t>
                      </a:r>
                      <a:r>
                        <a:rPr lang="en-IN" sz="1800" b="0" kern="1200" dirty="0" err="1">
                          <a:effectLst/>
                          <a:latin typeface="Times New Roman" panose="02020603050405020304" pitchFamily="18" charset="0"/>
                          <a:cs typeface="Times New Roman" panose="02020603050405020304" pitchFamily="18" charset="0"/>
                        </a:rPr>
                        <a:t>pseudocode</a:t>
                      </a:r>
                      <a:r>
                        <a:rPr lang="en-IN" sz="1800" b="0" kern="1200" dirty="0">
                          <a:effectLst/>
                          <a:latin typeface="Times New Roman" panose="02020603050405020304" pitchFamily="18" charset="0"/>
                          <a:cs typeface="Times New Roman" panose="02020603050405020304" pitchFamily="18" charset="0"/>
                        </a:rPr>
                        <a:t> that can be converted into a program</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CLR-2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Utilize the appropriate operators and control statements to solve engineering problems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CLR-3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Store and retrieve data in a single and multidimensional array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CLR-4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custom designed functions to perform repetitive tasks in any application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CLR-5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basic Abstract Data Types with python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CLR-6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applications using suitable python library functions for solving </a:t>
                      </a:r>
                      <a:r>
                        <a:rPr lang="en-IN" sz="1800" kern="1200" dirty="0" err="1">
                          <a:effectLst/>
                          <a:latin typeface="Times New Roman" panose="02020603050405020304" pitchFamily="18" charset="0"/>
                          <a:cs typeface="Times New Roman" panose="02020603050405020304" pitchFamily="18" charset="0"/>
                        </a:rPr>
                        <a:t>datascience</a:t>
                      </a:r>
                      <a:r>
                        <a:rPr lang="en-IN" sz="1800" kern="1200" dirty="0">
                          <a:effectLst/>
                          <a:latin typeface="Times New Roman" panose="02020603050405020304" pitchFamily="18" charset="0"/>
                          <a:cs typeface="Times New Roman" panose="02020603050405020304" pitchFamily="18" charset="0"/>
                        </a:rPr>
                        <a:t> problems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476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Nested For Loop – </a:t>
            </a:r>
            <a:r>
              <a:rPr lang="en-US"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3429000" cy="4351338"/>
          </a:xfrm>
        </p:spPr>
        <p:txBody>
          <a:bodyPr>
            <a:normAutofit fontScale="55000" lnSpcReduction="20000"/>
          </a:bodyPr>
          <a:lstStyle/>
          <a:p>
            <a:r>
              <a:rPr lang="en-US" b="1" u="sng" dirty="0">
                <a:solidFill>
                  <a:srgbClr val="003399"/>
                </a:solidFill>
              </a:rPr>
              <a:t>Example:</a:t>
            </a:r>
            <a:r>
              <a:rPr lang="en-US" dirty="0">
                <a:solidFill>
                  <a:srgbClr val="003399"/>
                </a:solidFill>
              </a:rPr>
              <a:t> Inverted half pyramid of *</a:t>
            </a:r>
          </a:p>
          <a:p>
            <a:pPr marL="0" indent="0">
              <a:buNone/>
            </a:pPr>
            <a:r>
              <a:rPr lang="en-US" i="1" dirty="0">
                <a:solidFill>
                  <a:srgbClr val="003399"/>
                </a:solidFill>
              </a:rPr>
              <a:t>include &lt;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int main() {</a:t>
            </a:r>
          </a:p>
          <a:p>
            <a:pPr marL="0" indent="0">
              <a:buNone/>
            </a:pPr>
            <a:r>
              <a:rPr lang="en-US" i="1" dirty="0">
                <a:solidFill>
                  <a:srgbClr val="003399"/>
                </a:solidFill>
              </a:rPr>
              <a:t>   int </a:t>
            </a:r>
            <a:r>
              <a:rPr lang="en-US" i="1" dirty="0" err="1">
                <a:solidFill>
                  <a:srgbClr val="003399"/>
                </a:solidFill>
              </a:rPr>
              <a:t>i</a:t>
            </a:r>
            <a:r>
              <a:rPr lang="en-US" i="1" dirty="0">
                <a:solidFill>
                  <a:srgbClr val="003399"/>
                </a:solidFill>
              </a:rPr>
              <a:t>, j, rows;</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the number of rows: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&amp;rows);</a:t>
            </a:r>
          </a:p>
          <a:p>
            <a:pPr marL="0" indent="0">
              <a:buNone/>
            </a:pPr>
            <a:r>
              <a:rPr lang="en-US" i="1" dirty="0">
                <a:solidFill>
                  <a:srgbClr val="003399"/>
                </a:solidFill>
              </a:rPr>
              <a:t>   for (</a:t>
            </a:r>
            <a:r>
              <a:rPr lang="en-US" i="1" dirty="0" err="1">
                <a:solidFill>
                  <a:srgbClr val="003399"/>
                </a:solidFill>
              </a:rPr>
              <a:t>i</a:t>
            </a:r>
            <a:r>
              <a:rPr lang="en-US" i="1" dirty="0">
                <a:solidFill>
                  <a:srgbClr val="003399"/>
                </a:solidFill>
              </a:rPr>
              <a:t> = rows; </a:t>
            </a:r>
            <a:r>
              <a:rPr lang="en-US" i="1" dirty="0" err="1">
                <a:solidFill>
                  <a:srgbClr val="003399"/>
                </a:solidFill>
              </a:rPr>
              <a:t>i</a:t>
            </a:r>
            <a:r>
              <a:rPr lang="en-US" i="1" dirty="0">
                <a:solidFill>
                  <a:srgbClr val="003399"/>
                </a:solidFill>
              </a:rPr>
              <a:t> &gt;= 1;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for (j = 1; j &lt;= </a:t>
            </a:r>
            <a:r>
              <a:rPr lang="en-US" i="1" dirty="0" err="1">
                <a:solidFill>
                  <a:srgbClr val="003399"/>
                </a:solidFill>
              </a:rPr>
              <a:t>i</a:t>
            </a:r>
            <a:r>
              <a:rPr lang="en-US" i="1" dirty="0">
                <a:solidFill>
                  <a:srgbClr val="003399"/>
                </a:solidFill>
              </a:rPr>
              <a:t>; ++j)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 ");</a:t>
            </a:r>
          </a:p>
          <a:p>
            <a:pPr marL="0" indent="0">
              <a:buNone/>
            </a:pP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("\n");</a:t>
            </a:r>
          </a:p>
          <a:p>
            <a:pPr marL="0" indent="0">
              <a:buNone/>
            </a:pPr>
            <a:r>
              <a:rPr lang="en-US" i="1" dirty="0">
                <a:solidFill>
                  <a:srgbClr val="003399"/>
                </a:solidFill>
              </a:rPr>
              <a:t>   }</a:t>
            </a:r>
          </a:p>
          <a:p>
            <a:pPr marL="0" indent="0">
              <a:buNone/>
            </a:pPr>
            <a:r>
              <a:rPr lang="en-US" i="1" dirty="0">
                <a:solidFill>
                  <a:srgbClr val="003399"/>
                </a:solidFill>
              </a:rPr>
              <a:t>   return 0;</a:t>
            </a:r>
          </a:p>
          <a:p>
            <a:pPr marL="0" indent="0">
              <a:buNone/>
            </a:pPr>
            <a:r>
              <a:rPr lang="en-US" i="1" dirty="0">
                <a:solidFill>
                  <a:srgbClr val="003399"/>
                </a:solidFill>
              </a:rPr>
              <a:t>}</a:t>
            </a:r>
          </a:p>
        </p:txBody>
      </p:sp>
      <p:sp>
        <p:nvSpPr>
          <p:cNvPr id="4" name="Rectangle 3">
            <a:extLst>
              <a:ext uri="{FF2B5EF4-FFF2-40B4-BE49-F238E27FC236}">
                <a16:creationId xmlns:a16="http://schemas.microsoft.com/office/drawing/2014/main" id="{418E0BEE-5E14-4AF9-83A0-5A760FCCBE2F}"/>
              </a:ext>
            </a:extLst>
          </p:cNvPr>
          <p:cNvSpPr/>
          <p:nvPr/>
        </p:nvSpPr>
        <p:spPr>
          <a:xfrm>
            <a:off x="6714309" y="1825625"/>
            <a:ext cx="3648891" cy="1477328"/>
          </a:xfrm>
          <a:prstGeom prst="rect">
            <a:avLst/>
          </a:prstGeom>
        </p:spPr>
        <p:txBody>
          <a:bodyPr wrap="square">
            <a:spAutoFit/>
          </a:bodyPr>
          <a:lstStyle/>
          <a:p>
            <a:r>
              <a:rPr lang="en-US" b="1" dirty="0">
                <a:solidFill>
                  <a:srgbClr val="003399"/>
                </a:solidFill>
              </a:rPr>
              <a:t>Output:</a:t>
            </a:r>
          </a:p>
          <a:p>
            <a:r>
              <a:rPr lang="en-US" dirty="0">
                <a:solidFill>
                  <a:srgbClr val="003399"/>
                </a:solidFill>
              </a:rPr>
              <a:t>Enter the number of rows: 3</a:t>
            </a:r>
          </a:p>
          <a:p>
            <a:r>
              <a:rPr lang="en-US" dirty="0">
                <a:solidFill>
                  <a:srgbClr val="003399"/>
                </a:solidFill>
              </a:rPr>
              <a:t>***</a:t>
            </a:r>
          </a:p>
          <a:p>
            <a:r>
              <a:rPr lang="en-US" dirty="0">
                <a:solidFill>
                  <a:srgbClr val="003399"/>
                </a:solidFill>
              </a:rPr>
              <a:t>**</a:t>
            </a:r>
          </a:p>
          <a:p>
            <a:r>
              <a:rPr lang="en-US" dirty="0">
                <a:solidFill>
                  <a:srgbClr val="003399"/>
                </a:solidFill>
              </a:rPr>
              <a:t>*</a:t>
            </a:r>
          </a:p>
        </p:txBody>
      </p:sp>
    </p:spTree>
    <p:extLst>
      <p:ext uri="{BB962C8B-B14F-4D97-AF65-F5344CB8AC3E}">
        <p14:creationId xmlns:p14="http://schemas.microsoft.com/office/powerpoint/2010/main" val="204235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Nested For Loop – </a:t>
            </a:r>
            <a:r>
              <a:rPr lang="en-US"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4082143" cy="4351338"/>
          </a:xfrm>
        </p:spPr>
        <p:txBody>
          <a:bodyPr>
            <a:normAutofit fontScale="40000" lnSpcReduction="20000"/>
          </a:bodyPr>
          <a:lstStyle/>
          <a:p>
            <a:r>
              <a:rPr lang="en-US" b="1" u="sng" dirty="0">
                <a:solidFill>
                  <a:srgbClr val="003399"/>
                </a:solidFill>
              </a:rPr>
              <a:t>Example:</a:t>
            </a:r>
            <a:r>
              <a:rPr lang="en-US" dirty="0">
                <a:solidFill>
                  <a:srgbClr val="003399"/>
                </a:solidFill>
              </a:rPr>
              <a:t>  Inverted full pyramid of *</a:t>
            </a:r>
          </a:p>
          <a:p>
            <a:pPr marL="0" indent="0">
              <a:buNone/>
            </a:pPr>
            <a:r>
              <a:rPr lang="en-US" i="1" dirty="0">
                <a:solidFill>
                  <a:srgbClr val="003399"/>
                </a:solidFill>
              </a:rPr>
              <a:t>#include &lt;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int main() {</a:t>
            </a:r>
          </a:p>
          <a:p>
            <a:pPr marL="0" indent="0">
              <a:buNone/>
            </a:pPr>
            <a:r>
              <a:rPr lang="en-US" i="1" dirty="0">
                <a:solidFill>
                  <a:srgbClr val="003399"/>
                </a:solidFill>
              </a:rPr>
              <a:t>   int rows, </a:t>
            </a:r>
            <a:r>
              <a:rPr lang="en-US" i="1" dirty="0" err="1">
                <a:solidFill>
                  <a:srgbClr val="003399"/>
                </a:solidFill>
              </a:rPr>
              <a:t>i</a:t>
            </a:r>
            <a:r>
              <a:rPr lang="en-US" i="1" dirty="0">
                <a:solidFill>
                  <a:srgbClr val="003399"/>
                </a:solidFill>
              </a:rPr>
              <a:t>, j, space;</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the number of rows: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&amp;rows);</a:t>
            </a:r>
          </a:p>
          <a:p>
            <a:pPr marL="0" indent="0">
              <a:buNone/>
            </a:pPr>
            <a:r>
              <a:rPr lang="en-US" i="1" dirty="0">
                <a:solidFill>
                  <a:srgbClr val="003399"/>
                </a:solidFill>
              </a:rPr>
              <a:t>   for (</a:t>
            </a:r>
            <a:r>
              <a:rPr lang="en-US" i="1" dirty="0" err="1">
                <a:solidFill>
                  <a:srgbClr val="003399"/>
                </a:solidFill>
              </a:rPr>
              <a:t>i</a:t>
            </a:r>
            <a:r>
              <a:rPr lang="en-US" i="1" dirty="0">
                <a:solidFill>
                  <a:srgbClr val="003399"/>
                </a:solidFill>
              </a:rPr>
              <a:t> = rows; </a:t>
            </a:r>
            <a:r>
              <a:rPr lang="en-US" i="1" dirty="0" err="1">
                <a:solidFill>
                  <a:srgbClr val="003399"/>
                </a:solidFill>
              </a:rPr>
              <a:t>i</a:t>
            </a:r>
            <a:r>
              <a:rPr lang="en-US" i="1" dirty="0">
                <a:solidFill>
                  <a:srgbClr val="003399"/>
                </a:solidFill>
              </a:rPr>
              <a:t> &gt;= 1;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for (space = 0; space &lt; rows - </a:t>
            </a:r>
            <a:r>
              <a:rPr lang="en-US" i="1" dirty="0" err="1">
                <a:solidFill>
                  <a:srgbClr val="003399"/>
                </a:solidFill>
              </a:rPr>
              <a:t>i</a:t>
            </a:r>
            <a:r>
              <a:rPr lang="en-US" i="1" dirty="0">
                <a:solidFill>
                  <a:srgbClr val="003399"/>
                </a:solidFill>
              </a:rPr>
              <a:t>; ++space)</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  ");</a:t>
            </a:r>
          </a:p>
          <a:p>
            <a:pPr marL="0" indent="0">
              <a:buNone/>
            </a:pPr>
            <a:r>
              <a:rPr lang="en-US" i="1" dirty="0">
                <a:solidFill>
                  <a:srgbClr val="003399"/>
                </a:solidFill>
              </a:rPr>
              <a:t>      for (j = </a:t>
            </a:r>
            <a:r>
              <a:rPr lang="en-US" i="1" dirty="0" err="1">
                <a:solidFill>
                  <a:srgbClr val="003399"/>
                </a:solidFill>
              </a:rPr>
              <a:t>i</a:t>
            </a:r>
            <a:r>
              <a:rPr lang="en-US" i="1" dirty="0">
                <a:solidFill>
                  <a:srgbClr val="003399"/>
                </a:solidFill>
              </a:rPr>
              <a:t>; j &lt;= 2 * </a:t>
            </a:r>
            <a:r>
              <a:rPr lang="en-US" i="1" dirty="0" err="1">
                <a:solidFill>
                  <a:srgbClr val="003399"/>
                </a:solidFill>
              </a:rPr>
              <a:t>i</a:t>
            </a:r>
            <a:r>
              <a:rPr lang="en-US" i="1" dirty="0">
                <a:solidFill>
                  <a:srgbClr val="003399"/>
                </a:solidFill>
              </a:rPr>
              <a:t> - 1; ++j)</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 ");</a:t>
            </a:r>
          </a:p>
          <a:p>
            <a:pPr marL="0" indent="0">
              <a:buNone/>
            </a:pPr>
            <a:r>
              <a:rPr lang="en-US" i="1" dirty="0">
                <a:solidFill>
                  <a:srgbClr val="003399"/>
                </a:solidFill>
              </a:rPr>
              <a:t>      for (j = 0; j &lt; </a:t>
            </a:r>
            <a:r>
              <a:rPr lang="en-US" i="1" dirty="0" err="1">
                <a:solidFill>
                  <a:srgbClr val="003399"/>
                </a:solidFill>
              </a:rPr>
              <a:t>i</a:t>
            </a:r>
            <a:r>
              <a:rPr lang="en-US" i="1" dirty="0">
                <a:solidFill>
                  <a:srgbClr val="003399"/>
                </a:solidFill>
              </a:rPr>
              <a:t> - 1; ++j)</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("\n");</a:t>
            </a:r>
          </a:p>
          <a:p>
            <a:pPr marL="0" indent="0">
              <a:buNone/>
            </a:pPr>
            <a:r>
              <a:rPr lang="en-US" i="1" dirty="0">
                <a:solidFill>
                  <a:srgbClr val="003399"/>
                </a:solidFill>
              </a:rPr>
              <a:t>   }</a:t>
            </a:r>
          </a:p>
          <a:p>
            <a:pPr marL="0" indent="0">
              <a:buNone/>
            </a:pPr>
            <a:r>
              <a:rPr lang="en-US" i="1" dirty="0">
                <a:solidFill>
                  <a:srgbClr val="003399"/>
                </a:solidFill>
              </a:rPr>
              <a:t>   return 0;</a:t>
            </a:r>
          </a:p>
          <a:p>
            <a:pPr marL="0" indent="0">
              <a:buNone/>
            </a:pPr>
            <a:r>
              <a:rPr lang="en-US" i="1" dirty="0">
                <a:solidFill>
                  <a:srgbClr val="003399"/>
                </a:solidFill>
              </a:rPr>
              <a:t>}</a:t>
            </a:r>
          </a:p>
        </p:txBody>
      </p:sp>
      <p:sp>
        <p:nvSpPr>
          <p:cNvPr id="4" name="Rectangle 3">
            <a:extLst>
              <a:ext uri="{FF2B5EF4-FFF2-40B4-BE49-F238E27FC236}">
                <a16:creationId xmlns:a16="http://schemas.microsoft.com/office/drawing/2014/main" id="{817AB909-19C6-4F77-BA5A-3B3190248698}"/>
              </a:ext>
            </a:extLst>
          </p:cNvPr>
          <p:cNvSpPr/>
          <p:nvPr/>
        </p:nvSpPr>
        <p:spPr>
          <a:xfrm>
            <a:off x="6714309" y="1825625"/>
            <a:ext cx="3648891" cy="2031325"/>
          </a:xfrm>
          <a:prstGeom prst="rect">
            <a:avLst/>
          </a:prstGeom>
        </p:spPr>
        <p:txBody>
          <a:bodyPr wrap="square">
            <a:spAutoFit/>
          </a:bodyPr>
          <a:lstStyle/>
          <a:p>
            <a:r>
              <a:rPr lang="en-US" b="1" dirty="0">
                <a:solidFill>
                  <a:srgbClr val="003399"/>
                </a:solidFill>
              </a:rPr>
              <a:t>Output:</a:t>
            </a:r>
          </a:p>
          <a:p>
            <a:r>
              <a:rPr lang="en-US" dirty="0">
                <a:solidFill>
                  <a:srgbClr val="003399"/>
                </a:solidFill>
              </a:rPr>
              <a:t>Enter the number of rows: 5</a:t>
            </a:r>
          </a:p>
          <a:p>
            <a:r>
              <a:rPr lang="en-US" dirty="0">
                <a:solidFill>
                  <a:srgbClr val="003399"/>
                </a:solidFill>
              </a:rPr>
              <a:t>*****</a:t>
            </a:r>
          </a:p>
          <a:p>
            <a:r>
              <a:rPr lang="en-US" dirty="0">
                <a:solidFill>
                  <a:srgbClr val="003399"/>
                </a:solidFill>
              </a:rPr>
              <a:t> ****</a:t>
            </a:r>
          </a:p>
          <a:p>
            <a:r>
              <a:rPr lang="en-US" dirty="0">
                <a:solidFill>
                  <a:srgbClr val="003399"/>
                </a:solidFill>
              </a:rPr>
              <a:t>  ***</a:t>
            </a:r>
          </a:p>
          <a:p>
            <a:r>
              <a:rPr lang="en-US" dirty="0">
                <a:solidFill>
                  <a:srgbClr val="003399"/>
                </a:solidFill>
              </a:rPr>
              <a:t>   **</a:t>
            </a:r>
          </a:p>
          <a:p>
            <a:r>
              <a:rPr lang="en-US" dirty="0">
                <a:solidFill>
                  <a:srgbClr val="003399"/>
                </a:solidFill>
              </a:rPr>
              <a:t>    *</a:t>
            </a:r>
          </a:p>
        </p:txBody>
      </p:sp>
    </p:spTree>
    <p:extLst>
      <p:ext uri="{BB962C8B-B14F-4D97-AF65-F5344CB8AC3E}">
        <p14:creationId xmlns:p14="http://schemas.microsoft.com/office/powerpoint/2010/main" val="130787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While Loop</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lnSpcReduction="10000"/>
          </a:bodyPr>
          <a:lstStyle/>
          <a:p>
            <a:r>
              <a:rPr lang="en-GB" dirty="0">
                <a:solidFill>
                  <a:srgbClr val="003399"/>
                </a:solidFill>
              </a:rPr>
              <a:t>This loop is also known as pre-tested loop. </a:t>
            </a:r>
          </a:p>
          <a:p>
            <a:r>
              <a:rPr lang="en-GB" dirty="0">
                <a:solidFill>
                  <a:srgbClr val="003399"/>
                </a:solidFill>
              </a:rPr>
              <a:t>It allows us to executed your code many times depend on the situation / condition.</a:t>
            </a:r>
          </a:p>
          <a:p>
            <a:pPr marL="0" indent="0">
              <a:buNone/>
            </a:pPr>
            <a:r>
              <a:rPr lang="en-GB" b="1" u="sng" dirty="0">
                <a:solidFill>
                  <a:srgbClr val="003399"/>
                </a:solidFill>
              </a:rPr>
              <a:t>Syntax:</a:t>
            </a:r>
          </a:p>
          <a:p>
            <a:pPr marL="0" indent="0">
              <a:buNone/>
            </a:pPr>
            <a:r>
              <a:rPr lang="en-GB" i="1" dirty="0">
                <a:solidFill>
                  <a:srgbClr val="003399"/>
                </a:solidFill>
              </a:rPr>
              <a:t>Variable </a:t>
            </a:r>
            <a:r>
              <a:rPr lang="en-GB" i="1" dirty="0" err="1">
                <a:solidFill>
                  <a:srgbClr val="003399"/>
                </a:solidFill>
              </a:rPr>
              <a:t>intilization</a:t>
            </a:r>
            <a:r>
              <a:rPr lang="en-GB" i="1" dirty="0">
                <a:solidFill>
                  <a:srgbClr val="003399"/>
                </a:solidFill>
              </a:rPr>
              <a:t>;</a:t>
            </a:r>
          </a:p>
          <a:p>
            <a:pPr marL="0" indent="0">
              <a:buNone/>
            </a:pPr>
            <a:r>
              <a:rPr lang="en-GB" i="1" dirty="0">
                <a:solidFill>
                  <a:srgbClr val="003399"/>
                </a:solidFill>
              </a:rPr>
              <a:t>While (</a:t>
            </a:r>
            <a:r>
              <a:rPr lang="en-GB" i="1" dirty="0" err="1">
                <a:solidFill>
                  <a:srgbClr val="003399"/>
                </a:solidFill>
              </a:rPr>
              <a:t>cond</a:t>
            </a:r>
            <a:r>
              <a:rPr lang="en-GB" i="1" dirty="0">
                <a:solidFill>
                  <a:srgbClr val="003399"/>
                </a:solidFill>
              </a:rPr>
              <a:t>/expr){</a:t>
            </a:r>
          </a:p>
          <a:p>
            <a:pPr marL="0" indent="0">
              <a:buNone/>
            </a:pPr>
            <a:r>
              <a:rPr lang="en-GB" i="1" dirty="0">
                <a:solidFill>
                  <a:srgbClr val="003399"/>
                </a:solidFill>
              </a:rPr>
              <a:t>	Statement;</a:t>
            </a:r>
          </a:p>
          <a:p>
            <a:pPr marL="0" indent="0">
              <a:buNone/>
            </a:pPr>
            <a:r>
              <a:rPr lang="en-GB" i="1" dirty="0">
                <a:solidFill>
                  <a:srgbClr val="003399"/>
                </a:solidFill>
              </a:rPr>
              <a:t>	</a:t>
            </a:r>
            <a:r>
              <a:rPr lang="en-GB" i="1" dirty="0" err="1">
                <a:solidFill>
                  <a:srgbClr val="003399"/>
                </a:solidFill>
              </a:rPr>
              <a:t>Incr</a:t>
            </a:r>
            <a:r>
              <a:rPr lang="en-GB" i="1" dirty="0">
                <a:solidFill>
                  <a:srgbClr val="003399"/>
                </a:solidFill>
              </a:rPr>
              <a:t>/</a:t>
            </a:r>
            <a:r>
              <a:rPr lang="en-GB" i="1" dirty="0" err="1">
                <a:solidFill>
                  <a:srgbClr val="003399"/>
                </a:solidFill>
              </a:rPr>
              <a:t>decr</a:t>
            </a:r>
            <a:r>
              <a:rPr lang="en-GB" i="1" dirty="0">
                <a:solidFill>
                  <a:srgbClr val="003399"/>
                </a:solidFill>
              </a:rPr>
              <a:t>;</a:t>
            </a:r>
          </a:p>
          <a:p>
            <a:pPr marL="0" indent="0">
              <a:buNone/>
            </a:pPr>
            <a:r>
              <a:rPr lang="en-GB" i="1" dirty="0">
                <a:solidFill>
                  <a:srgbClr val="003399"/>
                </a:solidFill>
              </a:rPr>
              <a:t>}</a:t>
            </a:r>
          </a:p>
          <a:p>
            <a:endParaRPr lang="en-US" dirty="0">
              <a:solidFill>
                <a:srgbClr val="003399"/>
              </a:solidFill>
            </a:endParaRPr>
          </a:p>
        </p:txBody>
      </p:sp>
    </p:spTree>
    <p:extLst>
      <p:ext uri="{BB962C8B-B14F-4D97-AF65-F5344CB8AC3E}">
        <p14:creationId xmlns:p14="http://schemas.microsoft.com/office/powerpoint/2010/main" val="378446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While Loop - </a:t>
            </a:r>
            <a:r>
              <a:rPr lang="en-US"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4282440" cy="4351338"/>
          </a:xfrm>
        </p:spPr>
        <p:txBody>
          <a:bodyPr>
            <a:normAutofit fontScale="55000" lnSpcReduction="20000"/>
          </a:bodyPr>
          <a:lstStyle/>
          <a:p>
            <a:r>
              <a:rPr lang="en-US" b="1" u="sng" dirty="0">
                <a:solidFill>
                  <a:srgbClr val="003399"/>
                </a:solidFill>
              </a:rPr>
              <a:t>Example:</a:t>
            </a:r>
            <a:r>
              <a:rPr lang="en-US" dirty="0">
                <a:solidFill>
                  <a:srgbClr val="003399"/>
                </a:solidFill>
              </a:rPr>
              <a:t> Add the first n numbers</a:t>
            </a:r>
          </a:p>
          <a:p>
            <a:pPr marL="0" indent="0">
              <a:buNone/>
            </a:pPr>
            <a:r>
              <a:rPr lang="en-US" dirty="0">
                <a:solidFill>
                  <a:srgbClr val="003399"/>
                </a:solidFill>
              </a:rPr>
              <a:t>#include&lt;</a:t>
            </a:r>
            <a:r>
              <a:rPr lang="en-US" dirty="0" err="1">
                <a:solidFill>
                  <a:srgbClr val="003399"/>
                </a:solidFill>
              </a:rPr>
              <a:t>stdio.h</a:t>
            </a:r>
            <a:r>
              <a:rPr lang="en-US" dirty="0">
                <a:solidFill>
                  <a:srgbClr val="003399"/>
                </a:solidFill>
              </a:rPr>
              <a:t>&gt;</a:t>
            </a:r>
          </a:p>
          <a:p>
            <a:pPr marL="0" indent="0">
              <a:buNone/>
            </a:pPr>
            <a:r>
              <a:rPr lang="en-US" dirty="0">
                <a:solidFill>
                  <a:srgbClr val="003399"/>
                </a:solidFill>
              </a:rPr>
              <a:t>#include&lt;</a:t>
            </a:r>
            <a:r>
              <a:rPr lang="en-US" dirty="0" err="1">
                <a:solidFill>
                  <a:srgbClr val="003399"/>
                </a:solidFill>
              </a:rPr>
              <a:t>conio.h</a:t>
            </a:r>
            <a:r>
              <a:rPr lang="en-US" dirty="0">
                <a:solidFill>
                  <a:srgbClr val="003399"/>
                </a:solidFill>
              </a:rPr>
              <a:t>&gt;</a:t>
            </a:r>
          </a:p>
          <a:p>
            <a:pPr marL="0" indent="0">
              <a:buNone/>
            </a:pPr>
            <a:r>
              <a:rPr lang="en-US" dirty="0">
                <a:solidFill>
                  <a:srgbClr val="003399"/>
                </a:solidFill>
              </a:rPr>
              <a:t>int main(){</a:t>
            </a:r>
          </a:p>
          <a:p>
            <a:pPr marL="0" indent="0">
              <a:buNone/>
            </a:pPr>
            <a:r>
              <a:rPr lang="en-US" dirty="0">
                <a:solidFill>
                  <a:srgbClr val="003399"/>
                </a:solidFill>
              </a:rPr>
              <a:t>	int n, sum,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sum = 0; </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(“Enter a number”);</a:t>
            </a:r>
          </a:p>
          <a:p>
            <a:pPr marL="0" indent="0">
              <a:buNone/>
            </a:pPr>
            <a:r>
              <a:rPr lang="en-US" dirty="0">
                <a:solidFill>
                  <a:srgbClr val="003399"/>
                </a:solidFill>
              </a:rPr>
              <a:t>	</a:t>
            </a:r>
            <a:r>
              <a:rPr lang="en-US" dirty="0" err="1">
                <a:solidFill>
                  <a:srgbClr val="003399"/>
                </a:solidFill>
              </a:rPr>
              <a:t>i</a:t>
            </a:r>
            <a:r>
              <a:rPr lang="en-US" dirty="0">
                <a:solidFill>
                  <a:srgbClr val="003399"/>
                </a:solidFill>
              </a:rPr>
              <a:t> = 0 ; </a:t>
            </a:r>
          </a:p>
          <a:p>
            <a:pPr marL="0" indent="0">
              <a:buNone/>
            </a:pPr>
            <a:r>
              <a:rPr lang="en-US" dirty="0">
                <a:solidFill>
                  <a:srgbClr val="003399"/>
                </a:solidFill>
              </a:rPr>
              <a:t>	while(</a:t>
            </a:r>
            <a:r>
              <a:rPr lang="en-US" dirty="0" err="1">
                <a:solidFill>
                  <a:srgbClr val="003399"/>
                </a:solidFill>
              </a:rPr>
              <a:t>i</a:t>
            </a:r>
            <a:r>
              <a:rPr lang="en-US" dirty="0">
                <a:solidFill>
                  <a:srgbClr val="003399"/>
                </a:solidFill>
              </a:rPr>
              <a:t>&lt;= n){</a:t>
            </a:r>
          </a:p>
          <a:p>
            <a:pPr marL="0" indent="0">
              <a:buNone/>
            </a:pPr>
            <a:r>
              <a:rPr lang="en-US" dirty="0">
                <a:solidFill>
                  <a:srgbClr val="003399"/>
                </a:solidFill>
              </a:rPr>
              <a:t>		sum += </a:t>
            </a:r>
            <a:r>
              <a:rPr lang="en-US" dirty="0" err="1">
                <a:solidFill>
                  <a:srgbClr val="003399"/>
                </a:solidFill>
              </a:rPr>
              <a:t>i</a:t>
            </a:r>
            <a:r>
              <a:rPr lang="en-US" dirty="0">
                <a:solidFill>
                  <a:srgbClr val="003399"/>
                </a:solidFill>
              </a:rPr>
              <a:t> ; </a:t>
            </a:r>
          </a:p>
          <a:p>
            <a:pPr marL="0" indent="0">
              <a:buNone/>
            </a:pPr>
            <a:r>
              <a:rPr lang="en-US" dirty="0">
                <a:solidFill>
                  <a:srgbClr val="003399"/>
                </a:solidFill>
              </a:rPr>
              <a:t>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(“Sum is %d”, sum); </a:t>
            </a:r>
          </a:p>
          <a:p>
            <a:pPr marL="0" indent="0">
              <a:buNone/>
            </a:pPr>
            <a:r>
              <a:rPr lang="en-US" dirty="0">
                <a:solidFill>
                  <a:srgbClr val="003399"/>
                </a:solidFill>
              </a:rPr>
              <a:t>}</a:t>
            </a:r>
          </a:p>
        </p:txBody>
      </p:sp>
      <p:sp>
        <p:nvSpPr>
          <p:cNvPr id="4" name="Rectangle 3">
            <a:extLst>
              <a:ext uri="{FF2B5EF4-FFF2-40B4-BE49-F238E27FC236}">
                <a16:creationId xmlns:a16="http://schemas.microsoft.com/office/drawing/2014/main" id="{B878C6CD-A6B8-4C30-9EF3-C54857C7D332}"/>
              </a:ext>
            </a:extLst>
          </p:cNvPr>
          <p:cNvSpPr/>
          <p:nvPr/>
        </p:nvSpPr>
        <p:spPr>
          <a:xfrm>
            <a:off x="6714309" y="1825625"/>
            <a:ext cx="3648891" cy="1200329"/>
          </a:xfrm>
          <a:prstGeom prst="rect">
            <a:avLst/>
          </a:prstGeom>
        </p:spPr>
        <p:txBody>
          <a:bodyPr wrap="square">
            <a:spAutoFit/>
          </a:bodyPr>
          <a:lstStyle/>
          <a:p>
            <a:r>
              <a:rPr lang="en-US" b="1" dirty="0">
                <a:solidFill>
                  <a:srgbClr val="003399"/>
                </a:solidFill>
              </a:rPr>
              <a:t>Output:</a:t>
            </a:r>
          </a:p>
          <a:p>
            <a:r>
              <a:rPr lang="en-US" dirty="0">
                <a:solidFill>
                  <a:srgbClr val="003399"/>
                </a:solidFill>
              </a:rPr>
              <a:t>Enter a number 3</a:t>
            </a:r>
          </a:p>
          <a:p>
            <a:r>
              <a:rPr lang="en-US" dirty="0">
                <a:solidFill>
                  <a:srgbClr val="003399"/>
                </a:solidFill>
              </a:rPr>
              <a:t>Sum is 6</a:t>
            </a:r>
          </a:p>
          <a:p>
            <a:endParaRPr lang="en-US" dirty="0">
              <a:solidFill>
                <a:srgbClr val="003399"/>
              </a:solidFill>
            </a:endParaRPr>
          </a:p>
        </p:txBody>
      </p:sp>
    </p:spTree>
    <p:extLst>
      <p:ext uri="{BB962C8B-B14F-4D97-AF65-F5344CB8AC3E}">
        <p14:creationId xmlns:p14="http://schemas.microsoft.com/office/powerpoint/2010/main" val="16837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do … while … - Loop</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US" dirty="0">
                <a:solidFill>
                  <a:srgbClr val="003399"/>
                </a:solidFill>
              </a:rPr>
              <a:t>do … while … Loop is executed </a:t>
            </a:r>
            <a:r>
              <a:rPr lang="en-US" dirty="0" err="1">
                <a:solidFill>
                  <a:srgbClr val="003399"/>
                </a:solidFill>
              </a:rPr>
              <a:t>atleast</a:t>
            </a:r>
            <a:r>
              <a:rPr lang="en-US" dirty="0">
                <a:solidFill>
                  <a:srgbClr val="003399"/>
                </a:solidFill>
              </a:rPr>
              <a:t> once though the condition fails</a:t>
            </a:r>
          </a:p>
          <a:p>
            <a:pPr marL="0" indent="0">
              <a:buNone/>
            </a:pPr>
            <a:r>
              <a:rPr lang="en-US" dirty="0">
                <a:solidFill>
                  <a:srgbClr val="003399"/>
                </a:solidFill>
              </a:rPr>
              <a:t> </a:t>
            </a:r>
          </a:p>
          <a:p>
            <a:pPr marL="0" indent="0">
              <a:buNone/>
            </a:pPr>
            <a:r>
              <a:rPr lang="en-GB" b="1" u="sng" dirty="0">
                <a:solidFill>
                  <a:srgbClr val="003399"/>
                </a:solidFill>
              </a:rPr>
              <a:t>Syntax:</a:t>
            </a:r>
          </a:p>
          <a:p>
            <a:pPr marL="0" indent="0">
              <a:buNone/>
            </a:pPr>
            <a:r>
              <a:rPr lang="en-GB" i="1" dirty="0">
                <a:solidFill>
                  <a:srgbClr val="003399"/>
                </a:solidFill>
              </a:rPr>
              <a:t>Variable </a:t>
            </a:r>
            <a:r>
              <a:rPr lang="en-GB" i="1" dirty="0" err="1">
                <a:solidFill>
                  <a:srgbClr val="003399"/>
                </a:solidFill>
              </a:rPr>
              <a:t>intilization</a:t>
            </a:r>
            <a:r>
              <a:rPr lang="en-GB" i="1" dirty="0">
                <a:solidFill>
                  <a:srgbClr val="003399"/>
                </a:solidFill>
              </a:rPr>
              <a:t>;</a:t>
            </a:r>
          </a:p>
          <a:p>
            <a:pPr marL="0" indent="0">
              <a:buNone/>
            </a:pPr>
            <a:r>
              <a:rPr lang="en-GB" i="1" dirty="0">
                <a:solidFill>
                  <a:srgbClr val="003399"/>
                </a:solidFill>
              </a:rPr>
              <a:t>do{</a:t>
            </a:r>
          </a:p>
          <a:p>
            <a:pPr marL="0" indent="0">
              <a:buNone/>
            </a:pPr>
            <a:r>
              <a:rPr lang="en-GB" i="1" dirty="0">
                <a:solidFill>
                  <a:srgbClr val="003399"/>
                </a:solidFill>
              </a:rPr>
              <a:t>	Statement;</a:t>
            </a:r>
          </a:p>
          <a:p>
            <a:pPr marL="0" indent="0">
              <a:buNone/>
            </a:pPr>
            <a:r>
              <a:rPr lang="en-GB" i="1" dirty="0">
                <a:solidFill>
                  <a:srgbClr val="003399"/>
                </a:solidFill>
              </a:rPr>
              <a:t>	</a:t>
            </a:r>
            <a:r>
              <a:rPr lang="en-GB" i="1" dirty="0" err="1">
                <a:solidFill>
                  <a:srgbClr val="003399"/>
                </a:solidFill>
              </a:rPr>
              <a:t>Incr</a:t>
            </a:r>
            <a:r>
              <a:rPr lang="en-GB" i="1" dirty="0">
                <a:solidFill>
                  <a:srgbClr val="003399"/>
                </a:solidFill>
              </a:rPr>
              <a:t>/</a:t>
            </a:r>
            <a:r>
              <a:rPr lang="en-GB" i="1" dirty="0" err="1">
                <a:solidFill>
                  <a:srgbClr val="003399"/>
                </a:solidFill>
              </a:rPr>
              <a:t>decr</a:t>
            </a:r>
            <a:r>
              <a:rPr lang="en-GB" i="1" dirty="0">
                <a:solidFill>
                  <a:srgbClr val="003399"/>
                </a:solidFill>
              </a:rPr>
              <a:t>;</a:t>
            </a:r>
          </a:p>
          <a:p>
            <a:pPr marL="0" indent="0">
              <a:buNone/>
            </a:pPr>
            <a:r>
              <a:rPr lang="en-GB" i="1" dirty="0">
                <a:solidFill>
                  <a:srgbClr val="003399"/>
                </a:solidFill>
              </a:rPr>
              <a:t>} while (</a:t>
            </a:r>
            <a:r>
              <a:rPr lang="en-GB" i="1" dirty="0" err="1">
                <a:solidFill>
                  <a:srgbClr val="003399"/>
                </a:solidFill>
              </a:rPr>
              <a:t>cond</a:t>
            </a:r>
            <a:r>
              <a:rPr lang="en-GB" i="1" dirty="0">
                <a:solidFill>
                  <a:srgbClr val="003399"/>
                </a:solidFill>
              </a:rPr>
              <a:t>/expr); </a:t>
            </a:r>
          </a:p>
          <a:p>
            <a:pPr marL="0" indent="0">
              <a:buNone/>
            </a:pPr>
            <a:endParaRPr lang="en-GB" i="1" dirty="0">
              <a:solidFill>
                <a:srgbClr val="003399"/>
              </a:solidFill>
            </a:endParaRPr>
          </a:p>
          <a:p>
            <a:pPr marL="0" indent="0">
              <a:buNone/>
            </a:pPr>
            <a:endParaRPr lang="en-US" dirty="0">
              <a:solidFill>
                <a:srgbClr val="003399"/>
              </a:solidFill>
            </a:endParaRPr>
          </a:p>
        </p:txBody>
      </p:sp>
    </p:spTree>
    <p:extLst>
      <p:ext uri="{BB962C8B-B14F-4D97-AF65-F5344CB8AC3E}">
        <p14:creationId xmlns:p14="http://schemas.microsoft.com/office/powerpoint/2010/main" val="275212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do … while … Loop – </a:t>
            </a:r>
            <a:r>
              <a:rPr lang="en-US" b="1" dirty="0" err="1">
                <a:solidFill>
                  <a:srgbClr val="FF0000"/>
                </a:solidFill>
              </a:rPr>
              <a:t>Contd</a:t>
            </a:r>
            <a:r>
              <a:rPr lang="en-US" b="1" dirty="0">
                <a:solidFill>
                  <a:srgbClr val="FF0000"/>
                </a:solidFill>
              </a:rPr>
              <a:t>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4421777" cy="4351338"/>
          </a:xfrm>
        </p:spPr>
        <p:txBody>
          <a:bodyPr>
            <a:normAutofit fontScale="55000" lnSpcReduction="20000"/>
          </a:bodyPr>
          <a:lstStyle/>
          <a:p>
            <a:r>
              <a:rPr lang="en-US" b="1" u="sng" dirty="0">
                <a:solidFill>
                  <a:srgbClr val="003399"/>
                </a:solidFill>
              </a:rPr>
              <a:t>Example:</a:t>
            </a:r>
            <a:r>
              <a:rPr lang="en-US" dirty="0">
                <a:solidFill>
                  <a:srgbClr val="003399"/>
                </a:solidFill>
              </a:rPr>
              <a:t> Add the first n numbers</a:t>
            </a:r>
          </a:p>
          <a:p>
            <a:pPr marL="0" indent="0">
              <a:buNone/>
            </a:pPr>
            <a:r>
              <a:rPr lang="en-US" dirty="0">
                <a:solidFill>
                  <a:srgbClr val="003399"/>
                </a:solidFill>
              </a:rPr>
              <a:t>#include&lt;</a:t>
            </a:r>
            <a:r>
              <a:rPr lang="en-US" dirty="0" err="1">
                <a:solidFill>
                  <a:srgbClr val="003399"/>
                </a:solidFill>
              </a:rPr>
              <a:t>stdio.h</a:t>
            </a:r>
            <a:r>
              <a:rPr lang="en-US" dirty="0">
                <a:solidFill>
                  <a:srgbClr val="003399"/>
                </a:solidFill>
              </a:rPr>
              <a:t>&gt;</a:t>
            </a:r>
          </a:p>
          <a:p>
            <a:pPr marL="0" indent="0">
              <a:buNone/>
            </a:pPr>
            <a:r>
              <a:rPr lang="en-US" dirty="0">
                <a:solidFill>
                  <a:srgbClr val="003399"/>
                </a:solidFill>
              </a:rPr>
              <a:t>#include&lt;</a:t>
            </a:r>
            <a:r>
              <a:rPr lang="en-US" dirty="0" err="1">
                <a:solidFill>
                  <a:srgbClr val="003399"/>
                </a:solidFill>
              </a:rPr>
              <a:t>conio.h</a:t>
            </a:r>
            <a:r>
              <a:rPr lang="en-US" dirty="0">
                <a:solidFill>
                  <a:srgbClr val="003399"/>
                </a:solidFill>
              </a:rPr>
              <a:t>&gt;</a:t>
            </a:r>
          </a:p>
          <a:p>
            <a:pPr marL="0" indent="0">
              <a:buNone/>
            </a:pPr>
            <a:r>
              <a:rPr lang="en-US" dirty="0">
                <a:solidFill>
                  <a:srgbClr val="003399"/>
                </a:solidFill>
              </a:rPr>
              <a:t>int main(){</a:t>
            </a:r>
          </a:p>
          <a:p>
            <a:pPr marL="0" indent="0">
              <a:buNone/>
            </a:pPr>
            <a:r>
              <a:rPr lang="en-US" dirty="0">
                <a:solidFill>
                  <a:srgbClr val="003399"/>
                </a:solidFill>
              </a:rPr>
              <a:t>	int n, sum,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sum = 0; </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(“Enter a number”);</a:t>
            </a:r>
          </a:p>
          <a:p>
            <a:pPr marL="0" indent="0">
              <a:buNone/>
            </a:pPr>
            <a:r>
              <a:rPr lang="en-US" dirty="0">
                <a:solidFill>
                  <a:srgbClr val="003399"/>
                </a:solidFill>
              </a:rPr>
              <a:t>	</a:t>
            </a:r>
            <a:r>
              <a:rPr lang="en-US" dirty="0" err="1">
                <a:solidFill>
                  <a:srgbClr val="003399"/>
                </a:solidFill>
              </a:rPr>
              <a:t>i</a:t>
            </a:r>
            <a:r>
              <a:rPr lang="en-US" dirty="0">
                <a:solidFill>
                  <a:srgbClr val="003399"/>
                </a:solidFill>
              </a:rPr>
              <a:t> = 0 ; </a:t>
            </a:r>
          </a:p>
          <a:p>
            <a:pPr marL="0" indent="0">
              <a:buNone/>
            </a:pPr>
            <a:r>
              <a:rPr lang="en-US" dirty="0">
                <a:solidFill>
                  <a:srgbClr val="003399"/>
                </a:solidFill>
              </a:rPr>
              <a:t>	do{</a:t>
            </a:r>
          </a:p>
          <a:p>
            <a:pPr marL="0" indent="0">
              <a:buNone/>
            </a:pPr>
            <a:r>
              <a:rPr lang="en-US" dirty="0">
                <a:solidFill>
                  <a:srgbClr val="003399"/>
                </a:solidFill>
              </a:rPr>
              <a:t>		sum += </a:t>
            </a:r>
            <a:r>
              <a:rPr lang="en-US" dirty="0" err="1">
                <a:solidFill>
                  <a:srgbClr val="003399"/>
                </a:solidFill>
              </a:rPr>
              <a:t>i</a:t>
            </a:r>
            <a:r>
              <a:rPr lang="en-US" dirty="0">
                <a:solidFill>
                  <a:srgbClr val="003399"/>
                </a:solidFill>
              </a:rPr>
              <a:t> ; </a:t>
            </a:r>
          </a:p>
          <a:p>
            <a:pPr marL="0" indent="0">
              <a:buNone/>
            </a:pPr>
            <a:r>
              <a:rPr lang="en-US" dirty="0">
                <a:solidFill>
                  <a:srgbClr val="003399"/>
                </a:solidFill>
              </a:rPr>
              <a:t>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 while(</a:t>
            </a:r>
            <a:r>
              <a:rPr lang="en-US" dirty="0" err="1">
                <a:solidFill>
                  <a:srgbClr val="003399"/>
                </a:solidFill>
              </a:rPr>
              <a:t>i</a:t>
            </a:r>
            <a:r>
              <a:rPr lang="en-US" dirty="0">
                <a:solidFill>
                  <a:srgbClr val="003399"/>
                </a:solidFill>
              </a:rPr>
              <a:t>&lt;= n);</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(“Sum is %d”, sum); </a:t>
            </a:r>
          </a:p>
          <a:p>
            <a:pPr marL="0" indent="0">
              <a:buNone/>
            </a:pPr>
            <a:r>
              <a:rPr lang="en-US" dirty="0">
                <a:solidFill>
                  <a:srgbClr val="003399"/>
                </a:solidFill>
              </a:rPr>
              <a:t>}</a:t>
            </a:r>
          </a:p>
        </p:txBody>
      </p:sp>
      <p:sp>
        <p:nvSpPr>
          <p:cNvPr id="4" name="Rectangle 3">
            <a:extLst>
              <a:ext uri="{FF2B5EF4-FFF2-40B4-BE49-F238E27FC236}">
                <a16:creationId xmlns:a16="http://schemas.microsoft.com/office/drawing/2014/main" id="{3E88B671-96F9-4016-BF0B-45E7EBB7CA9A}"/>
              </a:ext>
            </a:extLst>
          </p:cNvPr>
          <p:cNvSpPr/>
          <p:nvPr/>
        </p:nvSpPr>
        <p:spPr>
          <a:xfrm>
            <a:off x="6714309" y="1825625"/>
            <a:ext cx="3648891" cy="1200329"/>
          </a:xfrm>
          <a:prstGeom prst="rect">
            <a:avLst/>
          </a:prstGeom>
        </p:spPr>
        <p:txBody>
          <a:bodyPr wrap="square">
            <a:spAutoFit/>
          </a:bodyPr>
          <a:lstStyle/>
          <a:p>
            <a:r>
              <a:rPr lang="en-US" b="1" dirty="0">
                <a:solidFill>
                  <a:srgbClr val="003399"/>
                </a:solidFill>
              </a:rPr>
              <a:t>Output:</a:t>
            </a:r>
          </a:p>
          <a:p>
            <a:r>
              <a:rPr lang="en-US" dirty="0">
                <a:solidFill>
                  <a:srgbClr val="003399"/>
                </a:solidFill>
              </a:rPr>
              <a:t>Enter a number 3</a:t>
            </a:r>
          </a:p>
          <a:p>
            <a:r>
              <a:rPr lang="en-US" dirty="0">
                <a:solidFill>
                  <a:srgbClr val="003399"/>
                </a:solidFill>
              </a:rPr>
              <a:t>Sum is 6</a:t>
            </a:r>
          </a:p>
          <a:p>
            <a:endParaRPr lang="en-US" dirty="0">
              <a:solidFill>
                <a:srgbClr val="003399"/>
              </a:solidFill>
            </a:endParaRPr>
          </a:p>
        </p:txBody>
      </p:sp>
    </p:spTree>
    <p:extLst>
      <p:ext uri="{BB962C8B-B14F-4D97-AF65-F5344CB8AC3E}">
        <p14:creationId xmlns:p14="http://schemas.microsoft.com/office/powerpoint/2010/main" val="428860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do … while … Loop – </a:t>
            </a:r>
            <a:r>
              <a:rPr lang="en-US" b="1" dirty="0" err="1">
                <a:solidFill>
                  <a:srgbClr val="FF0000"/>
                </a:solidFill>
              </a:rPr>
              <a:t>Contd</a:t>
            </a:r>
            <a:r>
              <a:rPr lang="en-US" b="1" dirty="0">
                <a:solidFill>
                  <a:srgbClr val="FF0000"/>
                </a:solidFill>
              </a:rPr>
              <a:t>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3812177" cy="4351338"/>
          </a:xfrm>
        </p:spPr>
        <p:txBody>
          <a:bodyPr>
            <a:normAutofit fontScale="55000" lnSpcReduction="20000"/>
          </a:bodyPr>
          <a:lstStyle/>
          <a:p>
            <a:r>
              <a:rPr lang="en-US" b="1" u="sng" dirty="0">
                <a:solidFill>
                  <a:srgbClr val="003399"/>
                </a:solidFill>
              </a:rPr>
              <a:t>Example: (Use Case)</a:t>
            </a:r>
            <a:endParaRPr lang="en-US" dirty="0">
              <a:solidFill>
                <a:srgbClr val="003399"/>
              </a:solidFill>
            </a:endParaRPr>
          </a:p>
          <a:p>
            <a:pPr marL="0" indent="0">
              <a:buNone/>
            </a:pPr>
            <a:r>
              <a:rPr lang="en-US" dirty="0">
                <a:solidFill>
                  <a:srgbClr val="003399"/>
                </a:solidFill>
              </a:rPr>
              <a:t>#include&lt;</a:t>
            </a:r>
            <a:r>
              <a:rPr lang="en-US" dirty="0" err="1">
                <a:solidFill>
                  <a:srgbClr val="003399"/>
                </a:solidFill>
              </a:rPr>
              <a:t>stdio.h</a:t>
            </a:r>
            <a:r>
              <a:rPr lang="en-US" dirty="0">
                <a:solidFill>
                  <a:srgbClr val="003399"/>
                </a:solidFill>
              </a:rPr>
              <a:t>&gt;</a:t>
            </a:r>
          </a:p>
          <a:p>
            <a:pPr marL="0" indent="0">
              <a:buNone/>
            </a:pPr>
            <a:r>
              <a:rPr lang="en-US" dirty="0">
                <a:solidFill>
                  <a:srgbClr val="003399"/>
                </a:solidFill>
              </a:rPr>
              <a:t>#include&lt;</a:t>
            </a:r>
            <a:r>
              <a:rPr lang="en-US" dirty="0" err="1">
                <a:solidFill>
                  <a:srgbClr val="003399"/>
                </a:solidFill>
              </a:rPr>
              <a:t>conio.h</a:t>
            </a:r>
            <a:r>
              <a:rPr lang="en-US" dirty="0">
                <a:solidFill>
                  <a:srgbClr val="003399"/>
                </a:solidFill>
              </a:rPr>
              <a:t>&gt;</a:t>
            </a:r>
          </a:p>
          <a:p>
            <a:pPr marL="0" indent="0">
              <a:buNone/>
            </a:pPr>
            <a:r>
              <a:rPr lang="en-US" dirty="0">
                <a:solidFill>
                  <a:srgbClr val="003399"/>
                </a:solidFill>
              </a:rPr>
              <a:t>int main(){</a:t>
            </a:r>
          </a:p>
          <a:p>
            <a:pPr marL="0" indent="0">
              <a:buNone/>
            </a:pPr>
            <a:r>
              <a:rPr lang="en-US" dirty="0">
                <a:solidFill>
                  <a:srgbClr val="003399"/>
                </a:solidFill>
              </a:rPr>
              <a:t>	int n, sum,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sum = 0; </a:t>
            </a:r>
          </a:p>
          <a:p>
            <a:pPr marL="0" indent="0">
              <a:buNone/>
            </a:pPr>
            <a:r>
              <a:rPr lang="en-US" dirty="0">
                <a:solidFill>
                  <a:srgbClr val="003399"/>
                </a:solidFill>
              </a:rPr>
              <a:t>	n = 8</a:t>
            </a:r>
          </a:p>
          <a:p>
            <a:pPr marL="0" indent="0">
              <a:buNone/>
            </a:pPr>
            <a:r>
              <a:rPr lang="en-US" dirty="0">
                <a:solidFill>
                  <a:srgbClr val="003399"/>
                </a:solidFill>
              </a:rPr>
              <a:t>	</a:t>
            </a:r>
            <a:r>
              <a:rPr lang="en-US" dirty="0" err="1">
                <a:solidFill>
                  <a:srgbClr val="003399"/>
                </a:solidFill>
              </a:rPr>
              <a:t>i</a:t>
            </a:r>
            <a:r>
              <a:rPr lang="en-US" dirty="0">
                <a:solidFill>
                  <a:srgbClr val="003399"/>
                </a:solidFill>
              </a:rPr>
              <a:t> = 9 ; </a:t>
            </a:r>
          </a:p>
          <a:p>
            <a:pPr marL="0" indent="0">
              <a:buNone/>
            </a:pPr>
            <a:r>
              <a:rPr lang="en-US" dirty="0">
                <a:solidFill>
                  <a:srgbClr val="003399"/>
                </a:solidFill>
              </a:rPr>
              <a:t>	do{</a:t>
            </a:r>
          </a:p>
          <a:p>
            <a:pPr marL="0" indent="0">
              <a:buNone/>
            </a:pPr>
            <a:r>
              <a:rPr lang="en-US" dirty="0">
                <a:solidFill>
                  <a:srgbClr val="003399"/>
                </a:solidFill>
              </a:rPr>
              <a:t>		sum += </a:t>
            </a:r>
            <a:r>
              <a:rPr lang="en-US" dirty="0" err="1">
                <a:solidFill>
                  <a:srgbClr val="003399"/>
                </a:solidFill>
              </a:rPr>
              <a:t>i</a:t>
            </a:r>
            <a:r>
              <a:rPr lang="en-US" dirty="0">
                <a:solidFill>
                  <a:srgbClr val="003399"/>
                </a:solidFill>
              </a:rPr>
              <a:t> ; </a:t>
            </a:r>
          </a:p>
          <a:p>
            <a:pPr marL="0" indent="0">
              <a:buNone/>
            </a:pPr>
            <a:r>
              <a:rPr lang="en-US" dirty="0">
                <a:solidFill>
                  <a:srgbClr val="003399"/>
                </a:solidFill>
              </a:rPr>
              <a:t>		</a:t>
            </a:r>
            <a:r>
              <a:rPr lang="en-US" dirty="0" err="1">
                <a:solidFill>
                  <a:srgbClr val="003399"/>
                </a:solidFill>
              </a:rPr>
              <a:t>i</a:t>
            </a:r>
            <a:r>
              <a:rPr lang="en-US" dirty="0">
                <a:solidFill>
                  <a:srgbClr val="003399"/>
                </a:solidFill>
              </a:rPr>
              <a:t>++; </a:t>
            </a:r>
          </a:p>
          <a:p>
            <a:pPr marL="0" indent="0">
              <a:buNone/>
            </a:pPr>
            <a:r>
              <a:rPr lang="en-US" dirty="0">
                <a:solidFill>
                  <a:srgbClr val="003399"/>
                </a:solidFill>
              </a:rPr>
              <a:t>	} while(</a:t>
            </a:r>
            <a:r>
              <a:rPr lang="en-US" dirty="0" err="1">
                <a:solidFill>
                  <a:srgbClr val="003399"/>
                </a:solidFill>
              </a:rPr>
              <a:t>i</a:t>
            </a:r>
            <a:r>
              <a:rPr lang="en-US" dirty="0">
                <a:solidFill>
                  <a:srgbClr val="003399"/>
                </a:solidFill>
              </a:rPr>
              <a:t>&lt;= n);</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(“Sum is %d”, sum); </a:t>
            </a:r>
          </a:p>
          <a:p>
            <a:pPr marL="0" indent="0">
              <a:buNone/>
            </a:pPr>
            <a:r>
              <a:rPr lang="en-US" dirty="0">
                <a:solidFill>
                  <a:srgbClr val="003399"/>
                </a:solidFill>
              </a:rPr>
              <a:t>}</a:t>
            </a:r>
          </a:p>
          <a:p>
            <a:endParaRPr lang="en-US" dirty="0">
              <a:solidFill>
                <a:srgbClr val="003399"/>
              </a:solidFill>
            </a:endParaRPr>
          </a:p>
        </p:txBody>
      </p:sp>
      <p:sp>
        <p:nvSpPr>
          <p:cNvPr id="4" name="Rectangle 3">
            <a:extLst>
              <a:ext uri="{FF2B5EF4-FFF2-40B4-BE49-F238E27FC236}">
                <a16:creationId xmlns:a16="http://schemas.microsoft.com/office/drawing/2014/main" id="{B6504DA7-0CBA-4BB7-82F5-714A63E1B338}"/>
              </a:ext>
            </a:extLst>
          </p:cNvPr>
          <p:cNvSpPr/>
          <p:nvPr/>
        </p:nvSpPr>
        <p:spPr>
          <a:xfrm>
            <a:off x="6714309" y="1825625"/>
            <a:ext cx="3648891" cy="923330"/>
          </a:xfrm>
          <a:prstGeom prst="rect">
            <a:avLst/>
          </a:prstGeom>
        </p:spPr>
        <p:txBody>
          <a:bodyPr wrap="square">
            <a:spAutoFit/>
          </a:bodyPr>
          <a:lstStyle/>
          <a:p>
            <a:r>
              <a:rPr lang="en-US" b="1" dirty="0">
                <a:solidFill>
                  <a:srgbClr val="003399"/>
                </a:solidFill>
              </a:rPr>
              <a:t>Output:</a:t>
            </a:r>
          </a:p>
          <a:p>
            <a:r>
              <a:rPr lang="en-US" dirty="0">
                <a:solidFill>
                  <a:srgbClr val="003399"/>
                </a:solidFill>
              </a:rPr>
              <a:t>Sum is 9</a:t>
            </a:r>
          </a:p>
          <a:p>
            <a:endParaRPr lang="en-US" dirty="0">
              <a:solidFill>
                <a:srgbClr val="003399"/>
              </a:solidFill>
            </a:endParaRPr>
          </a:p>
        </p:txBody>
      </p:sp>
    </p:spTree>
    <p:extLst>
      <p:ext uri="{BB962C8B-B14F-4D97-AF65-F5344CB8AC3E}">
        <p14:creationId xmlns:p14="http://schemas.microsoft.com/office/powerpoint/2010/main" val="264393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Break Statement</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dirty="0">
                <a:solidFill>
                  <a:srgbClr val="003399"/>
                </a:solidFill>
              </a:rPr>
              <a:t>Break statement provides an early exit from for, while, and do, just as from switch. </a:t>
            </a:r>
          </a:p>
          <a:p>
            <a:r>
              <a:rPr lang="en-GB" dirty="0">
                <a:solidFill>
                  <a:srgbClr val="003399"/>
                </a:solidFill>
              </a:rPr>
              <a:t>A break causes the innermost enclosing loop or switch to be exited immediately. </a:t>
            </a:r>
          </a:p>
          <a:p>
            <a:r>
              <a:rPr lang="en-GB" dirty="0">
                <a:solidFill>
                  <a:srgbClr val="003399"/>
                </a:solidFill>
              </a:rPr>
              <a:t>The only way to exit this loop is through a break statement.</a:t>
            </a:r>
            <a:endParaRPr lang="en-US" dirty="0">
              <a:solidFill>
                <a:srgbClr val="003399"/>
              </a:solidFill>
            </a:endParaRPr>
          </a:p>
          <a:p>
            <a:pPr lvl="1"/>
            <a:endParaRPr lang="en-GB" dirty="0">
              <a:solidFill>
                <a:srgbClr val="003399"/>
              </a:solidFill>
            </a:endParaRPr>
          </a:p>
          <a:p>
            <a:pPr lvl="1"/>
            <a:endParaRPr lang="en-US" b="1" u="sng" dirty="0">
              <a:solidFill>
                <a:srgbClr val="003399"/>
              </a:solidFill>
            </a:endParaRPr>
          </a:p>
        </p:txBody>
      </p:sp>
    </p:spTree>
    <p:extLst>
      <p:ext uri="{BB962C8B-B14F-4D97-AF65-F5344CB8AC3E}">
        <p14:creationId xmlns:p14="http://schemas.microsoft.com/office/powerpoint/2010/main" val="188158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Break Statement – </a:t>
            </a:r>
            <a:r>
              <a:rPr lang="en-US" b="1" dirty="0" err="1">
                <a:solidFill>
                  <a:srgbClr val="FF0000"/>
                </a:solidFill>
              </a:rPr>
              <a:t>Contd</a:t>
            </a:r>
            <a:r>
              <a:rPr lang="en-US" b="1" dirty="0">
                <a:solidFill>
                  <a:srgbClr val="FF0000"/>
                </a:solidFill>
              </a:rPr>
              <a:t>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4743994" cy="4351338"/>
          </a:xfrm>
        </p:spPr>
        <p:txBody>
          <a:bodyPr>
            <a:normAutofit fontScale="62500" lnSpcReduction="20000"/>
          </a:bodyPr>
          <a:lstStyle/>
          <a:p>
            <a:r>
              <a:rPr lang="en-US" b="1" u="sng" dirty="0">
                <a:solidFill>
                  <a:srgbClr val="003399"/>
                </a:solidFill>
              </a:rPr>
              <a:t>Example:</a:t>
            </a:r>
            <a:r>
              <a:rPr lang="en-US" dirty="0">
                <a:solidFill>
                  <a:srgbClr val="003399"/>
                </a:solidFill>
              </a:rPr>
              <a:t> </a:t>
            </a:r>
          </a:p>
          <a:p>
            <a:pPr marL="0" indent="0">
              <a:buNone/>
            </a:pPr>
            <a:r>
              <a:rPr lang="en-US" dirty="0">
                <a:solidFill>
                  <a:srgbClr val="003399"/>
                </a:solidFill>
              </a:rPr>
              <a:t>#include&lt;</a:t>
            </a:r>
            <a:r>
              <a:rPr lang="en-US" dirty="0" err="1">
                <a:solidFill>
                  <a:srgbClr val="003399"/>
                </a:solidFill>
              </a:rPr>
              <a:t>stdio.h</a:t>
            </a:r>
            <a:r>
              <a:rPr lang="en-US" dirty="0">
                <a:solidFill>
                  <a:srgbClr val="003399"/>
                </a:solidFill>
              </a:rPr>
              <a:t>&gt;</a:t>
            </a:r>
          </a:p>
          <a:p>
            <a:pPr marL="0" indent="0">
              <a:buNone/>
            </a:pPr>
            <a:r>
              <a:rPr lang="en-US" dirty="0">
                <a:solidFill>
                  <a:srgbClr val="003399"/>
                </a:solidFill>
              </a:rPr>
              <a:t>#include&lt;</a:t>
            </a:r>
            <a:r>
              <a:rPr lang="en-US" dirty="0" err="1">
                <a:solidFill>
                  <a:srgbClr val="003399"/>
                </a:solidFill>
              </a:rPr>
              <a:t>conio.h</a:t>
            </a:r>
            <a:r>
              <a:rPr lang="en-US" dirty="0">
                <a:solidFill>
                  <a:srgbClr val="003399"/>
                </a:solidFill>
              </a:rPr>
              <a:t>&gt;</a:t>
            </a:r>
          </a:p>
          <a:p>
            <a:pPr marL="0" indent="0">
              <a:buNone/>
            </a:pPr>
            <a:r>
              <a:rPr lang="en-US" dirty="0">
                <a:solidFill>
                  <a:srgbClr val="003399"/>
                </a:solidFill>
              </a:rPr>
              <a:t>void main(){</a:t>
            </a:r>
          </a:p>
          <a:p>
            <a:pPr marL="0" indent="0">
              <a:buNone/>
            </a:pPr>
            <a:r>
              <a:rPr lang="en-US" dirty="0">
                <a:solidFill>
                  <a:srgbClr val="003399"/>
                </a:solidFill>
              </a:rPr>
              <a:t>	int p, q; </a:t>
            </a:r>
          </a:p>
          <a:p>
            <a:pPr marL="0" indent="0">
              <a:buNone/>
            </a:pPr>
            <a:r>
              <a:rPr lang="en-US" dirty="0">
                <a:solidFill>
                  <a:srgbClr val="003399"/>
                </a:solidFill>
              </a:rPr>
              <a:t>	for (p = 1; p &lt;= 10; p++ ){</a:t>
            </a:r>
          </a:p>
          <a:p>
            <a:pPr marL="0" indent="0">
              <a:buNone/>
            </a:pPr>
            <a:r>
              <a:rPr lang="en-US" dirty="0">
                <a:solidFill>
                  <a:srgbClr val="003399"/>
                </a:solidFill>
              </a:rPr>
              <a:t>		if(p==7){</a:t>
            </a:r>
          </a:p>
          <a:p>
            <a:pPr marL="0" indent="0">
              <a:buNone/>
            </a:pPr>
            <a:r>
              <a:rPr lang="en-US" dirty="0">
                <a:solidFill>
                  <a:srgbClr val="003399"/>
                </a:solidFill>
              </a:rPr>
              <a:t>			break; </a:t>
            </a:r>
          </a:p>
          <a:p>
            <a:pPr marL="0" indent="0">
              <a:buNone/>
            </a:pPr>
            <a:r>
              <a:rPr lang="en-US" dirty="0">
                <a:solidFill>
                  <a:srgbClr val="003399"/>
                </a:solidFill>
              </a:rPr>
              <a:t>		}</a:t>
            </a: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a:t>
            </a:r>
            <a:r>
              <a:rPr lang="en-IN" dirty="0">
                <a:solidFill>
                  <a:srgbClr val="003399"/>
                </a:solidFill>
              </a:rPr>
              <a:t>“Output is: %d”, p); </a:t>
            </a:r>
          </a:p>
          <a:p>
            <a:pPr marL="0" indent="0">
              <a:buNone/>
            </a:pPr>
            <a:r>
              <a:rPr lang="en-IN" dirty="0">
                <a:solidFill>
                  <a:srgbClr val="003399"/>
                </a:solidFill>
              </a:rPr>
              <a:t>	}</a:t>
            </a:r>
          </a:p>
          <a:p>
            <a:pPr marL="0" indent="0">
              <a:buNone/>
            </a:pPr>
            <a:r>
              <a:rPr lang="en-IN" dirty="0">
                <a:solidFill>
                  <a:srgbClr val="003399"/>
                </a:solidFill>
              </a:rPr>
              <a:t>	</a:t>
            </a:r>
            <a:r>
              <a:rPr lang="en-IN" dirty="0" err="1">
                <a:solidFill>
                  <a:srgbClr val="003399"/>
                </a:solidFill>
              </a:rPr>
              <a:t>getch</a:t>
            </a:r>
            <a:r>
              <a:rPr lang="en-IN" dirty="0">
                <a:solidFill>
                  <a:srgbClr val="003399"/>
                </a:solidFill>
              </a:rPr>
              <a:t>(); </a:t>
            </a:r>
          </a:p>
          <a:p>
            <a:pPr marL="0" indent="0">
              <a:buNone/>
            </a:pPr>
            <a:r>
              <a:rPr lang="en-IN" dirty="0">
                <a:solidFill>
                  <a:srgbClr val="003399"/>
                </a:solidFill>
              </a:rPr>
              <a:t>}</a:t>
            </a:r>
            <a:endParaRPr lang="en-US" dirty="0">
              <a:solidFill>
                <a:srgbClr val="003399"/>
              </a:solidFill>
            </a:endParaRPr>
          </a:p>
        </p:txBody>
      </p:sp>
      <p:sp>
        <p:nvSpPr>
          <p:cNvPr id="4" name="Rectangle 3">
            <a:extLst>
              <a:ext uri="{FF2B5EF4-FFF2-40B4-BE49-F238E27FC236}">
                <a16:creationId xmlns:a16="http://schemas.microsoft.com/office/drawing/2014/main" id="{6D2A83B2-F145-44D5-A142-867C71639D91}"/>
              </a:ext>
            </a:extLst>
          </p:cNvPr>
          <p:cNvSpPr/>
          <p:nvPr/>
        </p:nvSpPr>
        <p:spPr>
          <a:xfrm>
            <a:off x="6714309" y="1825625"/>
            <a:ext cx="3648891" cy="2031325"/>
          </a:xfrm>
          <a:prstGeom prst="rect">
            <a:avLst/>
          </a:prstGeom>
        </p:spPr>
        <p:txBody>
          <a:bodyPr wrap="square">
            <a:spAutoFit/>
          </a:bodyPr>
          <a:lstStyle/>
          <a:p>
            <a:r>
              <a:rPr lang="en-US" b="1" dirty="0">
                <a:solidFill>
                  <a:srgbClr val="003399"/>
                </a:solidFill>
              </a:rPr>
              <a:t>Output:</a:t>
            </a:r>
          </a:p>
          <a:p>
            <a:r>
              <a:rPr lang="en-US" dirty="0">
                <a:solidFill>
                  <a:srgbClr val="003399"/>
                </a:solidFill>
              </a:rPr>
              <a:t>Output is : 1</a:t>
            </a:r>
          </a:p>
          <a:p>
            <a:r>
              <a:rPr lang="en-IN" dirty="0">
                <a:solidFill>
                  <a:srgbClr val="003399"/>
                </a:solidFill>
              </a:rPr>
              <a:t>O</a:t>
            </a:r>
            <a:r>
              <a:rPr lang="en-US" dirty="0" err="1">
                <a:solidFill>
                  <a:srgbClr val="003399"/>
                </a:solidFill>
              </a:rPr>
              <a:t>utput</a:t>
            </a:r>
            <a:r>
              <a:rPr lang="en-US" dirty="0">
                <a:solidFill>
                  <a:srgbClr val="003399"/>
                </a:solidFill>
              </a:rPr>
              <a:t> is : 2</a:t>
            </a:r>
          </a:p>
          <a:p>
            <a:r>
              <a:rPr lang="en-IN" dirty="0">
                <a:solidFill>
                  <a:srgbClr val="003399"/>
                </a:solidFill>
              </a:rPr>
              <a:t>O</a:t>
            </a:r>
            <a:r>
              <a:rPr lang="en-US" dirty="0" err="1">
                <a:solidFill>
                  <a:srgbClr val="003399"/>
                </a:solidFill>
              </a:rPr>
              <a:t>utput</a:t>
            </a:r>
            <a:r>
              <a:rPr lang="en-US" dirty="0">
                <a:solidFill>
                  <a:srgbClr val="003399"/>
                </a:solidFill>
              </a:rPr>
              <a:t> is : 3</a:t>
            </a:r>
          </a:p>
          <a:p>
            <a:r>
              <a:rPr lang="en-IN" dirty="0">
                <a:solidFill>
                  <a:srgbClr val="003399"/>
                </a:solidFill>
              </a:rPr>
              <a:t>O</a:t>
            </a:r>
            <a:r>
              <a:rPr lang="en-US" dirty="0" err="1">
                <a:solidFill>
                  <a:srgbClr val="003399"/>
                </a:solidFill>
              </a:rPr>
              <a:t>utput</a:t>
            </a:r>
            <a:r>
              <a:rPr lang="en-US" dirty="0">
                <a:solidFill>
                  <a:srgbClr val="003399"/>
                </a:solidFill>
              </a:rPr>
              <a:t> is : 4</a:t>
            </a:r>
          </a:p>
          <a:p>
            <a:r>
              <a:rPr lang="en-IN" dirty="0">
                <a:solidFill>
                  <a:srgbClr val="003399"/>
                </a:solidFill>
              </a:rPr>
              <a:t>O</a:t>
            </a:r>
            <a:r>
              <a:rPr lang="en-US" dirty="0" err="1">
                <a:solidFill>
                  <a:srgbClr val="003399"/>
                </a:solidFill>
              </a:rPr>
              <a:t>utput</a:t>
            </a:r>
            <a:r>
              <a:rPr lang="en-US" dirty="0">
                <a:solidFill>
                  <a:srgbClr val="003399"/>
                </a:solidFill>
              </a:rPr>
              <a:t> is : 5</a:t>
            </a:r>
          </a:p>
          <a:p>
            <a:r>
              <a:rPr lang="en-IN" dirty="0">
                <a:solidFill>
                  <a:srgbClr val="003399"/>
                </a:solidFill>
              </a:rPr>
              <a:t>O</a:t>
            </a:r>
            <a:r>
              <a:rPr lang="en-US" dirty="0" err="1">
                <a:solidFill>
                  <a:srgbClr val="003399"/>
                </a:solidFill>
              </a:rPr>
              <a:t>utput</a:t>
            </a:r>
            <a:r>
              <a:rPr lang="en-US" dirty="0">
                <a:solidFill>
                  <a:srgbClr val="003399"/>
                </a:solidFill>
              </a:rPr>
              <a:t> is : 6</a:t>
            </a:r>
          </a:p>
        </p:txBody>
      </p:sp>
    </p:spTree>
    <p:extLst>
      <p:ext uri="{BB962C8B-B14F-4D97-AF65-F5344CB8AC3E}">
        <p14:creationId xmlns:p14="http://schemas.microsoft.com/office/powerpoint/2010/main" val="273515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a:xfrm>
            <a:off x="646611" y="172786"/>
            <a:ext cx="10515600" cy="1325563"/>
          </a:xfrm>
        </p:spPr>
        <p:txBody>
          <a:bodyPr/>
          <a:lstStyle/>
          <a:p>
            <a:r>
              <a:rPr lang="en-IN" b="1" dirty="0" err="1">
                <a:solidFill>
                  <a:srgbClr val="FF0000"/>
                </a:solidFill>
              </a:rPr>
              <a:t>Goto</a:t>
            </a:r>
            <a:r>
              <a:rPr lang="en-IN" b="1" dirty="0">
                <a:solidFill>
                  <a:srgbClr val="FF0000"/>
                </a:solidFill>
              </a:rPr>
              <a:t> </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2506662"/>
            <a:ext cx="5066211" cy="4351338"/>
          </a:xfrm>
        </p:spPr>
        <p:txBody>
          <a:bodyPr>
            <a:normAutofit fontScale="55000" lnSpcReduction="20000"/>
          </a:bodyPr>
          <a:lstStyle/>
          <a:p>
            <a:r>
              <a:rPr lang="en-US" b="1" u="sng" dirty="0">
                <a:solidFill>
                  <a:srgbClr val="003399"/>
                </a:solidFill>
              </a:rPr>
              <a:t>Example:</a:t>
            </a:r>
            <a:r>
              <a:rPr lang="en-US" dirty="0">
                <a:solidFill>
                  <a:srgbClr val="003399"/>
                </a:solidFill>
              </a:rPr>
              <a:t> </a:t>
            </a:r>
          </a:p>
          <a:p>
            <a:pPr marL="0" indent="0">
              <a:buNone/>
            </a:pPr>
            <a:r>
              <a:rPr lang="en-US" dirty="0">
                <a:solidFill>
                  <a:srgbClr val="003399"/>
                </a:solidFill>
              </a:rPr>
              <a:t>#include&lt;</a:t>
            </a:r>
            <a:r>
              <a:rPr lang="en-US" dirty="0" err="1">
                <a:solidFill>
                  <a:srgbClr val="003399"/>
                </a:solidFill>
              </a:rPr>
              <a:t>stdio.h</a:t>
            </a:r>
            <a:r>
              <a:rPr lang="en-US" dirty="0">
                <a:solidFill>
                  <a:srgbClr val="003399"/>
                </a:solidFill>
              </a:rPr>
              <a:t>&gt;</a:t>
            </a:r>
          </a:p>
          <a:p>
            <a:pPr marL="0" indent="0">
              <a:buNone/>
            </a:pPr>
            <a:r>
              <a:rPr lang="en-US" dirty="0">
                <a:solidFill>
                  <a:srgbClr val="003399"/>
                </a:solidFill>
              </a:rPr>
              <a:t>#include&lt;</a:t>
            </a:r>
            <a:r>
              <a:rPr lang="en-US" dirty="0" err="1">
                <a:solidFill>
                  <a:srgbClr val="003399"/>
                </a:solidFill>
              </a:rPr>
              <a:t>conio.h</a:t>
            </a:r>
            <a:r>
              <a:rPr lang="en-US" dirty="0">
                <a:solidFill>
                  <a:srgbClr val="003399"/>
                </a:solidFill>
              </a:rPr>
              <a:t>&gt;</a:t>
            </a:r>
          </a:p>
          <a:p>
            <a:pPr marL="0" indent="0">
              <a:buNone/>
            </a:pPr>
            <a:r>
              <a:rPr lang="en-US" dirty="0">
                <a:solidFill>
                  <a:srgbClr val="003399"/>
                </a:solidFill>
              </a:rPr>
              <a:t>void main(){</a:t>
            </a:r>
          </a:p>
          <a:p>
            <a:pPr marL="0" indent="0">
              <a:buNone/>
            </a:pPr>
            <a:r>
              <a:rPr lang="en-US" dirty="0">
                <a:solidFill>
                  <a:srgbClr val="003399"/>
                </a:solidFill>
              </a:rPr>
              <a:t>	int p, q; </a:t>
            </a:r>
          </a:p>
          <a:p>
            <a:pPr marL="0" indent="0">
              <a:buNone/>
            </a:pPr>
            <a:r>
              <a:rPr lang="en-US" dirty="0">
                <a:solidFill>
                  <a:srgbClr val="003399"/>
                </a:solidFill>
              </a:rPr>
              <a:t>	for (p = 1; p &lt;= 10; p++ ){</a:t>
            </a:r>
          </a:p>
          <a:p>
            <a:pPr marL="0" indent="0">
              <a:buNone/>
            </a:pPr>
            <a:r>
              <a:rPr lang="en-US" dirty="0">
                <a:solidFill>
                  <a:srgbClr val="003399"/>
                </a:solidFill>
              </a:rPr>
              <a:t>		if(p==7){</a:t>
            </a:r>
          </a:p>
          <a:p>
            <a:pPr marL="0" indent="0">
              <a:buNone/>
            </a:pPr>
            <a:r>
              <a:rPr lang="en-US" dirty="0">
                <a:solidFill>
                  <a:srgbClr val="003399"/>
                </a:solidFill>
              </a:rPr>
              <a:t>			</a:t>
            </a:r>
            <a:r>
              <a:rPr lang="en-US" dirty="0" err="1">
                <a:solidFill>
                  <a:srgbClr val="003399"/>
                </a:solidFill>
              </a:rPr>
              <a:t>goto</a:t>
            </a:r>
            <a:r>
              <a:rPr lang="en-US" dirty="0">
                <a:solidFill>
                  <a:srgbClr val="003399"/>
                </a:solidFill>
              </a:rPr>
              <a:t> last;</a:t>
            </a:r>
          </a:p>
          <a:p>
            <a:pPr marL="0" indent="0">
              <a:buNone/>
            </a:pPr>
            <a:r>
              <a:rPr lang="en-US" dirty="0">
                <a:solidFill>
                  <a:srgbClr val="003399"/>
                </a:solidFill>
              </a:rPr>
              <a:t>		}</a:t>
            </a:r>
          </a:p>
          <a:p>
            <a:pPr marL="0" indent="0">
              <a:buNone/>
            </a:pPr>
            <a:r>
              <a:rPr lang="en-IN" dirty="0">
                <a:solidFill>
                  <a:srgbClr val="003399"/>
                </a:solidFill>
              </a:rPr>
              <a:t>		last: </a:t>
            </a:r>
            <a:endParaRPr lang="en-US" dirty="0">
              <a:solidFill>
                <a:srgbClr val="003399"/>
              </a:solidFill>
            </a:endParaRPr>
          </a:p>
          <a:p>
            <a:pPr marL="0" indent="0">
              <a:buNone/>
            </a:pPr>
            <a:r>
              <a:rPr lang="en-US" dirty="0">
                <a:solidFill>
                  <a:srgbClr val="003399"/>
                </a:solidFill>
              </a:rPr>
              <a:t>			</a:t>
            </a:r>
            <a:r>
              <a:rPr lang="en-US" dirty="0" err="1">
                <a:solidFill>
                  <a:srgbClr val="003399"/>
                </a:solidFill>
              </a:rPr>
              <a:t>printf</a:t>
            </a:r>
            <a:r>
              <a:rPr lang="en-US" dirty="0">
                <a:solidFill>
                  <a:srgbClr val="003399"/>
                </a:solidFill>
              </a:rPr>
              <a:t>(</a:t>
            </a:r>
            <a:r>
              <a:rPr lang="en-IN" dirty="0">
                <a:solidFill>
                  <a:srgbClr val="003399"/>
                </a:solidFill>
              </a:rPr>
              <a:t>“Output is: %d”, p); </a:t>
            </a:r>
          </a:p>
          <a:p>
            <a:pPr marL="0" indent="0">
              <a:buNone/>
            </a:pPr>
            <a:r>
              <a:rPr lang="en-IN" dirty="0">
                <a:solidFill>
                  <a:srgbClr val="003399"/>
                </a:solidFill>
              </a:rPr>
              <a:t>	}</a:t>
            </a:r>
          </a:p>
          <a:p>
            <a:pPr marL="0" indent="0">
              <a:buNone/>
            </a:pPr>
            <a:r>
              <a:rPr lang="en-IN" dirty="0">
                <a:solidFill>
                  <a:srgbClr val="003399"/>
                </a:solidFill>
              </a:rPr>
              <a:t>	</a:t>
            </a:r>
            <a:r>
              <a:rPr lang="en-IN" dirty="0" err="1">
                <a:solidFill>
                  <a:srgbClr val="003399"/>
                </a:solidFill>
              </a:rPr>
              <a:t>getch</a:t>
            </a:r>
            <a:r>
              <a:rPr lang="en-IN" dirty="0">
                <a:solidFill>
                  <a:srgbClr val="003399"/>
                </a:solidFill>
              </a:rPr>
              <a:t>(); </a:t>
            </a:r>
          </a:p>
          <a:p>
            <a:pPr marL="0" indent="0">
              <a:buNone/>
            </a:pPr>
            <a:r>
              <a:rPr lang="en-IN" dirty="0">
                <a:solidFill>
                  <a:srgbClr val="003399"/>
                </a:solidFill>
              </a:rPr>
              <a:t>}</a:t>
            </a:r>
            <a:endParaRPr lang="en-US" dirty="0">
              <a:solidFill>
                <a:srgbClr val="003399"/>
              </a:solidFill>
            </a:endParaRPr>
          </a:p>
        </p:txBody>
      </p:sp>
      <p:sp>
        <p:nvSpPr>
          <p:cNvPr id="4" name="Rectangle 3">
            <a:extLst>
              <a:ext uri="{FF2B5EF4-FFF2-40B4-BE49-F238E27FC236}">
                <a16:creationId xmlns:a16="http://schemas.microsoft.com/office/drawing/2014/main" id="{1CFC8CDC-2E15-4882-B82E-8E6CB505D051}"/>
              </a:ext>
            </a:extLst>
          </p:cNvPr>
          <p:cNvSpPr/>
          <p:nvPr/>
        </p:nvSpPr>
        <p:spPr>
          <a:xfrm>
            <a:off x="7001692" y="2896780"/>
            <a:ext cx="3648891" cy="3416320"/>
          </a:xfrm>
          <a:prstGeom prst="rect">
            <a:avLst/>
          </a:prstGeom>
        </p:spPr>
        <p:txBody>
          <a:bodyPr wrap="square">
            <a:spAutoFit/>
          </a:bodyPr>
          <a:lstStyle/>
          <a:p>
            <a:r>
              <a:rPr lang="en-US" b="1" dirty="0">
                <a:solidFill>
                  <a:srgbClr val="003399"/>
                </a:solidFill>
              </a:rPr>
              <a:t>Output:</a:t>
            </a:r>
          </a:p>
          <a:p>
            <a:r>
              <a:rPr lang="en-US" dirty="0">
                <a:solidFill>
                  <a:srgbClr val="003399"/>
                </a:solidFill>
              </a:rPr>
              <a:t>Output is : 1</a:t>
            </a:r>
          </a:p>
          <a:p>
            <a:r>
              <a:rPr lang="en-IN" dirty="0">
                <a:solidFill>
                  <a:srgbClr val="003399"/>
                </a:solidFill>
              </a:rPr>
              <a:t>O</a:t>
            </a:r>
            <a:r>
              <a:rPr lang="en-US" dirty="0" err="1">
                <a:solidFill>
                  <a:srgbClr val="003399"/>
                </a:solidFill>
              </a:rPr>
              <a:t>utput</a:t>
            </a:r>
            <a:r>
              <a:rPr lang="en-US" dirty="0">
                <a:solidFill>
                  <a:srgbClr val="003399"/>
                </a:solidFill>
              </a:rPr>
              <a:t> is : 2</a:t>
            </a:r>
          </a:p>
          <a:p>
            <a:r>
              <a:rPr lang="en-IN" dirty="0">
                <a:solidFill>
                  <a:srgbClr val="003399"/>
                </a:solidFill>
              </a:rPr>
              <a:t>O</a:t>
            </a:r>
            <a:r>
              <a:rPr lang="en-US" dirty="0" err="1">
                <a:solidFill>
                  <a:srgbClr val="003399"/>
                </a:solidFill>
              </a:rPr>
              <a:t>utput</a:t>
            </a:r>
            <a:r>
              <a:rPr lang="en-US" dirty="0">
                <a:solidFill>
                  <a:srgbClr val="003399"/>
                </a:solidFill>
              </a:rPr>
              <a:t> is : 3</a:t>
            </a:r>
          </a:p>
          <a:p>
            <a:r>
              <a:rPr lang="en-IN" dirty="0">
                <a:solidFill>
                  <a:srgbClr val="003399"/>
                </a:solidFill>
              </a:rPr>
              <a:t>O</a:t>
            </a:r>
            <a:r>
              <a:rPr lang="en-US" dirty="0" err="1">
                <a:solidFill>
                  <a:srgbClr val="003399"/>
                </a:solidFill>
              </a:rPr>
              <a:t>utput</a:t>
            </a:r>
            <a:r>
              <a:rPr lang="en-US" dirty="0">
                <a:solidFill>
                  <a:srgbClr val="003399"/>
                </a:solidFill>
              </a:rPr>
              <a:t> is : 4</a:t>
            </a:r>
          </a:p>
          <a:p>
            <a:r>
              <a:rPr lang="en-IN" dirty="0">
                <a:solidFill>
                  <a:srgbClr val="003399"/>
                </a:solidFill>
              </a:rPr>
              <a:t>O</a:t>
            </a:r>
            <a:r>
              <a:rPr lang="en-US" dirty="0" err="1">
                <a:solidFill>
                  <a:srgbClr val="003399"/>
                </a:solidFill>
              </a:rPr>
              <a:t>utput</a:t>
            </a:r>
            <a:r>
              <a:rPr lang="en-US" dirty="0">
                <a:solidFill>
                  <a:srgbClr val="003399"/>
                </a:solidFill>
              </a:rPr>
              <a:t> is : 5</a:t>
            </a:r>
          </a:p>
          <a:p>
            <a:r>
              <a:rPr lang="en-IN" dirty="0">
                <a:solidFill>
                  <a:srgbClr val="003399"/>
                </a:solidFill>
              </a:rPr>
              <a:t>O</a:t>
            </a:r>
            <a:r>
              <a:rPr lang="en-US" dirty="0" err="1">
                <a:solidFill>
                  <a:srgbClr val="003399"/>
                </a:solidFill>
              </a:rPr>
              <a:t>utput</a:t>
            </a:r>
            <a:r>
              <a:rPr lang="en-US" dirty="0">
                <a:solidFill>
                  <a:srgbClr val="003399"/>
                </a:solidFill>
              </a:rPr>
              <a:t> is : 6</a:t>
            </a:r>
          </a:p>
          <a:p>
            <a:r>
              <a:rPr lang="en-IN" dirty="0">
                <a:solidFill>
                  <a:srgbClr val="003399"/>
                </a:solidFill>
              </a:rPr>
              <a:t>O</a:t>
            </a:r>
            <a:r>
              <a:rPr lang="en-US" dirty="0" err="1">
                <a:solidFill>
                  <a:srgbClr val="003399"/>
                </a:solidFill>
              </a:rPr>
              <a:t>utput</a:t>
            </a:r>
            <a:r>
              <a:rPr lang="en-US" dirty="0">
                <a:solidFill>
                  <a:srgbClr val="003399"/>
                </a:solidFill>
              </a:rPr>
              <a:t> is : 7</a:t>
            </a:r>
          </a:p>
          <a:p>
            <a:r>
              <a:rPr lang="en-IN" dirty="0">
                <a:solidFill>
                  <a:srgbClr val="003399"/>
                </a:solidFill>
              </a:rPr>
              <a:t>O</a:t>
            </a:r>
            <a:r>
              <a:rPr lang="en-US" dirty="0" err="1">
                <a:solidFill>
                  <a:srgbClr val="003399"/>
                </a:solidFill>
              </a:rPr>
              <a:t>utput</a:t>
            </a:r>
            <a:r>
              <a:rPr lang="en-US" dirty="0">
                <a:solidFill>
                  <a:srgbClr val="003399"/>
                </a:solidFill>
              </a:rPr>
              <a:t> is : 8</a:t>
            </a:r>
          </a:p>
          <a:p>
            <a:r>
              <a:rPr lang="en-IN" dirty="0">
                <a:solidFill>
                  <a:srgbClr val="003399"/>
                </a:solidFill>
              </a:rPr>
              <a:t>O</a:t>
            </a:r>
            <a:r>
              <a:rPr lang="en-US" dirty="0" err="1">
                <a:solidFill>
                  <a:srgbClr val="003399"/>
                </a:solidFill>
              </a:rPr>
              <a:t>utput</a:t>
            </a:r>
            <a:r>
              <a:rPr lang="en-US" dirty="0">
                <a:solidFill>
                  <a:srgbClr val="003399"/>
                </a:solidFill>
              </a:rPr>
              <a:t> is : 9</a:t>
            </a:r>
          </a:p>
          <a:p>
            <a:r>
              <a:rPr lang="en-IN" dirty="0">
                <a:solidFill>
                  <a:srgbClr val="003399"/>
                </a:solidFill>
              </a:rPr>
              <a:t>O</a:t>
            </a:r>
            <a:r>
              <a:rPr lang="en-US" dirty="0" err="1">
                <a:solidFill>
                  <a:srgbClr val="003399"/>
                </a:solidFill>
              </a:rPr>
              <a:t>utput</a:t>
            </a:r>
            <a:r>
              <a:rPr lang="en-US" dirty="0">
                <a:solidFill>
                  <a:srgbClr val="003399"/>
                </a:solidFill>
              </a:rPr>
              <a:t> is : 10</a:t>
            </a:r>
          </a:p>
          <a:p>
            <a:endParaRPr lang="en-US" dirty="0">
              <a:solidFill>
                <a:srgbClr val="003399"/>
              </a:solidFill>
            </a:endParaRPr>
          </a:p>
        </p:txBody>
      </p:sp>
      <p:sp>
        <p:nvSpPr>
          <p:cNvPr id="5" name="Content Placeholder 2">
            <a:extLst>
              <a:ext uri="{FF2B5EF4-FFF2-40B4-BE49-F238E27FC236}">
                <a16:creationId xmlns:a16="http://schemas.microsoft.com/office/drawing/2014/main" id="{87CD3613-9071-42F0-8FE4-8A1770AB8144}"/>
              </a:ext>
            </a:extLst>
          </p:cNvPr>
          <p:cNvSpPr txBox="1">
            <a:spLocks/>
          </p:cNvSpPr>
          <p:nvPr/>
        </p:nvSpPr>
        <p:spPr>
          <a:xfrm>
            <a:off x="646611" y="1110116"/>
            <a:ext cx="10515600" cy="1396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solidFill>
                  <a:srgbClr val="003399"/>
                </a:solidFill>
              </a:rPr>
              <a:t>Goto</a:t>
            </a:r>
            <a:r>
              <a:rPr lang="en-GB" dirty="0">
                <a:solidFill>
                  <a:srgbClr val="003399"/>
                </a:solidFill>
              </a:rPr>
              <a:t> Statement is a jump statement , it is used to transfer program control from one part of function / condition /loop etc to another. </a:t>
            </a:r>
          </a:p>
          <a:p>
            <a:r>
              <a:rPr lang="en-GB" dirty="0">
                <a:solidFill>
                  <a:srgbClr val="003399"/>
                </a:solidFill>
              </a:rPr>
              <a:t>This statement provide a facility to unconditional jump. </a:t>
            </a:r>
            <a:endParaRPr lang="en-US" dirty="0">
              <a:solidFill>
                <a:srgbClr val="003399"/>
              </a:solidFill>
            </a:endParaRPr>
          </a:p>
        </p:txBody>
      </p:sp>
    </p:spTree>
    <p:extLst>
      <p:ext uri="{BB962C8B-B14F-4D97-AF65-F5344CB8AC3E}">
        <p14:creationId xmlns:p14="http://schemas.microsoft.com/office/powerpoint/2010/main" val="226809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DA7E2A-A81A-4798-B579-2C4DA15AC134}"/>
              </a:ext>
            </a:extLst>
          </p:cNvPr>
          <p:cNvGraphicFramePr>
            <a:graphicFrameLocks noGrp="1"/>
          </p:cNvGraphicFramePr>
          <p:nvPr>
            <p:extLst/>
          </p:nvPr>
        </p:nvGraphicFramePr>
        <p:xfrm>
          <a:off x="125352" y="283027"/>
          <a:ext cx="11883768" cy="426720"/>
        </p:xfrm>
        <a:graphic>
          <a:graphicData uri="http://schemas.openxmlformats.org/drawingml/2006/table">
            <a:tbl>
              <a:tblPr firstRow="1" bandRow="1">
                <a:tableStyleId>{21E4AEA4-8DFA-4A89-87EB-49C32662AFE0}</a:tableStyleId>
              </a:tblPr>
              <a:tblGrid>
                <a:gridCol w="5941884">
                  <a:extLst>
                    <a:ext uri="{9D8B030D-6E8A-4147-A177-3AD203B41FA5}">
                      <a16:colId xmlns:a16="http://schemas.microsoft.com/office/drawing/2014/main" val="20000"/>
                    </a:ext>
                  </a:extLst>
                </a:gridCol>
                <a:gridCol w="5941884">
                  <a:extLst>
                    <a:ext uri="{9D8B030D-6E8A-4147-A177-3AD203B41FA5}">
                      <a16:colId xmlns:a16="http://schemas.microsoft.com/office/drawing/2014/main" val="20001"/>
                    </a:ext>
                  </a:extLst>
                </a:gridCol>
              </a:tblGrid>
              <a:tr h="370840">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Course Learning Outcomes (CLO)</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At the end of this course, learners will be able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950E0907-F794-4D52-AB54-676DAFD8488B}"/>
              </a:ext>
            </a:extLst>
          </p:cNvPr>
          <p:cNvGraphicFramePr>
            <a:graphicFrameLocks noGrp="1"/>
          </p:cNvGraphicFramePr>
          <p:nvPr>
            <p:extLst/>
          </p:nvPr>
        </p:nvGraphicFramePr>
        <p:xfrm>
          <a:off x="125352" y="713597"/>
          <a:ext cx="11883768" cy="5861376"/>
        </p:xfrm>
        <a:graphic>
          <a:graphicData uri="http://schemas.openxmlformats.org/drawingml/2006/table">
            <a:tbl>
              <a:tblPr firstRow="1" bandRow="1">
                <a:tableStyleId>{5DA37D80-6434-44D0-A028-1B22A696006F}</a:tableStyleId>
              </a:tblPr>
              <a:tblGrid>
                <a:gridCol w="1580000">
                  <a:extLst>
                    <a:ext uri="{9D8B030D-6E8A-4147-A177-3AD203B41FA5}">
                      <a16:colId xmlns:a16="http://schemas.microsoft.com/office/drawing/2014/main" val="20000"/>
                    </a:ext>
                  </a:extLst>
                </a:gridCol>
                <a:gridCol w="10303768">
                  <a:extLst>
                    <a:ext uri="{9D8B030D-6E8A-4147-A177-3AD203B41FA5}">
                      <a16:colId xmlns:a16="http://schemas.microsoft.com/office/drawing/2014/main" val="20001"/>
                    </a:ext>
                  </a:extLst>
                </a:gridCol>
              </a:tblGrid>
              <a:tr h="786545">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CLO-1: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To solve problems through computer programming. Express the basic data types and variables in C</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357598">
                <a:tc>
                  <a:txBody>
                    <a:bodyPr/>
                    <a:lstStyle/>
                    <a:p>
                      <a:r>
                        <a:rPr lang="en-GB" dirty="0">
                          <a:latin typeface="Times New Roman" panose="02020603050405020304" pitchFamily="18" charset="0"/>
                          <a:cs typeface="Times New Roman" panose="02020603050405020304" pitchFamily="18" charset="0"/>
                        </a:rPr>
                        <a:t>CLO-2:</a:t>
                      </a: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use appropriate data types in simple data processing applications. To create programs using the concept of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86545">
                <a:tc>
                  <a:txBody>
                    <a:bodyPr/>
                    <a:lstStyle/>
                    <a:p>
                      <a:r>
                        <a:rPr lang="en-GB" dirty="0">
                          <a:latin typeface="Times New Roman" panose="02020603050405020304" pitchFamily="18" charset="0"/>
                          <a:cs typeface="Times New Roman" panose="02020603050405020304" pitchFamily="18" charset="0"/>
                        </a:rPr>
                        <a:t>CLO-3:</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string processing applications with single and multi-dimensional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57598">
                <a:tc>
                  <a:txBody>
                    <a:bodyPr/>
                    <a:lstStyle/>
                    <a:p>
                      <a:r>
                        <a:rPr lang="en-GB" dirty="0">
                          <a:latin typeface="Times New Roman" panose="02020603050405020304" pitchFamily="18" charset="0"/>
                          <a:cs typeface="Times New Roman" panose="02020603050405020304" pitchFamily="18" charset="0"/>
                        </a:rPr>
                        <a:t>CLO-4:</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user defined functions with required operations. To implement pointers in applications with dynamic memory requirements.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86545">
                <a:tc>
                  <a:txBody>
                    <a:bodyPr/>
                    <a:lstStyle/>
                    <a:p>
                      <a:r>
                        <a:rPr lang="en-GB" dirty="0">
                          <a:latin typeface="Times New Roman" panose="02020603050405020304" pitchFamily="18" charset="0"/>
                          <a:cs typeface="Times New Roman" panose="02020603050405020304" pitchFamily="18" charset="0"/>
                        </a:rPr>
                        <a:t>CLO-5:</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programs using the python data types, loops, control statements for problem solving</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786545">
                <a:tc>
                  <a:txBody>
                    <a:bodyPr/>
                    <a:lstStyle/>
                    <a:p>
                      <a:r>
                        <a:rPr lang="en-GB" dirty="0">
                          <a:latin typeface="Times New Roman" panose="02020603050405020304" pitchFamily="18" charset="0"/>
                          <a:cs typeface="Times New Roman" panose="02020603050405020304" pitchFamily="18" charset="0"/>
                        </a:rPr>
                        <a:t>CLO-6:</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implement the suitable python library based solutions for solving statistical problems in data science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4662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Continue Statement	</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fontScale="62500" lnSpcReduction="20000"/>
          </a:bodyPr>
          <a:lstStyle/>
          <a:p>
            <a:r>
              <a:rPr lang="en-GB" dirty="0">
                <a:solidFill>
                  <a:srgbClr val="003399"/>
                </a:solidFill>
              </a:rPr>
              <a:t>The continue statement passes control to the next iteration of the nearest enclosing do, for, or while statement in which it appears, bypassing any remaining statements in the do, for, or while statement body.</a:t>
            </a:r>
          </a:p>
          <a:p>
            <a:pPr marL="0" indent="0">
              <a:buNone/>
            </a:pPr>
            <a:r>
              <a:rPr lang="en-US" i="1" dirty="0">
                <a:solidFill>
                  <a:srgbClr val="003399"/>
                </a:solidFill>
              </a:rPr>
              <a:t>#include&lt;</a:t>
            </a:r>
            <a:r>
              <a:rPr lang="en-US" i="1" dirty="0" err="1">
                <a:solidFill>
                  <a:srgbClr val="003399"/>
                </a:solidFill>
              </a:rPr>
              <a:t>stdio.h</a:t>
            </a:r>
            <a:r>
              <a:rPr lang="en-US" i="1" dirty="0">
                <a:solidFill>
                  <a:srgbClr val="003399"/>
                </a:solidFill>
              </a:rPr>
              <a:t>&gt;  </a:t>
            </a:r>
          </a:p>
          <a:p>
            <a:pPr marL="0" indent="0">
              <a:buNone/>
            </a:pPr>
            <a:r>
              <a:rPr lang="en-US" i="1" dirty="0">
                <a:solidFill>
                  <a:srgbClr val="003399"/>
                </a:solidFill>
              </a:rPr>
              <a:t>void main ()  </a:t>
            </a:r>
          </a:p>
          <a:p>
            <a:pPr marL="0" indent="0">
              <a:buNone/>
            </a:pPr>
            <a:r>
              <a:rPr lang="en-US" i="1" dirty="0">
                <a:solidFill>
                  <a:srgbClr val="003399"/>
                </a:solidFill>
              </a:rPr>
              <a:t>{  </a:t>
            </a:r>
          </a:p>
          <a:p>
            <a:pPr marL="0" indent="0">
              <a:buNone/>
            </a:pPr>
            <a:r>
              <a:rPr lang="en-US" i="1" dirty="0">
                <a:solidFill>
                  <a:srgbClr val="003399"/>
                </a:solidFill>
              </a:rPr>
              <a:t>    int </a:t>
            </a:r>
            <a:r>
              <a:rPr lang="en-US" i="1" dirty="0" err="1">
                <a:solidFill>
                  <a:srgbClr val="003399"/>
                </a:solidFill>
              </a:rPr>
              <a:t>i</a:t>
            </a:r>
            <a:r>
              <a:rPr lang="en-US" i="1" dirty="0">
                <a:solidFill>
                  <a:srgbClr val="003399"/>
                </a:solidFill>
              </a:rPr>
              <a:t> = 0;   </a:t>
            </a:r>
          </a:p>
          <a:p>
            <a:pPr marL="0" indent="0">
              <a:buNone/>
            </a:pPr>
            <a:r>
              <a:rPr lang="en-US" i="1" dirty="0">
                <a:solidFill>
                  <a:srgbClr val="003399"/>
                </a:solidFill>
              </a:rPr>
              <a:t>    while(</a:t>
            </a:r>
            <a:r>
              <a:rPr lang="en-US" i="1" dirty="0" err="1">
                <a:solidFill>
                  <a:srgbClr val="003399"/>
                </a:solidFill>
              </a:rPr>
              <a:t>i</a:t>
            </a:r>
            <a:r>
              <a:rPr lang="en-US" i="1" dirty="0">
                <a:solidFill>
                  <a:srgbClr val="003399"/>
                </a:solidFill>
              </a:rPr>
              <a:t>!=10)  </a:t>
            </a:r>
          </a:p>
          <a:p>
            <a:pPr marL="0" indent="0">
              <a:buNone/>
            </a:pPr>
            <a:r>
              <a:rPr lang="en-US" i="1" dirty="0">
                <a:solidFill>
                  <a:srgbClr val="003399"/>
                </a:solidFill>
              </a:rPr>
              <a:t>    {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("%d",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continue;   </a:t>
            </a:r>
          </a:p>
          <a:p>
            <a:pPr marL="0" indent="0">
              <a:buNone/>
            </a:pPr>
            <a:r>
              <a:rPr lang="en-US" i="1" dirty="0">
                <a:solidFill>
                  <a:srgbClr val="003399"/>
                </a:solidFill>
              </a:rPr>
              <a:t>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  </a:t>
            </a:r>
          </a:p>
          <a:p>
            <a:pPr marL="0" indent="0">
              <a:buNone/>
            </a:pPr>
            <a:r>
              <a:rPr lang="en-US" i="1" dirty="0">
                <a:solidFill>
                  <a:srgbClr val="003399"/>
                </a:solidFill>
              </a:rPr>
              <a:t>} </a:t>
            </a:r>
          </a:p>
        </p:txBody>
      </p:sp>
      <p:sp>
        <p:nvSpPr>
          <p:cNvPr id="4" name="TextBox 3">
            <a:extLst>
              <a:ext uri="{FF2B5EF4-FFF2-40B4-BE49-F238E27FC236}">
                <a16:creationId xmlns:a16="http://schemas.microsoft.com/office/drawing/2014/main" id="{CD735E29-9CE4-40B4-B54B-3898741BDF73}"/>
              </a:ext>
            </a:extLst>
          </p:cNvPr>
          <p:cNvSpPr txBox="1"/>
          <p:nvPr/>
        </p:nvSpPr>
        <p:spPr>
          <a:xfrm>
            <a:off x="5024846" y="3039291"/>
            <a:ext cx="4023360" cy="646331"/>
          </a:xfrm>
          <a:prstGeom prst="rect">
            <a:avLst/>
          </a:prstGeom>
          <a:noFill/>
        </p:spPr>
        <p:txBody>
          <a:bodyPr wrap="square" rtlCol="0">
            <a:spAutoFit/>
          </a:bodyPr>
          <a:lstStyle/>
          <a:p>
            <a:r>
              <a:rPr lang="en-IN" dirty="0"/>
              <a:t>Output: </a:t>
            </a:r>
          </a:p>
          <a:p>
            <a:r>
              <a:rPr lang="en-IN" dirty="0"/>
              <a:t>Infinity loop </a:t>
            </a:r>
            <a:endParaRPr lang="en-US" dirty="0"/>
          </a:p>
        </p:txBody>
      </p:sp>
    </p:spTree>
    <p:extLst>
      <p:ext uri="{BB962C8B-B14F-4D97-AF65-F5344CB8AC3E}">
        <p14:creationId xmlns:p14="http://schemas.microsoft.com/office/powerpoint/2010/main" val="4055245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Array </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An array is a collection of homogeneous elements which are sheltered under a common name.</a:t>
            </a:r>
          </a:p>
          <a:p>
            <a:endParaRPr lang="en-US" dirty="0">
              <a:solidFill>
                <a:srgbClr val="003399"/>
              </a:solidFill>
            </a:endParaRPr>
          </a:p>
        </p:txBody>
      </p:sp>
      <p:pic>
        <p:nvPicPr>
          <p:cNvPr id="4" name="Picture 3">
            <a:extLst>
              <a:ext uri="{FF2B5EF4-FFF2-40B4-BE49-F238E27FC236}">
                <a16:creationId xmlns:a16="http://schemas.microsoft.com/office/drawing/2014/main" id="{70F23A1C-1BD7-4CB3-ACEB-871B2A5101AB}"/>
              </a:ext>
            </a:extLst>
          </p:cNvPr>
          <p:cNvPicPr>
            <a:picLocks noChangeAspect="1"/>
          </p:cNvPicPr>
          <p:nvPr/>
        </p:nvPicPr>
        <p:blipFill rotWithShape="1">
          <a:blip r:embed="rId2"/>
          <a:srcRect l="7643" t="30349" r="6874" b="28762"/>
          <a:stretch/>
        </p:blipFill>
        <p:spPr>
          <a:xfrm>
            <a:off x="838200" y="3488462"/>
            <a:ext cx="10421984" cy="2804161"/>
          </a:xfrm>
          <a:prstGeom prst="rect">
            <a:avLst/>
          </a:prstGeom>
        </p:spPr>
      </p:pic>
    </p:spTree>
    <p:extLst>
      <p:ext uri="{BB962C8B-B14F-4D97-AF65-F5344CB8AC3E}">
        <p14:creationId xmlns:p14="http://schemas.microsoft.com/office/powerpoint/2010/main" val="3670856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Different Types of Arrays	</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pPr>
              <a:lnSpc>
                <a:spcPct val="200000"/>
              </a:lnSpc>
            </a:pPr>
            <a:r>
              <a:rPr lang="en-IN" sz="3600" dirty="0">
                <a:solidFill>
                  <a:srgbClr val="003399"/>
                </a:solidFill>
              </a:rPr>
              <a:t>1 – Dimensional Arrays </a:t>
            </a:r>
          </a:p>
          <a:p>
            <a:pPr>
              <a:lnSpc>
                <a:spcPct val="200000"/>
              </a:lnSpc>
            </a:pPr>
            <a:r>
              <a:rPr lang="en-IN" sz="3600" dirty="0">
                <a:solidFill>
                  <a:srgbClr val="003399"/>
                </a:solidFill>
              </a:rPr>
              <a:t>2 – Dimensional Arrays </a:t>
            </a:r>
          </a:p>
          <a:p>
            <a:pPr>
              <a:lnSpc>
                <a:spcPct val="200000"/>
              </a:lnSpc>
            </a:pPr>
            <a:r>
              <a:rPr lang="en-IN" sz="3600" dirty="0">
                <a:solidFill>
                  <a:srgbClr val="003399"/>
                </a:solidFill>
              </a:rPr>
              <a:t>Multidimensional Arrays </a:t>
            </a:r>
            <a:endParaRPr lang="en-US" sz="3600" dirty="0">
              <a:solidFill>
                <a:srgbClr val="003399"/>
              </a:solidFill>
            </a:endParaRPr>
          </a:p>
        </p:txBody>
      </p:sp>
    </p:spTree>
    <p:extLst>
      <p:ext uri="{BB962C8B-B14F-4D97-AF65-F5344CB8AC3E}">
        <p14:creationId xmlns:p14="http://schemas.microsoft.com/office/powerpoint/2010/main" val="3960759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1 – Dimensional Arrays </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One dimensional array have only one subscript under a common name.</a:t>
            </a:r>
          </a:p>
          <a:p>
            <a:pPr marL="0" indent="0">
              <a:buNone/>
            </a:pPr>
            <a:r>
              <a:rPr lang="en-GB" b="1" u="sng" dirty="0">
                <a:solidFill>
                  <a:srgbClr val="003399"/>
                </a:solidFill>
              </a:rPr>
              <a:t>Syntax:</a:t>
            </a:r>
          </a:p>
          <a:p>
            <a:pPr marL="0" indent="0">
              <a:buNone/>
            </a:pPr>
            <a:r>
              <a:rPr lang="en-GB" i="1" dirty="0" err="1">
                <a:solidFill>
                  <a:srgbClr val="003399"/>
                </a:solidFill>
              </a:rPr>
              <a:t>Data_type</a:t>
            </a:r>
            <a:r>
              <a:rPr lang="en-GB" i="1" dirty="0">
                <a:solidFill>
                  <a:srgbClr val="003399"/>
                </a:solidFill>
              </a:rPr>
              <a:t> </a:t>
            </a:r>
            <a:r>
              <a:rPr lang="en-GB" i="1" dirty="0" err="1">
                <a:solidFill>
                  <a:srgbClr val="003399"/>
                </a:solidFill>
              </a:rPr>
              <a:t>array_name</a:t>
            </a:r>
            <a:r>
              <a:rPr lang="en-GB" i="1" dirty="0">
                <a:solidFill>
                  <a:srgbClr val="003399"/>
                </a:solidFill>
              </a:rPr>
              <a:t>[</a:t>
            </a:r>
            <a:r>
              <a:rPr lang="en-GB" i="1" dirty="0" err="1">
                <a:solidFill>
                  <a:srgbClr val="003399"/>
                </a:solidFill>
              </a:rPr>
              <a:t>array_size</a:t>
            </a:r>
            <a:r>
              <a:rPr lang="en-GB" i="1" dirty="0">
                <a:solidFill>
                  <a:srgbClr val="003399"/>
                </a:solidFill>
              </a:rPr>
              <a:t>];</a:t>
            </a:r>
          </a:p>
          <a:p>
            <a:pPr marL="0" indent="0">
              <a:buNone/>
            </a:pPr>
            <a:endParaRPr lang="en-GB" dirty="0">
              <a:solidFill>
                <a:srgbClr val="003399"/>
              </a:solidFill>
            </a:endParaRPr>
          </a:p>
          <a:p>
            <a:pPr marL="0" indent="0">
              <a:buNone/>
            </a:pPr>
            <a:r>
              <a:rPr lang="en-GB" b="1" u="sng" dirty="0">
                <a:solidFill>
                  <a:srgbClr val="003399"/>
                </a:solidFill>
              </a:rPr>
              <a:t>Example</a:t>
            </a:r>
          </a:p>
          <a:p>
            <a:pPr marL="0" indent="0">
              <a:buNone/>
            </a:pPr>
            <a:r>
              <a:rPr lang="en-GB" i="1" dirty="0">
                <a:solidFill>
                  <a:srgbClr val="003399"/>
                </a:solidFill>
              </a:rPr>
              <a:t>int age[5]={2,4,34,3,4};</a:t>
            </a:r>
            <a:endParaRPr lang="en-US" i="1" dirty="0">
              <a:solidFill>
                <a:srgbClr val="003399"/>
              </a:solidFill>
            </a:endParaRPr>
          </a:p>
        </p:txBody>
      </p:sp>
    </p:spTree>
    <p:extLst>
      <p:ext uri="{BB962C8B-B14F-4D97-AF65-F5344CB8AC3E}">
        <p14:creationId xmlns:p14="http://schemas.microsoft.com/office/powerpoint/2010/main" val="371709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1 – Dimensional Arrays  - </a:t>
            </a:r>
            <a:r>
              <a:rPr lang="en-IN" b="1" dirty="0" err="1">
                <a:solidFill>
                  <a:srgbClr val="FF0000"/>
                </a:solidFill>
              </a:rPr>
              <a:t>Contd</a:t>
            </a:r>
            <a:r>
              <a:rPr lang="en-IN" b="1" dirty="0">
                <a:solidFill>
                  <a:srgbClr val="FF0000"/>
                </a:solidFill>
              </a:rPr>
              <a:t> </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fontScale="85000" lnSpcReduction="20000"/>
          </a:bodyPr>
          <a:lstStyle/>
          <a:p>
            <a:pPr marL="0" indent="0">
              <a:buNone/>
            </a:pPr>
            <a:r>
              <a:rPr lang="en-US" dirty="0">
                <a:solidFill>
                  <a:srgbClr val="003399"/>
                </a:solidFill>
              </a:rPr>
              <a:t>#</a:t>
            </a:r>
            <a:r>
              <a:rPr lang="en-US" i="1" dirty="0">
                <a:solidFill>
                  <a:srgbClr val="003399"/>
                </a:solidFill>
              </a:rPr>
              <a:t>include&lt;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int main(){</a:t>
            </a:r>
          </a:p>
          <a:p>
            <a:pPr marL="0" indent="0">
              <a:buNone/>
            </a:pPr>
            <a:r>
              <a:rPr lang="en-US" i="1" dirty="0">
                <a:solidFill>
                  <a:srgbClr val="003399"/>
                </a:solidFill>
              </a:rPr>
              <a:t>	int a[4];</a:t>
            </a:r>
          </a:p>
          <a:p>
            <a:pPr marL="0" indent="0">
              <a:buNone/>
            </a:pPr>
            <a:r>
              <a:rPr lang="en-US" i="1" dirty="0">
                <a:solidFill>
                  <a:srgbClr val="003399"/>
                </a:solidFill>
              </a:rPr>
              <a:t>	int </a:t>
            </a:r>
            <a:r>
              <a:rPr lang="en-US" i="1" dirty="0" err="1">
                <a:solidFill>
                  <a:srgbClr val="003399"/>
                </a:solidFill>
              </a:rPr>
              <a:t>i</a:t>
            </a:r>
            <a:r>
              <a:rPr lang="en-US" i="1" dirty="0">
                <a:solidFill>
                  <a:srgbClr val="003399"/>
                </a:solidFill>
              </a:rPr>
              <a:t>;</a:t>
            </a:r>
          </a:p>
          <a:p>
            <a:pPr marL="0" indent="0">
              <a:buNone/>
            </a:pPr>
            <a:r>
              <a:rPr lang="en-US" i="1" dirty="0">
                <a:solidFill>
                  <a:srgbClr val="003399"/>
                </a:solidFill>
              </a:rPr>
              <a:t> 	for ( </a:t>
            </a:r>
            <a:r>
              <a:rPr lang="en-US" i="1" dirty="0" err="1">
                <a:solidFill>
                  <a:srgbClr val="003399"/>
                </a:solidFill>
              </a:rPr>
              <a:t>i</a:t>
            </a:r>
            <a:r>
              <a:rPr lang="en-US" i="1" dirty="0">
                <a:solidFill>
                  <a:srgbClr val="003399"/>
                </a:solidFill>
              </a:rPr>
              <a:t> = 0; </a:t>
            </a:r>
            <a:r>
              <a:rPr lang="en-US" i="1" dirty="0" err="1">
                <a:solidFill>
                  <a:srgbClr val="003399"/>
                </a:solidFill>
              </a:rPr>
              <a:t>i</a:t>
            </a:r>
            <a:r>
              <a:rPr lang="en-US" i="1" dirty="0">
                <a:solidFill>
                  <a:srgbClr val="003399"/>
                </a:solidFill>
              </a:rPr>
              <a:t> &lt; 4;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a:t>
            </a:r>
            <a:r>
              <a:rPr lang="en-US" i="1" dirty="0" err="1">
                <a:solidFill>
                  <a:srgbClr val="003399"/>
                </a:solidFill>
              </a:rPr>
              <a:t>d”,&amp;a</a:t>
            </a:r>
            <a:r>
              <a:rPr lang="en-US" i="1" dirty="0">
                <a:solidFill>
                  <a:srgbClr val="003399"/>
                </a:solidFill>
              </a:rPr>
              <a:t>[</a:t>
            </a:r>
            <a:r>
              <a:rPr lang="en-US" i="1" dirty="0" err="1">
                <a:solidFill>
                  <a:srgbClr val="003399"/>
                </a:solidFill>
              </a:rPr>
              <a:t>i</a:t>
            </a:r>
            <a:r>
              <a:rPr lang="en-US" i="1" dirty="0">
                <a:solidFill>
                  <a:srgbClr val="003399"/>
                </a:solidFill>
              </a:rPr>
              <a:t>]);</a:t>
            </a:r>
          </a:p>
          <a:p>
            <a:pPr marL="0" indent="0">
              <a:buNone/>
            </a:pPr>
            <a:r>
              <a:rPr lang="en-US" i="1" dirty="0">
                <a:solidFill>
                  <a:srgbClr val="003399"/>
                </a:solidFill>
              </a:rPr>
              <a:t>	 }</a:t>
            </a:r>
          </a:p>
          <a:p>
            <a:pPr marL="0" indent="0">
              <a:buNone/>
            </a:pPr>
            <a:r>
              <a:rPr lang="en-US" i="1" dirty="0">
                <a:solidFill>
                  <a:srgbClr val="003399"/>
                </a:solidFill>
              </a:rPr>
              <a:t>	 for ( </a:t>
            </a:r>
            <a:r>
              <a:rPr lang="en-US" i="1" dirty="0" err="1">
                <a:solidFill>
                  <a:srgbClr val="003399"/>
                </a:solidFill>
              </a:rPr>
              <a:t>i</a:t>
            </a:r>
            <a:r>
              <a:rPr lang="en-US" i="1" dirty="0">
                <a:solidFill>
                  <a:srgbClr val="003399"/>
                </a:solidFill>
              </a:rPr>
              <a:t> = 0; </a:t>
            </a:r>
            <a:r>
              <a:rPr lang="en-US" i="1" dirty="0" err="1">
                <a:solidFill>
                  <a:srgbClr val="003399"/>
                </a:solidFill>
              </a:rPr>
              <a:t>i</a:t>
            </a:r>
            <a:r>
              <a:rPr lang="en-US" i="1" dirty="0">
                <a:solidFill>
                  <a:srgbClr val="003399"/>
                </a:solidFill>
              </a:rPr>
              <a:t> &lt; 4; </a:t>
            </a:r>
            <a:r>
              <a:rPr lang="en-US" i="1" dirty="0" err="1">
                <a:solidFill>
                  <a:srgbClr val="003399"/>
                </a:solidFill>
              </a:rPr>
              <a:t>i</a:t>
            </a:r>
            <a:r>
              <a:rPr lang="en-US" i="1" dirty="0">
                <a:solidFill>
                  <a:srgbClr val="003399"/>
                </a:solidFill>
              </a:rPr>
              <a:t>++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("a[%d] = %d\n", </a:t>
            </a:r>
            <a:r>
              <a:rPr lang="en-US" i="1" dirty="0" err="1">
                <a:solidFill>
                  <a:srgbClr val="003399"/>
                </a:solidFill>
              </a:rPr>
              <a:t>i</a:t>
            </a:r>
            <a:r>
              <a:rPr lang="en-US" i="1" dirty="0">
                <a:solidFill>
                  <a:srgbClr val="003399"/>
                </a:solidFill>
              </a:rPr>
              <a:t> , a[</a:t>
            </a:r>
            <a:r>
              <a:rPr lang="en-US" i="1" dirty="0" err="1">
                <a:solidFill>
                  <a:srgbClr val="003399"/>
                </a:solidFill>
              </a:rPr>
              <a:t>i</a:t>
            </a:r>
            <a:r>
              <a:rPr lang="en-US" i="1" dirty="0">
                <a:solidFill>
                  <a:srgbClr val="003399"/>
                </a:solidFill>
              </a:rPr>
              <a:t>]);</a:t>
            </a:r>
          </a:p>
          <a:p>
            <a:pPr marL="0" indent="0">
              <a:buNone/>
            </a:pPr>
            <a:r>
              <a:rPr lang="en-US" i="1" dirty="0">
                <a:solidFill>
                  <a:srgbClr val="003399"/>
                </a:solidFill>
              </a:rPr>
              <a:t>	 return 0;</a:t>
            </a:r>
          </a:p>
          <a:p>
            <a:pPr marL="0" indent="0">
              <a:buNone/>
            </a:pPr>
            <a:r>
              <a:rPr lang="en-US" i="1" dirty="0">
                <a:solidFill>
                  <a:srgbClr val="003399"/>
                </a:solidFill>
              </a:rPr>
              <a:t> }</a:t>
            </a:r>
          </a:p>
        </p:txBody>
      </p:sp>
    </p:spTree>
    <p:extLst>
      <p:ext uri="{BB962C8B-B14F-4D97-AF65-F5344CB8AC3E}">
        <p14:creationId xmlns:p14="http://schemas.microsoft.com/office/powerpoint/2010/main" val="1344532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2 – Dimensional Arrays</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Two-dimensional array are those type of array, which has finite number of rows and finite number of columns</a:t>
            </a:r>
          </a:p>
          <a:p>
            <a:r>
              <a:rPr lang="en-GB" i="1" dirty="0">
                <a:solidFill>
                  <a:srgbClr val="003399"/>
                </a:solidFill>
              </a:rPr>
              <a:t>Syntax: </a:t>
            </a:r>
          </a:p>
          <a:p>
            <a:pPr marL="0" indent="0">
              <a:buNone/>
            </a:pPr>
            <a:r>
              <a:rPr lang="en-GB" i="1" dirty="0" err="1">
                <a:solidFill>
                  <a:srgbClr val="003399"/>
                </a:solidFill>
              </a:rPr>
              <a:t>Data_type</a:t>
            </a:r>
            <a:r>
              <a:rPr lang="en-GB" i="1" dirty="0">
                <a:solidFill>
                  <a:srgbClr val="003399"/>
                </a:solidFill>
              </a:rPr>
              <a:t> </a:t>
            </a:r>
            <a:r>
              <a:rPr lang="en-GB" i="1" dirty="0" err="1">
                <a:solidFill>
                  <a:srgbClr val="003399"/>
                </a:solidFill>
              </a:rPr>
              <a:t>Array_name</a:t>
            </a:r>
            <a:r>
              <a:rPr lang="en-GB" i="1" dirty="0">
                <a:solidFill>
                  <a:srgbClr val="003399"/>
                </a:solidFill>
              </a:rPr>
              <a:t> [row size][column size];</a:t>
            </a:r>
          </a:p>
          <a:p>
            <a:pPr marL="0" indent="0">
              <a:buNone/>
            </a:pPr>
            <a:endParaRPr lang="en-US" i="1" dirty="0">
              <a:solidFill>
                <a:srgbClr val="003399"/>
              </a:solidFill>
            </a:endParaRPr>
          </a:p>
        </p:txBody>
      </p:sp>
    </p:spTree>
    <p:extLst>
      <p:ext uri="{BB962C8B-B14F-4D97-AF65-F5344CB8AC3E}">
        <p14:creationId xmlns:p14="http://schemas.microsoft.com/office/powerpoint/2010/main" val="846489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2 – Dimensional Arrays - </a:t>
            </a:r>
            <a:r>
              <a:rPr lang="en-IN"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4"/>
            <a:ext cx="2861930" cy="4649603"/>
          </a:xfrm>
        </p:spPr>
        <p:txBody>
          <a:bodyPr>
            <a:normAutofit fontScale="25000" lnSpcReduction="20000"/>
          </a:bodyPr>
          <a:lstStyle/>
          <a:p>
            <a:pPr>
              <a:lnSpc>
                <a:spcPct val="120000"/>
              </a:lnSpc>
            </a:pPr>
            <a:r>
              <a:rPr lang="en-GB" sz="8000" b="1" u="sng" dirty="0">
                <a:solidFill>
                  <a:srgbClr val="003399"/>
                </a:solidFill>
              </a:rPr>
              <a:t>Example:</a:t>
            </a:r>
            <a:r>
              <a:rPr lang="en-GB" sz="4400" b="1" u="sng" dirty="0">
                <a:solidFill>
                  <a:srgbClr val="003399"/>
                </a:solidFill>
              </a:rPr>
              <a:t/>
            </a:r>
            <a:br>
              <a:rPr lang="en-GB" sz="4400" b="1" u="sng" dirty="0">
                <a:solidFill>
                  <a:srgbClr val="003399"/>
                </a:solidFill>
              </a:rPr>
            </a:br>
            <a:r>
              <a:rPr lang="en-GB" sz="4400" b="1" u="sng" dirty="0">
                <a:solidFill>
                  <a:srgbClr val="003399"/>
                </a:solidFill>
              </a:rPr>
              <a:t/>
            </a:r>
            <a:br>
              <a:rPr lang="en-GB" sz="4400" b="1" u="sng" dirty="0">
                <a:solidFill>
                  <a:srgbClr val="003399"/>
                </a:solidFill>
              </a:rPr>
            </a:br>
            <a:r>
              <a:rPr lang="en-IN" sz="4800" dirty="0">
                <a:solidFill>
                  <a:srgbClr val="003399"/>
                </a:solidFill>
              </a:rPr>
              <a:t>#include&lt;</a:t>
            </a:r>
            <a:r>
              <a:rPr lang="en-IN" sz="4800" dirty="0" err="1">
                <a:solidFill>
                  <a:srgbClr val="003399"/>
                </a:solidFill>
              </a:rPr>
              <a:t>stdio.h</a:t>
            </a:r>
            <a:r>
              <a:rPr lang="en-IN" sz="4800" dirty="0">
                <a:solidFill>
                  <a:srgbClr val="003399"/>
                </a:solidFill>
              </a:rPr>
              <a:t>&gt;</a:t>
            </a:r>
            <a:br>
              <a:rPr lang="en-IN" sz="4800" dirty="0">
                <a:solidFill>
                  <a:srgbClr val="003399"/>
                </a:solidFill>
              </a:rPr>
            </a:br>
            <a:r>
              <a:rPr lang="en-IN" sz="4800" dirty="0" err="1">
                <a:solidFill>
                  <a:srgbClr val="003399"/>
                </a:solidFill>
              </a:rPr>
              <a:t>int</a:t>
            </a:r>
            <a:r>
              <a:rPr lang="en-IN" sz="4800" dirty="0">
                <a:solidFill>
                  <a:srgbClr val="003399"/>
                </a:solidFill>
              </a:rPr>
              <a:t> main()</a:t>
            </a:r>
            <a:br>
              <a:rPr lang="en-IN" sz="4800" dirty="0">
                <a:solidFill>
                  <a:srgbClr val="003399"/>
                </a:solidFill>
              </a:rPr>
            </a:br>
            <a:r>
              <a:rPr lang="en-IN" sz="4800" dirty="0">
                <a:solidFill>
                  <a:srgbClr val="003399"/>
                </a:solidFill>
              </a:rPr>
              <a:t>{</a:t>
            </a:r>
            <a:br>
              <a:rPr lang="en-IN" sz="4800" dirty="0">
                <a:solidFill>
                  <a:srgbClr val="003399"/>
                </a:solidFill>
              </a:rPr>
            </a:br>
            <a:r>
              <a:rPr lang="pl-PL" sz="4800" dirty="0">
                <a:solidFill>
                  <a:srgbClr val="003399"/>
                </a:solidFill>
              </a:rPr>
              <a:t>int a[4][4], i , j;</a:t>
            </a:r>
            <a:r>
              <a:rPr lang="en-GB" sz="4800" dirty="0">
                <a:solidFill>
                  <a:srgbClr val="003399"/>
                </a:solidFill>
              </a:rPr>
              <a:t/>
            </a:r>
            <a:br>
              <a:rPr lang="en-GB" sz="4800" dirty="0">
                <a:solidFill>
                  <a:srgbClr val="003399"/>
                </a:solidFill>
              </a:rPr>
            </a:br>
            <a:r>
              <a:rPr lang="nn-NO" sz="4800" dirty="0">
                <a:solidFill>
                  <a:srgbClr val="003399"/>
                </a:solidFill>
              </a:rPr>
              <a:t>for (i = 0; i &lt; 4; i++)</a:t>
            </a:r>
            <a:br>
              <a:rPr lang="nn-NO"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for ( j = 0; j &lt; 4; j++)</a:t>
            </a:r>
            <a:br>
              <a:rPr lang="en-IN"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a[</a:t>
            </a:r>
            <a:r>
              <a:rPr lang="en-IN" sz="4800" dirty="0" err="1">
                <a:solidFill>
                  <a:srgbClr val="003399"/>
                </a:solidFill>
              </a:rPr>
              <a:t>i</a:t>
            </a:r>
            <a:r>
              <a:rPr lang="en-IN" sz="4800" dirty="0">
                <a:solidFill>
                  <a:srgbClr val="003399"/>
                </a:solidFill>
              </a:rPr>
              <a:t>][j] = 0;</a:t>
            </a:r>
            <a:br>
              <a:rPr lang="en-IN" sz="4800" dirty="0">
                <a:solidFill>
                  <a:srgbClr val="003399"/>
                </a:solidFill>
              </a:rPr>
            </a:br>
            <a:r>
              <a:rPr lang="en-IN" sz="4800" dirty="0" err="1">
                <a:solidFill>
                  <a:srgbClr val="003399"/>
                </a:solidFill>
              </a:rPr>
              <a:t>scanf</a:t>
            </a:r>
            <a:r>
              <a:rPr lang="en-IN" sz="4800" dirty="0">
                <a:solidFill>
                  <a:srgbClr val="003399"/>
                </a:solidFill>
              </a:rPr>
              <a:t>("a[%d][%d] ", </a:t>
            </a:r>
            <a:r>
              <a:rPr lang="en-IN" sz="4800" dirty="0" err="1">
                <a:solidFill>
                  <a:srgbClr val="003399"/>
                </a:solidFill>
              </a:rPr>
              <a:t>i</a:t>
            </a:r>
            <a:r>
              <a:rPr lang="en-IN" sz="4800" dirty="0">
                <a:solidFill>
                  <a:srgbClr val="003399"/>
                </a:solidFill>
              </a:rPr>
              <a:t>, j, a[</a:t>
            </a:r>
            <a:r>
              <a:rPr lang="en-IN" sz="4800" dirty="0" err="1">
                <a:solidFill>
                  <a:srgbClr val="003399"/>
                </a:solidFill>
              </a:rPr>
              <a:t>i</a:t>
            </a:r>
            <a:r>
              <a:rPr lang="en-IN" sz="4800" dirty="0">
                <a:solidFill>
                  <a:srgbClr val="003399"/>
                </a:solidFill>
              </a:rPr>
              <a:t>][j]);</a:t>
            </a:r>
            <a:br>
              <a:rPr lang="en-IN"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a:t>
            </a:r>
            <a:br>
              <a:rPr lang="en-IN" sz="4800" dirty="0">
                <a:solidFill>
                  <a:srgbClr val="003399"/>
                </a:solidFill>
              </a:rPr>
            </a:br>
            <a:r>
              <a:rPr lang="nn-NO" sz="4800" dirty="0">
                <a:solidFill>
                  <a:srgbClr val="003399"/>
                </a:solidFill>
              </a:rPr>
              <a:t>for (i = 0; i &lt; 4; i++)</a:t>
            </a:r>
            <a:br>
              <a:rPr lang="nn-NO"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for ( j = 0; j &lt; 4; j++)</a:t>
            </a:r>
            <a:br>
              <a:rPr lang="en-IN"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a[</a:t>
            </a:r>
            <a:r>
              <a:rPr lang="en-IN" sz="4800" dirty="0" err="1">
                <a:solidFill>
                  <a:srgbClr val="003399"/>
                </a:solidFill>
              </a:rPr>
              <a:t>i</a:t>
            </a:r>
            <a:r>
              <a:rPr lang="en-IN" sz="4800" dirty="0">
                <a:solidFill>
                  <a:srgbClr val="003399"/>
                </a:solidFill>
              </a:rPr>
              <a:t>][j] = 0;</a:t>
            </a:r>
            <a:br>
              <a:rPr lang="en-IN" sz="4800" dirty="0">
                <a:solidFill>
                  <a:srgbClr val="003399"/>
                </a:solidFill>
              </a:rPr>
            </a:br>
            <a:r>
              <a:rPr lang="pt-BR" sz="4800" dirty="0">
                <a:solidFill>
                  <a:srgbClr val="003399"/>
                </a:solidFill>
              </a:rPr>
              <a:t>printf("a[%d][%d] = %d \n", i, j, a[i][j]);</a:t>
            </a:r>
            <a:br>
              <a:rPr lang="pt-BR"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a:t>
            </a:r>
            <a:br>
              <a:rPr lang="en-IN" sz="4800" dirty="0">
                <a:solidFill>
                  <a:srgbClr val="003399"/>
                </a:solidFill>
              </a:rPr>
            </a:br>
            <a:r>
              <a:rPr lang="en-IN" sz="4800" dirty="0">
                <a:solidFill>
                  <a:srgbClr val="003399"/>
                </a:solidFill>
              </a:rPr>
              <a:t>return 0;</a:t>
            </a:r>
            <a:br>
              <a:rPr lang="en-IN" sz="4800" dirty="0">
                <a:solidFill>
                  <a:srgbClr val="003399"/>
                </a:solidFill>
              </a:rPr>
            </a:br>
            <a:r>
              <a:rPr lang="en-IN" sz="4800" dirty="0">
                <a:solidFill>
                  <a:srgbClr val="003399"/>
                </a:solidFill>
              </a:rPr>
              <a:t>}</a:t>
            </a:r>
            <a:endParaRPr lang="en-GB" sz="4800" b="1" u="sng" dirty="0">
              <a:solidFill>
                <a:srgbClr val="003399"/>
              </a:solidFill>
            </a:endParaRPr>
          </a:p>
          <a:p>
            <a:pPr marL="0" indent="0">
              <a:buNone/>
            </a:pPr>
            <a:endParaRPr lang="en-US" dirty="0">
              <a:solidFill>
                <a:srgbClr val="003399"/>
              </a:solidFill>
            </a:endParaRPr>
          </a:p>
        </p:txBody>
      </p:sp>
    </p:spTree>
    <p:extLst>
      <p:ext uri="{BB962C8B-B14F-4D97-AF65-F5344CB8AC3E}">
        <p14:creationId xmlns:p14="http://schemas.microsoft.com/office/powerpoint/2010/main" val="27098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Multi-dimensional arrays</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An array have multiple subscript under a</a:t>
            </a:r>
            <a:br>
              <a:rPr lang="en-GB" dirty="0">
                <a:solidFill>
                  <a:srgbClr val="003399"/>
                </a:solidFill>
              </a:rPr>
            </a:br>
            <a:r>
              <a:rPr lang="en-IN" dirty="0">
                <a:solidFill>
                  <a:srgbClr val="003399"/>
                </a:solidFill>
              </a:rPr>
              <a:t>common name.</a:t>
            </a:r>
          </a:p>
          <a:p>
            <a:r>
              <a:rPr lang="en-GB" u="sng" dirty="0">
                <a:solidFill>
                  <a:srgbClr val="003399"/>
                </a:solidFill>
              </a:rPr>
              <a:t>Syntax</a:t>
            </a:r>
            <a:br>
              <a:rPr lang="en-GB" u="sng" dirty="0">
                <a:solidFill>
                  <a:srgbClr val="003399"/>
                </a:solidFill>
              </a:rPr>
            </a:br>
            <a:r>
              <a:rPr lang="en-GB" dirty="0">
                <a:solidFill>
                  <a:srgbClr val="003399"/>
                </a:solidFill>
              </a:rPr>
              <a:t>type name [size1][size2]…[</a:t>
            </a:r>
            <a:r>
              <a:rPr lang="en-GB" dirty="0" err="1">
                <a:solidFill>
                  <a:srgbClr val="003399"/>
                </a:solidFill>
              </a:rPr>
              <a:t>sizeN</a:t>
            </a:r>
            <a:r>
              <a:rPr lang="en-GB" dirty="0">
                <a:solidFill>
                  <a:srgbClr val="003399"/>
                </a:solidFill>
              </a:rPr>
              <a:t>];</a:t>
            </a:r>
          </a:p>
          <a:p>
            <a:r>
              <a:rPr lang="en-GB" u="sng" dirty="0">
                <a:solidFill>
                  <a:srgbClr val="003399"/>
                </a:solidFill>
              </a:rPr>
              <a:t>Example</a:t>
            </a:r>
            <a:br>
              <a:rPr lang="en-GB" u="sng" dirty="0">
                <a:solidFill>
                  <a:srgbClr val="003399"/>
                </a:solidFill>
              </a:rPr>
            </a:br>
            <a:r>
              <a:rPr lang="en-GB" dirty="0">
                <a:solidFill>
                  <a:srgbClr val="003399"/>
                </a:solidFill>
              </a:rPr>
              <a:t>float a[2][6][7][4]…[n];</a:t>
            </a:r>
          </a:p>
        </p:txBody>
      </p:sp>
    </p:spTree>
    <p:extLst>
      <p:ext uri="{BB962C8B-B14F-4D97-AF65-F5344CB8AC3E}">
        <p14:creationId xmlns:p14="http://schemas.microsoft.com/office/powerpoint/2010/main" val="2055345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Multi-dimensional arrays - </a:t>
            </a:r>
            <a:r>
              <a:rPr lang="en-GB"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US" b="1" u="sng" dirty="0">
                <a:solidFill>
                  <a:srgbClr val="003399"/>
                </a:solidFill>
              </a:rPr>
              <a:t>Subscripted Variable Rules</a:t>
            </a:r>
          </a:p>
          <a:p>
            <a:r>
              <a:rPr lang="en-US" dirty="0">
                <a:solidFill>
                  <a:srgbClr val="003399"/>
                </a:solidFill>
              </a:rPr>
              <a:t>Subscripted Variable can be </a:t>
            </a:r>
            <a:r>
              <a:rPr lang="en-US" b="1" dirty="0">
                <a:solidFill>
                  <a:srgbClr val="003399"/>
                </a:solidFill>
              </a:rPr>
              <a:t>double</a:t>
            </a:r>
            <a:r>
              <a:rPr lang="en-US" dirty="0">
                <a:solidFill>
                  <a:srgbClr val="003399"/>
                </a:solidFill>
              </a:rPr>
              <a:t>, </a:t>
            </a:r>
            <a:r>
              <a:rPr lang="en-US" b="1" dirty="0">
                <a:solidFill>
                  <a:srgbClr val="003399"/>
                </a:solidFill>
              </a:rPr>
              <a:t>integer</a:t>
            </a:r>
            <a:r>
              <a:rPr lang="en-US" dirty="0">
                <a:solidFill>
                  <a:srgbClr val="003399"/>
                </a:solidFill>
              </a:rPr>
              <a:t> or </a:t>
            </a:r>
            <a:r>
              <a:rPr lang="en-US" b="1" dirty="0">
                <a:solidFill>
                  <a:srgbClr val="003399"/>
                </a:solidFill>
              </a:rPr>
              <a:t>character</a:t>
            </a:r>
            <a:r>
              <a:rPr lang="en-US" dirty="0">
                <a:solidFill>
                  <a:srgbClr val="003399"/>
                </a:solidFill>
              </a:rPr>
              <a:t>.</a:t>
            </a:r>
          </a:p>
          <a:p>
            <a:r>
              <a:rPr lang="en-GB" dirty="0">
                <a:solidFill>
                  <a:srgbClr val="003399"/>
                </a:solidFill>
              </a:rPr>
              <a:t>The maximum number of subscripts is dictated by the</a:t>
            </a:r>
            <a:br>
              <a:rPr lang="en-GB" dirty="0">
                <a:solidFill>
                  <a:srgbClr val="003399"/>
                </a:solidFill>
              </a:rPr>
            </a:br>
            <a:r>
              <a:rPr lang="en-GB" dirty="0">
                <a:solidFill>
                  <a:srgbClr val="003399"/>
                </a:solidFill>
              </a:rPr>
              <a:t>compiler vendor. Twelve is common.</a:t>
            </a:r>
          </a:p>
          <a:p>
            <a:r>
              <a:rPr lang="en-GB" dirty="0">
                <a:solidFill>
                  <a:srgbClr val="003399"/>
                </a:solidFill>
              </a:rPr>
              <a:t>Arithmetic expressions may be used for subscripts.</a:t>
            </a:r>
            <a:endParaRPr lang="en-US" dirty="0">
              <a:solidFill>
                <a:srgbClr val="003399"/>
              </a:solidFill>
            </a:endParaRPr>
          </a:p>
          <a:p>
            <a:r>
              <a:rPr lang="en-GB" dirty="0">
                <a:solidFill>
                  <a:srgbClr val="003399"/>
                </a:solidFill>
              </a:rPr>
              <a:t>Subscripts must be integer valued.</a:t>
            </a:r>
          </a:p>
          <a:p>
            <a:r>
              <a:rPr lang="en-GB" dirty="0">
                <a:solidFill>
                  <a:srgbClr val="003399"/>
                </a:solidFill>
              </a:rPr>
              <a:t>A statement must be included in your program which sets aside storage space (dimensions) for your arrays.</a:t>
            </a:r>
            <a:endParaRPr lang="en-US" dirty="0">
              <a:solidFill>
                <a:srgbClr val="003399"/>
              </a:solidFill>
            </a:endParaRPr>
          </a:p>
        </p:txBody>
      </p:sp>
    </p:spTree>
    <p:extLst>
      <p:ext uri="{BB962C8B-B14F-4D97-AF65-F5344CB8AC3E}">
        <p14:creationId xmlns:p14="http://schemas.microsoft.com/office/powerpoint/2010/main" val="745065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Multi-dimensional arrays - </a:t>
            </a:r>
            <a:r>
              <a:rPr lang="en-GB"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3095847" cy="4628338"/>
          </a:xfrm>
        </p:spPr>
        <p:txBody>
          <a:bodyPr>
            <a:noAutofit/>
          </a:bodyPr>
          <a:lstStyle/>
          <a:p>
            <a:r>
              <a:rPr lang="en-IN" sz="900" b="1" u="sng" dirty="0">
                <a:solidFill>
                  <a:srgbClr val="003399"/>
                </a:solidFill>
              </a:rPr>
              <a:t>Example:</a:t>
            </a:r>
          </a:p>
          <a:p>
            <a:pPr marL="0" indent="0">
              <a:lnSpc>
                <a:spcPct val="120000"/>
              </a:lnSpc>
              <a:buNone/>
            </a:pPr>
            <a:r>
              <a:rPr lang="en-IN" sz="900" dirty="0">
                <a:solidFill>
                  <a:srgbClr val="003399"/>
                </a:solidFill>
              </a:rPr>
              <a:t>#include&lt;</a:t>
            </a:r>
            <a:r>
              <a:rPr lang="en-IN" sz="900" dirty="0" err="1">
                <a:solidFill>
                  <a:srgbClr val="003399"/>
                </a:solidFill>
              </a:rPr>
              <a:t>stdio.h</a:t>
            </a:r>
            <a:r>
              <a:rPr lang="en-IN" sz="900" dirty="0">
                <a:solidFill>
                  <a:srgbClr val="003399"/>
                </a:solidFill>
              </a:rPr>
              <a:t>&gt;</a:t>
            </a:r>
            <a:br>
              <a:rPr lang="en-IN" sz="900" dirty="0">
                <a:solidFill>
                  <a:srgbClr val="003399"/>
                </a:solidFill>
              </a:rPr>
            </a:br>
            <a:r>
              <a:rPr lang="en-IN" sz="900" dirty="0" err="1">
                <a:solidFill>
                  <a:srgbClr val="003399"/>
                </a:solidFill>
              </a:rPr>
              <a:t>int</a:t>
            </a:r>
            <a:r>
              <a:rPr lang="en-IN" sz="900" dirty="0">
                <a:solidFill>
                  <a:srgbClr val="003399"/>
                </a:solidFill>
              </a:rPr>
              <a:t> main()</a:t>
            </a:r>
            <a:br>
              <a:rPr lang="en-IN" sz="900" dirty="0">
                <a:solidFill>
                  <a:srgbClr val="003399"/>
                </a:solidFill>
              </a:rPr>
            </a:br>
            <a:r>
              <a:rPr lang="en-IN" sz="900" dirty="0">
                <a:solidFill>
                  <a:srgbClr val="003399"/>
                </a:solidFill>
              </a:rPr>
              <a:t>{</a:t>
            </a:r>
            <a:br>
              <a:rPr lang="en-IN" sz="900" dirty="0">
                <a:solidFill>
                  <a:srgbClr val="003399"/>
                </a:solidFill>
              </a:rPr>
            </a:br>
            <a:r>
              <a:rPr lang="en-IN" sz="900" dirty="0" err="1">
                <a:solidFill>
                  <a:srgbClr val="003399"/>
                </a:solidFill>
              </a:rPr>
              <a:t>int</a:t>
            </a:r>
            <a:r>
              <a:rPr lang="en-IN" sz="900" dirty="0">
                <a:solidFill>
                  <a:srgbClr val="003399"/>
                </a:solidFill>
              </a:rPr>
              <a:t> a[4][4][4], </a:t>
            </a:r>
            <a:r>
              <a:rPr lang="en-IN" sz="900" dirty="0" err="1">
                <a:solidFill>
                  <a:srgbClr val="003399"/>
                </a:solidFill>
              </a:rPr>
              <a:t>i</a:t>
            </a:r>
            <a:r>
              <a:rPr lang="en-IN" sz="900" dirty="0">
                <a:solidFill>
                  <a:srgbClr val="003399"/>
                </a:solidFill>
              </a:rPr>
              <a:t> , </a:t>
            </a:r>
            <a:r>
              <a:rPr lang="en-IN" sz="900" dirty="0" err="1">
                <a:solidFill>
                  <a:srgbClr val="003399"/>
                </a:solidFill>
              </a:rPr>
              <a:t>j,k</a:t>
            </a:r>
            <a:r>
              <a:rPr lang="en-IN" sz="900" dirty="0">
                <a:solidFill>
                  <a:srgbClr val="003399"/>
                </a:solidFill>
              </a:rPr>
              <a:t>;</a:t>
            </a:r>
            <a:br>
              <a:rPr lang="en-IN" sz="900" dirty="0">
                <a:solidFill>
                  <a:srgbClr val="003399"/>
                </a:solidFill>
              </a:rPr>
            </a:br>
            <a:r>
              <a:rPr lang="nn-NO" sz="900" dirty="0">
                <a:solidFill>
                  <a:srgbClr val="003399"/>
                </a:solidFill>
              </a:rPr>
              <a:t>for (i = 0; i &lt; 4; i++)</a:t>
            </a:r>
            <a:br>
              <a:rPr lang="nn-NO"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for ( j = 0; j &lt; 4; j++)</a:t>
            </a:r>
            <a:br>
              <a:rPr lang="en-IN" sz="900" dirty="0">
                <a:solidFill>
                  <a:srgbClr val="003399"/>
                </a:solidFill>
              </a:rPr>
            </a:br>
            <a:r>
              <a:rPr lang="en-IN" sz="900" dirty="0">
                <a:solidFill>
                  <a:srgbClr val="003399"/>
                </a:solidFill>
              </a:rPr>
              <a:t>{</a:t>
            </a:r>
            <a:br>
              <a:rPr lang="en-IN" sz="900" dirty="0">
                <a:solidFill>
                  <a:srgbClr val="003399"/>
                </a:solidFill>
              </a:rPr>
            </a:br>
            <a:r>
              <a:rPr lang="nn-NO" sz="900" dirty="0">
                <a:solidFill>
                  <a:srgbClr val="003399"/>
                </a:solidFill>
              </a:rPr>
              <a:t>for ( k = 0; k &lt; 4; k++)</a:t>
            </a:r>
            <a:br>
              <a:rPr lang="nn-NO"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a:t>
            </a:r>
            <a:r>
              <a:rPr lang="en-IN" sz="900" dirty="0" err="1">
                <a:solidFill>
                  <a:srgbClr val="003399"/>
                </a:solidFill>
              </a:rPr>
              <a:t>i</a:t>
            </a:r>
            <a:r>
              <a:rPr lang="en-IN" sz="900" dirty="0">
                <a:solidFill>
                  <a:srgbClr val="003399"/>
                </a:solidFill>
              </a:rPr>
              <a:t>][j][k] = 0;</a:t>
            </a:r>
            <a:br>
              <a:rPr lang="en-IN" sz="900" dirty="0">
                <a:solidFill>
                  <a:srgbClr val="003399"/>
                </a:solidFill>
              </a:rPr>
            </a:br>
            <a:r>
              <a:rPr lang="en-IN" sz="900" dirty="0" err="1">
                <a:solidFill>
                  <a:srgbClr val="003399"/>
                </a:solidFill>
              </a:rPr>
              <a:t>scanf</a:t>
            </a:r>
            <a:r>
              <a:rPr lang="en-IN" sz="900" dirty="0">
                <a:solidFill>
                  <a:srgbClr val="003399"/>
                </a:solidFill>
              </a:rPr>
              <a:t>("a[%d][%d][%d] ", </a:t>
            </a:r>
            <a:r>
              <a:rPr lang="en-IN" sz="900" dirty="0" err="1">
                <a:solidFill>
                  <a:srgbClr val="003399"/>
                </a:solidFill>
              </a:rPr>
              <a:t>i</a:t>
            </a:r>
            <a:r>
              <a:rPr lang="en-IN" sz="900" dirty="0">
                <a:solidFill>
                  <a:srgbClr val="003399"/>
                </a:solidFill>
              </a:rPr>
              <a:t>, </a:t>
            </a:r>
            <a:r>
              <a:rPr lang="en-IN" sz="900" dirty="0" err="1">
                <a:solidFill>
                  <a:srgbClr val="003399"/>
                </a:solidFill>
              </a:rPr>
              <a:t>j,k</a:t>
            </a:r>
            <a:r>
              <a:rPr lang="en-IN" sz="900" dirty="0">
                <a:solidFill>
                  <a:srgbClr val="003399"/>
                </a:solidFill>
              </a:rPr>
              <a:t>, a[</a:t>
            </a:r>
            <a:r>
              <a:rPr lang="en-IN" sz="900" dirty="0" err="1">
                <a:solidFill>
                  <a:srgbClr val="003399"/>
                </a:solidFill>
              </a:rPr>
              <a:t>i</a:t>
            </a:r>
            <a:r>
              <a:rPr lang="en-IN" sz="900" dirty="0">
                <a:solidFill>
                  <a:srgbClr val="003399"/>
                </a:solidFill>
              </a:rPr>
              <a:t>][j][k]);</a:t>
            </a:r>
            <a:br>
              <a:rPr lang="en-IN"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t>
            </a:r>
            <a:br>
              <a:rPr lang="en-IN" sz="900" dirty="0">
                <a:solidFill>
                  <a:srgbClr val="003399"/>
                </a:solidFill>
              </a:rPr>
            </a:br>
            <a:r>
              <a:rPr lang="nn-NO" sz="900" dirty="0">
                <a:solidFill>
                  <a:srgbClr val="003399"/>
                </a:solidFill>
              </a:rPr>
              <a:t>for (i = 0; i &lt; 4; i++)</a:t>
            </a:r>
            <a:br>
              <a:rPr lang="nn-NO"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for ( j = 0; j &lt; 4; j++)</a:t>
            </a:r>
            <a:br>
              <a:rPr lang="en-IN" sz="900" dirty="0">
                <a:solidFill>
                  <a:srgbClr val="003399"/>
                </a:solidFill>
              </a:rPr>
            </a:br>
            <a:r>
              <a:rPr lang="en-IN" sz="900" dirty="0">
                <a:solidFill>
                  <a:srgbClr val="003399"/>
                </a:solidFill>
              </a:rPr>
              <a:t>{</a:t>
            </a:r>
            <a:br>
              <a:rPr lang="en-IN" sz="900" dirty="0">
                <a:solidFill>
                  <a:srgbClr val="003399"/>
                </a:solidFill>
              </a:rPr>
            </a:br>
            <a:r>
              <a:rPr lang="nn-NO" sz="900" dirty="0">
                <a:solidFill>
                  <a:srgbClr val="003399"/>
                </a:solidFill>
              </a:rPr>
              <a:t>for ( k = 0; k &lt; 4; k++)</a:t>
            </a:r>
            <a:br>
              <a:rPr lang="nn-NO"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a:t>
            </a:r>
            <a:r>
              <a:rPr lang="en-IN" sz="900" dirty="0" err="1">
                <a:solidFill>
                  <a:srgbClr val="003399"/>
                </a:solidFill>
              </a:rPr>
              <a:t>i</a:t>
            </a:r>
            <a:r>
              <a:rPr lang="en-IN" sz="900" dirty="0">
                <a:solidFill>
                  <a:srgbClr val="003399"/>
                </a:solidFill>
              </a:rPr>
              <a:t>][j][k] = 0;</a:t>
            </a:r>
            <a:br>
              <a:rPr lang="en-IN" sz="900" dirty="0">
                <a:solidFill>
                  <a:srgbClr val="003399"/>
                </a:solidFill>
              </a:rPr>
            </a:br>
            <a:r>
              <a:rPr lang="pt-BR" sz="900" dirty="0">
                <a:solidFill>
                  <a:srgbClr val="003399"/>
                </a:solidFill>
              </a:rPr>
              <a:t>printf("a[%d][%d][%d] = %d \n", i, j,k, a[i][j][k]);</a:t>
            </a:r>
            <a:br>
              <a:rPr lang="pt-BR"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t>
            </a:r>
            <a:br>
              <a:rPr lang="en-IN" sz="900" dirty="0">
                <a:solidFill>
                  <a:srgbClr val="003399"/>
                </a:solidFill>
              </a:rPr>
            </a:br>
            <a:r>
              <a:rPr lang="en-IN" sz="900" dirty="0">
                <a:solidFill>
                  <a:srgbClr val="003399"/>
                </a:solidFill>
              </a:rPr>
              <a:t>}</a:t>
            </a:r>
            <a:endParaRPr lang="en-US" sz="900" dirty="0">
              <a:solidFill>
                <a:srgbClr val="003399"/>
              </a:solidFill>
            </a:endParaRPr>
          </a:p>
        </p:txBody>
      </p:sp>
    </p:spTree>
    <p:extLst>
      <p:ext uri="{BB962C8B-B14F-4D97-AF65-F5344CB8AC3E}">
        <p14:creationId xmlns:p14="http://schemas.microsoft.com/office/powerpoint/2010/main" val="39277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Unit-2 Conditional Control  -Statements :Simple if, if...else - Conditional Statements : else if and nested if - Conditional Statements  : Switch case - Un-conditional Control Statements :      break, continue, </a:t>
            </a:r>
            <a:r>
              <a:rPr lang="en-IN" dirty="0" err="1"/>
              <a:t>goto</a:t>
            </a:r>
            <a:r>
              <a:rPr lang="en-IN" dirty="0"/>
              <a:t> - Looping Control </a:t>
            </a:r>
            <a:r>
              <a:rPr lang="en-IN" dirty="0" err="1"/>
              <a:t>Statements:for</a:t>
            </a:r>
            <a:r>
              <a:rPr lang="en-IN" dirty="0"/>
              <a:t>, while, </a:t>
            </a:r>
            <a:r>
              <a:rPr lang="en-IN" dirty="0" err="1"/>
              <a:t>do..while</a:t>
            </a:r>
            <a:r>
              <a:rPr lang="en-IN" dirty="0"/>
              <a:t> - Looping Control Statements: nested for,  nested while - Introduction to Arrays -One Dimensional (1D) Array Declaration and initialization - Accessing, Indexing and operations with 1D Arrays - Array Programs – 1D - Initializing and Accessing 2D Array, Array Programs – 2D - Pointer and address-of operators -Pointer Declaration and dereferencing, Void Pointers, Null pointers</a:t>
            </a:r>
          </a:p>
          <a:p>
            <a:r>
              <a:rPr lang="en-IN" dirty="0"/>
              <a:t>Pointer based Array manipulation</a:t>
            </a:r>
            <a:endParaRPr lang="en-IN" dirty="0"/>
          </a:p>
        </p:txBody>
      </p:sp>
    </p:spTree>
    <p:extLst>
      <p:ext uri="{BB962C8B-B14F-4D97-AF65-F5344CB8AC3E}">
        <p14:creationId xmlns:p14="http://schemas.microsoft.com/office/powerpoint/2010/main" val="93867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Need for Memory</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10515600" cy="2033994"/>
          </a:xfrm>
        </p:spPr>
        <p:txBody>
          <a:bodyPr/>
          <a:lstStyle/>
          <a:p>
            <a:r>
              <a:rPr lang="en-GB" dirty="0">
                <a:solidFill>
                  <a:srgbClr val="003399"/>
                </a:solidFill>
              </a:rPr>
              <a:t>CPU operates on data in a handful of registers</a:t>
            </a:r>
          </a:p>
          <a:p>
            <a:r>
              <a:rPr lang="en-GB" dirty="0">
                <a:solidFill>
                  <a:srgbClr val="003399"/>
                </a:solidFill>
              </a:rPr>
              <a:t>Not enough for most applications</a:t>
            </a:r>
          </a:p>
          <a:p>
            <a:r>
              <a:rPr lang="en-GB" dirty="0">
                <a:solidFill>
                  <a:srgbClr val="003399"/>
                </a:solidFill>
              </a:rPr>
              <a:t>Memory is vast collection of “value holders”</a:t>
            </a:r>
          </a:p>
          <a:p>
            <a:r>
              <a:rPr lang="en-IN" dirty="0">
                <a:solidFill>
                  <a:srgbClr val="003399"/>
                </a:solidFill>
              </a:rPr>
              <a:t>Values copied to/from registers</a:t>
            </a:r>
          </a:p>
          <a:p>
            <a:endParaRPr lang="en-US" dirty="0">
              <a:solidFill>
                <a:srgbClr val="003399"/>
              </a:solidFill>
            </a:endParaRPr>
          </a:p>
        </p:txBody>
      </p:sp>
      <p:pic>
        <p:nvPicPr>
          <p:cNvPr id="5" name="Picture 4"/>
          <p:cNvPicPr>
            <a:picLocks noChangeAspect="1"/>
          </p:cNvPicPr>
          <p:nvPr/>
        </p:nvPicPr>
        <p:blipFill>
          <a:blip r:embed="rId2"/>
          <a:stretch>
            <a:fillRect/>
          </a:stretch>
        </p:blipFill>
        <p:spPr>
          <a:xfrm>
            <a:off x="3162149" y="3994556"/>
            <a:ext cx="5867702" cy="2355971"/>
          </a:xfrm>
          <a:prstGeom prst="rect">
            <a:avLst/>
          </a:prstGeom>
        </p:spPr>
      </p:pic>
    </p:spTree>
    <p:extLst>
      <p:ext uri="{BB962C8B-B14F-4D97-AF65-F5344CB8AC3E}">
        <p14:creationId xmlns:p14="http://schemas.microsoft.com/office/powerpoint/2010/main" val="144417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Memory needs to be organized</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4000" dirty="0">
                <a:solidFill>
                  <a:srgbClr val="003399"/>
                </a:solidFill>
              </a:rPr>
              <a:t>Must be able to locate previously </a:t>
            </a:r>
            <a:r>
              <a:rPr lang="en-IN" sz="4000" dirty="0">
                <a:solidFill>
                  <a:srgbClr val="003399"/>
                </a:solidFill>
              </a:rPr>
              <a:t>stored value</a:t>
            </a:r>
          </a:p>
          <a:p>
            <a:pPr lvl="1"/>
            <a:r>
              <a:rPr lang="en-GB" sz="4000" dirty="0" err="1">
                <a:solidFill>
                  <a:srgbClr val="003399"/>
                </a:solidFill>
              </a:rPr>
              <a:t>Can‟t</a:t>
            </a:r>
            <a:r>
              <a:rPr lang="en-GB" sz="4000" dirty="0">
                <a:solidFill>
                  <a:srgbClr val="003399"/>
                </a:solidFill>
              </a:rPr>
              <a:t> rely on actual value</a:t>
            </a:r>
          </a:p>
          <a:p>
            <a:r>
              <a:rPr lang="en-IN" sz="4000" dirty="0">
                <a:solidFill>
                  <a:srgbClr val="003399"/>
                </a:solidFill>
              </a:rPr>
              <a:t>Programmers see linear address space</a:t>
            </a:r>
          </a:p>
          <a:p>
            <a:r>
              <a:rPr lang="en-GB" sz="4000" dirty="0">
                <a:solidFill>
                  <a:srgbClr val="003399"/>
                </a:solidFill>
              </a:rPr>
              <a:t>Typical address space is vast</a:t>
            </a:r>
          </a:p>
          <a:p>
            <a:pPr lvl="1"/>
            <a:r>
              <a:rPr lang="en-IN" sz="4000" dirty="0">
                <a:solidFill>
                  <a:srgbClr val="003399"/>
                </a:solidFill>
              </a:rPr>
              <a:t>[S] 32bit or 64bit</a:t>
            </a:r>
            <a:endParaRPr lang="en-US" sz="4000" dirty="0">
              <a:solidFill>
                <a:srgbClr val="003399"/>
              </a:solidFill>
            </a:endParaRPr>
          </a:p>
        </p:txBody>
      </p:sp>
    </p:spTree>
    <p:extLst>
      <p:ext uri="{BB962C8B-B14F-4D97-AF65-F5344CB8AC3E}">
        <p14:creationId xmlns:p14="http://schemas.microsoft.com/office/powerpoint/2010/main" val="1715998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Large Values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4000" dirty="0">
                <a:solidFill>
                  <a:srgbClr val="003399"/>
                </a:solidFill>
              </a:rPr>
              <a:t>Size of cell is limited</a:t>
            </a:r>
          </a:p>
          <a:p>
            <a:pPr lvl="1"/>
            <a:r>
              <a:rPr lang="en-IN" sz="4000" dirty="0">
                <a:solidFill>
                  <a:srgbClr val="003399"/>
                </a:solidFill>
              </a:rPr>
              <a:t>[S] e.g., 8 bits</a:t>
            </a:r>
          </a:p>
          <a:p>
            <a:r>
              <a:rPr lang="en-GB" sz="4000" dirty="0">
                <a:solidFill>
                  <a:srgbClr val="003399"/>
                </a:solidFill>
              </a:rPr>
              <a:t>Spread them in contiguous cells</a:t>
            </a:r>
          </a:p>
          <a:p>
            <a:pPr lvl="1"/>
            <a:r>
              <a:rPr lang="en-GB" sz="4000" dirty="0">
                <a:solidFill>
                  <a:srgbClr val="003399"/>
                </a:solidFill>
              </a:rPr>
              <a:t>Only need to know starting address and </a:t>
            </a:r>
            <a:r>
              <a:rPr lang="en-IN" sz="4000" dirty="0">
                <a:solidFill>
                  <a:srgbClr val="003399"/>
                </a:solidFill>
              </a:rPr>
              <a:t>size</a:t>
            </a:r>
            <a:endParaRPr lang="en-US" sz="4000" dirty="0">
              <a:solidFill>
                <a:srgbClr val="003399"/>
              </a:solidFill>
            </a:endParaRPr>
          </a:p>
        </p:txBody>
      </p:sp>
      <p:pic>
        <p:nvPicPr>
          <p:cNvPr id="4" name="Picture 3"/>
          <p:cNvPicPr>
            <a:picLocks noChangeAspect="1"/>
          </p:cNvPicPr>
          <p:nvPr/>
        </p:nvPicPr>
        <p:blipFill>
          <a:blip r:embed="rId2"/>
          <a:stretch>
            <a:fillRect/>
          </a:stretch>
        </p:blipFill>
        <p:spPr>
          <a:xfrm>
            <a:off x="1405076" y="4391150"/>
            <a:ext cx="9381847" cy="1276004"/>
          </a:xfrm>
          <a:prstGeom prst="rect">
            <a:avLst/>
          </a:prstGeom>
        </p:spPr>
      </p:pic>
    </p:spTree>
    <p:extLst>
      <p:ext uri="{BB962C8B-B14F-4D97-AF65-F5344CB8AC3E}">
        <p14:creationId xmlns:p14="http://schemas.microsoft.com/office/powerpoint/2010/main" val="2195794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Large Values - </a:t>
            </a:r>
            <a:r>
              <a:rPr lang="en-US" b="1" dirty="0" err="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Breakup of large values must be </a:t>
            </a:r>
            <a:r>
              <a:rPr lang="en-IN" dirty="0">
                <a:solidFill>
                  <a:srgbClr val="003399"/>
                </a:solidFill>
              </a:rPr>
              <a:t>consistent with their reassembly</a:t>
            </a:r>
          </a:p>
          <a:p>
            <a:r>
              <a:rPr lang="en-GB" dirty="0">
                <a:solidFill>
                  <a:srgbClr val="003399"/>
                </a:solidFill>
              </a:rPr>
              <a:t>Where do we store the more-significant </a:t>
            </a:r>
            <a:r>
              <a:rPr lang="en-IN" dirty="0">
                <a:solidFill>
                  <a:srgbClr val="003399"/>
                </a:solidFill>
              </a:rPr>
              <a:t>digits?</a:t>
            </a:r>
          </a:p>
          <a:p>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1831361" y="3030131"/>
            <a:ext cx="8401278" cy="2753980"/>
          </a:xfrm>
          <a:prstGeom prst="rect">
            <a:avLst/>
          </a:prstGeom>
        </p:spPr>
      </p:pic>
    </p:spTree>
    <p:extLst>
      <p:ext uri="{BB962C8B-B14F-4D97-AF65-F5344CB8AC3E}">
        <p14:creationId xmlns:p14="http://schemas.microsoft.com/office/powerpoint/2010/main" val="1993180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Virtual Memory</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3600" dirty="0">
                <a:solidFill>
                  <a:srgbClr val="003399"/>
                </a:solidFill>
              </a:rPr>
              <a:t>[S] Modern OSs provide different address space to each user program</a:t>
            </a:r>
          </a:p>
          <a:p>
            <a:r>
              <a:rPr lang="en-GB" sz="3600" dirty="0">
                <a:solidFill>
                  <a:srgbClr val="003399"/>
                </a:solidFill>
              </a:rPr>
              <a:t>Certain logical addresses mapped to </a:t>
            </a:r>
            <a:r>
              <a:rPr lang="en-IN" sz="3600" dirty="0">
                <a:solidFill>
                  <a:srgbClr val="003399"/>
                </a:solidFill>
              </a:rPr>
              <a:t>physical addresses</a:t>
            </a:r>
          </a:p>
          <a:p>
            <a:r>
              <a:rPr lang="en-IN" sz="3600" dirty="0">
                <a:solidFill>
                  <a:srgbClr val="003399"/>
                </a:solidFill>
              </a:rPr>
              <a:t>Mechanism transparent</a:t>
            </a:r>
          </a:p>
          <a:p>
            <a:r>
              <a:rPr lang="en-GB" sz="3600" dirty="0">
                <a:solidFill>
                  <a:srgbClr val="003399"/>
                </a:solidFill>
              </a:rPr>
              <a:t>Overlapping addresses do not interfere</a:t>
            </a:r>
          </a:p>
          <a:p>
            <a:r>
              <a:rPr lang="en-GB" sz="3600" b="1" u="sng" dirty="0">
                <a:solidFill>
                  <a:srgbClr val="003399"/>
                </a:solidFill>
              </a:rPr>
              <a:t>Not every address is mapped!</a:t>
            </a:r>
            <a:endParaRPr lang="en-US" sz="3600" b="1" u="sng" dirty="0">
              <a:solidFill>
                <a:srgbClr val="003399"/>
              </a:solidFill>
            </a:endParaRPr>
          </a:p>
        </p:txBody>
      </p:sp>
    </p:spTree>
    <p:extLst>
      <p:ext uri="{BB962C8B-B14F-4D97-AF65-F5344CB8AC3E}">
        <p14:creationId xmlns:p14="http://schemas.microsoft.com/office/powerpoint/2010/main" val="3605011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Variables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3200" dirty="0">
                <a:solidFill>
                  <a:srgbClr val="003399"/>
                </a:solidFill>
              </a:rPr>
              <a:t>A symbolic name for a specific memory </a:t>
            </a:r>
            <a:r>
              <a:rPr lang="en-IN" sz="3200" dirty="0">
                <a:solidFill>
                  <a:srgbClr val="003399"/>
                </a:solidFill>
              </a:rPr>
              <a:t>location</a:t>
            </a:r>
          </a:p>
          <a:p>
            <a:r>
              <a:rPr lang="en-GB" sz="3200" dirty="0">
                <a:solidFill>
                  <a:srgbClr val="003399"/>
                </a:solidFill>
              </a:rPr>
              <a:t>Can read and write contents</a:t>
            </a:r>
          </a:p>
          <a:p>
            <a:r>
              <a:rPr lang="en-GB" sz="3200" dirty="0">
                <a:solidFill>
                  <a:srgbClr val="003399"/>
                </a:solidFill>
              </a:rPr>
              <a:t>Guaranteed to exist every time it is </a:t>
            </a:r>
            <a:r>
              <a:rPr lang="en-IN" sz="3200" dirty="0">
                <a:solidFill>
                  <a:srgbClr val="003399"/>
                </a:solidFill>
              </a:rPr>
              <a:t>used</a:t>
            </a:r>
          </a:p>
          <a:p>
            <a:r>
              <a:rPr lang="en-GB" sz="3200" dirty="0">
                <a:solidFill>
                  <a:srgbClr val="003399"/>
                </a:solidFill>
              </a:rPr>
              <a:t>Type used to interpret value</a:t>
            </a:r>
          </a:p>
          <a:p>
            <a:r>
              <a:rPr lang="en-IN" sz="3200" dirty="0">
                <a:solidFill>
                  <a:srgbClr val="003399"/>
                </a:solidFill>
              </a:rPr>
              <a:t>How many cells?</a:t>
            </a:r>
            <a:endParaRPr lang="en-US" sz="3200" dirty="0">
              <a:solidFill>
                <a:srgbClr val="003399"/>
              </a:solidFill>
            </a:endParaRPr>
          </a:p>
        </p:txBody>
      </p:sp>
      <p:pic>
        <p:nvPicPr>
          <p:cNvPr id="4" name="Picture 3"/>
          <p:cNvPicPr>
            <a:picLocks noChangeAspect="1"/>
          </p:cNvPicPr>
          <p:nvPr/>
        </p:nvPicPr>
        <p:blipFill>
          <a:blip r:embed="rId2"/>
          <a:stretch>
            <a:fillRect/>
          </a:stretch>
        </p:blipFill>
        <p:spPr>
          <a:xfrm>
            <a:off x="976111" y="4531861"/>
            <a:ext cx="4687527" cy="1645101"/>
          </a:xfrm>
          <a:prstGeom prst="rect">
            <a:avLst/>
          </a:prstGeom>
        </p:spPr>
      </p:pic>
      <p:pic>
        <p:nvPicPr>
          <p:cNvPr id="5" name="Picture 4"/>
          <p:cNvPicPr>
            <a:picLocks noChangeAspect="1"/>
          </p:cNvPicPr>
          <p:nvPr/>
        </p:nvPicPr>
        <p:blipFill>
          <a:blip r:embed="rId3"/>
          <a:stretch>
            <a:fillRect/>
          </a:stretch>
        </p:blipFill>
        <p:spPr>
          <a:xfrm>
            <a:off x="5676327" y="4531861"/>
            <a:ext cx="4687529" cy="1645102"/>
          </a:xfrm>
          <a:prstGeom prst="rect">
            <a:avLst/>
          </a:prstGeom>
        </p:spPr>
      </p:pic>
    </p:spTree>
    <p:extLst>
      <p:ext uri="{BB962C8B-B14F-4D97-AF65-F5344CB8AC3E}">
        <p14:creationId xmlns:p14="http://schemas.microsoft.com/office/powerpoint/2010/main" val="2055512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Automatic Variables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540488" y="1690688"/>
            <a:ext cx="10515600" cy="4351338"/>
          </a:xfrm>
        </p:spPr>
        <p:txBody>
          <a:bodyPr/>
          <a:lstStyle/>
          <a:p>
            <a:r>
              <a:rPr lang="en-GB" dirty="0">
                <a:solidFill>
                  <a:srgbClr val="003399"/>
                </a:solidFill>
              </a:rPr>
              <a:t>Declared at a beginning of a block</a:t>
            </a:r>
          </a:p>
          <a:p>
            <a:r>
              <a:rPr lang="en-GB" dirty="0">
                <a:solidFill>
                  <a:srgbClr val="003399"/>
                </a:solidFill>
              </a:rPr>
              <a:t>Lifetime and scope correspond to block</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3256128" y="2915303"/>
            <a:ext cx="4852781" cy="3262214"/>
          </a:xfrm>
          <a:prstGeom prst="rect">
            <a:avLst/>
          </a:prstGeom>
        </p:spPr>
      </p:pic>
    </p:spTree>
    <p:extLst>
      <p:ext uri="{BB962C8B-B14F-4D97-AF65-F5344CB8AC3E}">
        <p14:creationId xmlns:p14="http://schemas.microsoft.com/office/powerpoint/2010/main" val="3105773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Allocating space for variables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3600" dirty="0">
                <a:solidFill>
                  <a:srgbClr val="003399"/>
                </a:solidFill>
              </a:rPr>
              <a:t>Variables are allocated space on stack</a:t>
            </a:r>
          </a:p>
          <a:p>
            <a:pPr lvl="1"/>
            <a:r>
              <a:rPr lang="en-IN" sz="3200" dirty="0">
                <a:solidFill>
                  <a:srgbClr val="003399"/>
                </a:solidFill>
              </a:rPr>
              <a:t>Last-In-First-Out structure</a:t>
            </a:r>
          </a:p>
          <a:p>
            <a:pPr lvl="1"/>
            <a:r>
              <a:rPr lang="en-GB" sz="3200" dirty="0">
                <a:solidFill>
                  <a:srgbClr val="003399"/>
                </a:solidFill>
              </a:rPr>
              <a:t>Has a fixed base and grows “up” or “down”</a:t>
            </a:r>
          </a:p>
          <a:p>
            <a:r>
              <a:rPr lang="en-GB" sz="3600" dirty="0">
                <a:solidFill>
                  <a:srgbClr val="003399"/>
                </a:solidFill>
              </a:rPr>
              <a:t>Newer variables allocated “above” earlier</a:t>
            </a:r>
          </a:p>
          <a:p>
            <a:r>
              <a:rPr lang="en-GB" sz="3600" dirty="0">
                <a:solidFill>
                  <a:srgbClr val="003399"/>
                </a:solidFill>
              </a:rPr>
              <a:t>Newer variables “die” before older</a:t>
            </a:r>
          </a:p>
          <a:p>
            <a:r>
              <a:rPr lang="en-GB" sz="3600" dirty="0">
                <a:solidFill>
                  <a:srgbClr val="003399"/>
                </a:solidFill>
              </a:rPr>
              <a:t>Compiler may rearrange stack format within same f</a:t>
            </a:r>
            <a:r>
              <a:rPr lang="en-IN" sz="3600" dirty="0">
                <a:solidFill>
                  <a:srgbClr val="003399"/>
                </a:solidFill>
              </a:rPr>
              <a:t>unction</a:t>
            </a:r>
            <a:endParaRPr lang="en-GB" sz="3600" dirty="0">
              <a:solidFill>
                <a:srgbClr val="003399"/>
              </a:solidFill>
            </a:endParaRPr>
          </a:p>
        </p:txBody>
      </p:sp>
    </p:spTree>
    <p:extLst>
      <p:ext uri="{BB962C8B-B14F-4D97-AF65-F5344CB8AC3E}">
        <p14:creationId xmlns:p14="http://schemas.microsoft.com/office/powerpoint/2010/main" val="354217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Stack Example (In Function)</a:t>
            </a:r>
          </a:p>
        </p:txBody>
      </p:sp>
      <p:pic>
        <p:nvPicPr>
          <p:cNvPr id="4" name="Picture 3"/>
          <p:cNvPicPr>
            <a:picLocks noChangeAspect="1"/>
          </p:cNvPicPr>
          <p:nvPr/>
        </p:nvPicPr>
        <p:blipFill>
          <a:blip r:embed="rId2"/>
          <a:stretch>
            <a:fillRect/>
          </a:stretch>
        </p:blipFill>
        <p:spPr>
          <a:xfrm>
            <a:off x="1143080" y="2014825"/>
            <a:ext cx="5708424" cy="3928775"/>
          </a:xfrm>
          <a:prstGeom prst="rect">
            <a:avLst/>
          </a:prstGeom>
        </p:spPr>
      </p:pic>
      <p:pic>
        <p:nvPicPr>
          <p:cNvPr id="5" name="Picture 4"/>
          <p:cNvPicPr>
            <a:picLocks noChangeAspect="1"/>
          </p:cNvPicPr>
          <p:nvPr/>
        </p:nvPicPr>
        <p:blipFill>
          <a:blip r:embed="rId3"/>
          <a:stretch>
            <a:fillRect/>
          </a:stretch>
        </p:blipFill>
        <p:spPr>
          <a:xfrm>
            <a:off x="7091916" y="1690689"/>
            <a:ext cx="2790675" cy="4306932"/>
          </a:xfrm>
          <a:prstGeom prst="rect">
            <a:avLst/>
          </a:prstGeom>
        </p:spPr>
      </p:pic>
    </p:spTree>
    <p:extLst>
      <p:ext uri="{BB962C8B-B14F-4D97-AF65-F5344CB8AC3E}">
        <p14:creationId xmlns:p14="http://schemas.microsoft.com/office/powerpoint/2010/main" val="2557364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Stack Example (In Function) - </a:t>
            </a:r>
            <a:r>
              <a:rPr lang="en-US" b="1" dirty="0" err="1">
                <a:solidFill>
                  <a:srgbClr val="FF0000"/>
                </a:solidFill>
              </a:rPr>
              <a:t>Contd</a:t>
            </a:r>
            <a:endParaRPr lang="en-US" b="1" dirty="0">
              <a:solidFill>
                <a:srgbClr val="FF0000"/>
              </a:solidFill>
            </a:endParaRPr>
          </a:p>
        </p:txBody>
      </p:sp>
      <p:pic>
        <p:nvPicPr>
          <p:cNvPr id="5" name="Picture 4"/>
          <p:cNvPicPr>
            <a:picLocks noChangeAspect="1"/>
          </p:cNvPicPr>
          <p:nvPr/>
        </p:nvPicPr>
        <p:blipFill>
          <a:blip r:embed="rId2"/>
          <a:stretch>
            <a:fillRect/>
          </a:stretch>
        </p:blipFill>
        <p:spPr>
          <a:xfrm>
            <a:off x="1196242" y="1937760"/>
            <a:ext cx="6083027" cy="4186593"/>
          </a:xfrm>
          <a:prstGeom prst="rect">
            <a:avLst/>
          </a:prstGeom>
        </p:spPr>
      </p:pic>
      <p:pic>
        <p:nvPicPr>
          <p:cNvPr id="7" name="Picture 6"/>
          <p:cNvPicPr>
            <a:picLocks noChangeAspect="1"/>
          </p:cNvPicPr>
          <p:nvPr/>
        </p:nvPicPr>
        <p:blipFill>
          <a:blip r:embed="rId3"/>
          <a:stretch>
            <a:fillRect/>
          </a:stretch>
        </p:blipFill>
        <p:spPr>
          <a:xfrm>
            <a:off x="7722012" y="1690689"/>
            <a:ext cx="2681711" cy="4433664"/>
          </a:xfrm>
          <a:prstGeom prst="rect">
            <a:avLst/>
          </a:prstGeom>
        </p:spPr>
      </p:pic>
    </p:spTree>
    <p:extLst>
      <p:ext uri="{BB962C8B-B14F-4D97-AF65-F5344CB8AC3E}">
        <p14:creationId xmlns:p14="http://schemas.microsoft.com/office/powerpoint/2010/main" val="42388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F24F-5B62-4575-A5B6-16408469DFB6}"/>
              </a:ext>
            </a:extLst>
          </p:cNvPr>
          <p:cNvSpPr>
            <a:spLocks noGrp="1"/>
          </p:cNvSpPr>
          <p:nvPr>
            <p:ph type="title"/>
          </p:nvPr>
        </p:nvSpPr>
        <p:spPr/>
        <p:txBody>
          <a:bodyPr/>
          <a:lstStyle/>
          <a:p>
            <a:r>
              <a:rPr lang="en-US" b="1" dirty="0">
                <a:solidFill>
                  <a:srgbClr val="FF0000"/>
                </a:solidFill>
              </a:rPr>
              <a:t>Conditional Statements</a:t>
            </a:r>
          </a:p>
        </p:txBody>
      </p:sp>
      <p:sp>
        <p:nvSpPr>
          <p:cNvPr id="3" name="Content Placeholder 2">
            <a:extLst>
              <a:ext uri="{FF2B5EF4-FFF2-40B4-BE49-F238E27FC236}">
                <a16:creationId xmlns:a16="http://schemas.microsoft.com/office/drawing/2014/main" id="{90277D92-A189-49A3-9BE7-48BB7A03112B}"/>
              </a:ext>
            </a:extLst>
          </p:cNvPr>
          <p:cNvSpPr>
            <a:spLocks noGrp="1"/>
          </p:cNvSpPr>
          <p:nvPr>
            <p:ph idx="1"/>
          </p:nvPr>
        </p:nvSpPr>
        <p:spPr/>
        <p:txBody>
          <a:bodyPr>
            <a:normAutofit lnSpcReduction="10000"/>
          </a:bodyPr>
          <a:lstStyle/>
          <a:p>
            <a:r>
              <a:rPr lang="en-GB" dirty="0">
                <a:solidFill>
                  <a:srgbClr val="003399"/>
                </a:solidFill>
              </a:rPr>
              <a:t>User for making a decision and control according to given condition are used to Conditional Statements</a:t>
            </a:r>
          </a:p>
          <a:p>
            <a:r>
              <a:rPr lang="en-US" dirty="0">
                <a:solidFill>
                  <a:srgbClr val="003399"/>
                </a:solidFill>
              </a:rPr>
              <a:t>Execution flow is changed based on the given condition </a:t>
            </a:r>
          </a:p>
          <a:p>
            <a:r>
              <a:rPr lang="en-US" dirty="0">
                <a:solidFill>
                  <a:srgbClr val="003399"/>
                </a:solidFill>
              </a:rPr>
              <a:t>Conditional statements could have more than one conditions depending on the problem</a:t>
            </a:r>
          </a:p>
          <a:p>
            <a:r>
              <a:rPr lang="en-US" dirty="0">
                <a:solidFill>
                  <a:srgbClr val="003399"/>
                </a:solidFill>
              </a:rPr>
              <a:t>Conditional Statements in C: </a:t>
            </a:r>
          </a:p>
          <a:p>
            <a:pPr lvl="1"/>
            <a:r>
              <a:rPr lang="en-US" dirty="0">
                <a:solidFill>
                  <a:srgbClr val="003399"/>
                </a:solidFill>
              </a:rPr>
              <a:t>If .. Else… Statements </a:t>
            </a:r>
          </a:p>
          <a:p>
            <a:pPr lvl="1"/>
            <a:r>
              <a:rPr lang="en-US" dirty="0">
                <a:solidFill>
                  <a:srgbClr val="003399"/>
                </a:solidFill>
              </a:rPr>
              <a:t>Switch Statements </a:t>
            </a:r>
          </a:p>
          <a:p>
            <a:pPr lvl="1"/>
            <a:r>
              <a:rPr lang="en-US" dirty="0">
                <a:solidFill>
                  <a:srgbClr val="003399"/>
                </a:solidFill>
              </a:rPr>
              <a:t>Break and continue statements </a:t>
            </a:r>
          </a:p>
          <a:p>
            <a:pPr lvl="1"/>
            <a:r>
              <a:rPr lang="en-US" dirty="0">
                <a:solidFill>
                  <a:srgbClr val="003399"/>
                </a:solidFill>
              </a:rPr>
              <a:t>Return statements </a:t>
            </a:r>
          </a:p>
          <a:p>
            <a:pPr lvl="1"/>
            <a:r>
              <a:rPr lang="en-US" dirty="0">
                <a:solidFill>
                  <a:srgbClr val="003399"/>
                </a:solidFill>
              </a:rPr>
              <a:t>Go To Statements </a:t>
            </a:r>
          </a:p>
        </p:txBody>
      </p:sp>
    </p:spTree>
    <p:extLst>
      <p:ext uri="{BB962C8B-B14F-4D97-AF65-F5344CB8AC3E}">
        <p14:creationId xmlns:p14="http://schemas.microsoft.com/office/powerpoint/2010/main" val="1990021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err="1">
                <a:solidFill>
                  <a:srgbClr val="FF0000"/>
                </a:solidFill>
              </a:rPr>
              <a:t>Programe</a:t>
            </a:r>
            <a:r>
              <a:rPr lang="en-US" b="1" dirty="0">
                <a:solidFill>
                  <a:srgbClr val="FF0000"/>
                </a:solidFill>
              </a:rPr>
              <a:t> code and memory</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4000" dirty="0">
                <a:solidFill>
                  <a:srgbClr val="003399"/>
                </a:solidFill>
              </a:rPr>
              <a:t>Our program (“code”) is stored in </a:t>
            </a:r>
            <a:r>
              <a:rPr lang="en-IN" sz="4000" dirty="0">
                <a:solidFill>
                  <a:srgbClr val="003399"/>
                </a:solidFill>
              </a:rPr>
              <a:t>memory</a:t>
            </a:r>
          </a:p>
          <a:p>
            <a:r>
              <a:rPr lang="en-GB" sz="4000" dirty="0">
                <a:solidFill>
                  <a:srgbClr val="003399"/>
                </a:solidFill>
              </a:rPr>
              <a:t>Every instruction has an address</a:t>
            </a:r>
          </a:p>
          <a:p>
            <a:r>
              <a:rPr lang="en-GB" sz="4000" dirty="0">
                <a:solidFill>
                  <a:srgbClr val="003399"/>
                </a:solidFill>
              </a:rPr>
              <a:t>Every function has an address</a:t>
            </a:r>
          </a:p>
          <a:p>
            <a:r>
              <a:rPr lang="en-IN" sz="4000" dirty="0">
                <a:solidFill>
                  <a:srgbClr val="003399"/>
                </a:solidFill>
              </a:rPr>
              <a:t>Most instructions are contiguous</a:t>
            </a:r>
          </a:p>
          <a:p>
            <a:r>
              <a:rPr lang="en-GB" sz="4000" dirty="0">
                <a:solidFill>
                  <a:srgbClr val="003399"/>
                </a:solidFill>
              </a:rPr>
              <a:t>[S] CPU aims IP at instruction in next </a:t>
            </a:r>
            <a:r>
              <a:rPr lang="en-IN" sz="4000" dirty="0">
                <a:solidFill>
                  <a:srgbClr val="003399"/>
                </a:solidFill>
              </a:rPr>
              <a:t>cell</a:t>
            </a:r>
            <a:endParaRPr lang="en-US" sz="4000" dirty="0">
              <a:solidFill>
                <a:srgbClr val="003399"/>
              </a:solidFill>
            </a:endParaRPr>
          </a:p>
        </p:txBody>
      </p:sp>
    </p:spTree>
    <p:extLst>
      <p:ext uri="{BB962C8B-B14F-4D97-AF65-F5344CB8AC3E}">
        <p14:creationId xmlns:p14="http://schemas.microsoft.com/office/powerpoint/2010/main" val="658958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 call</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Autofit/>
          </a:bodyPr>
          <a:lstStyle/>
          <a:p>
            <a:r>
              <a:rPr lang="en-GB" sz="4400" dirty="0">
                <a:solidFill>
                  <a:srgbClr val="003399"/>
                </a:solidFill>
              </a:rPr>
              <a:t>Copies of argument values pushed </a:t>
            </a:r>
            <a:r>
              <a:rPr lang="en-IN" sz="4400" dirty="0">
                <a:solidFill>
                  <a:srgbClr val="003399"/>
                </a:solidFill>
              </a:rPr>
              <a:t>into stack</a:t>
            </a:r>
          </a:p>
          <a:p>
            <a:r>
              <a:rPr lang="en-GB" sz="4400" dirty="0">
                <a:solidFill>
                  <a:srgbClr val="003399"/>
                </a:solidFill>
              </a:rPr>
              <a:t>Return address pushed into stack</a:t>
            </a:r>
          </a:p>
          <a:p>
            <a:r>
              <a:rPr lang="en-GB" sz="4400" dirty="0">
                <a:solidFill>
                  <a:srgbClr val="003399"/>
                </a:solidFill>
              </a:rPr>
              <a:t>CPU IP aimed at beginning of </a:t>
            </a:r>
            <a:r>
              <a:rPr lang="en-IN" sz="4400" dirty="0">
                <a:solidFill>
                  <a:srgbClr val="003399"/>
                </a:solidFill>
              </a:rPr>
              <a:t>function block</a:t>
            </a:r>
            <a:endParaRPr lang="en-US" sz="4400" dirty="0">
              <a:solidFill>
                <a:srgbClr val="003399"/>
              </a:solidFill>
            </a:endParaRPr>
          </a:p>
        </p:txBody>
      </p:sp>
    </p:spTree>
    <p:extLst>
      <p:ext uri="{BB962C8B-B14F-4D97-AF65-F5344CB8AC3E}">
        <p14:creationId xmlns:p14="http://schemas.microsoft.com/office/powerpoint/2010/main" val="3827979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 call - </a:t>
            </a:r>
            <a:r>
              <a:rPr lang="en-US" b="1" dirty="0" err="1">
                <a:solidFill>
                  <a:srgbClr val="FF0000"/>
                </a:solidFill>
              </a:rPr>
              <a:t>Contd</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1198156" y="1690688"/>
            <a:ext cx="5192325" cy="4563754"/>
          </a:xfrm>
          <a:prstGeom prst="rect">
            <a:avLst/>
          </a:prstGeom>
        </p:spPr>
      </p:pic>
      <p:pic>
        <p:nvPicPr>
          <p:cNvPr id="5" name="Picture 4"/>
          <p:cNvPicPr>
            <a:picLocks noChangeAspect="1"/>
          </p:cNvPicPr>
          <p:nvPr/>
        </p:nvPicPr>
        <p:blipFill>
          <a:blip r:embed="rId3"/>
          <a:stretch>
            <a:fillRect/>
          </a:stretch>
        </p:blipFill>
        <p:spPr>
          <a:xfrm>
            <a:off x="6885232" y="1690688"/>
            <a:ext cx="3555938" cy="4268948"/>
          </a:xfrm>
          <a:prstGeom prst="rect">
            <a:avLst/>
          </a:prstGeom>
        </p:spPr>
      </p:pic>
    </p:spTree>
    <p:extLst>
      <p:ext uri="{BB962C8B-B14F-4D97-AF65-F5344CB8AC3E}">
        <p14:creationId xmlns:p14="http://schemas.microsoft.com/office/powerpoint/2010/main" val="3800296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Returning from functions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3600" dirty="0">
                <a:solidFill>
                  <a:srgbClr val="003399"/>
                </a:solidFill>
              </a:rPr>
              <a:t>All automatic variables of function are popped</a:t>
            </a:r>
          </a:p>
          <a:p>
            <a:r>
              <a:rPr lang="en-IN" sz="3600" dirty="0">
                <a:solidFill>
                  <a:srgbClr val="003399"/>
                </a:solidFill>
              </a:rPr>
              <a:t>Return address is popped</a:t>
            </a:r>
          </a:p>
          <a:p>
            <a:r>
              <a:rPr lang="en-IN" sz="3600" dirty="0">
                <a:solidFill>
                  <a:srgbClr val="003399"/>
                </a:solidFill>
              </a:rPr>
              <a:t>All passed arguments are popped</a:t>
            </a:r>
          </a:p>
          <a:p>
            <a:r>
              <a:rPr lang="en-GB" sz="3600" dirty="0">
                <a:solidFill>
                  <a:srgbClr val="003399"/>
                </a:solidFill>
              </a:rPr>
              <a:t>IP aimed at next instruction to execute in return </a:t>
            </a:r>
            <a:r>
              <a:rPr lang="en-IN" sz="3600" dirty="0">
                <a:solidFill>
                  <a:srgbClr val="003399"/>
                </a:solidFill>
              </a:rPr>
              <a:t>statement</a:t>
            </a:r>
          </a:p>
          <a:p>
            <a:r>
              <a:rPr lang="en-GB" sz="3600" dirty="0">
                <a:solidFill>
                  <a:srgbClr val="003399"/>
                </a:solidFill>
              </a:rPr>
              <a:t>Return value in register or stack</a:t>
            </a:r>
            <a:endParaRPr lang="en-US" sz="3600" dirty="0">
              <a:solidFill>
                <a:srgbClr val="003399"/>
              </a:solidFill>
            </a:endParaRPr>
          </a:p>
        </p:txBody>
      </p:sp>
    </p:spTree>
    <p:extLst>
      <p:ext uri="{BB962C8B-B14F-4D97-AF65-F5344CB8AC3E}">
        <p14:creationId xmlns:p14="http://schemas.microsoft.com/office/powerpoint/2010/main" val="899106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Returning from functions - </a:t>
            </a:r>
            <a:r>
              <a:rPr lang="en-US" b="1" dirty="0" err="1">
                <a:solidFill>
                  <a:srgbClr val="FF0000"/>
                </a:solidFill>
              </a:rPr>
              <a:t>Contd</a:t>
            </a:r>
            <a:endParaRPr lang="en-US" b="1" dirty="0">
              <a:solidFill>
                <a:srgbClr val="FF0000"/>
              </a:solidFill>
            </a:endParaRPr>
          </a:p>
        </p:txBody>
      </p:sp>
      <p:pic>
        <p:nvPicPr>
          <p:cNvPr id="5" name="Picture 4"/>
          <p:cNvPicPr>
            <a:picLocks noChangeAspect="1"/>
          </p:cNvPicPr>
          <p:nvPr/>
        </p:nvPicPr>
        <p:blipFill>
          <a:blip r:embed="rId2"/>
          <a:stretch>
            <a:fillRect/>
          </a:stretch>
        </p:blipFill>
        <p:spPr>
          <a:xfrm>
            <a:off x="1059929" y="1690687"/>
            <a:ext cx="5755541" cy="4633041"/>
          </a:xfrm>
          <a:prstGeom prst="rect">
            <a:avLst/>
          </a:prstGeom>
        </p:spPr>
      </p:pic>
      <p:pic>
        <p:nvPicPr>
          <p:cNvPr id="8" name="Picture 7"/>
          <p:cNvPicPr>
            <a:picLocks noChangeAspect="1"/>
          </p:cNvPicPr>
          <p:nvPr/>
        </p:nvPicPr>
        <p:blipFill>
          <a:blip r:embed="rId3"/>
          <a:stretch>
            <a:fillRect/>
          </a:stretch>
        </p:blipFill>
        <p:spPr>
          <a:xfrm>
            <a:off x="7130037" y="1690687"/>
            <a:ext cx="3953602" cy="4746348"/>
          </a:xfrm>
          <a:prstGeom prst="rect">
            <a:avLst/>
          </a:prstGeom>
        </p:spPr>
      </p:pic>
    </p:spTree>
    <p:extLst>
      <p:ext uri="{BB962C8B-B14F-4D97-AF65-F5344CB8AC3E}">
        <p14:creationId xmlns:p14="http://schemas.microsoft.com/office/powerpoint/2010/main" val="3287445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Swap function</a:t>
            </a:r>
          </a:p>
        </p:txBody>
      </p:sp>
      <p:pic>
        <p:nvPicPr>
          <p:cNvPr id="4" name="Content Placeholder 3"/>
          <p:cNvPicPr>
            <a:picLocks noGrp="1" noChangeAspect="1"/>
          </p:cNvPicPr>
          <p:nvPr>
            <p:ph idx="1"/>
          </p:nvPr>
        </p:nvPicPr>
        <p:blipFill>
          <a:blip r:embed="rId2"/>
          <a:stretch>
            <a:fillRect/>
          </a:stretch>
        </p:blipFill>
        <p:spPr>
          <a:xfrm>
            <a:off x="838200" y="1813839"/>
            <a:ext cx="5636559" cy="4119127"/>
          </a:xfrm>
          <a:prstGeom prst="rect">
            <a:avLst/>
          </a:prstGeom>
        </p:spPr>
      </p:pic>
      <p:pic>
        <p:nvPicPr>
          <p:cNvPr id="5" name="Picture 4"/>
          <p:cNvPicPr>
            <a:picLocks noChangeAspect="1"/>
          </p:cNvPicPr>
          <p:nvPr/>
        </p:nvPicPr>
        <p:blipFill>
          <a:blip r:embed="rId3"/>
          <a:stretch>
            <a:fillRect/>
          </a:stretch>
        </p:blipFill>
        <p:spPr>
          <a:xfrm>
            <a:off x="6329100" y="1813839"/>
            <a:ext cx="4792556" cy="4216751"/>
          </a:xfrm>
          <a:prstGeom prst="rect">
            <a:avLst/>
          </a:prstGeom>
        </p:spPr>
      </p:pic>
    </p:spTree>
    <p:extLst>
      <p:ext uri="{BB962C8B-B14F-4D97-AF65-F5344CB8AC3E}">
        <p14:creationId xmlns:p14="http://schemas.microsoft.com/office/powerpoint/2010/main" val="3667050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Swap function - </a:t>
            </a:r>
            <a:r>
              <a:rPr lang="en-US" b="1" dirty="0" err="1">
                <a:solidFill>
                  <a:srgbClr val="FF0000"/>
                </a:solidFill>
              </a:rPr>
              <a:t>Contd</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68652" y="1690687"/>
            <a:ext cx="5882480" cy="4242279"/>
          </a:xfrm>
          <a:prstGeom prst="rect">
            <a:avLst/>
          </a:prstGeom>
        </p:spPr>
      </p:pic>
      <p:pic>
        <p:nvPicPr>
          <p:cNvPr id="5" name="Picture 4"/>
          <p:cNvPicPr>
            <a:picLocks noChangeAspect="1"/>
          </p:cNvPicPr>
          <p:nvPr/>
        </p:nvPicPr>
        <p:blipFill>
          <a:blip r:embed="rId3"/>
          <a:stretch>
            <a:fillRect/>
          </a:stretch>
        </p:blipFill>
        <p:spPr>
          <a:xfrm>
            <a:off x="7321420" y="1648155"/>
            <a:ext cx="3832131" cy="4598457"/>
          </a:xfrm>
          <a:prstGeom prst="rect">
            <a:avLst/>
          </a:prstGeom>
        </p:spPr>
      </p:pic>
    </p:spTree>
    <p:extLst>
      <p:ext uri="{BB962C8B-B14F-4D97-AF65-F5344CB8AC3E}">
        <p14:creationId xmlns:p14="http://schemas.microsoft.com/office/powerpoint/2010/main" val="1171470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Swap function - </a:t>
            </a:r>
            <a:r>
              <a:rPr lang="en-US" b="1" dirty="0" err="1">
                <a:solidFill>
                  <a:srgbClr val="FF0000"/>
                </a:solidFill>
              </a:rPr>
              <a:t>Contd</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18354" y="1690687"/>
            <a:ext cx="5837710" cy="4423033"/>
          </a:xfrm>
          <a:prstGeom prst="rect">
            <a:avLst/>
          </a:prstGeom>
        </p:spPr>
      </p:pic>
      <p:pic>
        <p:nvPicPr>
          <p:cNvPr id="5" name="Picture 4"/>
          <p:cNvPicPr>
            <a:picLocks noChangeAspect="1"/>
          </p:cNvPicPr>
          <p:nvPr/>
        </p:nvPicPr>
        <p:blipFill>
          <a:blip r:embed="rId3"/>
          <a:stretch>
            <a:fillRect/>
          </a:stretch>
        </p:blipFill>
        <p:spPr>
          <a:xfrm>
            <a:off x="7151302" y="1604985"/>
            <a:ext cx="3630112" cy="4402409"/>
          </a:xfrm>
          <a:prstGeom prst="rect">
            <a:avLst/>
          </a:prstGeom>
        </p:spPr>
      </p:pic>
    </p:spTree>
    <p:extLst>
      <p:ext uri="{BB962C8B-B14F-4D97-AF65-F5344CB8AC3E}">
        <p14:creationId xmlns:p14="http://schemas.microsoft.com/office/powerpoint/2010/main" val="162158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Swap function - </a:t>
            </a:r>
            <a:r>
              <a:rPr lang="en-US" b="1" dirty="0" err="1">
                <a:solidFill>
                  <a:srgbClr val="FF0000"/>
                </a:solidFill>
              </a:rPr>
              <a:t>Contd</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118951" y="1785710"/>
            <a:ext cx="5860548" cy="4065964"/>
          </a:xfrm>
          <a:prstGeom prst="rect">
            <a:avLst/>
          </a:prstGeom>
        </p:spPr>
      </p:pic>
      <p:pic>
        <p:nvPicPr>
          <p:cNvPr id="5" name="Picture 4"/>
          <p:cNvPicPr>
            <a:picLocks noChangeAspect="1"/>
          </p:cNvPicPr>
          <p:nvPr/>
        </p:nvPicPr>
        <p:blipFill>
          <a:blip r:embed="rId3"/>
          <a:stretch>
            <a:fillRect/>
          </a:stretch>
        </p:blipFill>
        <p:spPr>
          <a:xfrm>
            <a:off x="6729823" y="1683153"/>
            <a:ext cx="4157918" cy="4263544"/>
          </a:xfrm>
          <a:prstGeom prst="rect">
            <a:avLst/>
          </a:prstGeom>
        </p:spPr>
      </p:pic>
    </p:spTree>
    <p:extLst>
      <p:ext uri="{BB962C8B-B14F-4D97-AF65-F5344CB8AC3E}">
        <p14:creationId xmlns:p14="http://schemas.microsoft.com/office/powerpoint/2010/main" val="3129602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Pass-by-pointers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Autofit/>
          </a:bodyPr>
          <a:lstStyle/>
          <a:p>
            <a:r>
              <a:rPr lang="en-GB" sz="3200" dirty="0">
                <a:solidFill>
                  <a:srgbClr val="003399"/>
                </a:solidFill>
              </a:rPr>
              <a:t>Functions always pass values by copying (pass-</a:t>
            </a:r>
            <a:r>
              <a:rPr lang="en-GB" sz="3200" dirty="0" err="1">
                <a:solidFill>
                  <a:srgbClr val="003399"/>
                </a:solidFill>
              </a:rPr>
              <a:t>byvalue</a:t>
            </a:r>
            <a:r>
              <a:rPr lang="en-GB" sz="3200" dirty="0">
                <a:solidFill>
                  <a:srgbClr val="003399"/>
                </a:solidFill>
              </a:rPr>
              <a:t>)</a:t>
            </a:r>
          </a:p>
          <a:p>
            <a:r>
              <a:rPr lang="en-GB" sz="3200" dirty="0">
                <a:solidFill>
                  <a:srgbClr val="003399"/>
                </a:solidFill>
              </a:rPr>
              <a:t>They return a single value by copying</a:t>
            </a:r>
          </a:p>
          <a:p>
            <a:r>
              <a:rPr lang="en-GB" sz="3200" dirty="0">
                <a:solidFill>
                  <a:srgbClr val="003399"/>
                </a:solidFill>
              </a:rPr>
              <a:t>Changes to arguments in invoked functions have NO I</a:t>
            </a:r>
            <a:r>
              <a:rPr lang="en-IN" sz="3200" dirty="0">
                <a:solidFill>
                  <a:srgbClr val="003399"/>
                </a:solidFill>
              </a:rPr>
              <a:t>MPACT </a:t>
            </a:r>
            <a:r>
              <a:rPr lang="en-GB" sz="3200" dirty="0">
                <a:solidFill>
                  <a:srgbClr val="003399"/>
                </a:solidFill>
              </a:rPr>
              <a:t>on corresponding variables in invoking function</a:t>
            </a:r>
          </a:p>
          <a:p>
            <a:r>
              <a:rPr lang="en-GB" sz="3200" dirty="0">
                <a:solidFill>
                  <a:srgbClr val="003399"/>
                </a:solidFill>
              </a:rPr>
              <a:t>To change, we must “break through” to earlier stack </a:t>
            </a:r>
            <a:r>
              <a:rPr lang="en-IN" sz="3200" dirty="0">
                <a:solidFill>
                  <a:srgbClr val="003399"/>
                </a:solidFill>
              </a:rPr>
              <a:t>locations.</a:t>
            </a:r>
          </a:p>
          <a:p>
            <a:r>
              <a:rPr lang="en-IN" sz="3200" dirty="0">
                <a:solidFill>
                  <a:srgbClr val="003399"/>
                </a:solidFill>
              </a:rPr>
              <a:t>Solution:</a:t>
            </a:r>
          </a:p>
          <a:p>
            <a:pPr lvl="1"/>
            <a:r>
              <a:rPr lang="en-GB" sz="2800" dirty="0">
                <a:solidFill>
                  <a:srgbClr val="003399"/>
                </a:solidFill>
              </a:rPr>
              <a:t>Pass address of value holder represented by </a:t>
            </a:r>
            <a:r>
              <a:rPr lang="en-IN" sz="2800" dirty="0">
                <a:solidFill>
                  <a:srgbClr val="003399"/>
                </a:solidFill>
              </a:rPr>
              <a:t>variable</a:t>
            </a:r>
          </a:p>
          <a:p>
            <a:pPr lvl="1"/>
            <a:r>
              <a:rPr lang="en-GB" sz="2800" dirty="0">
                <a:solidFill>
                  <a:srgbClr val="003399"/>
                </a:solidFill>
              </a:rPr>
              <a:t>Use that address to write directly into the value </a:t>
            </a:r>
            <a:r>
              <a:rPr lang="en-IN" sz="2800" dirty="0">
                <a:solidFill>
                  <a:srgbClr val="003399"/>
                </a:solidFill>
              </a:rPr>
              <a:t>holder</a:t>
            </a:r>
            <a:endParaRPr lang="en-US" sz="2800" dirty="0">
              <a:solidFill>
                <a:srgbClr val="003399"/>
              </a:solidFill>
            </a:endParaRPr>
          </a:p>
        </p:txBody>
      </p:sp>
    </p:spTree>
    <p:extLst>
      <p:ext uri="{BB962C8B-B14F-4D97-AF65-F5344CB8AC3E}">
        <p14:creationId xmlns:p14="http://schemas.microsoft.com/office/powerpoint/2010/main" val="103763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199" y="1825625"/>
            <a:ext cx="10691949" cy="4351338"/>
          </a:xfrm>
        </p:spPr>
        <p:txBody>
          <a:bodyPr/>
          <a:lstStyle/>
          <a:p>
            <a:r>
              <a:rPr lang="en-US" u="sng" dirty="0">
                <a:solidFill>
                  <a:srgbClr val="003399"/>
                </a:solidFill>
              </a:rPr>
              <a:t>Case I</a:t>
            </a:r>
            <a:r>
              <a:rPr lang="en-US" dirty="0">
                <a:solidFill>
                  <a:srgbClr val="003399"/>
                </a:solidFill>
              </a:rPr>
              <a:t>: if statement</a:t>
            </a:r>
          </a:p>
          <a:p>
            <a:pPr lvl="1"/>
            <a:r>
              <a:rPr lang="en-US" dirty="0">
                <a:solidFill>
                  <a:srgbClr val="003399"/>
                </a:solidFill>
              </a:rPr>
              <a:t>Syntax: </a:t>
            </a:r>
          </a:p>
          <a:p>
            <a:pPr marL="914400" lvl="2" indent="0">
              <a:buNone/>
            </a:pPr>
            <a:r>
              <a:rPr lang="en-US" dirty="0">
                <a:solidFill>
                  <a:srgbClr val="003399"/>
                </a:solidFill>
              </a:rPr>
              <a:t>if (condition / expression) {</a:t>
            </a:r>
          </a:p>
          <a:p>
            <a:pPr marL="1371600" lvl="3" indent="0">
              <a:buNone/>
            </a:pPr>
            <a:r>
              <a:rPr lang="en-US" dirty="0">
                <a:solidFill>
                  <a:srgbClr val="003399"/>
                </a:solidFill>
              </a:rPr>
              <a:t>Statements;</a:t>
            </a:r>
          </a:p>
          <a:p>
            <a:pPr marL="896938" lvl="3" indent="0">
              <a:buNone/>
            </a:pPr>
            <a:r>
              <a:rPr lang="en-US" dirty="0">
                <a:solidFill>
                  <a:srgbClr val="003399"/>
                </a:solidFill>
              </a:rPr>
              <a:t>}</a:t>
            </a:r>
          </a:p>
          <a:p>
            <a:pPr marL="742950" lvl="4" indent="-285750"/>
            <a:r>
              <a:rPr lang="en-US" sz="2800" dirty="0">
                <a:solidFill>
                  <a:srgbClr val="003399"/>
                </a:solidFill>
              </a:rPr>
              <a:t>If the condition / expression is true, then statements are executed </a:t>
            </a:r>
          </a:p>
          <a:p>
            <a:pPr marL="742950" lvl="4" indent="-285750"/>
            <a:r>
              <a:rPr lang="en-US" sz="2800" dirty="0">
                <a:solidFill>
                  <a:srgbClr val="003399"/>
                </a:solidFill>
              </a:rPr>
              <a:t>If the condition / expression is false, then statements are not executed</a:t>
            </a:r>
          </a:p>
          <a:p>
            <a:pPr marL="742950" lvl="4" indent="-285750"/>
            <a:r>
              <a:rPr lang="en-US" sz="2800" b="1" u="sng" dirty="0">
                <a:solidFill>
                  <a:srgbClr val="003399"/>
                </a:solidFill>
              </a:rPr>
              <a:t>Flow Chart</a:t>
            </a:r>
            <a:r>
              <a:rPr lang="en-US" sz="2800" dirty="0">
                <a:solidFill>
                  <a:srgbClr val="003399"/>
                </a:solidFill>
              </a:rPr>
              <a:t>: </a:t>
            </a:r>
          </a:p>
          <a:p>
            <a:pPr marL="742950" lvl="4" indent="-285750"/>
            <a:endParaRPr lang="en-US" sz="2800" dirty="0">
              <a:solidFill>
                <a:srgbClr val="003399"/>
              </a:solidFill>
            </a:endParaRPr>
          </a:p>
        </p:txBody>
      </p:sp>
      <p:pic>
        <p:nvPicPr>
          <p:cNvPr id="1028" name="Picture 4" descr="if Statement with Examples">
            <a:extLst>
              <a:ext uri="{FF2B5EF4-FFF2-40B4-BE49-F238E27FC236}">
                <a16:creationId xmlns:a16="http://schemas.microsoft.com/office/drawing/2014/main" id="{EEB2CAA6-79F6-4F47-9B4D-D804EBE75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036" y="4302034"/>
            <a:ext cx="2911841" cy="237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86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A pointer is a variable!</a:t>
            </a:r>
          </a:p>
          <a:p>
            <a:r>
              <a:rPr lang="en-GB" dirty="0">
                <a:solidFill>
                  <a:srgbClr val="003399"/>
                </a:solidFill>
              </a:rPr>
              <a:t>It has an address and stores a value</a:t>
            </a:r>
          </a:p>
          <a:p>
            <a:r>
              <a:rPr lang="en-GB" dirty="0">
                <a:solidFill>
                  <a:srgbClr val="003399"/>
                </a:solidFill>
              </a:rPr>
              <a:t>But the value can be interpreted as an </a:t>
            </a:r>
            <a:r>
              <a:rPr lang="en-IN" dirty="0">
                <a:solidFill>
                  <a:srgbClr val="003399"/>
                </a:solidFill>
              </a:rPr>
              <a:t>address</a:t>
            </a:r>
          </a:p>
          <a:p>
            <a:r>
              <a:rPr lang="en-GB" dirty="0">
                <a:solidFill>
                  <a:srgbClr val="003399"/>
                </a:solidFill>
              </a:rPr>
              <a:t>X </a:t>
            </a:r>
            <a:r>
              <a:rPr lang="en-GB" dirty="0" err="1">
                <a:solidFill>
                  <a:srgbClr val="003399"/>
                </a:solidFill>
              </a:rPr>
              <a:t>myX</a:t>
            </a:r>
            <a:r>
              <a:rPr lang="en-GB" dirty="0">
                <a:solidFill>
                  <a:srgbClr val="003399"/>
                </a:solidFill>
              </a:rPr>
              <a:t> – declare variable of type X</a:t>
            </a:r>
          </a:p>
          <a:p>
            <a:r>
              <a:rPr lang="en-GB" dirty="0">
                <a:solidFill>
                  <a:srgbClr val="003399"/>
                </a:solidFill>
              </a:rPr>
              <a:t>X* </a:t>
            </a:r>
            <a:r>
              <a:rPr lang="en-GB" dirty="0" err="1">
                <a:solidFill>
                  <a:srgbClr val="003399"/>
                </a:solidFill>
              </a:rPr>
              <a:t>pX</a:t>
            </a:r>
            <a:r>
              <a:rPr lang="en-GB" dirty="0">
                <a:solidFill>
                  <a:srgbClr val="003399"/>
                </a:solidFill>
              </a:rPr>
              <a:t> – declare pointer to value of type X</a:t>
            </a:r>
          </a:p>
          <a:p>
            <a:r>
              <a:rPr lang="en-GB" dirty="0">
                <a:solidFill>
                  <a:srgbClr val="003399"/>
                </a:solidFill>
              </a:rPr>
              <a:t>How much space does a pointer occupy?</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1895441" y="4993649"/>
            <a:ext cx="3708689" cy="1301575"/>
          </a:xfrm>
          <a:prstGeom prst="rect">
            <a:avLst/>
          </a:prstGeom>
        </p:spPr>
      </p:pic>
      <p:pic>
        <p:nvPicPr>
          <p:cNvPr id="5" name="Picture 4"/>
          <p:cNvPicPr>
            <a:picLocks noChangeAspect="1"/>
          </p:cNvPicPr>
          <p:nvPr/>
        </p:nvPicPr>
        <p:blipFill>
          <a:blip r:embed="rId3"/>
          <a:stretch>
            <a:fillRect/>
          </a:stretch>
        </p:blipFill>
        <p:spPr>
          <a:xfrm>
            <a:off x="5604130" y="5010324"/>
            <a:ext cx="3275619" cy="1215548"/>
          </a:xfrm>
          <a:prstGeom prst="rect">
            <a:avLst/>
          </a:prstGeom>
        </p:spPr>
      </p:pic>
    </p:spTree>
    <p:extLst>
      <p:ext uri="{BB962C8B-B14F-4D97-AF65-F5344CB8AC3E}">
        <p14:creationId xmlns:p14="http://schemas.microsoft.com/office/powerpoint/2010/main" val="3841614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Assigning values to pointers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IN" dirty="0">
                <a:solidFill>
                  <a:srgbClr val="003399"/>
                </a:solidFill>
              </a:rPr>
              <a:t>Arbitrary numeric values</a:t>
            </a:r>
          </a:p>
          <a:p>
            <a:r>
              <a:rPr lang="en-IN" dirty="0">
                <a:solidFill>
                  <a:srgbClr val="003399"/>
                </a:solidFill>
              </a:rPr>
              <a:t>Address of variables</a:t>
            </a:r>
          </a:p>
          <a:p>
            <a:r>
              <a:rPr lang="en-IN" dirty="0">
                <a:solidFill>
                  <a:srgbClr val="003399"/>
                </a:solidFill>
              </a:rPr>
              <a:t>Values of other pointers</a:t>
            </a:r>
          </a:p>
          <a:p>
            <a:r>
              <a:rPr lang="en-IN" dirty="0">
                <a:solidFill>
                  <a:srgbClr val="003399"/>
                </a:solidFill>
              </a:rPr>
              <a:t>[O] Address of functions</a:t>
            </a:r>
          </a:p>
          <a:p>
            <a:r>
              <a:rPr lang="en-IN" dirty="0">
                <a:solidFill>
                  <a:srgbClr val="003399"/>
                </a:solidFill>
              </a:rPr>
              <a:t>Cannot point at constants or temps</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1616384" y="4509713"/>
            <a:ext cx="3242695" cy="1961241"/>
          </a:xfrm>
          <a:prstGeom prst="rect">
            <a:avLst/>
          </a:prstGeom>
        </p:spPr>
      </p:pic>
      <p:pic>
        <p:nvPicPr>
          <p:cNvPr id="5" name="Picture 4"/>
          <p:cNvPicPr>
            <a:picLocks noChangeAspect="1"/>
          </p:cNvPicPr>
          <p:nvPr/>
        </p:nvPicPr>
        <p:blipFill>
          <a:blip r:embed="rId3"/>
          <a:stretch>
            <a:fillRect/>
          </a:stretch>
        </p:blipFill>
        <p:spPr>
          <a:xfrm>
            <a:off x="6660294" y="1690688"/>
            <a:ext cx="3015333" cy="5028705"/>
          </a:xfrm>
          <a:prstGeom prst="rect">
            <a:avLst/>
          </a:prstGeom>
        </p:spPr>
      </p:pic>
    </p:spTree>
    <p:extLst>
      <p:ext uri="{BB962C8B-B14F-4D97-AF65-F5344CB8AC3E}">
        <p14:creationId xmlns:p14="http://schemas.microsoft.com/office/powerpoint/2010/main" val="682644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Dereferencing pointers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Accessing the pointed-to memory cell</a:t>
            </a:r>
          </a:p>
          <a:p>
            <a:r>
              <a:rPr lang="en-GB" dirty="0">
                <a:solidFill>
                  <a:srgbClr val="003399"/>
                </a:solidFill>
              </a:rPr>
              <a:t>If </a:t>
            </a:r>
            <a:r>
              <a:rPr lang="en-GB" dirty="0" err="1">
                <a:solidFill>
                  <a:srgbClr val="003399"/>
                </a:solidFill>
              </a:rPr>
              <a:t>pX</a:t>
            </a:r>
            <a:r>
              <a:rPr lang="en-GB" dirty="0">
                <a:solidFill>
                  <a:srgbClr val="003399"/>
                </a:solidFill>
              </a:rPr>
              <a:t> is pointer, (*</a:t>
            </a:r>
            <a:r>
              <a:rPr lang="en-GB" dirty="0" err="1">
                <a:solidFill>
                  <a:srgbClr val="003399"/>
                </a:solidFill>
              </a:rPr>
              <a:t>pX</a:t>
            </a:r>
            <a:r>
              <a:rPr lang="en-GB" dirty="0">
                <a:solidFill>
                  <a:srgbClr val="003399"/>
                </a:solidFill>
              </a:rPr>
              <a:t>) is the value</a:t>
            </a:r>
          </a:p>
          <a:p>
            <a:r>
              <a:rPr lang="en-GB" dirty="0">
                <a:solidFill>
                  <a:srgbClr val="003399"/>
                </a:solidFill>
              </a:rPr>
              <a:t>Can serve as an </a:t>
            </a:r>
            <a:r>
              <a:rPr lang="en-GB" dirty="0" err="1">
                <a:solidFill>
                  <a:srgbClr val="003399"/>
                </a:solidFill>
              </a:rPr>
              <a:t>lvalue</a:t>
            </a:r>
            <a:r>
              <a:rPr lang="en-GB" dirty="0">
                <a:solidFill>
                  <a:srgbClr val="003399"/>
                </a:solidFill>
              </a:rPr>
              <a:t>!</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2890768" y="3391786"/>
            <a:ext cx="5221874" cy="3188461"/>
          </a:xfrm>
          <a:prstGeom prst="rect">
            <a:avLst/>
          </a:prstGeom>
        </p:spPr>
      </p:pic>
    </p:spTree>
    <p:extLst>
      <p:ext uri="{BB962C8B-B14F-4D97-AF65-F5344CB8AC3E}">
        <p14:creationId xmlns:p14="http://schemas.microsoft.com/office/powerpoint/2010/main" val="141036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Implementing swap</a:t>
            </a:r>
          </a:p>
        </p:txBody>
      </p:sp>
      <p:pic>
        <p:nvPicPr>
          <p:cNvPr id="4" name="Content Placeholder 3"/>
          <p:cNvPicPr>
            <a:picLocks noGrp="1" noChangeAspect="1"/>
          </p:cNvPicPr>
          <p:nvPr>
            <p:ph idx="1"/>
          </p:nvPr>
        </p:nvPicPr>
        <p:blipFill>
          <a:blip r:embed="rId2"/>
          <a:stretch>
            <a:fillRect/>
          </a:stretch>
        </p:blipFill>
        <p:spPr>
          <a:xfrm>
            <a:off x="1210824" y="1970276"/>
            <a:ext cx="6410677" cy="3750039"/>
          </a:xfrm>
          <a:prstGeom prst="rect">
            <a:avLst/>
          </a:prstGeom>
        </p:spPr>
      </p:pic>
      <p:pic>
        <p:nvPicPr>
          <p:cNvPr id="5" name="Picture 4"/>
          <p:cNvPicPr>
            <a:picLocks noChangeAspect="1"/>
          </p:cNvPicPr>
          <p:nvPr/>
        </p:nvPicPr>
        <p:blipFill>
          <a:blip r:embed="rId3"/>
          <a:stretch>
            <a:fillRect/>
          </a:stretch>
        </p:blipFill>
        <p:spPr>
          <a:xfrm>
            <a:off x="7749720" y="1828912"/>
            <a:ext cx="3002704" cy="3753181"/>
          </a:xfrm>
          <a:prstGeom prst="rect">
            <a:avLst/>
          </a:prstGeom>
        </p:spPr>
      </p:pic>
    </p:spTree>
    <p:extLst>
      <p:ext uri="{BB962C8B-B14F-4D97-AF65-F5344CB8AC3E}">
        <p14:creationId xmlns:p14="http://schemas.microsoft.com/office/powerpoint/2010/main" val="508282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Implementing swap - </a:t>
            </a:r>
            <a:r>
              <a:rPr lang="en-US" b="1" dirty="0" err="1">
                <a:solidFill>
                  <a:srgbClr val="FF0000"/>
                </a:solidFill>
              </a:rPr>
              <a:t>Contd</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734555" y="2073856"/>
            <a:ext cx="4801286" cy="3657093"/>
          </a:xfrm>
          <a:prstGeom prst="rect">
            <a:avLst/>
          </a:prstGeom>
        </p:spPr>
      </p:pic>
      <p:pic>
        <p:nvPicPr>
          <p:cNvPr id="5" name="Picture 4"/>
          <p:cNvPicPr>
            <a:picLocks noChangeAspect="1"/>
          </p:cNvPicPr>
          <p:nvPr/>
        </p:nvPicPr>
        <p:blipFill>
          <a:blip r:embed="rId3"/>
          <a:stretch>
            <a:fillRect/>
          </a:stretch>
        </p:blipFill>
        <p:spPr>
          <a:xfrm>
            <a:off x="6535696" y="1945759"/>
            <a:ext cx="3583557" cy="3785190"/>
          </a:xfrm>
          <a:prstGeom prst="rect">
            <a:avLst/>
          </a:prstGeom>
        </p:spPr>
      </p:pic>
    </p:spTree>
    <p:extLst>
      <p:ext uri="{BB962C8B-B14F-4D97-AF65-F5344CB8AC3E}">
        <p14:creationId xmlns:p14="http://schemas.microsoft.com/office/powerpoint/2010/main" val="756067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Implementing swap - </a:t>
            </a:r>
            <a:r>
              <a:rPr lang="en-US" b="1" dirty="0" err="1">
                <a:solidFill>
                  <a:srgbClr val="FF0000"/>
                </a:solidFill>
              </a:rPr>
              <a:t>Contd</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38200" y="1882470"/>
            <a:ext cx="5275896" cy="4018599"/>
          </a:xfrm>
          <a:prstGeom prst="rect">
            <a:avLst/>
          </a:prstGeom>
        </p:spPr>
      </p:pic>
      <p:pic>
        <p:nvPicPr>
          <p:cNvPr id="5" name="Picture 4"/>
          <p:cNvPicPr>
            <a:picLocks noChangeAspect="1"/>
          </p:cNvPicPr>
          <p:nvPr/>
        </p:nvPicPr>
        <p:blipFill>
          <a:blip r:embed="rId3"/>
          <a:stretch>
            <a:fillRect/>
          </a:stretch>
        </p:blipFill>
        <p:spPr>
          <a:xfrm>
            <a:off x="6329913" y="1690689"/>
            <a:ext cx="4479977" cy="4423032"/>
          </a:xfrm>
          <a:prstGeom prst="rect">
            <a:avLst/>
          </a:prstGeom>
        </p:spPr>
      </p:pic>
    </p:spTree>
    <p:extLst>
      <p:ext uri="{BB962C8B-B14F-4D97-AF65-F5344CB8AC3E}">
        <p14:creationId xmlns:p14="http://schemas.microsoft.com/office/powerpoint/2010/main" val="11286874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Implementing swap - </a:t>
            </a:r>
            <a:r>
              <a:rPr lang="en-US" b="1" dirty="0" err="1">
                <a:solidFill>
                  <a:srgbClr val="FF0000"/>
                </a:solidFill>
              </a:rPr>
              <a:t>Contd</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47746" y="1804005"/>
            <a:ext cx="5582997" cy="4252515"/>
          </a:xfrm>
          <a:prstGeom prst="rect">
            <a:avLst/>
          </a:prstGeom>
        </p:spPr>
      </p:pic>
      <p:pic>
        <p:nvPicPr>
          <p:cNvPr id="5" name="Picture 4"/>
          <p:cNvPicPr>
            <a:picLocks noChangeAspect="1"/>
          </p:cNvPicPr>
          <p:nvPr/>
        </p:nvPicPr>
        <p:blipFill>
          <a:blip r:embed="rId3"/>
          <a:stretch>
            <a:fillRect/>
          </a:stretch>
        </p:blipFill>
        <p:spPr>
          <a:xfrm>
            <a:off x="6530743" y="1804005"/>
            <a:ext cx="3836001" cy="4128962"/>
          </a:xfrm>
          <a:prstGeom prst="rect">
            <a:avLst/>
          </a:prstGeom>
        </p:spPr>
      </p:pic>
    </p:spTree>
    <p:extLst>
      <p:ext uri="{BB962C8B-B14F-4D97-AF65-F5344CB8AC3E}">
        <p14:creationId xmlns:p14="http://schemas.microsoft.com/office/powerpoint/2010/main" val="1633878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Caveat – Uninitialized pointers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Uninitialized pointers can contain junk</a:t>
            </a:r>
          </a:p>
          <a:p>
            <a:r>
              <a:rPr lang="en-GB" dirty="0">
                <a:solidFill>
                  <a:srgbClr val="003399"/>
                </a:solidFill>
              </a:rPr>
              <a:t>Dereferencing leads to random address</a:t>
            </a:r>
          </a:p>
          <a:p>
            <a:r>
              <a:rPr lang="en-IN" dirty="0">
                <a:solidFill>
                  <a:srgbClr val="003399"/>
                </a:solidFill>
              </a:rPr>
              <a:t>Data overwrites, segmentation faults, etc.</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2768439" y="3492769"/>
            <a:ext cx="5120829" cy="2461463"/>
          </a:xfrm>
          <a:prstGeom prst="rect">
            <a:avLst/>
          </a:prstGeom>
        </p:spPr>
      </p:pic>
    </p:spTree>
    <p:extLst>
      <p:ext uri="{BB962C8B-B14F-4D97-AF65-F5344CB8AC3E}">
        <p14:creationId xmlns:p14="http://schemas.microsoft.com/office/powerpoint/2010/main" val="458959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Caveat – NULL pointers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Pointers to NULL should not be </a:t>
            </a:r>
            <a:r>
              <a:rPr lang="en-IN" dirty="0">
                <a:solidFill>
                  <a:srgbClr val="003399"/>
                </a:solidFill>
              </a:rPr>
              <a:t>dereferenced</a:t>
            </a:r>
          </a:p>
          <a:p>
            <a:r>
              <a:rPr lang="en-GB" dirty="0">
                <a:solidFill>
                  <a:srgbClr val="003399"/>
                </a:solidFill>
              </a:rPr>
              <a:t>Equivalent to accessing address 0</a:t>
            </a:r>
          </a:p>
          <a:p>
            <a:r>
              <a:rPr lang="en-GB" dirty="0">
                <a:solidFill>
                  <a:srgbClr val="003399"/>
                </a:solidFill>
              </a:rPr>
              <a:t>Access may result in “Bus Error” on </a:t>
            </a:r>
            <a:r>
              <a:rPr lang="en-IN" dirty="0">
                <a:solidFill>
                  <a:srgbClr val="003399"/>
                </a:solidFill>
              </a:rPr>
              <a:t>UNIX</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2477194" y="3442921"/>
            <a:ext cx="5933070" cy="2734042"/>
          </a:xfrm>
          <a:prstGeom prst="rect">
            <a:avLst/>
          </a:prstGeom>
        </p:spPr>
      </p:pic>
    </p:spTree>
    <p:extLst>
      <p:ext uri="{BB962C8B-B14F-4D97-AF65-F5344CB8AC3E}">
        <p14:creationId xmlns:p14="http://schemas.microsoft.com/office/powerpoint/2010/main" val="4065150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Caveats – Dangling references </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IN" sz="3600" dirty="0">
                <a:solidFill>
                  <a:srgbClr val="003399"/>
                </a:solidFill>
              </a:rPr>
              <a:t>Avoid returning references to automatic</a:t>
            </a:r>
          </a:p>
          <a:p>
            <a:endParaRPr lang="en-GB" dirty="0">
              <a:solidFill>
                <a:srgbClr val="003399"/>
              </a:solidFill>
            </a:endParaRPr>
          </a:p>
          <a:p>
            <a:endParaRPr lang="en-GB" dirty="0">
              <a:solidFill>
                <a:srgbClr val="003399"/>
              </a:solidFill>
            </a:endParaRPr>
          </a:p>
          <a:p>
            <a:endParaRPr lang="en-GB" dirty="0">
              <a:solidFill>
                <a:srgbClr val="003399"/>
              </a:solidFill>
            </a:endParaRPr>
          </a:p>
          <a:p>
            <a:endParaRPr lang="en-GB" sz="3200" dirty="0">
              <a:solidFill>
                <a:srgbClr val="003399"/>
              </a:solidFill>
            </a:endParaRPr>
          </a:p>
          <a:p>
            <a:r>
              <a:rPr lang="en-GB" sz="3200" dirty="0">
                <a:solidFill>
                  <a:srgbClr val="003399"/>
                </a:solidFill>
              </a:rPr>
              <a:t>Also </a:t>
            </a:r>
            <a:r>
              <a:rPr lang="en-GB" sz="3200" dirty="0" err="1">
                <a:solidFill>
                  <a:srgbClr val="003399"/>
                </a:solidFill>
              </a:rPr>
              <a:t>don‟t</a:t>
            </a:r>
            <a:r>
              <a:rPr lang="en-GB" sz="3200" dirty="0">
                <a:solidFill>
                  <a:srgbClr val="003399"/>
                </a:solidFill>
              </a:rPr>
              <a:t> keep pointers to </a:t>
            </a:r>
            <a:r>
              <a:rPr lang="en-GB" sz="3200" dirty="0" err="1">
                <a:solidFill>
                  <a:srgbClr val="003399"/>
                </a:solidFill>
              </a:rPr>
              <a:t>vars</a:t>
            </a:r>
            <a:r>
              <a:rPr lang="en-GB" sz="3200" dirty="0">
                <a:solidFill>
                  <a:srgbClr val="003399"/>
                </a:solidFill>
              </a:rPr>
              <a:t> in </a:t>
            </a:r>
            <a:r>
              <a:rPr lang="en-IN" sz="3200" dirty="0">
                <a:solidFill>
                  <a:srgbClr val="003399"/>
                </a:solidFill>
              </a:rPr>
              <a:t>inner blocks</a:t>
            </a:r>
          </a:p>
          <a:p>
            <a:r>
              <a:rPr lang="en-IN" sz="3200" dirty="0">
                <a:solidFill>
                  <a:srgbClr val="003399"/>
                </a:solidFill>
              </a:rPr>
              <a:t>[PIC]</a:t>
            </a:r>
            <a:endParaRPr lang="en-GB" sz="3200" dirty="0">
              <a:solidFill>
                <a:srgbClr val="003399"/>
              </a:solidFill>
            </a:endParaRPr>
          </a:p>
        </p:txBody>
      </p:sp>
      <p:pic>
        <p:nvPicPr>
          <p:cNvPr id="4" name="Picture 3"/>
          <p:cNvPicPr>
            <a:picLocks noChangeAspect="1"/>
          </p:cNvPicPr>
          <p:nvPr/>
        </p:nvPicPr>
        <p:blipFill>
          <a:blip r:embed="rId2"/>
          <a:stretch>
            <a:fillRect/>
          </a:stretch>
        </p:blipFill>
        <p:spPr>
          <a:xfrm>
            <a:off x="2797554" y="2497183"/>
            <a:ext cx="4381775" cy="1936594"/>
          </a:xfrm>
          <a:prstGeom prst="rect">
            <a:avLst/>
          </a:prstGeom>
        </p:spPr>
      </p:pic>
    </p:spTree>
    <p:extLst>
      <p:ext uri="{BB962C8B-B14F-4D97-AF65-F5344CB8AC3E}">
        <p14:creationId xmlns:p14="http://schemas.microsoft.com/office/powerpoint/2010/main" val="51881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-Cont’d</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fontScale="47500" lnSpcReduction="20000"/>
          </a:bodyPr>
          <a:lstStyle/>
          <a:p>
            <a:r>
              <a:rPr lang="en-US" b="1" u="sng" dirty="0">
                <a:solidFill>
                  <a:srgbClr val="003399"/>
                </a:solidFill>
              </a:rPr>
              <a:t>Example:</a:t>
            </a:r>
            <a:r>
              <a:rPr lang="en-US" dirty="0">
                <a:solidFill>
                  <a:srgbClr val="003399"/>
                </a:solidFill>
              </a:rPr>
              <a:t> To print the candidate is eligible for voting on getting their age </a:t>
            </a:r>
          </a:p>
          <a:p>
            <a:pPr marL="0" indent="0">
              <a:buNone/>
            </a:pPr>
            <a:r>
              <a:rPr lang="en-US" i="1" dirty="0">
                <a:solidFill>
                  <a:srgbClr val="003399"/>
                </a:solidFill>
              </a:rPr>
              <a:t>#include&lt;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#include&lt;</a:t>
            </a:r>
            <a:r>
              <a:rPr lang="en-US" i="1" dirty="0" err="1">
                <a:solidFill>
                  <a:srgbClr val="003399"/>
                </a:solidFill>
              </a:rPr>
              <a:t>conio.h</a:t>
            </a:r>
            <a:r>
              <a:rPr lang="en-US" i="1" dirty="0">
                <a:solidFill>
                  <a:srgbClr val="003399"/>
                </a:solidFill>
              </a:rPr>
              <a:t>&gt;</a:t>
            </a:r>
          </a:p>
          <a:p>
            <a:pPr marL="0" indent="0">
              <a:buNone/>
            </a:pPr>
            <a:r>
              <a:rPr lang="en-US" i="1" dirty="0">
                <a:solidFill>
                  <a:srgbClr val="003399"/>
                </a:solidFill>
              </a:rPr>
              <a:t>void main(){</a:t>
            </a:r>
          </a:p>
          <a:p>
            <a:pPr marL="0" indent="0">
              <a:buNone/>
            </a:pPr>
            <a:r>
              <a:rPr lang="en-US" i="1" dirty="0">
                <a:solidFill>
                  <a:srgbClr val="003399"/>
                </a:solidFill>
              </a:rPr>
              <a:t>	int age;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your age:”);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&amp;age); </a:t>
            </a:r>
          </a:p>
          <a:p>
            <a:pPr marL="0" indent="0">
              <a:buNone/>
            </a:pPr>
            <a:r>
              <a:rPr lang="en-US" i="1" dirty="0">
                <a:solidFill>
                  <a:srgbClr val="003399"/>
                </a:solidFill>
              </a:rPr>
              <a:t>	if(age &gt;= 18)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(“You are eligible for voting”); </a:t>
            </a:r>
          </a:p>
          <a:p>
            <a:pPr marL="0" indent="0">
              <a:buNone/>
            </a:pPr>
            <a:r>
              <a:rPr lang="en-US" i="1" dirty="0">
                <a:solidFill>
                  <a:srgbClr val="003399"/>
                </a:solidFill>
              </a:rPr>
              <a:t>	}</a:t>
            </a:r>
          </a:p>
          <a:p>
            <a:pPr marL="0" indent="0">
              <a:buNone/>
            </a:pPr>
            <a:r>
              <a:rPr lang="en-US" i="1" dirty="0">
                <a:solidFill>
                  <a:srgbClr val="003399"/>
                </a:solidFill>
              </a:rPr>
              <a:t>}</a:t>
            </a:r>
          </a:p>
          <a:p>
            <a:pPr marL="0" indent="0">
              <a:buNone/>
            </a:pPr>
            <a:endParaRPr lang="en-US" i="1" dirty="0">
              <a:solidFill>
                <a:srgbClr val="003399"/>
              </a:solidFill>
            </a:endParaRPr>
          </a:p>
          <a:p>
            <a:pPr marL="0" indent="0">
              <a:buNone/>
            </a:pPr>
            <a:r>
              <a:rPr lang="en-US" b="1" dirty="0">
                <a:solidFill>
                  <a:srgbClr val="003399"/>
                </a:solidFill>
              </a:rPr>
              <a:t>Output:</a:t>
            </a:r>
          </a:p>
          <a:p>
            <a:pPr marL="0" indent="0">
              <a:buNone/>
            </a:pPr>
            <a:r>
              <a:rPr lang="en-US" dirty="0">
                <a:solidFill>
                  <a:srgbClr val="003399"/>
                </a:solidFill>
              </a:rPr>
              <a:t>Enter your age: 19</a:t>
            </a:r>
          </a:p>
          <a:p>
            <a:pPr marL="0" indent="0">
              <a:buNone/>
            </a:pPr>
            <a:r>
              <a:rPr lang="en-US" dirty="0">
                <a:solidFill>
                  <a:srgbClr val="003399"/>
                </a:solidFill>
              </a:rPr>
              <a:t>You are eligible for voting </a:t>
            </a:r>
          </a:p>
          <a:p>
            <a:pPr marL="0" indent="0">
              <a:buNone/>
            </a:pPr>
            <a:r>
              <a:rPr lang="en-US" dirty="0">
                <a:solidFill>
                  <a:srgbClr val="003399"/>
                </a:solidFill>
              </a:rPr>
              <a:t>Enter your age: 12 </a:t>
            </a:r>
          </a:p>
          <a:p>
            <a:pPr marL="0" indent="0">
              <a:buNone/>
            </a:pPr>
            <a:endParaRPr lang="en-US" dirty="0">
              <a:solidFill>
                <a:srgbClr val="003399"/>
              </a:solidFill>
            </a:endParaRPr>
          </a:p>
        </p:txBody>
      </p:sp>
    </p:spTree>
    <p:extLst>
      <p:ext uri="{BB962C8B-B14F-4D97-AF65-F5344CB8AC3E}">
        <p14:creationId xmlns:p14="http://schemas.microsoft.com/office/powerpoint/2010/main" val="1185727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Casting pointers</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lstStyle/>
          <a:p>
            <a:r>
              <a:rPr lang="en-GB" dirty="0">
                <a:solidFill>
                  <a:srgbClr val="003399"/>
                </a:solidFill>
              </a:rPr>
              <a:t>Converting between pointer types is risky</a:t>
            </a:r>
          </a:p>
          <a:p>
            <a:r>
              <a:rPr lang="en-GB" dirty="0">
                <a:solidFill>
                  <a:srgbClr val="003399"/>
                </a:solidFill>
              </a:rPr>
              <a:t>Compiler will warn – Coercion possible</a:t>
            </a:r>
            <a:endParaRPr lang="en-US" dirty="0">
              <a:solidFill>
                <a:srgbClr val="003399"/>
              </a:solidFill>
            </a:endParaRPr>
          </a:p>
        </p:txBody>
      </p:sp>
      <p:pic>
        <p:nvPicPr>
          <p:cNvPr id="4" name="Picture 3"/>
          <p:cNvPicPr>
            <a:picLocks noChangeAspect="1"/>
          </p:cNvPicPr>
          <p:nvPr/>
        </p:nvPicPr>
        <p:blipFill>
          <a:blip r:embed="rId2"/>
          <a:stretch>
            <a:fillRect/>
          </a:stretch>
        </p:blipFill>
        <p:spPr>
          <a:xfrm>
            <a:off x="1326568" y="2881938"/>
            <a:ext cx="3957813" cy="3674512"/>
          </a:xfrm>
          <a:prstGeom prst="rect">
            <a:avLst/>
          </a:prstGeom>
        </p:spPr>
      </p:pic>
      <p:pic>
        <p:nvPicPr>
          <p:cNvPr id="5" name="Picture 4"/>
          <p:cNvPicPr>
            <a:picLocks noChangeAspect="1"/>
          </p:cNvPicPr>
          <p:nvPr/>
        </p:nvPicPr>
        <p:blipFill>
          <a:blip r:embed="rId3"/>
          <a:stretch>
            <a:fillRect/>
          </a:stretch>
        </p:blipFill>
        <p:spPr>
          <a:xfrm>
            <a:off x="5363949" y="3291729"/>
            <a:ext cx="5232540" cy="1503553"/>
          </a:xfrm>
          <a:prstGeom prst="rect">
            <a:avLst/>
          </a:prstGeom>
        </p:spPr>
      </p:pic>
    </p:spTree>
    <p:extLst>
      <p:ext uri="{BB962C8B-B14F-4D97-AF65-F5344CB8AC3E}">
        <p14:creationId xmlns:p14="http://schemas.microsoft.com/office/powerpoint/2010/main" val="7774811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Void</a:t>
            </a: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p:txBody>
          <a:bodyPr>
            <a:normAutofit/>
          </a:bodyPr>
          <a:lstStyle/>
          <a:p>
            <a:r>
              <a:rPr lang="en-GB" sz="4000" dirty="0">
                <a:solidFill>
                  <a:srgbClr val="003399"/>
                </a:solidFill>
              </a:rPr>
              <a:t>Pointer type used to represent addresses without any </a:t>
            </a:r>
            <a:r>
              <a:rPr lang="en-IN" sz="4000" dirty="0">
                <a:solidFill>
                  <a:srgbClr val="003399"/>
                </a:solidFill>
              </a:rPr>
              <a:t>type information</a:t>
            </a:r>
          </a:p>
          <a:p>
            <a:r>
              <a:rPr lang="en-IN" sz="4000" dirty="0" err="1">
                <a:solidFill>
                  <a:srgbClr val="003399"/>
                </a:solidFill>
              </a:rPr>
              <a:t>Shouldn‟t</a:t>
            </a:r>
            <a:r>
              <a:rPr lang="en-IN" sz="4000" dirty="0">
                <a:solidFill>
                  <a:srgbClr val="003399"/>
                </a:solidFill>
              </a:rPr>
              <a:t> be dereferenced</a:t>
            </a:r>
          </a:p>
          <a:p>
            <a:r>
              <a:rPr lang="en-IN" sz="4000" dirty="0">
                <a:solidFill>
                  <a:srgbClr val="003399"/>
                </a:solidFill>
              </a:rPr>
              <a:t>Programmer responsible for coercion</a:t>
            </a:r>
            <a:endParaRPr lang="en-US" sz="4000" dirty="0">
              <a:solidFill>
                <a:srgbClr val="003399"/>
              </a:solidFill>
            </a:endParaRPr>
          </a:p>
        </p:txBody>
      </p:sp>
    </p:spTree>
    <p:extLst>
      <p:ext uri="{BB962C8B-B14F-4D97-AF65-F5344CB8AC3E}">
        <p14:creationId xmlns:p14="http://schemas.microsoft.com/office/powerpoint/2010/main" val="3384625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err="1">
                <a:solidFill>
                  <a:srgbClr val="FF0000"/>
                </a:solidFill>
              </a:rPr>
              <a:t>Const</a:t>
            </a:r>
            <a:r>
              <a:rPr lang="en-US" b="1" dirty="0">
                <a:solidFill>
                  <a:srgbClr val="FF0000"/>
                </a:solidFill>
              </a:rPr>
              <a:t> pointers</a:t>
            </a:r>
          </a:p>
        </p:txBody>
      </p:sp>
      <p:pic>
        <p:nvPicPr>
          <p:cNvPr id="6" name="Content Placeholder 5"/>
          <p:cNvPicPr>
            <a:picLocks noGrp="1" noChangeAspect="1"/>
          </p:cNvPicPr>
          <p:nvPr>
            <p:ph idx="1"/>
          </p:nvPr>
        </p:nvPicPr>
        <p:blipFill>
          <a:blip r:embed="rId2"/>
          <a:stretch>
            <a:fillRect/>
          </a:stretch>
        </p:blipFill>
        <p:spPr>
          <a:xfrm>
            <a:off x="3774558" y="1994007"/>
            <a:ext cx="3806456" cy="4346423"/>
          </a:xfrm>
          <a:prstGeom prst="rect">
            <a:avLst/>
          </a:prstGeom>
        </p:spPr>
      </p:pic>
    </p:spTree>
    <p:extLst>
      <p:ext uri="{BB962C8B-B14F-4D97-AF65-F5344CB8AC3E}">
        <p14:creationId xmlns:p14="http://schemas.microsoft.com/office/powerpoint/2010/main" val="8696954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Pointers to pointers</a:t>
            </a:r>
          </a:p>
        </p:txBody>
      </p:sp>
      <p:pic>
        <p:nvPicPr>
          <p:cNvPr id="3" name="Content Placeholder 2"/>
          <p:cNvPicPr>
            <a:picLocks noGrp="1" noChangeAspect="1"/>
          </p:cNvPicPr>
          <p:nvPr>
            <p:ph idx="1"/>
          </p:nvPr>
        </p:nvPicPr>
        <p:blipFill>
          <a:blip r:embed="rId2"/>
          <a:stretch>
            <a:fillRect/>
          </a:stretch>
        </p:blipFill>
        <p:spPr>
          <a:xfrm>
            <a:off x="993141" y="1450109"/>
            <a:ext cx="4502832" cy="4695510"/>
          </a:xfrm>
          <a:prstGeom prst="rect">
            <a:avLst/>
          </a:prstGeom>
        </p:spPr>
      </p:pic>
      <p:pic>
        <p:nvPicPr>
          <p:cNvPr id="4" name="Picture 3"/>
          <p:cNvPicPr>
            <a:picLocks noChangeAspect="1"/>
          </p:cNvPicPr>
          <p:nvPr/>
        </p:nvPicPr>
        <p:blipFill>
          <a:blip r:embed="rId3"/>
          <a:stretch>
            <a:fillRect/>
          </a:stretch>
        </p:blipFill>
        <p:spPr>
          <a:xfrm>
            <a:off x="5819553" y="2474919"/>
            <a:ext cx="4625420" cy="2958317"/>
          </a:xfrm>
          <a:prstGeom prst="rect">
            <a:avLst/>
          </a:prstGeom>
        </p:spPr>
      </p:pic>
    </p:spTree>
    <p:extLst>
      <p:ext uri="{BB962C8B-B14F-4D97-AF65-F5344CB8AC3E}">
        <p14:creationId xmlns:p14="http://schemas.microsoft.com/office/powerpoint/2010/main" val="30004883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Pointers to pointers - </a:t>
            </a:r>
            <a:r>
              <a:rPr lang="en-US" b="1" dirty="0" err="1">
                <a:solidFill>
                  <a:srgbClr val="FF0000"/>
                </a:solidFill>
              </a:rPr>
              <a:t>Contd</a:t>
            </a:r>
            <a:endParaRPr lang="en-US" b="1"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980598" y="1690687"/>
            <a:ext cx="4797349" cy="4723677"/>
          </a:xfrm>
          <a:prstGeom prst="rect">
            <a:avLst/>
          </a:prstGeom>
        </p:spPr>
      </p:pic>
      <p:pic>
        <p:nvPicPr>
          <p:cNvPr id="4" name="Picture 3"/>
          <p:cNvPicPr>
            <a:picLocks noChangeAspect="1"/>
          </p:cNvPicPr>
          <p:nvPr/>
        </p:nvPicPr>
        <p:blipFill>
          <a:blip r:embed="rId3"/>
          <a:stretch>
            <a:fillRect/>
          </a:stretch>
        </p:blipFill>
        <p:spPr>
          <a:xfrm>
            <a:off x="6329031" y="2731089"/>
            <a:ext cx="4357883" cy="2787207"/>
          </a:xfrm>
          <a:prstGeom prst="rect">
            <a:avLst/>
          </a:prstGeom>
        </p:spPr>
      </p:pic>
    </p:spTree>
    <p:extLst>
      <p:ext uri="{BB962C8B-B14F-4D97-AF65-F5344CB8AC3E}">
        <p14:creationId xmlns:p14="http://schemas.microsoft.com/office/powerpoint/2010/main" val="27308115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Pointers to pointers - </a:t>
            </a:r>
            <a:r>
              <a:rPr lang="en-US" b="1" dirty="0" err="1">
                <a:solidFill>
                  <a:srgbClr val="FF0000"/>
                </a:solidFill>
              </a:rPr>
              <a:t>Contd</a:t>
            </a:r>
            <a:endParaRPr lang="en-US" b="1"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1104172" y="1499191"/>
            <a:ext cx="4336853" cy="4912242"/>
          </a:xfrm>
          <a:prstGeom prst="rect">
            <a:avLst/>
          </a:prstGeom>
        </p:spPr>
      </p:pic>
      <p:pic>
        <p:nvPicPr>
          <p:cNvPr id="4" name="Picture 3"/>
          <p:cNvPicPr>
            <a:picLocks noChangeAspect="1"/>
          </p:cNvPicPr>
          <p:nvPr/>
        </p:nvPicPr>
        <p:blipFill>
          <a:blip r:embed="rId3"/>
          <a:stretch>
            <a:fillRect/>
          </a:stretch>
        </p:blipFill>
        <p:spPr>
          <a:xfrm>
            <a:off x="6254604" y="2667293"/>
            <a:ext cx="4391134" cy="2808473"/>
          </a:xfrm>
          <a:prstGeom prst="rect">
            <a:avLst/>
          </a:prstGeom>
        </p:spPr>
      </p:pic>
    </p:spTree>
    <p:extLst>
      <p:ext uri="{BB962C8B-B14F-4D97-AF65-F5344CB8AC3E}">
        <p14:creationId xmlns:p14="http://schemas.microsoft.com/office/powerpoint/2010/main" val="3292294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Pointers to pointers - </a:t>
            </a:r>
            <a:r>
              <a:rPr lang="en-US" b="1" dirty="0" err="1">
                <a:solidFill>
                  <a:srgbClr val="FF0000"/>
                </a:solidFill>
              </a:rPr>
              <a:t>Contd</a:t>
            </a:r>
            <a:endParaRPr lang="en-US" b="1"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1289897" y="1871330"/>
            <a:ext cx="4526112" cy="4488825"/>
          </a:xfrm>
          <a:prstGeom prst="rect">
            <a:avLst/>
          </a:prstGeom>
        </p:spPr>
      </p:pic>
      <p:pic>
        <p:nvPicPr>
          <p:cNvPr id="4" name="Picture 3"/>
          <p:cNvPicPr>
            <a:picLocks noChangeAspect="1"/>
          </p:cNvPicPr>
          <p:nvPr/>
        </p:nvPicPr>
        <p:blipFill>
          <a:blip r:embed="rId3"/>
          <a:stretch>
            <a:fillRect/>
          </a:stretch>
        </p:blipFill>
        <p:spPr>
          <a:xfrm>
            <a:off x="5914362" y="2985283"/>
            <a:ext cx="3952651" cy="2528029"/>
          </a:xfrm>
          <a:prstGeom prst="rect">
            <a:avLst/>
          </a:prstGeom>
        </p:spPr>
      </p:pic>
    </p:spTree>
    <p:extLst>
      <p:ext uri="{BB962C8B-B14F-4D97-AF65-F5344CB8AC3E}">
        <p14:creationId xmlns:p14="http://schemas.microsoft.com/office/powerpoint/2010/main" val="1580398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 Arithmetic</a:t>
            </a:r>
          </a:p>
        </p:txBody>
      </p:sp>
      <p:sp>
        <p:nvSpPr>
          <p:cNvPr id="5" name="Content Placeholder 4"/>
          <p:cNvSpPr>
            <a:spLocks noGrp="1"/>
          </p:cNvSpPr>
          <p:nvPr>
            <p:ph idx="1"/>
          </p:nvPr>
        </p:nvSpPr>
        <p:spPr/>
        <p:txBody>
          <a:bodyPr/>
          <a:lstStyle/>
          <a:p>
            <a:r>
              <a:rPr lang="en-GB" dirty="0">
                <a:solidFill>
                  <a:srgbClr val="003399"/>
                </a:solidFill>
              </a:rPr>
              <a:t>C permits addition/subtraction on pointers</a:t>
            </a:r>
          </a:p>
          <a:p>
            <a:r>
              <a:rPr lang="en-GB" dirty="0">
                <a:solidFill>
                  <a:srgbClr val="003399"/>
                </a:solidFill>
              </a:rPr>
              <a:t>Increments correspond to size of type value</a:t>
            </a:r>
          </a:p>
          <a:p>
            <a:r>
              <a:rPr lang="en-GB" dirty="0">
                <a:solidFill>
                  <a:srgbClr val="003399"/>
                </a:solidFill>
              </a:rPr>
              <a:t>Effective with contiguous set of variables</a:t>
            </a:r>
            <a:endParaRPr lang="en-IN" dirty="0">
              <a:solidFill>
                <a:srgbClr val="003399"/>
              </a:solidFill>
            </a:endParaRPr>
          </a:p>
        </p:txBody>
      </p:sp>
      <p:pic>
        <p:nvPicPr>
          <p:cNvPr id="3" name="Picture 2"/>
          <p:cNvPicPr>
            <a:picLocks noChangeAspect="1"/>
          </p:cNvPicPr>
          <p:nvPr/>
        </p:nvPicPr>
        <p:blipFill>
          <a:blip r:embed="rId2"/>
          <a:stretch>
            <a:fillRect/>
          </a:stretch>
        </p:blipFill>
        <p:spPr>
          <a:xfrm>
            <a:off x="2562447" y="3464061"/>
            <a:ext cx="6271340" cy="2999981"/>
          </a:xfrm>
          <a:prstGeom prst="rect">
            <a:avLst/>
          </a:prstGeom>
        </p:spPr>
      </p:pic>
    </p:spTree>
    <p:extLst>
      <p:ext uri="{BB962C8B-B14F-4D97-AF65-F5344CB8AC3E}">
        <p14:creationId xmlns:p14="http://schemas.microsoft.com/office/powerpoint/2010/main" val="529737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Pointers to array elements</a:t>
            </a:r>
          </a:p>
        </p:txBody>
      </p:sp>
      <p:sp>
        <p:nvSpPr>
          <p:cNvPr id="5" name="Content Placeholder 4"/>
          <p:cNvSpPr>
            <a:spLocks noGrp="1"/>
          </p:cNvSpPr>
          <p:nvPr>
            <p:ph idx="1"/>
          </p:nvPr>
        </p:nvSpPr>
        <p:spPr>
          <a:xfrm>
            <a:off x="838200" y="1453486"/>
            <a:ext cx="10515600" cy="4351338"/>
          </a:xfrm>
        </p:spPr>
        <p:txBody>
          <a:bodyPr/>
          <a:lstStyle/>
          <a:p>
            <a:r>
              <a:rPr lang="en-IN" dirty="0">
                <a:solidFill>
                  <a:srgbClr val="003399"/>
                </a:solidFill>
              </a:rPr>
              <a:t>Pointers can aim at address of array elements</a:t>
            </a:r>
          </a:p>
          <a:p>
            <a:r>
              <a:rPr lang="en-IN" dirty="0">
                <a:solidFill>
                  <a:srgbClr val="003399"/>
                </a:solidFill>
              </a:rPr>
              <a:t>Refer to other elements with pointer arithmetic</a:t>
            </a:r>
          </a:p>
        </p:txBody>
      </p:sp>
      <p:pic>
        <p:nvPicPr>
          <p:cNvPr id="3" name="Picture 2"/>
          <p:cNvPicPr>
            <a:picLocks noChangeAspect="1"/>
          </p:cNvPicPr>
          <p:nvPr/>
        </p:nvPicPr>
        <p:blipFill>
          <a:blip r:embed="rId2"/>
          <a:stretch>
            <a:fillRect/>
          </a:stretch>
        </p:blipFill>
        <p:spPr>
          <a:xfrm>
            <a:off x="2434856" y="2488018"/>
            <a:ext cx="5187512" cy="4061637"/>
          </a:xfrm>
          <a:prstGeom prst="rect">
            <a:avLst/>
          </a:prstGeom>
        </p:spPr>
      </p:pic>
    </p:spTree>
    <p:extLst>
      <p:ext uri="{BB962C8B-B14F-4D97-AF65-F5344CB8AC3E}">
        <p14:creationId xmlns:p14="http://schemas.microsoft.com/office/powerpoint/2010/main" val="2592635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The array “Variable”</a:t>
            </a:r>
          </a:p>
        </p:txBody>
      </p:sp>
      <p:sp>
        <p:nvSpPr>
          <p:cNvPr id="5" name="Content Placeholder 4"/>
          <p:cNvSpPr>
            <a:spLocks noGrp="1"/>
          </p:cNvSpPr>
          <p:nvPr>
            <p:ph idx="1"/>
          </p:nvPr>
        </p:nvSpPr>
        <p:spPr/>
        <p:txBody>
          <a:bodyPr>
            <a:normAutofit fontScale="92500" lnSpcReduction="10000"/>
          </a:bodyPr>
          <a:lstStyle/>
          <a:p>
            <a:r>
              <a:rPr lang="en-IN" dirty="0">
                <a:solidFill>
                  <a:srgbClr val="003399"/>
                </a:solidFill>
              </a:rPr>
              <a:t>Array variable often</a:t>
            </a:r>
            <a:br>
              <a:rPr lang="en-IN" dirty="0">
                <a:solidFill>
                  <a:srgbClr val="003399"/>
                </a:solidFill>
              </a:rPr>
            </a:br>
            <a:r>
              <a:rPr lang="en-GB" dirty="0">
                <a:solidFill>
                  <a:srgbClr val="003399"/>
                </a:solidFill>
              </a:rPr>
              <a:t>treated as </a:t>
            </a:r>
            <a:r>
              <a:rPr lang="en-GB" dirty="0" err="1">
                <a:solidFill>
                  <a:srgbClr val="003399"/>
                </a:solidFill>
              </a:rPr>
              <a:t>ptr</a:t>
            </a:r>
            <a:r>
              <a:rPr lang="en-GB" dirty="0">
                <a:solidFill>
                  <a:srgbClr val="003399"/>
                </a:solidFill>
              </a:rPr>
              <a:t> to 1</a:t>
            </a:r>
            <a:r>
              <a:rPr lang="en-GB" baseline="30000" dirty="0">
                <a:solidFill>
                  <a:srgbClr val="003399"/>
                </a:solidFill>
              </a:rPr>
              <a:t>st</a:t>
            </a:r>
            <a:r>
              <a:rPr lang="en-GB" dirty="0">
                <a:solidFill>
                  <a:srgbClr val="003399"/>
                </a:solidFill>
              </a:rPr>
              <a:t/>
            </a:r>
            <a:br>
              <a:rPr lang="en-GB" dirty="0">
                <a:solidFill>
                  <a:srgbClr val="003399"/>
                </a:solidFill>
              </a:rPr>
            </a:br>
            <a:r>
              <a:rPr lang="en-IN" dirty="0">
                <a:solidFill>
                  <a:srgbClr val="003399"/>
                </a:solidFill>
              </a:rPr>
              <a:t>element</a:t>
            </a:r>
          </a:p>
          <a:p>
            <a:r>
              <a:rPr lang="en-IN" dirty="0">
                <a:solidFill>
                  <a:srgbClr val="003399"/>
                </a:solidFill>
              </a:rPr>
              <a:t>Actually not a pointer</a:t>
            </a:r>
          </a:p>
          <a:p>
            <a:r>
              <a:rPr lang="en-IN" dirty="0">
                <a:solidFill>
                  <a:srgbClr val="003399"/>
                </a:solidFill>
              </a:rPr>
              <a:t>Computes into an </a:t>
            </a:r>
            <a:r>
              <a:rPr lang="en-IN" dirty="0" err="1">
                <a:solidFill>
                  <a:srgbClr val="003399"/>
                </a:solidFill>
              </a:rPr>
              <a:t>rvalue</a:t>
            </a:r>
            <a:r>
              <a:rPr lang="en-IN" dirty="0">
                <a:solidFill>
                  <a:srgbClr val="003399"/>
                </a:solidFill>
              </a:rPr>
              <a:t/>
            </a:r>
            <a:br>
              <a:rPr lang="en-IN" dirty="0">
                <a:solidFill>
                  <a:srgbClr val="003399"/>
                </a:solidFill>
              </a:rPr>
            </a:br>
            <a:r>
              <a:rPr lang="en-IN" dirty="0">
                <a:solidFill>
                  <a:srgbClr val="003399"/>
                </a:solidFill>
              </a:rPr>
              <a:t>for assignment to pointer</a:t>
            </a:r>
          </a:p>
          <a:p>
            <a:r>
              <a:rPr lang="en-IN" dirty="0">
                <a:solidFill>
                  <a:srgbClr val="003399"/>
                </a:solidFill>
              </a:rPr>
              <a:t>Passable to function that</a:t>
            </a:r>
            <a:br>
              <a:rPr lang="en-IN" dirty="0">
                <a:solidFill>
                  <a:srgbClr val="003399"/>
                </a:solidFill>
              </a:rPr>
            </a:br>
            <a:r>
              <a:rPr lang="en-IN" dirty="0">
                <a:solidFill>
                  <a:srgbClr val="003399"/>
                </a:solidFill>
              </a:rPr>
              <a:t>takes pointer or array</a:t>
            </a:r>
          </a:p>
          <a:p>
            <a:r>
              <a:rPr lang="en-IN" dirty="0">
                <a:solidFill>
                  <a:srgbClr val="003399"/>
                </a:solidFill>
              </a:rPr>
              <a:t>Not </a:t>
            </a:r>
            <a:r>
              <a:rPr lang="en-IN" dirty="0" err="1">
                <a:solidFill>
                  <a:srgbClr val="003399"/>
                </a:solidFill>
              </a:rPr>
              <a:t>reassignable</a:t>
            </a:r>
            <a:endParaRPr lang="en-IN" dirty="0">
              <a:solidFill>
                <a:srgbClr val="003399"/>
              </a:solidFill>
            </a:endParaRPr>
          </a:p>
          <a:p>
            <a:r>
              <a:rPr lang="en-IN" dirty="0">
                <a:solidFill>
                  <a:srgbClr val="003399"/>
                </a:solidFill>
              </a:rPr>
              <a:t>Size of(</a:t>
            </a:r>
            <a:r>
              <a:rPr lang="en-IN" dirty="0" err="1">
                <a:solidFill>
                  <a:srgbClr val="003399"/>
                </a:solidFill>
              </a:rPr>
              <a:t>ar</a:t>
            </a:r>
            <a:r>
              <a:rPr lang="en-IN" dirty="0">
                <a:solidFill>
                  <a:srgbClr val="003399"/>
                </a:solidFill>
              </a:rPr>
              <a:t>) returns array</a:t>
            </a:r>
            <a:br>
              <a:rPr lang="en-IN" dirty="0">
                <a:solidFill>
                  <a:srgbClr val="003399"/>
                </a:solidFill>
              </a:rPr>
            </a:br>
            <a:r>
              <a:rPr lang="en-IN" dirty="0">
                <a:solidFill>
                  <a:srgbClr val="003399"/>
                </a:solidFill>
              </a:rPr>
              <a:t>size</a:t>
            </a:r>
          </a:p>
        </p:txBody>
      </p:sp>
      <p:pic>
        <p:nvPicPr>
          <p:cNvPr id="3" name="Picture 2"/>
          <p:cNvPicPr>
            <a:picLocks noChangeAspect="1"/>
          </p:cNvPicPr>
          <p:nvPr/>
        </p:nvPicPr>
        <p:blipFill>
          <a:blip r:embed="rId2"/>
          <a:stretch>
            <a:fillRect/>
          </a:stretch>
        </p:blipFill>
        <p:spPr>
          <a:xfrm>
            <a:off x="5412336" y="1825625"/>
            <a:ext cx="4550905" cy="4150425"/>
          </a:xfrm>
          <a:prstGeom prst="rect">
            <a:avLst/>
          </a:prstGeom>
        </p:spPr>
      </p:pic>
    </p:spTree>
    <p:extLst>
      <p:ext uri="{BB962C8B-B14F-4D97-AF65-F5344CB8AC3E}">
        <p14:creationId xmlns:p14="http://schemas.microsoft.com/office/powerpoint/2010/main" val="124264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10515600" cy="3486604"/>
          </a:xfrm>
        </p:spPr>
        <p:txBody>
          <a:bodyPr>
            <a:normAutofit fontScale="92500" lnSpcReduction="20000"/>
          </a:bodyPr>
          <a:lstStyle/>
          <a:p>
            <a:r>
              <a:rPr lang="en-US" b="1" u="sng" dirty="0">
                <a:solidFill>
                  <a:srgbClr val="003399"/>
                </a:solidFill>
              </a:rPr>
              <a:t>Case II: </a:t>
            </a:r>
            <a:r>
              <a:rPr lang="en-US" dirty="0">
                <a:solidFill>
                  <a:srgbClr val="003399"/>
                </a:solidFill>
              </a:rPr>
              <a:t> If … Else … Statement, </a:t>
            </a:r>
            <a:r>
              <a:rPr lang="en-GB" dirty="0">
                <a:solidFill>
                  <a:srgbClr val="003399"/>
                </a:solidFill>
              </a:rPr>
              <a:t>allows us to put some decision-making into our programs</a:t>
            </a:r>
          </a:p>
          <a:p>
            <a:pPr lvl="1"/>
            <a:r>
              <a:rPr lang="en-GB" dirty="0">
                <a:solidFill>
                  <a:srgbClr val="003399"/>
                </a:solidFill>
              </a:rPr>
              <a:t>If the condition is true then first statement execute otherwise second statement execute which is under the else condition</a:t>
            </a:r>
          </a:p>
          <a:p>
            <a:pPr lvl="1"/>
            <a:r>
              <a:rPr lang="en-US" dirty="0">
                <a:solidFill>
                  <a:srgbClr val="003399"/>
                </a:solidFill>
              </a:rPr>
              <a:t>Syntax: </a:t>
            </a:r>
          </a:p>
          <a:p>
            <a:pPr marL="914400" lvl="2" indent="0">
              <a:buNone/>
            </a:pPr>
            <a:r>
              <a:rPr lang="en-US" sz="1800" dirty="0">
                <a:solidFill>
                  <a:srgbClr val="003399"/>
                </a:solidFill>
              </a:rPr>
              <a:t>if (condition / expression) {</a:t>
            </a:r>
          </a:p>
          <a:p>
            <a:pPr marL="1371600" lvl="3" indent="0">
              <a:buNone/>
            </a:pPr>
            <a:r>
              <a:rPr lang="en-US" dirty="0">
                <a:solidFill>
                  <a:srgbClr val="003399"/>
                </a:solidFill>
              </a:rPr>
              <a:t>Statements1;}</a:t>
            </a:r>
          </a:p>
          <a:p>
            <a:pPr marL="896938" lvl="3" indent="0">
              <a:buNone/>
            </a:pPr>
            <a:r>
              <a:rPr lang="en-US" dirty="0">
                <a:solidFill>
                  <a:srgbClr val="003399"/>
                </a:solidFill>
              </a:rPr>
              <a:t>else{</a:t>
            </a:r>
          </a:p>
          <a:p>
            <a:pPr marL="896938" lvl="3" indent="0">
              <a:buNone/>
              <a:tabLst>
                <a:tab pos="1341438" algn="l"/>
              </a:tabLst>
            </a:pPr>
            <a:r>
              <a:rPr lang="en-US" dirty="0">
                <a:solidFill>
                  <a:srgbClr val="003399"/>
                </a:solidFill>
              </a:rPr>
              <a:t>	Statements2; }</a:t>
            </a:r>
          </a:p>
          <a:p>
            <a:pPr marL="730250" lvl="3" indent="-285750">
              <a:tabLst>
                <a:tab pos="1341438" algn="l"/>
              </a:tabLst>
            </a:pPr>
            <a:r>
              <a:rPr lang="en-GB" sz="2400" dirty="0">
                <a:solidFill>
                  <a:srgbClr val="003399"/>
                </a:solidFill>
              </a:rPr>
              <a:t>If the condition is true (non zero), the statements1 will be executed. If the condition is false (0), the statements2 will be executed.</a:t>
            </a:r>
          </a:p>
          <a:p>
            <a:pPr marL="730250" lvl="3" indent="-285750">
              <a:tabLst>
                <a:tab pos="1341438" algn="l"/>
              </a:tabLst>
            </a:pPr>
            <a:r>
              <a:rPr lang="en-GB" sz="2400" b="1" u="sng" dirty="0">
                <a:solidFill>
                  <a:srgbClr val="003399"/>
                </a:solidFill>
              </a:rPr>
              <a:t>Flowchart: </a:t>
            </a:r>
            <a:endParaRPr lang="en-US" sz="2400" b="1" u="sng" dirty="0">
              <a:solidFill>
                <a:srgbClr val="003399"/>
              </a:solidFill>
            </a:endParaRPr>
          </a:p>
          <a:p>
            <a:pPr lvl="1"/>
            <a:endParaRPr lang="en-GB" dirty="0">
              <a:solidFill>
                <a:srgbClr val="003399"/>
              </a:solidFill>
            </a:endParaRPr>
          </a:p>
          <a:p>
            <a:pPr lvl="1"/>
            <a:endParaRPr lang="en-GB" dirty="0">
              <a:solidFill>
                <a:srgbClr val="003399"/>
              </a:solidFill>
            </a:endParaRPr>
          </a:p>
        </p:txBody>
      </p:sp>
      <p:pic>
        <p:nvPicPr>
          <p:cNvPr id="2050" name="Picture 2" descr="R if...else Statement (With Examples)">
            <a:extLst>
              <a:ext uri="{FF2B5EF4-FFF2-40B4-BE49-F238E27FC236}">
                <a16:creationId xmlns:a16="http://schemas.microsoft.com/office/drawing/2014/main" id="{BF11B414-1DBB-4D44-856A-C594AF6193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907"/>
          <a:stretch/>
        </p:blipFill>
        <p:spPr bwMode="auto">
          <a:xfrm>
            <a:off x="3232135" y="4789714"/>
            <a:ext cx="2328968" cy="206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213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Need for allocating memory</a:t>
            </a:r>
          </a:p>
        </p:txBody>
      </p:sp>
      <p:sp>
        <p:nvSpPr>
          <p:cNvPr id="5" name="Content Placeholder 4"/>
          <p:cNvSpPr>
            <a:spLocks noGrp="1"/>
          </p:cNvSpPr>
          <p:nvPr>
            <p:ph idx="1"/>
          </p:nvPr>
        </p:nvSpPr>
        <p:spPr/>
        <p:txBody>
          <a:bodyPr>
            <a:normAutofit/>
          </a:bodyPr>
          <a:lstStyle/>
          <a:p>
            <a:r>
              <a:rPr lang="en-GB" dirty="0">
                <a:solidFill>
                  <a:srgbClr val="003399"/>
                </a:solidFill>
              </a:rPr>
              <a:t>Size of data may not be known in advance</a:t>
            </a:r>
          </a:p>
          <a:p>
            <a:pPr lvl="1"/>
            <a:r>
              <a:rPr lang="en-GB" sz="2800" dirty="0">
                <a:solidFill>
                  <a:srgbClr val="003399"/>
                </a:solidFill>
              </a:rPr>
              <a:t>May depend on user input</a:t>
            </a:r>
          </a:p>
          <a:p>
            <a:pPr lvl="2"/>
            <a:r>
              <a:rPr lang="en-GB" sz="2800" dirty="0">
                <a:solidFill>
                  <a:srgbClr val="003399"/>
                </a:solidFill>
              </a:rPr>
              <a:t>e.g., Input N, then get N numbers, then present </a:t>
            </a:r>
            <a:r>
              <a:rPr lang="en-IN" sz="2800" dirty="0">
                <a:solidFill>
                  <a:srgbClr val="003399"/>
                </a:solidFill>
              </a:rPr>
              <a:t>sorted</a:t>
            </a:r>
          </a:p>
          <a:p>
            <a:r>
              <a:rPr lang="en-GB" dirty="0">
                <a:solidFill>
                  <a:srgbClr val="003399"/>
                </a:solidFill>
              </a:rPr>
              <a:t>May depend on result of calculation</a:t>
            </a:r>
          </a:p>
          <a:p>
            <a:pPr lvl="2"/>
            <a:r>
              <a:rPr lang="en-GB" sz="2800" dirty="0">
                <a:solidFill>
                  <a:srgbClr val="003399"/>
                </a:solidFill>
              </a:rPr>
              <a:t>e.g., Given list of dated transactions, sort</a:t>
            </a:r>
          </a:p>
          <a:p>
            <a:r>
              <a:rPr lang="en-GB" dirty="0">
                <a:solidFill>
                  <a:srgbClr val="003399"/>
                </a:solidFill>
              </a:rPr>
              <a:t>Size may change over time</a:t>
            </a:r>
          </a:p>
          <a:p>
            <a:pPr lvl="2"/>
            <a:r>
              <a:rPr lang="en-GB" sz="2800" dirty="0">
                <a:solidFill>
                  <a:srgbClr val="003399"/>
                </a:solidFill>
              </a:rPr>
              <a:t>e.g., Increase canvas size in </a:t>
            </a:r>
            <a:r>
              <a:rPr lang="en-GB" sz="2800" dirty="0" err="1">
                <a:solidFill>
                  <a:srgbClr val="003399"/>
                </a:solidFill>
              </a:rPr>
              <a:t>photoshop</a:t>
            </a:r>
            <a:endParaRPr lang="en-GB" sz="2800" dirty="0">
              <a:solidFill>
                <a:srgbClr val="003399"/>
              </a:solidFill>
            </a:endParaRPr>
          </a:p>
          <a:p>
            <a:pPr lvl="2"/>
            <a:r>
              <a:rPr lang="en-GB" sz="2800" dirty="0">
                <a:solidFill>
                  <a:srgbClr val="003399"/>
                </a:solidFill>
              </a:rPr>
              <a:t>e.g., Add more pages to word document</a:t>
            </a:r>
          </a:p>
          <a:p>
            <a:r>
              <a:rPr lang="en-GB" dirty="0">
                <a:solidFill>
                  <a:srgbClr val="003399"/>
                </a:solidFill>
              </a:rPr>
              <a:t>Basis for most data structures</a:t>
            </a:r>
            <a:endParaRPr lang="en-IN" dirty="0">
              <a:solidFill>
                <a:srgbClr val="003399"/>
              </a:solidFill>
            </a:endParaRPr>
          </a:p>
        </p:txBody>
      </p:sp>
    </p:spTree>
    <p:extLst>
      <p:ext uri="{BB962C8B-B14F-4D97-AF65-F5344CB8AC3E}">
        <p14:creationId xmlns:p14="http://schemas.microsoft.com/office/powerpoint/2010/main" val="15094521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Allocate memory</a:t>
            </a:r>
          </a:p>
        </p:txBody>
      </p:sp>
      <p:sp>
        <p:nvSpPr>
          <p:cNvPr id="5" name="Content Placeholder 4"/>
          <p:cNvSpPr>
            <a:spLocks noGrp="1"/>
          </p:cNvSpPr>
          <p:nvPr>
            <p:ph idx="1"/>
          </p:nvPr>
        </p:nvSpPr>
        <p:spPr/>
        <p:txBody>
          <a:bodyPr>
            <a:normAutofit/>
          </a:bodyPr>
          <a:lstStyle/>
          <a:p>
            <a:r>
              <a:rPr lang="en-IN" sz="2400" dirty="0">
                <a:solidFill>
                  <a:srgbClr val="003399"/>
                </a:solidFill>
              </a:rPr>
              <a:t>void *</a:t>
            </a:r>
            <a:r>
              <a:rPr lang="en-IN" sz="2400" dirty="0" err="1">
                <a:solidFill>
                  <a:srgbClr val="003399"/>
                </a:solidFill>
              </a:rPr>
              <a:t>malloc</a:t>
            </a:r>
            <a:r>
              <a:rPr lang="en-IN" sz="2400" dirty="0">
                <a:solidFill>
                  <a:srgbClr val="003399"/>
                </a:solidFill>
              </a:rPr>
              <a:t>(</a:t>
            </a:r>
            <a:r>
              <a:rPr lang="en-IN" sz="2400" dirty="0" err="1">
                <a:solidFill>
                  <a:srgbClr val="003399"/>
                </a:solidFill>
              </a:rPr>
              <a:t>size_t</a:t>
            </a:r>
            <a:r>
              <a:rPr lang="en-IN" sz="2400" dirty="0">
                <a:solidFill>
                  <a:srgbClr val="003399"/>
                </a:solidFill>
              </a:rPr>
              <a:t> size);</a:t>
            </a:r>
          </a:p>
          <a:p>
            <a:r>
              <a:rPr lang="en-GB" sz="2400" dirty="0">
                <a:solidFill>
                  <a:srgbClr val="003399"/>
                </a:solidFill>
              </a:rPr>
              <a:t>Submits request to allocate contiguous block of </a:t>
            </a:r>
            <a:r>
              <a:rPr lang="en-IN" sz="2400" dirty="0">
                <a:solidFill>
                  <a:srgbClr val="003399"/>
                </a:solidFill>
              </a:rPr>
              <a:t>given size.</a:t>
            </a:r>
          </a:p>
          <a:p>
            <a:r>
              <a:rPr lang="en-GB" sz="2400" dirty="0">
                <a:solidFill>
                  <a:srgbClr val="003399"/>
                </a:solidFill>
              </a:rPr>
              <a:t>Size often specified as n*</a:t>
            </a:r>
            <a:r>
              <a:rPr lang="en-GB" sz="2400" dirty="0" err="1">
                <a:solidFill>
                  <a:srgbClr val="003399"/>
                </a:solidFill>
              </a:rPr>
              <a:t>sizeof</a:t>
            </a:r>
            <a:r>
              <a:rPr lang="en-GB" sz="2400" dirty="0">
                <a:solidFill>
                  <a:srgbClr val="003399"/>
                </a:solidFill>
              </a:rPr>
              <a:t>(type)</a:t>
            </a:r>
          </a:p>
          <a:p>
            <a:r>
              <a:rPr lang="en-IN" sz="2400" dirty="0">
                <a:solidFill>
                  <a:srgbClr val="003399"/>
                </a:solidFill>
              </a:rPr>
              <a:t>If failed, returns NULL</a:t>
            </a:r>
          </a:p>
          <a:p>
            <a:r>
              <a:rPr lang="en-GB" sz="2400" dirty="0">
                <a:solidFill>
                  <a:srgbClr val="003399"/>
                </a:solidFill>
              </a:rPr>
              <a:t>If valid, returns void pointer to new memory area</a:t>
            </a:r>
          </a:p>
          <a:p>
            <a:r>
              <a:rPr lang="en-GB" sz="2400" dirty="0">
                <a:solidFill>
                  <a:srgbClr val="003399"/>
                </a:solidFill>
              </a:rPr>
              <a:t>Programmer converts into pointer to first element</a:t>
            </a:r>
          </a:p>
          <a:p>
            <a:r>
              <a:rPr lang="en-GB" sz="2400" dirty="0">
                <a:solidFill>
                  <a:srgbClr val="003399"/>
                </a:solidFill>
              </a:rPr>
              <a:t>Pointer arithmetic or subscripts access rest of </a:t>
            </a:r>
            <a:r>
              <a:rPr lang="en-IN" sz="2400" dirty="0">
                <a:solidFill>
                  <a:srgbClr val="003399"/>
                </a:solidFill>
              </a:rPr>
              <a:t>space</a:t>
            </a:r>
          </a:p>
          <a:p>
            <a:r>
              <a:rPr lang="en-IN" sz="2400" dirty="0">
                <a:solidFill>
                  <a:srgbClr val="003399"/>
                </a:solidFill>
              </a:rPr>
              <a:t>No bounds checking!</a:t>
            </a:r>
          </a:p>
          <a:p>
            <a:r>
              <a:rPr lang="en-IN" sz="2400" dirty="0">
                <a:solidFill>
                  <a:srgbClr val="003399"/>
                </a:solidFill>
              </a:rPr>
              <a:t>NULL otherwise</a:t>
            </a:r>
          </a:p>
        </p:txBody>
      </p:sp>
      <p:pic>
        <p:nvPicPr>
          <p:cNvPr id="3" name="Picture 2"/>
          <p:cNvPicPr>
            <a:picLocks noChangeAspect="1"/>
          </p:cNvPicPr>
          <p:nvPr/>
        </p:nvPicPr>
        <p:blipFill>
          <a:blip r:embed="rId2"/>
          <a:stretch>
            <a:fillRect/>
          </a:stretch>
        </p:blipFill>
        <p:spPr>
          <a:xfrm>
            <a:off x="4150881" y="5215262"/>
            <a:ext cx="5841652" cy="877193"/>
          </a:xfrm>
          <a:prstGeom prst="rect">
            <a:avLst/>
          </a:prstGeom>
        </p:spPr>
      </p:pic>
    </p:spTree>
    <p:extLst>
      <p:ext uri="{BB962C8B-B14F-4D97-AF65-F5344CB8AC3E}">
        <p14:creationId xmlns:p14="http://schemas.microsoft.com/office/powerpoint/2010/main" val="2798049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Allocated memory must be freed!</a:t>
            </a:r>
          </a:p>
        </p:txBody>
      </p:sp>
      <p:sp>
        <p:nvSpPr>
          <p:cNvPr id="5" name="Content Placeholder 4"/>
          <p:cNvSpPr>
            <a:spLocks noGrp="1"/>
          </p:cNvSpPr>
          <p:nvPr>
            <p:ph idx="1"/>
          </p:nvPr>
        </p:nvSpPr>
        <p:spPr/>
        <p:txBody>
          <a:bodyPr>
            <a:normAutofit/>
          </a:bodyPr>
          <a:lstStyle/>
          <a:p>
            <a:r>
              <a:rPr lang="en-IN" sz="3600" dirty="0">
                <a:solidFill>
                  <a:srgbClr val="003399"/>
                </a:solidFill>
              </a:rPr>
              <a:t>Programmer responsible for releasing dynamically allocated memory ASAP.</a:t>
            </a:r>
          </a:p>
          <a:p>
            <a:r>
              <a:rPr lang="en-IN" sz="3600" dirty="0">
                <a:solidFill>
                  <a:srgbClr val="003399"/>
                </a:solidFill>
              </a:rPr>
              <a:t>Use free() operation</a:t>
            </a:r>
          </a:p>
          <a:p>
            <a:pPr lvl="1"/>
            <a:r>
              <a:rPr lang="en-IN" sz="3600" dirty="0">
                <a:solidFill>
                  <a:srgbClr val="003399"/>
                </a:solidFill>
              </a:rPr>
              <a:t>void free(void *</a:t>
            </a:r>
            <a:r>
              <a:rPr lang="en-IN" sz="3600" dirty="0" err="1">
                <a:solidFill>
                  <a:srgbClr val="003399"/>
                </a:solidFill>
              </a:rPr>
              <a:t>ptr</a:t>
            </a:r>
            <a:r>
              <a:rPr lang="en-IN" sz="3600" dirty="0">
                <a:solidFill>
                  <a:srgbClr val="003399"/>
                </a:solidFill>
              </a:rPr>
              <a:t>);</a:t>
            </a:r>
          </a:p>
          <a:p>
            <a:pPr lvl="1"/>
            <a:r>
              <a:rPr lang="en-GB" sz="3600" dirty="0">
                <a:solidFill>
                  <a:srgbClr val="003399"/>
                </a:solidFill>
              </a:rPr>
              <a:t>System will know how much space to clear</a:t>
            </a:r>
          </a:p>
          <a:p>
            <a:r>
              <a:rPr lang="en-GB" sz="3600" dirty="0">
                <a:solidFill>
                  <a:srgbClr val="003399"/>
                </a:solidFill>
              </a:rPr>
              <a:t>Failure to free causes memory leak</a:t>
            </a:r>
            <a:endParaRPr lang="en-IN" sz="3600" dirty="0">
              <a:solidFill>
                <a:srgbClr val="003399"/>
              </a:solidFill>
            </a:endParaRPr>
          </a:p>
          <a:p>
            <a:pPr marL="1828800" lvl="4" indent="0">
              <a:buNone/>
            </a:pPr>
            <a:r>
              <a:rPr lang="en-GB" sz="3600" dirty="0">
                <a:solidFill>
                  <a:srgbClr val="003399"/>
                </a:solidFill>
              </a:rPr>
              <a:t>        		free(</a:t>
            </a:r>
            <a:r>
              <a:rPr lang="en-GB" sz="3600" dirty="0" err="1">
                <a:solidFill>
                  <a:srgbClr val="003399"/>
                </a:solidFill>
              </a:rPr>
              <a:t>ar</a:t>
            </a:r>
            <a:r>
              <a:rPr lang="en-GB" sz="3600" dirty="0">
                <a:solidFill>
                  <a:srgbClr val="003399"/>
                </a:solidFill>
              </a:rPr>
              <a:t>);</a:t>
            </a:r>
          </a:p>
        </p:txBody>
      </p:sp>
    </p:spTree>
    <p:extLst>
      <p:ext uri="{BB962C8B-B14F-4D97-AF65-F5344CB8AC3E}">
        <p14:creationId xmlns:p14="http://schemas.microsoft.com/office/powerpoint/2010/main" val="19313664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err="1">
                <a:solidFill>
                  <a:srgbClr val="FF0000"/>
                </a:solidFill>
              </a:rPr>
              <a:t>Malloc</a:t>
            </a:r>
            <a:r>
              <a:rPr lang="en-US" b="1" dirty="0">
                <a:solidFill>
                  <a:srgbClr val="FF0000"/>
                </a:solidFill>
              </a:rPr>
              <a:t>/free example</a:t>
            </a:r>
          </a:p>
        </p:txBody>
      </p:sp>
      <p:pic>
        <p:nvPicPr>
          <p:cNvPr id="3" name="Content Placeholder 2"/>
          <p:cNvPicPr>
            <a:picLocks noGrp="1" noChangeAspect="1"/>
          </p:cNvPicPr>
          <p:nvPr>
            <p:ph idx="1"/>
          </p:nvPr>
        </p:nvPicPr>
        <p:blipFill>
          <a:blip r:embed="rId2"/>
          <a:stretch>
            <a:fillRect/>
          </a:stretch>
        </p:blipFill>
        <p:spPr>
          <a:xfrm>
            <a:off x="2969490" y="1552353"/>
            <a:ext cx="4664021" cy="4837814"/>
          </a:xfrm>
          <a:prstGeom prst="rect">
            <a:avLst/>
          </a:prstGeom>
        </p:spPr>
      </p:pic>
    </p:spTree>
    <p:extLst>
      <p:ext uri="{BB962C8B-B14F-4D97-AF65-F5344CB8AC3E}">
        <p14:creationId xmlns:p14="http://schemas.microsoft.com/office/powerpoint/2010/main" val="37192801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Free () caveats</a:t>
            </a:r>
          </a:p>
        </p:txBody>
      </p:sp>
      <p:sp>
        <p:nvSpPr>
          <p:cNvPr id="5" name="Content Placeholder 4"/>
          <p:cNvSpPr>
            <a:spLocks noGrp="1"/>
          </p:cNvSpPr>
          <p:nvPr>
            <p:ph idx="1"/>
          </p:nvPr>
        </p:nvSpPr>
        <p:spPr/>
        <p:txBody>
          <a:bodyPr>
            <a:normAutofit/>
          </a:bodyPr>
          <a:lstStyle/>
          <a:p>
            <a:r>
              <a:rPr lang="en-GB" sz="4000" dirty="0">
                <a:solidFill>
                  <a:srgbClr val="003399"/>
                </a:solidFill>
              </a:rPr>
              <a:t>Once pointer to memory is lost, no way to free </a:t>
            </a:r>
            <a:r>
              <a:rPr lang="en-IN" sz="4000" dirty="0">
                <a:solidFill>
                  <a:srgbClr val="003399"/>
                </a:solidFill>
              </a:rPr>
              <a:t>it</a:t>
            </a:r>
          </a:p>
          <a:p>
            <a:r>
              <a:rPr lang="en-GB" sz="4000" dirty="0">
                <a:solidFill>
                  <a:srgbClr val="003399"/>
                </a:solidFill>
              </a:rPr>
              <a:t>Do not release pointer to middle of allocated </a:t>
            </a:r>
            <a:r>
              <a:rPr lang="en-IN" sz="4000" dirty="0">
                <a:solidFill>
                  <a:srgbClr val="003399"/>
                </a:solidFill>
              </a:rPr>
              <a:t>region</a:t>
            </a:r>
          </a:p>
        </p:txBody>
      </p:sp>
      <p:pic>
        <p:nvPicPr>
          <p:cNvPr id="3" name="Picture 2"/>
          <p:cNvPicPr>
            <a:picLocks noChangeAspect="1"/>
          </p:cNvPicPr>
          <p:nvPr/>
        </p:nvPicPr>
        <p:blipFill>
          <a:blip r:embed="rId2"/>
          <a:stretch>
            <a:fillRect/>
          </a:stretch>
        </p:blipFill>
        <p:spPr>
          <a:xfrm>
            <a:off x="3508724" y="3561413"/>
            <a:ext cx="3434337" cy="1884312"/>
          </a:xfrm>
          <a:prstGeom prst="rect">
            <a:avLst/>
          </a:prstGeom>
        </p:spPr>
      </p:pic>
    </p:spTree>
    <p:extLst>
      <p:ext uri="{BB962C8B-B14F-4D97-AF65-F5344CB8AC3E}">
        <p14:creationId xmlns:p14="http://schemas.microsoft.com/office/powerpoint/2010/main" val="13539799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Free () caveats - </a:t>
            </a:r>
            <a:r>
              <a:rPr lang="en-US"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Freeing the same memory twice</a:t>
            </a:r>
          </a:p>
          <a:p>
            <a:r>
              <a:rPr lang="en-IN" dirty="0">
                <a:solidFill>
                  <a:srgbClr val="003399"/>
                </a:solidFill>
              </a:rPr>
              <a:t>Freeing an automatic variable</a:t>
            </a:r>
          </a:p>
        </p:txBody>
      </p:sp>
      <p:pic>
        <p:nvPicPr>
          <p:cNvPr id="3" name="Picture 2"/>
          <p:cNvPicPr>
            <a:picLocks noChangeAspect="1"/>
          </p:cNvPicPr>
          <p:nvPr/>
        </p:nvPicPr>
        <p:blipFill>
          <a:blip r:embed="rId2"/>
          <a:stretch>
            <a:fillRect/>
          </a:stretch>
        </p:blipFill>
        <p:spPr>
          <a:xfrm>
            <a:off x="3147367" y="2965947"/>
            <a:ext cx="3784971" cy="3668767"/>
          </a:xfrm>
          <a:prstGeom prst="rect">
            <a:avLst/>
          </a:prstGeom>
        </p:spPr>
      </p:pic>
    </p:spTree>
    <p:extLst>
      <p:ext uri="{BB962C8B-B14F-4D97-AF65-F5344CB8AC3E}">
        <p14:creationId xmlns:p14="http://schemas.microsoft.com/office/powerpoint/2010/main" val="24699028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endParaRPr lang="en-US" b="1" dirty="0">
              <a:solidFill>
                <a:srgbClr val="FF0000"/>
              </a:solidFill>
            </a:endParaRPr>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36526203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endParaRPr lang="en-US" b="1" dirty="0">
              <a:solidFill>
                <a:srgbClr val="FF0000"/>
              </a:solidFill>
            </a:endParaRPr>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41087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endParaRPr lang="en-US" b="1" dirty="0">
              <a:solidFill>
                <a:srgbClr val="FF0000"/>
              </a:solidFill>
            </a:endParaRPr>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38184320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endParaRPr lang="en-US" b="1" dirty="0">
              <a:solidFill>
                <a:srgbClr val="FF0000"/>
              </a:solidFill>
            </a:endParaRPr>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413623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If … Else… Statement  </a:t>
            </a:r>
            <a:r>
              <a:rPr lang="en-US" b="1">
                <a:solidFill>
                  <a:srgbClr val="FF0000"/>
                </a:solidFill>
              </a:rPr>
              <a:t>-Cont’d</a:t>
            </a:r>
            <a:endParaRPr lang="en-US" b="1" dirty="0">
              <a:solidFill>
                <a:srgbClr val="FF0000"/>
              </a:solidFill>
            </a:endParaRPr>
          </a:p>
        </p:txBody>
      </p:sp>
      <p:sp>
        <p:nvSpPr>
          <p:cNvPr id="3" name="Content Placeholder 2">
            <a:extLst>
              <a:ext uri="{FF2B5EF4-FFF2-40B4-BE49-F238E27FC236}">
                <a16:creationId xmlns:a16="http://schemas.microsoft.com/office/drawing/2014/main" id="{87B3DE98-C3EF-498B-AC03-16E56A81CC12}"/>
              </a:ext>
            </a:extLst>
          </p:cNvPr>
          <p:cNvSpPr>
            <a:spLocks noGrp="1"/>
          </p:cNvSpPr>
          <p:nvPr>
            <p:ph idx="1"/>
          </p:nvPr>
        </p:nvSpPr>
        <p:spPr>
          <a:xfrm>
            <a:off x="838200" y="1825625"/>
            <a:ext cx="6555377" cy="4351338"/>
          </a:xfrm>
        </p:spPr>
        <p:txBody>
          <a:bodyPr>
            <a:normAutofit fontScale="55000" lnSpcReduction="20000"/>
          </a:bodyPr>
          <a:lstStyle/>
          <a:p>
            <a:r>
              <a:rPr lang="en-US" b="1" u="sng" dirty="0">
                <a:solidFill>
                  <a:srgbClr val="003399"/>
                </a:solidFill>
              </a:rPr>
              <a:t>Example:</a:t>
            </a:r>
            <a:r>
              <a:rPr lang="en-US" dirty="0">
                <a:solidFill>
                  <a:srgbClr val="003399"/>
                </a:solidFill>
              </a:rPr>
              <a:t> To print the candidate is eligible for voting or not on getting their age </a:t>
            </a:r>
          </a:p>
          <a:p>
            <a:pPr marL="0" indent="0">
              <a:buNone/>
            </a:pPr>
            <a:r>
              <a:rPr lang="en-US" i="1" dirty="0">
                <a:solidFill>
                  <a:srgbClr val="003399"/>
                </a:solidFill>
              </a:rPr>
              <a:t>#include&lt;</a:t>
            </a:r>
            <a:r>
              <a:rPr lang="en-US" i="1" dirty="0" err="1">
                <a:solidFill>
                  <a:srgbClr val="003399"/>
                </a:solidFill>
              </a:rPr>
              <a:t>stdio.h</a:t>
            </a:r>
            <a:r>
              <a:rPr lang="en-US" i="1" dirty="0">
                <a:solidFill>
                  <a:srgbClr val="003399"/>
                </a:solidFill>
              </a:rPr>
              <a:t>&gt;</a:t>
            </a:r>
          </a:p>
          <a:p>
            <a:pPr marL="0" indent="0">
              <a:buNone/>
            </a:pPr>
            <a:r>
              <a:rPr lang="en-US" i="1" dirty="0">
                <a:solidFill>
                  <a:srgbClr val="003399"/>
                </a:solidFill>
              </a:rPr>
              <a:t>#include&lt;</a:t>
            </a:r>
            <a:r>
              <a:rPr lang="en-US" i="1" dirty="0" err="1">
                <a:solidFill>
                  <a:srgbClr val="003399"/>
                </a:solidFill>
              </a:rPr>
              <a:t>conio.h</a:t>
            </a:r>
            <a:r>
              <a:rPr lang="en-US" i="1" dirty="0">
                <a:solidFill>
                  <a:srgbClr val="003399"/>
                </a:solidFill>
              </a:rPr>
              <a:t>&gt;</a:t>
            </a:r>
          </a:p>
          <a:p>
            <a:pPr marL="0" indent="0">
              <a:buNone/>
            </a:pPr>
            <a:r>
              <a:rPr lang="en-US" i="1" dirty="0">
                <a:solidFill>
                  <a:srgbClr val="003399"/>
                </a:solidFill>
              </a:rPr>
              <a:t>void main(){</a:t>
            </a:r>
          </a:p>
          <a:p>
            <a:pPr marL="0" indent="0">
              <a:buNone/>
            </a:pPr>
            <a:r>
              <a:rPr lang="en-US" i="1" dirty="0">
                <a:solidFill>
                  <a:srgbClr val="003399"/>
                </a:solidFill>
              </a:rPr>
              <a:t>	int age;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(“Enter your age:”); </a:t>
            </a:r>
          </a:p>
          <a:p>
            <a:pPr marL="0" indent="0">
              <a:buNone/>
            </a:pPr>
            <a:r>
              <a:rPr lang="en-US" i="1" dirty="0">
                <a:solidFill>
                  <a:srgbClr val="003399"/>
                </a:solidFill>
              </a:rPr>
              <a:t>	</a:t>
            </a:r>
            <a:r>
              <a:rPr lang="en-US" i="1" dirty="0" err="1">
                <a:solidFill>
                  <a:srgbClr val="003399"/>
                </a:solidFill>
              </a:rPr>
              <a:t>scanf</a:t>
            </a:r>
            <a:r>
              <a:rPr lang="en-US" i="1" dirty="0">
                <a:solidFill>
                  <a:srgbClr val="003399"/>
                </a:solidFill>
              </a:rPr>
              <a:t>(“%d”, &amp;age); </a:t>
            </a:r>
          </a:p>
          <a:p>
            <a:pPr marL="0" indent="0">
              <a:buNone/>
            </a:pPr>
            <a:r>
              <a:rPr lang="en-US" i="1" dirty="0">
                <a:solidFill>
                  <a:srgbClr val="003399"/>
                </a:solidFill>
              </a:rPr>
              <a:t>	if(age &gt;= 18)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(“You are eligible for voting”); </a:t>
            </a:r>
          </a:p>
          <a:p>
            <a:pPr marL="0" indent="0">
              <a:buNone/>
            </a:pPr>
            <a:r>
              <a:rPr lang="en-US" i="1" dirty="0">
                <a:solidFill>
                  <a:srgbClr val="003399"/>
                </a:solidFill>
              </a:rPr>
              <a:t>	}</a:t>
            </a:r>
          </a:p>
          <a:p>
            <a:pPr marL="0" indent="0">
              <a:buNone/>
            </a:pPr>
            <a:r>
              <a:rPr lang="en-US" i="1" dirty="0">
                <a:solidFill>
                  <a:srgbClr val="003399"/>
                </a:solidFill>
              </a:rPr>
              <a:t>	else {</a:t>
            </a:r>
          </a:p>
          <a:p>
            <a:pPr marL="0" indent="0">
              <a:buNone/>
            </a:pPr>
            <a:r>
              <a:rPr lang="en-US" i="1" dirty="0">
                <a:solidFill>
                  <a:srgbClr val="003399"/>
                </a:solidFill>
              </a:rPr>
              <a:t>		</a:t>
            </a:r>
            <a:r>
              <a:rPr lang="en-US" i="1" dirty="0" err="1">
                <a:solidFill>
                  <a:srgbClr val="003399"/>
                </a:solidFill>
              </a:rPr>
              <a:t>printf</a:t>
            </a:r>
            <a:r>
              <a:rPr lang="en-US" i="1" dirty="0">
                <a:solidFill>
                  <a:srgbClr val="003399"/>
                </a:solidFill>
              </a:rPr>
              <a:t>(“You are not eligible for voting”);</a:t>
            </a:r>
          </a:p>
          <a:p>
            <a:pPr marL="0" indent="0">
              <a:buNone/>
            </a:pPr>
            <a:r>
              <a:rPr lang="en-US" i="1" dirty="0">
                <a:solidFill>
                  <a:srgbClr val="003399"/>
                </a:solidFill>
              </a:rPr>
              <a:t>	}</a:t>
            </a:r>
          </a:p>
          <a:p>
            <a:pPr marL="0" indent="0">
              <a:buNone/>
            </a:pPr>
            <a:r>
              <a:rPr lang="en-US" i="1" dirty="0">
                <a:solidFill>
                  <a:srgbClr val="003399"/>
                </a:solidFill>
              </a:rPr>
              <a:t>}</a:t>
            </a:r>
          </a:p>
        </p:txBody>
      </p:sp>
      <p:sp>
        <p:nvSpPr>
          <p:cNvPr id="4" name="TextBox 3">
            <a:extLst>
              <a:ext uri="{FF2B5EF4-FFF2-40B4-BE49-F238E27FC236}">
                <a16:creationId xmlns:a16="http://schemas.microsoft.com/office/drawing/2014/main" id="{AE420AA0-6EF9-43BD-B3DB-E78EEE7D1042}"/>
              </a:ext>
            </a:extLst>
          </p:cNvPr>
          <p:cNvSpPr txBox="1"/>
          <p:nvPr/>
        </p:nvSpPr>
        <p:spPr>
          <a:xfrm>
            <a:off x="7593874" y="1825625"/>
            <a:ext cx="4127863" cy="2308324"/>
          </a:xfrm>
          <a:prstGeom prst="rect">
            <a:avLst/>
          </a:prstGeom>
          <a:noFill/>
        </p:spPr>
        <p:txBody>
          <a:bodyPr wrap="square" rtlCol="0">
            <a:spAutoFit/>
          </a:bodyPr>
          <a:lstStyle/>
          <a:p>
            <a:endParaRPr lang="en-US" i="1" dirty="0">
              <a:solidFill>
                <a:srgbClr val="003399"/>
              </a:solidFill>
            </a:endParaRPr>
          </a:p>
          <a:p>
            <a:r>
              <a:rPr lang="en-US" b="1" dirty="0">
                <a:solidFill>
                  <a:srgbClr val="003399"/>
                </a:solidFill>
              </a:rPr>
              <a:t>Output:</a:t>
            </a:r>
          </a:p>
          <a:p>
            <a:r>
              <a:rPr lang="en-US" dirty="0">
                <a:solidFill>
                  <a:srgbClr val="003399"/>
                </a:solidFill>
              </a:rPr>
              <a:t>Enter your age: 19</a:t>
            </a:r>
          </a:p>
          <a:p>
            <a:r>
              <a:rPr lang="en-US" dirty="0">
                <a:solidFill>
                  <a:srgbClr val="003399"/>
                </a:solidFill>
              </a:rPr>
              <a:t>You are eligible for voting </a:t>
            </a:r>
          </a:p>
          <a:p>
            <a:r>
              <a:rPr lang="en-US" dirty="0">
                <a:solidFill>
                  <a:srgbClr val="003399"/>
                </a:solidFill>
              </a:rPr>
              <a:t>Enter your age: 12 </a:t>
            </a:r>
          </a:p>
          <a:p>
            <a:r>
              <a:rPr lang="en-US" dirty="0">
                <a:solidFill>
                  <a:srgbClr val="003399"/>
                </a:solidFill>
              </a:rPr>
              <a:t>You are not eligible for voting</a:t>
            </a:r>
          </a:p>
          <a:p>
            <a:endParaRPr lang="en-US" dirty="0">
              <a:solidFill>
                <a:srgbClr val="003399"/>
              </a:solidFill>
            </a:endParaRPr>
          </a:p>
          <a:p>
            <a:endParaRPr lang="en-US" dirty="0"/>
          </a:p>
        </p:txBody>
      </p:sp>
    </p:spTree>
    <p:extLst>
      <p:ext uri="{BB962C8B-B14F-4D97-AF65-F5344CB8AC3E}">
        <p14:creationId xmlns:p14="http://schemas.microsoft.com/office/powerpoint/2010/main" val="9816159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endParaRPr lang="en-US" b="1" dirty="0">
              <a:solidFill>
                <a:srgbClr val="FF0000"/>
              </a:solidFill>
            </a:endParaRPr>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40593292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endParaRPr lang="en-US" b="1" dirty="0">
              <a:solidFill>
                <a:srgbClr val="FF0000"/>
              </a:solidFill>
            </a:endParaRPr>
          </a:p>
        </p:txBody>
      </p:sp>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2338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2871</Words>
  <Application>Microsoft Office PowerPoint</Application>
  <PresentationFormat>Widescreen</PresentationFormat>
  <Paragraphs>654</Paragraphs>
  <Slides>91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Times New Roman</vt:lpstr>
      <vt:lpstr>Office Theme</vt:lpstr>
      <vt:lpstr>  21CSS101J-PROGRAMMING FOR PROBLEM SOLVING  Unit II</vt:lpstr>
      <vt:lpstr>PowerPoint Presentation</vt:lpstr>
      <vt:lpstr>PowerPoint Presentation</vt:lpstr>
      <vt:lpstr>PowerPoint Presentation</vt:lpstr>
      <vt:lpstr>Conditional Statements</vt:lpstr>
      <vt:lpstr>If … Else… Statement</vt:lpstr>
      <vt:lpstr>If … Else… Statement  -Cont’d</vt:lpstr>
      <vt:lpstr>If … Else… Statement  -Cont’d</vt:lpstr>
      <vt:lpstr>If … Else… Statement  -Cont’d</vt:lpstr>
      <vt:lpstr>If … Else… Statement  -Cont’d</vt:lpstr>
      <vt:lpstr>If … Else… Statement  -Cont’d</vt:lpstr>
      <vt:lpstr>If … Else… Statement  -Cont’d</vt:lpstr>
      <vt:lpstr>If … Else… Statement  -Cont’d</vt:lpstr>
      <vt:lpstr>If … Else… Statement  -Cont’d</vt:lpstr>
      <vt:lpstr>Switch Statement</vt:lpstr>
      <vt:lpstr>Switch Statement-Cont’d</vt:lpstr>
      <vt:lpstr>Loops in C – For Loop </vt:lpstr>
      <vt:lpstr>For Loop – Example</vt:lpstr>
      <vt:lpstr>Nested For Loop </vt:lpstr>
      <vt:lpstr>Nested For Loop – Contd</vt:lpstr>
      <vt:lpstr>Nested For Loop – Contd</vt:lpstr>
      <vt:lpstr>While Loop</vt:lpstr>
      <vt:lpstr>While Loop - Contd</vt:lpstr>
      <vt:lpstr>do … while … - Loop</vt:lpstr>
      <vt:lpstr>do … while … Loop – Contd </vt:lpstr>
      <vt:lpstr>do … while … Loop – Contd </vt:lpstr>
      <vt:lpstr>Break Statement</vt:lpstr>
      <vt:lpstr>Break Statement – Contd </vt:lpstr>
      <vt:lpstr>Goto </vt:lpstr>
      <vt:lpstr>Continue Statement </vt:lpstr>
      <vt:lpstr>Array </vt:lpstr>
      <vt:lpstr>Different Types of Arrays </vt:lpstr>
      <vt:lpstr>1 – Dimensional Arrays </vt:lpstr>
      <vt:lpstr>1 – Dimensional Arrays  - Contd </vt:lpstr>
      <vt:lpstr>2 – Dimensional Arrays</vt:lpstr>
      <vt:lpstr>2 – Dimensional Arrays - Contd</vt:lpstr>
      <vt:lpstr>Multi-dimensional arrays</vt:lpstr>
      <vt:lpstr>Multi-dimensional arrays - Contd</vt:lpstr>
      <vt:lpstr>Multi-dimensional arrays - Contd</vt:lpstr>
      <vt:lpstr>Need for Memory</vt:lpstr>
      <vt:lpstr>Memory needs to be organized</vt:lpstr>
      <vt:lpstr>Large Values </vt:lpstr>
      <vt:lpstr>Large Values - Contd</vt:lpstr>
      <vt:lpstr>Virtual Memory</vt:lpstr>
      <vt:lpstr>Variables</vt:lpstr>
      <vt:lpstr>Automatic Variables</vt:lpstr>
      <vt:lpstr>Allocating space for variables</vt:lpstr>
      <vt:lpstr>Stack Example (In Function)</vt:lpstr>
      <vt:lpstr>Stack Example (In Function) - Contd</vt:lpstr>
      <vt:lpstr>Programe code and memory</vt:lpstr>
      <vt:lpstr>Function call</vt:lpstr>
      <vt:lpstr>Function call - Contd</vt:lpstr>
      <vt:lpstr>Returning from functions</vt:lpstr>
      <vt:lpstr>Returning from functions - Contd</vt:lpstr>
      <vt:lpstr>Swap function</vt:lpstr>
      <vt:lpstr>Swap function - Contd</vt:lpstr>
      <vt:lpstr>Swap function - Contd</vt:lpstr>
      <vt:lpstr>Swap function - Contd</vt:lpstr>
      <vt:lpstr>Pass-by-pointers</vt:lpstr>
      <vt:lpstr>Pointers</vt:lpstr>
      <vt:lpstr>Assigning values to pointers</vt:lpstr>
      <vt:lpstr>Dereferencing pointers</vt:lpstr>
      <vt:lpstr>Implementing swap</vt:lpstr>
      <vt:lpstr>Implementing swap - Contd</vt:lpstr>
      <vt:lpstr>Implementing swap - Contd</vt:lpstr>
      <vt:lpstr>Implementing swap - Contd</vt:lpstr>
      <vt:lpstr>Caveat – Uninitialized pointers</vt:lpstr>
      <vt:lpstr>Caveat – NULL pointers </vt:lpstr>
      <vt:lpstr>Caveats – Dangling references </vt:lpstr>
      <vt:lpstr>Casting pointers</vt:lpstr>
      <vt:lpstr>Void</vt:lpstr>
      <vt:lpstr>Const pointers</vt:lpstr>
      <vt:lpstr>Pointers to pointers</vt:lpstr>
      <vt:lpstr>Pointers to pointers - Contd</vt:lpstr>
      <vt:lpstr>Pointers to pointers - Contd</vt:lpstr>
      <vt:lpstr>Pointers to pointers - Contd</vt:lpstr>
      <vt:lpstr>Pointer Arithmetic</vt:lpstr>
      <vt:lpstr>Pointers to array elements</vt:lpstr>
      <vt:lpstr>The array “Variable”</vt:lpstr>
      <vt:lpstr>Need for allocating memory</vt:lpstr>
      <vt:lpstr>Allocate memory</vt:lpstr>
      <vt:lpstr>Allocated memory must be freed!</vt:lpstr>
      <vt:lpstr>Malloc/free example</vt:lpstr>
      <vt:lpstr>Free () caveats</vt:lpstr>
      <vt:lpstr>Free () caveats - Contd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Hariharan Velmurugan</dc:creator>
  <cp:lastModifiedBy>LAKSHMI</cp:lastModifiedBy>
  <cp:revision>39</cp:revision>
  <dcterms:created xsi:type="dcterms:W3CDTF">2021-12-13T16:29:30Z</dcterms:created>
  <dcterms:modified xsi:type="dcterms:W3CDTF">2021-12-16T02:41:16Z</dcterms:modified>
</cp:coreProperties>
</file>