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31" r:id="rId3"/>
    <p:sldId id="332" r:id="rId4"/>
    <p:sldId id="257" r:id="rId5"/>
    <p:sldId id="259" r:id="rId6"/>
    <p:sldId id="260" r:id="rId7"/>
    <p:sldId id="261" r:id="rId8"/>
    <p:sldId id="262" r:id="rId9"/>
    <p:sldId id="263" r:id="rId10"/>
    <p:sldId id="264" r:id="rId11"/>
    <p:sldId id="265" r:id="rId12"/>
    <p:sldId id="266" r:id="rId13"/>
    <p:sldId id="267" r:id="rId14"/>
    <p:sldId id="274" r:id="rId15"/>
    <p:sldId id="269" r:id="rId16"/>
    <p:sldId id="270" r:id="rId17"/>
    <p:sldId id="271" r:id="rId18"/>
    <p:sldId id="272" r:id="rId19"/>
    <p:sldId id="273" r:id="rId20"/>
    <p:sldId id="26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33" r:id="rId34"/>
    <p:sldId id="28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243BC3-F621-47F5-995C-C14A87C06381}"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67247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243BC3-F621-47F5-995C-C14A87C06381}"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48325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243BC3-F621-47F5-995C-C14A87C06381}"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31137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243BC3-F621-47F5-995C-C14A87C06381}"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3572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43BC3-F621-47F5-995C-C14A87C06381}"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2565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243BC3-F621-47F5-995C-C14A87C06381}"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63082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243BC3-F621-47F5-995C-C14A87C06381}" type="datetimeFigureOut">
              <a:rPr lang="en-IN" smtClean="0"/>
              <a:t>24-12-2021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39764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243BC3-F621-47F5-995C-C14A87C06381}" type="datetimeFigureOut">
              <a:rPr lang="en-IN" smtClean="0"/>
              <a:t>24-12-2021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29250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43BC3-F621-47F5-995C-C14A87C06381}" type="datetimeFigureOut">
              <a:rPr lang="en-IN" smtClean="0"/>
              <a:t>24-12-2021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16125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43BC3-F621-47F5-995C-C14A87C06381}"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411298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43BC3-F621-47F5-995C-C14A87C06381}"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ED924-4D88-40E6-B2AB-B008FD1F8127}" type="slidenum">
              <a:rPr lang="en-IN" smtClean="0"/>
              <a:t>‹#›</a:t>
            </a:fld>
            <a:endParaRPr lang="en-IN"/>
          </a:p>
        </p:txBody>
      </p:sp>
    </p:spTree>
    <p:extLst>
      <p:ext uri="{BB962C8B-B14F-4D97-AF65-F5344CB8AC3E}">
        <p14:creationId xmlns:p14="http://schemas.microsoft.com/office/powerpoint/2010/main" val="173873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43BC3-F621-47F5-995C-C14A87C06381}" type="datetimeFigureOut">
              <a:rPr lang="en-IN" smtClean="0"/>
              <a:t>24-12-2021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ED924-4D88-40E6-B2AB-B008FD1F8127}" type="slidenum">
              <a:rPr lang="en-IN" smtClean="0"/>
              <a:t>‹#›</a:t>
            </a:fld>
            <a:endParaRPr lang="en-IN"/>
          </a:p>
        </p:txBody>
      </p:sp>
    </p:spTree>
    <p:extLst>
      <p:ext uri="{BB962C8B-B14F-4D97-AF65-F5344CB8AC3E}">
        <p14:creationId xmlns:p14="http://schemas.microsoft.com/office/powerpoint/2010/main" val="4169565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NumPy</a:t>
            </a:r>
            <a:r>
              <a:rPr lang="en-GB" dirty="0"/>
              <a:t> &amp; Pandas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4941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373" y="390963"/>
            <a:ext cx="10515600" cy="5852182"/>
          </a:xfrm>
        </p:spPr>
        <p:txBody>
          <a:bodyPr>
            <a:normAutofit fontScale="70000" lnSpcReduction="20000"/>
          </a:bodyPr>
          <a:lstStyle/>
          <a:p>
            <a:r>
              <a:rPr lang="en-GB" b="1" u="sng" dirty="0"/>
              <a:t>Example:</a:t>
            </a:r>
          </a:p>
          <a:p>
            <a:pPr marL="0" indent="0">
              <a:buNone/>
            </a:pPr>
            <a:r>
              <a:rPr lang="en-IN" i="1" u="sng" dirty="0"/>
              <a:t>&gt;&gt;&gt; import </a:t>
            </a:r>
            <a:r>
              <a:rPr lang="en-IN" i="1" u="sng" dirty="0" err="1"/>
              <a:t>numpy</a:t>
            </a:r>
            <a:r>
              <a:rPr lang="en-IN" i="1" u="sng" dirty="0"/>
              <a:t> as </a:t>
            </a:r>
            <a:r>
              <a:rPr lang="en-IN" i="1" u="sng" dirty="0" err="1"/>
              <a:t>np</a:t>
            </a:r>
            <a:endParaRPr lang="en-IN" i="1" u="sng" dirty="0"/>
          </a:p>
          <a:p>
            <a:pPr marL="0" indent="0">
              <a:buNone/>
            </a:pPr>
            <a:r>
              <a:rPr lang="en-IN" i="1" u="sng" dirty="0"/>
              <a:t>&gt;&gt;&gt; A=</a:t>
            </a:r>
            <a:r>
              <a:rPr lang="en-IN" i="1" u="sng" dirty="0" err="1"/>
              <a:t>np.array</a:t>
            </a:r>
            <a:r>
              <a:rPr lang="en-IN" i="1" u="sng" dirty="0"/>
              <a:t>([[10,14,11,7,9.5,15,19],[8,9,17,14.5,12,18,15.5],</a:t>
            </a:r>
          </a:p>
          <a:p>
            <a:pPr marL="0" indent="0">
              <a:buNone/>
            </a:pPr>
            <a:r>
              <a:rPr lang="en-IN" i="1" u="sng" dirty="0"/>
              <a:t>[15,7.5,11.5,10,10.5,7,11],[11.5,11,9,12,14,12,7.5]])</a:t>
            </a:r>
          </a:p>
          <a:p>
            <a:pPr marL="0" indent="0">
              <a:buNone/>
            </a:pPr>
            <a:r>
              <a:rPr lang="en-IN" i="1" u="sng" dirty="0"/>
              <a:t>&gt;&gt;&gt; B=A.T</a:t>
            </a:r>
          </a:p>
          <a:p>
            <a:pPr marL="0" indent="0">
              <a:buNone/>
            </a:pPr>
            <a:r>
              <a:rPr lang="en-IN" i="1" u="sng" dirty="0"/>
              <a:t>&gt;&gt;&gt; a=</a:t>
            </a:r>
            <a:r>
              <a:rPr lang="en-IN" i="1" u="sng" dirty="0" err="1"/>
              <a:t>np.percentile</a:t>
            </a:r>
            <a:r>
              <a:rPr lang="en-IN" i="1" u="sng" dirty="0"/>
              <a:t>(B,27,axis=0, interpolation='lower')</a:t>
            </a:r>
          </a:p>
          <a:p>
            <a:pPr marL="0" indent="0">
              <a:buNone/>
            </a:pPr>
            <a:r>
              <a:rPr lang="en-IN" i="1" u="sng" dirty="0"/>
              <a:t>&gt;&gt;&gt; b=</a:t>
            </a:r>
            <a:r>
              <a:rPr lang="en-IN" i="1" u="sng" dirty="0" err="1"/>
              <a:t>np.percentile</a:t>
            </a:r>
            <a:r>
              <a:rPr lang="en-IN" i="1" u="sng" dirty="0"/>
              <a:t>(B,25,axis=1, interpolation='lower')</a:t>
            </a:r>
          </a:p>
          <a:p>
            <a:pPr marL="0" indent="0">
              <a:buNone/>
            </a:pPr>
            <a:r>
              <a:rPr lang="en-IN" i="1" u="sng" dirty="0"/>
              <a:t>&gt;&gt;&gt; c=</a:t>
            </a:r>
            <a:r>
              <a:rPr lang="en-IN" i="1" u="sng" dirty="0" err="1"/>
              <a:t>np.percentile</a:t>
            </a:r>
            <a:r>
              <a:rPr lang="en-IN" i="1" u="sng" dirty="0"/>
              <a:t>(B,75,axis=0, interpolation='lower')</a:t>
            </a:r>
          </a:p>
          <a:p>
            <a:pPr marL="0" indent="0">
              <a:buNone/>
            </a:pPr>
            <a:r>
              <a:rPr lang="en-IN" i="1" u="sng" dirty="0"/>
              <a:t>&gt;&gt;&gt; d=</a:t>
            </a:r>
            <a:r>
              <a:rPr lang="en-IN" i="1" u="sng" dirty="0" err="1"/>
              <a:t>np.percentile</a:t>
            </a:r>
            <a:r>
              <a:rPr lang="en-IN" i="1" u="sng" dirty="0"/>
              <a:t>(B,50,axis=0, interpolation='lower')</a:t>
            </a:r>
          </a:p>
          <a:p>
            <a:pPr marL="0" indent="0">
              <a:buNone/>
            </a:pPr>
            <a:r>
              <a:rPr lang="en-IN" i="1" u="sng" dirty="0"/>
              <a:t>&gt;&gt;&gt; print(a)</a:t>
            </a:r>
          </a:p>
          <a:p>
            <a:pPr marL="0" indent="0">
              <a:buNone/>
            </a:pPr>
            <a:r>
              <a:rPr lang="en-IN" i="1" u="sng" dirty="0"/>
              <a:t>[ 9.5  9.   7.5  9. ]</a:t>
            </a:r>
          </a:p>
          <a:p>
            <a:pPr marL="0" indent="0">
              <a:buNone/>
            </a:pPr>
            <a:r>
              <a:rPr lang="en-IN" i="1" u="sng" dirty="0"/>
              <a:t>&gt;&gt;&gt; print(b)</a:t>
            </a:r>
          </a:p>
          <a:p>
            <a:pPr marL="0" indent="0">
              <a:buNone/>
            </a:pPr>
            <a:r>
              <a:rPr lang="en-IN" i="1" u="sng" dirty="0"/>
              <a:t>[ 8.   7.5  9.   7.   9.5  7.   7.5]</a:t>
            </a:r>
          </a:p>
          <a:p>
            <a:pPr marL="0" indent="0">
              <a:buNone/>
            </a:pPr>
            <a:r>
              <a:rPr lang="en-IN" i="1" u="sng" dirty="0"/>
              <a:t>&gt;&gt;&gt; print(c)</a:t>
            </a:r>
          </a:p>
          <a:p>
            <a:pPr marL="0" indent="0">
              <a:buNone/>
            </a:pPr>
            <a:r>
              <a:rPr lang="en-IN" i="1" u="sng" dirty="0"/>
              <a:t>[ 14.   15.5  11.   12. ]</a:t>
            </a:r>
          </a:p>
          <a:p>
            <a:pPr marL="0" indent="0">
              <a:buNone/>
            </a:pPr>
            <a:r>
              <a:rPr lang="en-IN" i="1" u="sng" dirty="0"/>
              <a:t>&gt;&gt;&gt; print(d)</a:t>
            </a:r>
          </a:p>
          <a:p>
            <a:pPr marL="0" indent="0">
              <a:buNone/>
            </a:pPr>
            <a:r>
              <a:rPr lang="en-IN" i="1" u="sng" dirty="0"/>
              <a:t>[ 11.   14.5  10.5  11.5]</a:t>
            </a:r>
          </a:p>
        </p:txBody>
      </p:sp>
    </p:spTree>
    <p:extLst>
      <p:ext uri="{BB962C8B-B14F-4D97-AF65-F5344CB8AC3E}">
        <p14:creationId xmlns:p14="http://schemas.microsoft.com/office/powerpoint/2010/main" val="155992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Variance</a:t>
            </a:r>
            <a:endParaRPr lang="en-IN" dirty="0"/>
          </a:p>
        </p:txBody>
      </p:sp>
      <p:sp>
        <p:nvSpPr>
          <p:cNvPr id="3" name="Content Placeholder 2"/>
          <p:cNvSpPr>
            <a:spLocks noGrp="1"/>
          </p:cNvSpPr>
          <p:nvPr>
            <p:ph idx="1"/>
          </p:nvPr>
        </p:nvSpPr>
        <p:spPr/>
        <p:txBody>
          <a:bodyPr/>
          <a:lstStyle/>
          <a:p>
            <a:pPr fontAlgn="base"/>
            <a:r>
              <a:rPr lang="en-GB" dirty="0"/>
              <a:t>The average of the squared differences from the mean. For a dataset, \(X=\{a_1,a_2,\</a:t>
            </a:r>
            <a:r>
              <a:rPr lang="en-GB" dirty="0" err="1"/>
              <a:t>ldots,a_n</a:t>
            </a:r>
            <a:r>
              <a:rPr lang="en-GB" dirty="0"/>
              <a:t>\) with the mean as \(\</a:t>
            </a:r>
            <a:r>
              <a:rPr lang="en-GB" dirty="0" err="1"/>
              <a:t>overline</a:t>
            </a:r>
            <a:r>
              <a:rPr lang="en-GB" dirty="0"/>
              <a:t>{x}\), variance is</a:t>
            </a:r>
            <a:br>
              <a:rPr lang="en-GB" dirty="0"/>
            </a:br>
            <a:r>
              <a:rPr lang="en-GB" dirty="0"/>
              <a:t>\(\</a:t>
            </a:r>
            <a:r>
              <a:rPr lang="en-GB" dirty="0" err="1"/>
              <a:t>displaystyle</a:t>
            </a:r>
            <a:r>
              <a:rPr lang="en-GB" dirty="0"/>
              <a:t> </a:t>
            </a:r>
            <a:r>
              <a:rPr lang="en-GB" dirty="0" err="1"/>
              <a:t>Var</a:t>
            </a:r>
            <a:r>
              <a:rPr lang="en-GB" dirty="0"/>
              <a:t>(X)=\</a:t>
            </a:r>
            <a:r>
              <a:rPr lang="en-GB" dirty="0" err="1"/>
              <a:t>frac</a:t>
            </a:r>
            <a:r>
              <a:rPr lang="en-GB" dirty="0"/>
              <a:t>{1}{n}\sum_{</a:t>
            </a:r>
            <a:r>
              <a:rPr lang="en-GB" dirty="0" err="1"/>
              <a:t>i</a:t>
            </a:r>
            <a:r>
              <a:rPr lang="en-GB" dirty="0"/>
              <a:t>=1}^n(</a:t>
            </a:r>
            <a:r>
              <a:rPr lang="en-GB" dirty="0" err="1"/>
              <a:t>a_i</a:t>
            </a:r>
            <a:r>
              <a:rPr lang="en-GB" dirty="0"/>
              <a:t>-\</a:t>
            </a:r>
            <a:r>
              <a:rPr lang="en-GB" dirty="0" err="1"/>
              <a:t>overline</a:t>
            </a:r>
            <a:r>
              <a:rPr lang="en-GB" dirty="0"/>
              <a:t>{x})^2\)</a:t>
            </a:r>
          </a:p>
          <a:p>
            <a:pPr fontAlgn="base"/>
            <a:r>
              <a:rPr lang="en-IN" b="1" dirty="0" err="1"/>
              <a:t>numpy.var</a:t>
            </a:r>
            <a:r>
              <a:rPr lang="en-IN" b="1" dirty="0"/>
              <a:t>(a, axis=None, </a:t>
            </a:r>
            <a:r>
              <a:rPr lang="en-IN" b="1" dirty="0" err="1"/>
              <a:t>dtype</a:t>
            </a:r>
            <a:r>
              <a:rPr lang="en-IN" b="1" dirty="0"/>
              <a:t>=None, </a:t>
            </a:r>
            <a:r>
              <a:rPr lang="en-IN" b="1" dirty="0" err="1"/>
              <a:t>ddof</a:t>
            </a:r>
            <a:r>
              <a:rPr lang="en-IN" b="1" dirty="0"/>
              <a:t>=0)</a:t>
            </a:r>
            <a:endParaRPr lang="en-GB" dirty="0"/>
          </a:p>
        </p:txBody>
      </p:sp>
    </p:spTree>
    <p:extLst>
      <p:ext uri="{BB962C8B-B14F-4D97-AF65-F5344CB8AC3E}">
        <p14:creationId xmlns:p14="http://schemas.microsoft.com/office/powerpoint/2010/main" val="403827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532852"/>
            <a:ext cx="10515600" cy="4351338"/>
          </a:xfrm>
        </p:spPr>
        <p:txBody>
          <a:bodyPr>
            <a:normAutofit fontScale="85000" lnSpcReduction="20000"/>
          </a:bodyPr>
          <a:lstStyle/>
          <a:p>
            <a:r>
              <a:rPr lang="en-GB" b="1" u="sng" dirty="0"/>
              <a:t>Example:</a:t>
            </a:r>
            <a:endParaRPr lang="en-IN" b="1" u="sng" dirty="0"/>
          </a:p>
          <a:p>
            <a:pPr marL="0" indent="0">
              <a:buNone/>
            </a:pPr>
            <a:r>
              <a:rPr lang="en-IN" i="1" u="sng" dirty="0"/>
              <a:t>&gt;&gt;&gt; import </a:t>
            </a:r>
            <a:r>
              <a:rPr lang="en-IN" i="1" u="sng" dirty="0" err="1"/>
              <a:t>numpy</a:t>
            </a:r>
            <a:r>
              <a:rPr lang="en-IN" i="1" u="sng" dirty="0"/>
              <a:t> as </a:t>
            </a:r>
            <a:r>
              <a:rPr lang="en-IN" i="1" u="sng" dirty="0" err="1"/>
              <a:t>np</a:t>
            </a:r>
            <a:endParaRPr lang="en-IN" i="1" u="sng" dirty="0"/>
          </a:p>
          <a:p>
            <a:pPr marL="0" indent="0">
              <a:buNone/>
            </a:pPr>
            <a:r>
              <a:rPr lang="en-IN" i="1" u="sng" dirty="0"/>
              <a:t>&gt;&gt;&gt; A=</a:t>
            </a:r>
            <a:r>
              <a:rPr lang="en-IN" i="1" u="sng" dirty="0" err="1"/>
              <a:t>np.array</a:t>
            </a:r>
            <a:r>
              <a:rPr lang="en-IN" i="1" u="sng" dirty="0"/>
              <a:t>([[10,14,11,7,9.5,15,19],[8,9,17,14.5,12,18,15.5],</a:t>
            </a:r>
          </a:p>
          <a:p>
            <a:pPr marL="0" indent="0">
              <a:buNone/>
            </a:pPr>
            <a:r>
              <a:rPr lang="en-IN" i="1" u="sng" dirty="0"/>
              <a:t>[15,7.5,11.5,10,10.5,7,11],[11.5,11,9,12,14,12,7.5]])</a:t>
            </a:r>
          </a:p>
          <a:p>
            <a:pPr marL="0" indent="0">
              <a:buNone/>
            </a:pPr>
            <a:r>
              <a:rPr lang="en-IN" i="1" u="sng" dirty="0"/>
              <a:t>&gt;&gt;&gt; B=A.T</a:t>
            </a:r>
          </a:p>
          <a:p>
            <a:pPr marL="0" indent="0">
              <a:buNone/>
            </a:pPr>
            <a:r>
              <a:rPr lang="en-IN" i="1" u="sng" dirty="0"/>
              <a:t>&gt;&gt;&gt; a = </a:t>
            </a:r>
            <a:r>
              <a:rPr lang="en-IN" i="1" u="sng" dirty="0" err="1"/>
              <a:t>np.var</a:t>
            </a:r>
            <a:r>
              <a:rPr lang="en-IN" i="1" u="sng" dirty="0"/>
              <a:t>(</a:t>
            </a:r>
            <a:r>
              <a:rPr lang="en-IN" i="1" u="sng" dirty="0" err="1"/>
              <a:t>B,axis</a:t>
            </a:r>
            <a:r>
              <a:rPr lang="en-IN" i="1" u="sng" dirty="0"/>
              <a:t>=0)</a:t>
            </a:r>
          </a:p>
          <a:p>
            <a:pPr marL="0" indent="0">
              <a:buNone/>
            </a:pPr>
            <a:r>
              <a:rPr lang="en-IN" i="1" u="sng" dirty="0"/>
              <a:t>&gt;&gt;&gt; b = </a:t>
            </a:r>
            <a:r>
              <a:rPr lang="en-IN" i="1" u="sng" dirty="0" err="1"/>
              <a:t>np.var</a:t>
            </a:r>
            <a:r>
              <a:rPr lang="en-IN" i="1" u="sng" dirty="0"/>
              <a:t>(</a:t>
            </a:r>
            <a:r>
              <a:rPr lang="en-IN" i="1" u="sng" dirty="0" err="1"/>
              <a:t>B,axis</a:t>
            </a:r>
            <a:r>
              <a:rPr lang="en-IN" i="1" u="sng" dirty="0"/>
              <a:t>=1)</a:t>
            </a:r>
          </a:p>
          <a:p>
            <a:pPr marL="0" indent="0">
              <a:buNone/>
            </a:pPr>
            <a:r>
              <a:rPr lang="en-IN" i="1" u="sng" dirty="0"/>
              <a:t>&gt;&gt;&gt; print(a)</a:t>
            </a:r>
          </a:p>
          <a:p>
            <a:pPr marL="0" indent="0">
              <a:buNone/>
            </a:pPr>
            <a:r>
              <a:rPr lang="en-IN" i="1" u="sng" dirty="0"/>
              <a:t>[ 13.98979592  12.8877551    6.12244898   3.92857143]</a:t>
            </a:r>
          </a:p>
          <a:p>
            <a:pPr marL="0" indent="0">
              <a:buNone/>
            </a:pPr>
            <a:r>
              <a:rPr lang="en-IN" i="1" u="sng" dirty="0"/>
              <a:t>&gt;&gt;&gt; print(b)</a:t>
            </a:r>
          </a:p>
          <a:p>
            <a:pPr marL="0" indent="0">
              <a:buNone/>
            </a:pPr>
            <a:r>
              <a:rPr lang="en-IN" i="1" u="sng" dirty="0"/>
              <a:t>[  6.546875   5.921875   8.796875   7.546875   2.875     16.5       19.0625  ]</a:t>
            </a:r>
          </a:p>
        </p:txBody>
      </p:sp>
    </p:spTree>
    <p:extLst>
      <p:ext uri="{BB962C8B-B14F-4D97-AF65-F5344CB8AC3E}">
        <p14:creationId xmlns:p14="http://schemas.microsoft.com/office/powerpoint/2010/main" val="275193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Standard deviation</a:t>
            </a:r>
            <a:endParaRPr lang="en-IN" dirty="0"/>
          </a:p>
        </p:txBody>
      </p:sp>
      <p:sp>
        <p:nvSpPr>
          <p:cNvPr id="3" name="Content Placeholder 2"/>
          <p:cNvSpPr>
            <a:spLocks noGrp="1"/>
          </p:cNvSpPr>
          <p:nvPr>
            <p:ph idx="1"/>
          </p:nvPr>
        </p:nvSpPr>
        <p:spPr>
          <a:xfrm>
            <a:off x="838200" y="1825625"/>
            <a:ext cx="10515600" cy="4669768"/>
          </a:xfrm>
        </p:spPr>
        <p:txBody>
          <a:bodyPr>
            <a:normAutofit fontScale="77500" lnSpcReduction="20000"/>
          </a:bodyPr>
          <a:lstStyle/>
          <a:p>
            <a:r>
              <a:rPr lang="en-IN" b="1" dirty="0" err="1"/>
              <a:t>numpy.std</a:t>
            </a:r>
            <a:r>
              <a:rPr lang="en-IN" b="1" dirty="0"/>
              <a:t>(a, axis=None, </a:t>
            </a:r>
            <a:r>
              <a:rPr lang="en-IN" b="1" dirty="0" err="1"/>
              <a:t>dtype</a:t>
            </a:r>
            <a:r>
              <a:rPr lang="en-IN" b="1" dirty="0"/>
              <a:t>=None, </a:t>
            </a:r>
            <a:r>
              <a:rPr lang="en-IN" b="1" dirty="0" err="1"/>
              <a:t>ddof</a:t>
            </a:r>
            <a:r>
              <a:rPr lang="en-IN" b="1" dirty="0"/>
              <a:t>=0)</a:t>
            </a:r>
          </a:p>
          <a:p>
            <a:r>
              <a:rPr lang="en-GB" b="1" u="sng" dirty="0"/>
              <a:t>Example:</a:t>
            </a:r>
          </a:p>
          <a:p>
            <a:pPr marL="0" indent="0">
              <a:buNone/>
            </a:pPr>
            <a:r>
              <a:rPr lang="en-GB" u="sng" dirty="0"/>
              <a:t>&gt;&gt;&gt; import </a:t>
            </a:r>
            <a:r>
              <a:rPr lang="en-GB" u="sng" dirty="0" err="1"/>
              <a:t>numpy</a:t>
            </a:r>
            <a:r>
              <a:rPr lang="en-GB" u="sng" dirty="0"/>
              <a:t> as </a:t>
            </a:r>
            <a:r>
              <a:rPr lang="en-GB" u="sng" dirty="0" err="1"/>
              <a:t>np</a:t>
            </a:r>
            <a:endParaRPr lang="en-GB" u="sng" dirty="0"/>
          </a:p>
          <a:p>
            <a:pPr marL="0" indent="0">
              <a:buNone/>
            </a:pPr>
            <a:r>
              <a:rPr lang="en-GB" u="sng" dirty="0"/>
              <a:t>&gt;&gt;&gt; A=</a:t>
            </a:r>
            <a:r>
              <a:rPr lang="en-GB" u="sng" dirty="0" err="1"/>
              <a:t>np.array</a:t>
            </a:r>
            <a:r>
              <a:rPr lang="en-GB" u="sng" dirty="0"/>
              <a:t>([[10,14,11,7,9.5,15,19],[8,9,17,14.5,12,18,15.5],</a:t>
            </a:r>
          </a:p>
          <a:p>
            <a:pPr marL="0" indent="0">
              <a:buNone/>
            </a:pPr>
            <a:r>
              <a:rPr lang="en-GB" u="sng" dirty="0"/>
              <a:t>[15,7.5,11.5,10,10.5,7,11],[11.5,11,9,12,14,12,7.5]])</a:t>
            </a:r>
          </a:p>
          <a:p>
            <a:pPr marL="0" indent="0">
              <a:buNone/>
            </a:pPr>
            <a:r>
              <a:rPr lang="en-GB" u="sng" dirty="0"/>
              <a:t>&gt;&gt;&gt; B=A.T</a:t>
            </a:r>
          </a:p>
          <a:p>
            <a:pPr marL="0" indent="0">
              <a:buNone/>
            </a:pPr>
            <a:r>
              <a:rPr lang="en-GB" u="sng" dirty="0"/>
              <a:t>&gt;&gt;&gt; a = </a:t>
            </a:r>
            <a:r>
              <a:rPr lang="en-GB" u="sng" dirty="0" err="1"/>
              <a:t>np.std</a:t>
            </a:r>
            <a:r>
              <a:rPr lang="en-GB" u="sng" dirty="0"/>
              <a:t>(</a:t>
            </a:r>
            <a:r>
              <a:rPr lang="en-GB" u="sng" dirty="0" err="1"/>
              <a:t>B,axis</a:t>
            </a:r>
            <a:r>
              <a:rPr lang="en-GB" u="sng" dirty="0"/>
              <a:t>=0)</a:t>
            </a:r>
          </a:p>
          <a:p>
            <a:pPr marL="0" indent="0">
              <a:buNone/>
            </a:pPr>
            <a:r>
              <a:rPr lang="en-GB" u="sng" dirty="0"/>
              <a:t>&gt;&gt;&gt; b = </a:t>
            </a:r>
            <a:r>
              <a:rPr lang="en-GB" u="sng" dirty="0" err="1"/>
              <a:t>np.std</a:t>
            </a:r>
            <a:r>
              <a:rPr lang="en-GB" u="sng" dirty="0"/>
              <a:t>(</a:t>
            </a:r>
            <a:r>
              <a:rPr lang="en-GB" u="sng" dirty="0" err="1"/>
              <a:t>B,axis</a:t>
            </a:r>
            <a:r>
              <a:rPr lang="en-GB" u="sng" dirty="0"/>
              <a:t>=1)</a:t>
            </a:r>
          </a:p>
          <a:p>
            <a:pPr marL="0" indent="0">
              <a:buNone/>
            </a:pPr>
            <a:r>
              <a:rPr lang="en-GB" u="sng" dirty="0"/>
              <a:t>&gt;&gt;&gt; print(a)</a:t>
            </a:r>
          </a:p>
          <a:p>
            <a:pPr marL="0" indent="0">
              <a:buNone/>
            </a:pPr>
            <a:r>
              <a:rPr lang="en-GB" u="sng" dirty="0"/>
              <a:t>[ 3.74029356  3.58995196  2.4743583   1.98206242]</a:t>
            </a:r>
          </a:p>
          <a:p>
            <a:pPr marL="0" indent="0">
              <a:buNone/>
            </a:pPr>
            <a:r>
              <a:rPr lang="en-GB" u="sng" dirty="0"/>
              <a:t>&gt;&gt;&gt; print(b)</a:t>
            </a:r>
          </a:p>
          <a:p>
            <a:pPr marL="0" indent="0">
              <a:buNone/>
            </a:pPr>
            <a:r>
              <a:rPr lang="en-GB" u="sng" dirty="0"/>
              <a:t>[ 2.55868619  2.43349029  2.96595263  2.74715762  1.6955825   4.0620192  4.3660623 ]</a:t>
            </a:r>
          </a:p>
        </p:txBody>
      </p:sp>
    </p:spTree>
    <p:extLst>
      <p:ext uri="{BB962C8B-B14F-4D97-AF65-F5344CB8AC3E}">
        <p14:creationId xmlns:p14="http://schemas.microsoft.com/office/powerpoint/2010/main" val="248593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err="1"/>
              <a:t>numpy.median</a:t>
            </a:r>
            <a:r>
              <a:rPr lang="en-IN" b="1" dirty="0"/>
              <a:t>(a, axis=None, out=None)</a:t>
            </a:r>
          </a:p>
          <a:p>
            <a:pPr marL="0" indent="0">
              <a:buNone/>
            </a:pPr>
            <a:r>
              <a:rPr lang="en-GB" b="1" dirty="0"/>
              <a:t>a</a:t>
            </a:r>
            <a:r>
              <a:rPr lang="en-GB" dirty="0"/>
              <a:t>: array containing numbers whose median is required</a:t>
            </a:r>
            <a:br>
              <a:rPr lang="en-GB" dirty="0"/>
            </a:br>
            <a:r>
              <a:rPr lang="en-GB" b="1" dirty="0"/>
              <a:t>axis</a:t>
            </a:r>
            <a:r>
              <a:rPr lang="en-GB" dirty="0"/>
              <a:t>: axis or axes along which the median is computed, default is to compute the median of the flattened array</a:t>
            </a:r>
            <a:br>
              <a:rPr lang="en-GB" dirty="0"/>
            </a:br>
            <a:r>
              <a:rPr lang="en-GB" b="1" dirty="0"/>
              <a:t>out:</a:t>
            </a:r>
            <a:r>
              <a:rPr lang="en-GB" dirty="0"/>
              <a:t> alternative output array to place the result, must have the same shape and buffer length as the expected output.</a:t>
            </a:r>
            <a:endParaRPr lang="en-IN" dirty="0"/>
          </a:p>
        </p:txBody>
      </p:sp>
      <p:sp>
        <p:nvSpPr>
          <p:cNvPr id="5" name="Title 4"/>
          <p:cNvSpPr>
            <a:spLocks noGrp="1"/>
          </p:cNvSpPr>
          <p:nvPr>
            <p:ph type="title"/>
          </p:nvPr>
        </p:nvSpPr>
        <p:spPr>
          <a:prstGeom prst="rect">
            <a:avLst/>
          </a:prstGeom>
        </p:spPr>
        <p:txBody>
          <a:bodyPr wrap="none">
            <a:spAutoFit/>
          </a:bodyPr>
          <a:lstStyle/>
          <a:p>
            <a:r>
              <a:rPr lang="en-IN" b="1" i="0" dirty="0">
                <a:solidFill>
                  <a:srgbClr val="2C3454"/>
                </a:solidFill>
                <a:effectLst/>
                <a:latin typeface="proxima-nova"/>
              </a:rPr>
              <a:t>Median</a:t>
            </a:r>
            <a:endParaRPr lang="en-IN" dirty="0"/>
          </a:p>
        </p:txBody>
      </p:sp>
    </p:spTree>
    <p:extLst>
      <p:ext uri="{BB962C8B-B14F-4D97-AF65-F5344CB8AC3E}">
        <p14:creationId xmlns:p14="http://schemas.microsoft.com/office/powerpoint/2010/main" val="5940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u="sng" dirty="0"/>
              <a:t>Example:</a:t>
            </a:r>
            <a:endParaRPr lang="en-IN" b="1" u="sng" dirty="0"/>
          </a:p>
          <a:p>
            <a:pPr marL="0" indent="0">
              <a:buNone/>
            </a:pPr>
            <a:r>
              <a:rPr lang="en-IN" i="1" dirty="0"/>
              <a:t>&gt;&gt;&gt; import </a:t>
            </a:r>
            <a:r>
              <a:rPr lang="en-IN" i="1" dirty="0" err="1"/>
              <a:t>numpy</a:t>
            </a:r>
            <a:r>
              <a:rPr lang="en-IN" i="1" dirty="0"/>
              <a:t> as </a:t>
            </a:r>
            <a:r>
              <a:rPr lang="en-IN" i="1" dirty="0" err="1"/>
              <a:t>np</a:t>
            </a:r>
            <a:endParaRPr lang="en-IN" i="1" dirty="0"/>
          </a:p>
          <a:p>
            <a:pPr marL="0" indent="0">
              <a:buNone/>
            </a:pPr>
            <a:r>
              <a:rPr lang="en-IN" i="1" dirty="0"/>
              <a:t>&gt;&gt;&gt; A=</a:t>
            </a:r>
            <a:r>
              <a:rPr lang="en-IN" i="1" dirty="0" err="1"/>
              <a:t>np.array</a:t>
            </a:r>
            <a:r>
              <a:rPr lang="en-IN" i="1" dirty="0"/>
              <a:t>([[10,14,11,7,9.5,15,19],[8,9,17,14.5,12,18,15.5],</a:t>
            </a:r>
          </a:p>
          <a:p>
            <a:pPr marL="0" indent="0">
              <a:buNone/>
            </a:pPr>
            <a:r>
              <a:rPr lang="en-IN" i="1" dirty="0"/>
              <a:t>[15,7.5,11.5,10,10.5,7,11],[11.5,11,9,12,14,12,7.5]])</a:t>
            </a:r>
          </a:p>
          <a:p>
            <a:pPr marL="0" indent="0">
              <a:buNone/>
            </a:pPr>
            <a:r>
              <a:rPr lang="en-IN" i="1" dirty="0"/>
              <a:t>&gt;&gt;&gt; B=A.T</a:t>
            </a:r>
          </a:p>
          <a:p>
            <a:pPr marL="0" indent="0">
              <a:buNone/>
            </a:pPr>
            <a:r>
              <a:rPr lang="en-IN" i="1" dirty="0"/>
              <a:t>&gt;&gt;&gt; a=</a:t>
            </a:r>
            <a:r>
              <a:rPr lang="en-IN" i="1" dirty="0" err="1"/>
              <a:t>np.median</a:t>
            </a:r>
            <a:r>
              <a:rPr lang="en-IN" i="1" dirty="0"/>
              <a:t>(B, axis=0)</a:t>
            </a:r>
          </a:p>
          <a:p>
            <a:pPr marL="0" indent="0">
              <a:buNone/>
            </a:pPr>
            <a:r>
              <a:rPr lang="en-IN" i="1" dirty="0"/>
              <a:t>&gt;&gt;&gt; b=</a:t>
            </a:r>
            <a:r>
              <a:rPr lang="en-IN" i="1" dirty="0" err="1"/>
              <a:t>np.median</a:t>
            </a:r>
            <a:r>
              <a:rPr lang="en-IN" i="1" dirty="0"/>
              <a:t>(B, axis=1)</a:t>
            </a:r>
          </a:p>
          <a:p>
            <a:pPr marL="0" indent="0">
              <a:buNone/>
            </a:pPr>
            <a:r>
              <a:rPr lang="en-IN" i="1" dirty="0"/>
              <a:t>&gt;&gt;&gt; print(</a:t>
            </a:r>
            <a:r>
              <a:rPr lang="en-IN" i="1" dirty="0" err="1"/>
              <a:t>a,b</a:t>
            </a:r>
            <a:r>
              <a:rPr lang="en-IN" i="1" dirty="0"/>
              <a:t>)</a:t>
            </a:r>
          </a:p>
          <a:p>
            <a:pPr marL="0" indent="0">
              <a:buNone/>
            </a:pPr>
            <a:r>
              <a:rPr lang="en-IN" i="1" dirty="0"/>
              <a:t>[ 11. 14.5 10.5 11.5] [ 10.75 10. 11.25 11. 11.25 13.5 13.25]</a:t>
            </a:r>
          </a:p>
        </p:txBody>
      </p:sp>
    </p:spTree>
    <p:extLst>
      <p:ext uri="{BB962C8B-B14F-4D97-AF65-F5344CB8AC3E}">
        <p14:creationId xmlns:p14="http://schemas.microsoft.com/office/powerpoint/2010/main" val="128592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Pandas</a:t>
            </a:r>
            <a:endParaRPr lang="en-IN" dirty="0"/>
          </a:p>
        </p:txBody>
      </p:sp>
      <p:sp>
        <p:nvSpPr>
          <p:cNvPr id="3" name="Content Placeholder 2"/>
          <p:cNvSpPr>
            <a:spLocks noGrp="1"/>
          </p:cNvSpPr>
          <p:nvPr>
            <p:ph idx="1"/>
          </p:nvPr>
        </p:nvSpPr>
        <p:spPr/>
        <p:txBody>
          <a:bodyPr/>
          <a:lstStyle/>
          <a:p>
            <a:r>
              <a:rPr lang="en-GB" dirty="0"/>
              <a:t>Pandas data is labelled in the sense of having column names and row indices (which can be names). This forces the direction of data (rows are rows, and can't contain columns). This makes things easier. </a:t>
            </a:r>
            <a:r>
              <a:rPr lang="en-GB" i="1" dirty="0"/>
              <a:t>data.info() </a:t>
            </a:r>
            <a:r>
              <a:rPr lang="en-GB" dirty="0"/>
              <a:t>gives info of labels and </a:t>
            </a:r>
            <a:r>
              <a:rPr lang="en-GB" dirty="0" err="1"/>
              <a:t>datatypes</a:t>
            </a:r>
            <a:r>
              <a:rPr lang="en-GB" dirty="0"/>
              <a:t>.</a:t>
            </a:r>
          </a:p>
          <a:p>
            <a:r>
              <a:rPr lang="en-GB" dirty="0"/>
              <a:t>Based on: </a:t>
            </a:r>
          </a:p>
          <a:p>
            <a:pPr marL="0" indent="0">
              <a:buNone/>
            </a:pPr>
            <a:r>
              <a:rPr lang="en-GB" dirty="0"/>
              <a:t>	Series: 1D labelled single-type arrays </a:t>
            </a:r>
          </a:p>
          <a:p>
            <a:pPr marL="0" indent="0">
              <a:buNone/>
            </a:pPr>
            <a:r>
              <a:rPr lang="en-GB" dirty="0"/>
              <a:t>	</a:t>
            </a:r>
            <a:r>
              <a:rPr lang="en-GB" dirty="0" err="1"/>
              <a:t>DataFrames</a:t>
            </a:r>
            <a:r>
              <a:rPr lang="en-GB" dirty="0"/>
              <a:t>: 2D labelled multi-type arrays </a:t>
            </a:r>
          </a:p>
          <a:p>
            <a:pPr marL="0" indent="0">
              <a:buNone/>
            </a:pPr>
            <a:r>
              <a:rPr lang="en-GB" dirty="0"/>
              <a:t>Generally in 2D arrays, one can have the first dimension as rows or columns, the computer doesn't care.</a:t>
            </a:r>
            <a:endParaRPr lang="en-IN" dirty="0"/>
          </a:p>
        </p:txBody>
      </p:sp>
    </p:spTree>
    <p:extLst>
      <p:ext uri="{BB962C8B-B14F-4D97-AF65-F5344CB8AC3E}">
        <p14:creationId xmlns:p14="http://schemas.microsoft.com/office/powerpoint/2010/main" val="321161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Series</a:t>
            </a:r>
          </a:p>
        </p:txBody>
      </p:sp>
      <p:sp>
        <p:nvSpPr>
          <p:cNvPr id="3" name="Content Placeholder 2"/>
          <p:cNvSpPr>
            <a:spLocks noGrp="1"/>
          </p:cNvSpPr>
          <p:nvPr>
            <p:ph idx="1"/>
          </p:nvPr>
        </p:nvSpPr>
        <p:spPr>
          <a:xfrm>
            <a:off x="838200" y="1825624"/>
            <a:ext cx="10515600" cy="4717065"/>
          </a:xfrm>
        </p:spPr>
        <p:txBody>
          <a:bodyPr>
            <a:normAutofit fontScale="92500" lnSpcReduction="10000"/>
          </a:bodyPr>
          <a:lstStyle/>
          <a:p>
            <a:pPr marL="0" indent="0">
              <a:buNone/>
            </a:pPr>
            <a:r>
              <a:rPr lang="en-IN" i="1" dirty="0"/>
              <a:t>data = [1,2,3,numpy.nan,5,6] 		# nan == Not a Number </a:t>
            </a:r>
            <a:br>
              <a:rPr lang="en-IN" i="1" dirty="0"/>
            </a:br>
            <a:r>
              <a:rPr lang="en-IN" i="1" dirty="0"/>
              <a:t>unindexed = </a:t>
            </a:r>
            <a:r>
              <a:rPr lang="en-IN" i="1" dirty="0" err="1"/>
              <a:t>pandas.Series</a:t>
            </a:r>
            <a:r>
              <a:rPr lang="en-IN" i="1" dirty="0"/>
              <a:t>(data) </a:t>
            </a:r>
            <a:br>
              <a:rPr lang="en-IN" i="1" dirty="0"/>
            </a:br>
            <a:endParaRPr lang="en-IN" i="1" dirty="0"/>
          </a:p>
          <a:p>
            <a:pPr marL="0" indent="0">
              <a:buNone/>
            </a:pPr>
            <a:r>
              <a:rPr lang="en-IN" i="1" dirty="0"/>
              <a:t>indices = ['a', 'b', 'c', 'd', 'e'] </a:t>
            </a:r>
            <a:br>
              <a:rPr lang="en-IN" i="1" dirty="0"/>
            </a:br>
            <a:r>
              <a:rPr lang="en-IN" i="1" dirty="0"/>
              <a:t>indexed = </a:t>
            </a:r>
            <a:r>
              <a:rPr lang="en-IN" i="1" dirty="0" err="1"/>
              <a:t>pandas.Series</a:t>
            </a:r>
            <a:r>
              <a:rPr lang="en-IN" i="1" dirty="0"/>
              <a:t>(data, index=indices) </a:t>
            </a:r>
            <a:br>
              <a:rPr lang="en-IN" i="1" dirty="0"/>
            </a:br>
            <a:r>
              <a:rPr lang="en-IN" i="1" dirty="0" err="1"/>
              <a:t>data_dict</a:t>
            </a:r>
            <a:r>
              <a:rPr lang="en-IN" i="1" dirty="0"/>
              <a:t> = {'a' : 1, 'b' : 2, 'c' : 3} </a:t>
            </a:r>
            <a:br>
              <a:rPr lang="en-IN" i="1" dirty="0"/>
            </a:br>
            <a:r>
              <a:rPr lang="en-IN" i="1" dirty="0"/>
              <a:t>indexed = </a:t>
            </a:r>
            <a:r>
              <a:rPr lang="en-IN" i="1" dirty="0" err="1"/>
              <a:t>pandas.Series</a:t>
            </a:r>
            <a:r>
              <a:rPr lang="en-IN" i="1" dirty="0"/>
              <a:t>(</a:t>
            </a:r>
            <a:r>
              <a:rPr lang="en-IN" i="1" dirty="0" err="1"/>
              <a:t>data_dict</a:t>
            </a:r>
            <a:r>
              <a:rPr lang="en-IN" i="1" dirty="0"/>
              <a:t>) </a:t>
            </a:r>
          </a:p>
          <a:p>
            <a:pPr marL="0" indent="0">
              <a:buNone/>
            </a:pPr>
            <a:r>
              <a:rPr lang="en-IN" i="1" dirty="0"/>
              <a:t>fives = </a:t>
            </a:r>
            <a:r>
              <a:rPr lang="en-IN" i="1" dirty="0" err="1"/>
              <a:t>pandas.Series</a:t>
            </a:r>
            <a:r>
              <a:rPr lang="en-IN" i="1" dirty="0"/>
              <a:t>(5, indices) 		# Fill with 5s. </a:t>
            </a:r>
            <a:br>
              <a:rPr lang="en-IN" i="1" dirty="0"/>
            </a:br>
            <a:endParaRPr lang="en-IN" i="1" dirty="0"/>
          </a:p>
          <a:p>
            <a:pPr marL="0" indent="0">
              <a:buNone/>
            </a:pPr>
            <a:r>
              <a:rPr lang="en-IN" i="1" dirty="0"/>
              <a:t>named = </a:t>
            </a:r>
            <a:r>
              <a:rPr lang="en-IN" i="1" dirty="0" err="1"/>
              <a:t>pandas.Series</a:t>
            </a:r>
            <a:r>
              <a:rPr lang="en-IN" i="1" dirty="0"/>
              <a:t>(data, name='</a:t>
            </a:r>
            <a:r>
              <a:rPr lang="en-IN" i="1" dirty="0" err="1"/>
              <a:t>mydata</a:t>
            </a:r>
            <a:r>
              <a:rPr lang="en-IN" i="1" dirty="0"/>
              <a:t>') </a:t>
            </a:r>
          </a:p>
          <a:p>
            <a:pPr marL="0" indent="0">
              <a:buNone/>
            </a:pPr>
            <a:r>
              <a:rPr lang="en-IN" i="1" dirty="0" err="1"/>
              <a:t>named.rename</a:t>
            </a:r>
            <a:r>
              <a:rPr lang="en-IN" i="1" dirty="0"/>
              <a:t>('</a:t>
            </a:r>
            <a:r>
              <a:rPr lang="en-IN" i="1" dirty="0" err="1"/>
              <a:t>my_data</a:t>
            </a:r>
            <a:r>
              <a:rPr lang="en-IN" i="1" dirty="0"/>
              <a:t>') </a:t>
            </a:r>
          </a:p>
          <a:p>
            <a:pPr marL="0" indent="0">
              <a:buNone/>
            </a:pPr>
            <a:r>
              <a:rPr lang="en-IN" i="1" dirty="0"/>
              <a:t>print(named.name)</a:t>
            </a:r>
          </a:p>
        </p:txBody>
      </p:sp>
    </p:spTree>
    <p:extLst>
      <p:ext uri="{BB962C8B-B14F-4D97-AF65-F5344CB8AC3E}">
        <p14:creationId xmlns:p14="http://schemas.microsoft.com/office/powerpoint/2010/main" val="159445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err="1"/>
              <a:t>DataFrames</a:t>
            </a:r>
            <a:endParaRPr lang="en-IN" dirty="0"/>
          </a:p>
        </p:txBody>
      </p:sp>
      <p:sp>
        <p:nvSpPr>
          <p:cNvPr id="3" name="Content Placeholder 2"/>
          <p:cNvSpPr>
            <a:spLocks noGrp="1"/>
          </p:cNvSpPr>
          <p:nvPr>
            <p:ph idx="1"/>
          </p:nvPr>
        </p:nvSpPr>
        <p:spPr/>
        <p:txBody>
          <a:bodyPr/>
          <a:lstStyle/>
          <a:p>
            <a:r>
              <a:rPr lang="en-IN" b="1" dirty="0" err="1"/>
              <a:t>Dict</a:t>
            </a:r>
            <a:r>
              <a:rPr lang="en-IN" b="1" dirty="0"/>
              <a:t> of 1D </a:t>
            </a:r>
            <a:r>
              <a:rPr lang="en-IN" b="1" dirty="0" err="1"/>
              <a:t>ndarrays</a:t>
            </a:r>
            <a:r>
              <a:rPr lang="en-IN" b="1" dirty="0"/>
              <a:t>, lists, </a:t>
            </a:r>
            <a:r>
              <a:rPr lang="en-IN" b="1" dirty="0" err="1"/>
              <a:t>dicts</a:t>
            </a:r>
            <a:r>
              <a:rPr lang="en-IN" b="1" dirty="0"/>
              <a:t>, or Series</a:t>
            </a:r>
            <a:r>
              <a:rPr lang="en-IN" dirty="0"/>
              <a:t/>
            </a:r>
            <a:br>
              <a:rPr lang="en-IN" dirty="0"/>
            </a:br>
            <a:r>
              <a:rPr lang="en-IN" dirty="0"/>
              <a:t>2-D </a:t>
            </a:r>
            <a:r>
              <a:rPr lang="en-IN" dirty="0" err="1"/>
              <a:t>numpy.ndarray</a:t>
            </a:r>
            <a:r>
              <a:rPr lang="en-IN" dirty="0"/>
              <a:t/>
            </a:r>
            <a:br>
              <a:rPr lang="en-IN" dirty="0"/>
            </a:br>
            <a:r>
              <a:rPr lang="en-IN" dirty="0"/>
              <a:t>Series</a:t>
            </a:r>
            <a:br>
              <a:rPr lang="en-IN" dirty="0"/>
            </a:br>
            <a:r>
              <a:rPr lang="en-IN" dirty="0"/>
              <a:t/>
            </a:r>
            <a:br>
              <a:rPr lang="en-IN" dirty="0"/>
            </a:br>
            <a:r>
              <a:rPr lang="en-IN" i="1" dirty="0" err="1"/>
              <a:t>data_dict</a:t>
            </a:r>
            <a:r>
              <a:rPr lang="en-IN" i="1" dirty="0"/>
              <a:t> = {'col1' : [1, 2, 3, 4], 'col2' : [10, 20, 30, 40]}</a:t>
            </a:r>
            <a:br>
              <a:rPr lang="en-IN" i="1" dirty="0"/>
            </a:br>
            <a:r>
              <a:rPr lang="en-IN" dirty="0"/>
              <a:t>Lists here could be </a:t>
            </a:r>
            <a:r>
              <a:rPr lang="en-IN" dirty="0" err="1"/>
              <a:t>ndarrays</a:t>
            </a:r>
            <a:r>
              <a:rPr lang="en-IN" dirty="0"/>
              <a:t> or Series.</a:t>
            </a:r>
            <a:br>
              <a:rPr lang="en-IN" dirty="0"/>
            </a:br>
            <a:r>
              <a:rPr lang="en-IN" dirty="0"/>
              <a:t/>
            </a:r>
            <a:br>
              <a:rPr lang="en-IN" dirty="0"/>
            </a:br>
            <a:r>
              <a:rPr lang="en-IN" i="1" dirty="0"/>
              <a:t>indices = ['a', 'b', 'c', 'd']</a:t>
            </a:r>
            <a:br>
              <a:rPr lang="en-IN" i="1" dirty="0"/>
            </a:br>
            <a:r>
              <a:rPr lang="en-IN" i="1" dirty="0" err="1"/>
              <a:t>df</a:t>
            </a:r>
            <a:r>
              <a:rPr lang="en-IN" i="1" dirty="0"/>
              <a:t> = </a:t>
            </a:r>
            <a:r>
              <a:rPr lang="en-IN" i="1" dirty="0" err="1"/>
              <a:t>pandas.DataFrame</a:t>
            </a:r>
            <a:r>
              <a:rPr lang="en-IN" i="1" dirty="0"/>
              <a:t>(</a:t>
            </a:r>
            <a:r>
              <a:rPr lang="en-IN" i="1" dirty="0" err="1"/>
              <a:t>data_dict</a:t>
            </a:r>
            <a:r>
              <a:rPr lang="en-IN" i="1" dirty="0"/>
              <a:t>, index = indices)</a:t>
            </a:r>
            <a:br>
              <a:rPr lang="en-IN" i="1" dirty="0"/>
            </a:br>
            <a:r>
              <a:rPr lang="en-IN" dirty="0"/>
              <a:t>If no indices are passed in, numbered from </a:t>
            </a:r>
            <a:r>
              <a:rPr lang="en-IN" dirty="0" err="1"/>
              <a:t>zero.If</a:t>
            </a:r>
            <a:r>
              <a:rPr lang="en-IN" dirty="0"/>
              <a:t> data shorter than current columns, filled with </a:t>
            </a:r>
            <a:r>
              <a:rPr lang="en-IN" dirty="0" err="1"/>
              <a:t>numpy.nan</a:t>
            </a:r>
            <a:r>
              <a:rPr lang="en-IN" dirty="0"/>
              <a:t>.</a:t>
            </a:r>
          </a:p>
        </p:txBody>
      </p:sp>
    </p:spTree>
    <p:extLst>
      <p:ext uri="{BB962C8B-B14F-4D97-AF65-F5344CB8AC3E}">
        <p14:creationId xmlns:p14="http://schemas.microsoft.com/office/powerpoint/2010/main" val="234812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Adding to </a:t>
            </a:r>
            <a:r>
              <a:rPr lang="en-IN" b="1" dirty="0" err="1"/>
              <a:t>DataFrames</a:t>
            </a:r>
            <a:r>
              <a:rPr lang="en-IN" b="1" dirty="0"/>
              <a:t> </a:t>
            </a:r>
            <a:endParaRPr lang="en-IN" dirty="0"/>
          </a:p>
        </p:txBody>
      </p:sp>
      <p:sp>
        <p:nvSpPr>
          <p:cNvPr id="3" name="Content Placeholder 2"/>
          <p:cNvSpPr>
            <a:spLocks noGrp="1"/>
          </p:cNvSpPr>
          <p:nvPr>
            <p:ph idx="1"/>
          </p:nvPr>
        </p:nvSpPr>
        <p:spPr/>
        <p:txBody>
          <a:bodyPr/>
          <a:lstStyle/>
          <a:p>
            <a:pPr marL="0" indent="0">
              <a:buNone/>
            </a:pPr>
            <a:r>
              <a:rPr lang="en-IN" i="1" dirty="0" err="1"/>
              <a:t>concat</a:t>
            </a:r>
            <a:r>
              <a:rPr lang="en-IN" i="1" dirty="0"/>
              <a:t>() </a:t>
            </a:r>
            <a:r>
              <a:rPr lang="en-IN" dirty="0"/>
              <a:t>	adds </a:t>
            </a:r>
            <a:r>
              <a:rPr lang="en-IN" dirty="0" err="1"/>
              <a:t>dataframes</a:t>
            </a:r>
            <a:r>
              <a:rPr lang="en-IN" dirty="0"/>
              <a:t> </a:t>
            </a:r>
            <a:br>
              <a:rPr lang="en-IN" dirty="0"/>
            </a:br>
            <a:r>
              <a:rPr lang="en-IN" i="1" dirty="0"/>
              <a:t>join() </a:t>
            </a:r>
            <a:r>
              <a:rPr lang="en-IN" dirty="0"/>
              <a:t>		joins SQL style </a:t>
            </a:r>
            <a:br>
              <a:rPr lang="en-IN" dirty="0"/>
            </a:br>
            <a:r>
              <a:rPr lang="en-IN" i="1" dirty="0"/>
              <a:t>append() </a:t>
            </a:r>
            <a:r>
              <a:rPr lang="en-IN" dirty="0"/>
              <a:t>	adds rows </a:t>
            </a:r>
            <a:br>
              <a:rPr lang="en-IN" dirty="0"/>
            </a:br>
            <a:r>
              <a:rPr lang="en-IN" i="1" dirty="0"/>
              <a:t>insert() </a:t>
            </a:r>
            <a:r>
              <a:rPr lang="en-IN" dirty="0"/>
              <a:t>	inserts columns at a specific </a:t>
            </a:r>
            <a:r>
              <a:rPr lang="en-IN" dirty="0" err="1"/>
              <a:t>locationRemove</a:t>
            </a:r>
            <a:r>
              <a:rPr lang="en-IN" dirty="0"/>
              <a:t/>
            </a:r>
            <a:br>
              <a:rPr lang="en-IN" dirty="0"/>
            </a:br>
            <a:endParaRPr lang="en-IN" sz="4400" dirty="0"/>
          </a:p>
          <a:p>
            <a:pPr marL="0" indent="0">
              <a:buNone/>
            </a:pPr>
            <a:r>
              <a:rPr lang="en-GB" sz="4400" dirty="0"/>
              <a:t>Remove</a:t>
            </a:r>
            <a:endParaRPr lang="en-IN" sz="4400" dirty="0"/>
          </a:p>
          <a:p>
            <a:pPr marL="0" indent="0">
              <a:buNone/>
            </a:pPr>
            <a:r>
              <a:rPr lang="en-IN" i="1" dirty="0" err="1"/>
              <a:t>df.sub</a:t>
            </a:r>
            <a:r>
              <a:rPr lang="en-IN" i="1" dirty="0"/>
              <a:t>(</a:t>
            </a:r>
            <a:r>
              <a:rPr lang="en-IN" i="1" dirty="0" err="1"/>
              <a:t>df</a:t>
            </a:r>
            <a:r>
              <a:rPr lang="en-IN" i="1" dirty="0"/>
              <a:t>['col1'], axis=0)</a:t>
            </a:r>
            <a:r>
              <a:rPr lang="en-IN" dirty="0"/>
              <a:t/>
            </a:r>
            <a:br>
              <a:rPr lang="en-IN" dirty="0"/>
            </a:br>
            <a:r>
              <a:rPr lang="en-IN" dirty="0"/>
              <a:t>(though you might also see </a:t>
            </a:r>
            <a:r>
              <a:rPr lang="en-IN" i="1" dirty="0" err="1"/>
              <a:t>df</a:t>
            </a:r>
            <a:r>
              <a:rPr lang="en-IN" i="1" dirty="0"/>
              <a:t> - </a:t>
            </a:r>
            <a:r>
              <a:rPr lang="en-IN" i="1" dirty="0" err="1"/>
              <a:t>df</a:t>
            </a:r>
            <a:r>
              <a:rPr lang="en-IN" i="1" dirty="0"/>
              <a:t>['col1'])</a:t>
            </a:r>
          </a:p>
        </p:txBody>
      </p:sp>
    </p:spTree>
    <p:extLst>
      <p:ext uri="{BB962C8B-B14F-4D97-AF65-F5344CB8AC3E}">
        <p14:creationId xmlns:p14="http://schemas.microsoft.com/office/powerpoint/2010/main" val="265807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944283-1145-42D3-B7C2-C35AB0A74068}"/>
              </a:ext>
            </a:extLst>
          </p:cNvPr>
          <p:cNvGraphicFramePr>
            <a:graphicFrameLocks noGrp="1"/>
          </p:cNvGraphicFramePr>
          <p:nvPr>
            <p:extLst/>
          </p:nvPr>
        </p:nvGraphicFramePr>
        <p:xfrm>
          <a:off x="124822" y="83940"/>
          <a:ext cx="11840228" cy="640080"/>
        </p:xfrm>
        <a:graphic>
          <a:graphicData uri="http://schemas.openxmlformats.org/drawingml/2006/table">
            <a:tbl>
              <a:tblPr firstRow="1" bandRow="1">
                <a:tableStyleId>{21E4AEA4-8DFA-4A89-87EB-49C32662AFE0}</a:tableStyleId>
              </a:tblPr>
              <a:tblGrid>
                <a:gridCol w="5920114">
                  <a:extLst>
                    <a:ext uri="{9D8B030D-6E8A-4147-A177-3AD203B41FA5}">
                      <a16:colId xmlns:a16="http://schemas.microsoft.com/office/drawing/2014/main" val="20000"/>
                    </a:ext>
                  </a:extLst>
                </a:gridCol>
                <a:gridCol w="5920114">
                  <a:extLst>
                    <a:ext uri="{9D8B030D-6E8A-4147-A177-3AD203B41FA5}">
                      <a16:colId xmlns:a16="http://schemas.microsoft.com/office/drawing/2014/main" val="200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COURSE</a:t>
                      </a:r>
                      <a:r>
                        <a:rPr lang="en-GB" baseline="0" dirty="0">
                          <a:latin typeface="Times New Roman" panose="02020603050405020304" pitchFamily="18" charset="0"/>
                          <a:cs typeface="Times New Roman" panose="02020603050405020304" pitchFamily="18" charset="0"/>
                        </a:rPr>
                        <a:t> LEARNING RATIONALE </a:t>
                      </a:r>
                      <a:br>
                        <a:rPr lang="en-GB" baseline="0" dirty="0">
                          <a:latin typeface="Times New Roman" panose="02020603050405020304" pitchFamily="18" charset="0"/>
                          <a:cs typeface="Times New Roman" panose="02020603050405020304" pitchFamily="18" charset="0"/>
                        </a:rPr>
                      </a:br>
                      <a:r>
                        <a:rPr lang="en-GB" baseline="0" dirty="0">
                          <a:latin typeface="Times New Roman" panose="02020603050405020304" pitchFamily="18" charset="0"/>
                          <a:cs typeface="Times New Roman" panose="02020603050405020304" pitchFamily="18" charset="0"/>
                        </a:rPr>
                        <a:t>(CLR)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The purpose</a:t>
                      </a:r>
                      <a:r>
                        <a:rPr lang="en-GB" baseline="0" dirty="0">
                          <a:latin typeface="Times New Roman" panose="02020603050405020304" pitchFamily="18" charset="0"/>
                          <a:cs typeface="Times New Roman" panose="02020603050405020304" pitchFamily="18" charset="0"/>
                        </a:rPr>
                        <a:t> of learning this course is to: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1546EA9-9571-4E39-BD95-5A525E54387A}"/>
              </a:ext>
            </a:extLst>
          </p:cNvPr>
          <p:cNvGraphicFramePr>
            <a:graphicFrameLocks noGrp="1"/>
          </p:cNvGraphicFramePr>
          <p:nvPr>
            <p:extLst/>
          </p:nvPr>
        </p:nvGraphicFramePr>
        <p:xfrm>
          <a:off x="134058" y="730486"/>
          <a:ext cx="11840228" cy="5879322"/>
        </p:xfrm>
        <a:graphic>
          <a:graphicData uri="http://schemas.openxmlformats.org/drawingml/2006/table">
            <a:tbl>
              <a:tblPr firstRow="1" bandRow="1">
                <a:tableStyleId>{5DA37D80-6434-44D0-A028-1B22A696006F}</a:tableStyleId>
              </a:tblPr>
              <a:tblGrid>
                <a:gridCol w="1628031">
                  <a:extLst>
                    <a:ext uri="{9D8B030D-6E8A-4147-A177-3AD203B41FA5}">
                      <a16:colId xmlns:a16="http://schemas.microsoft.com/office/drawing/2014/main" val="20000"/>
                    </a:ext>
                  </a:extLst>
                </a:gridCol>
                <a:gridCol w="10212197">
                  <a:extLst>
                    <a:ext uri="{9D8B030D-6E8A-4147-A177-3AD203B41FA5}">
                      <a16:colId xmlns:a16="http://schemas.microsoft.com/office/drawing/2014/main" val="20001"/>
                    </a:ext>
                  </a:extLst>
                </a:gridCol>
              </a:tblGrid>
              <a:tr h="979887">
                <a:tc>
                  <a:txBody>
                    <a:bodyPr/>
                    <a:lstStyle/>
                    <a:p>
                      <a:r>
                        <a:rPr lang="en-GB" b="0" dirty="0">
                          <a:latin typeface="Times New Roman" panose="02020603050405020304" pitchFamily="18" charset="0"/>
                          <a:cs typeface="Times New Roman" panose="02020603050405020304" pitchFamily="18" charset="0"/>
                        </a:rPr>
                        <a:t>CLR-1: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effectLst/>
                          <a:latin typeface="Times New Roman" panose="02020603050405020304" pitchFamily="18" charset="0"/>
                          <a:cs typeface="Times New Roman" panose="02020603050405020304" pitchFamily="18" charset="0"/>
                        </a:rPr>
                        <a:t>Think and evolve with a logic to construct an algorithm and </a:t>
                      </a:r>
                      <a:r>
                        <a:rPr lang="en-IN" sz="1800" b="0" kern="1200" dirty="0" err="1">
                          <a:effectLst/>
                          <a:latin typeface="Times New Roman" panose="02020603050405020304" pitchFamily="18" charset="0"/>
                          <a:cs typeface="Times New Roman" panose="02020603050405020304" pitchFamily="18" charset="0"/>
                        </a:rPr>
                        <a:t>pseudocode</a:t>
                      </a:r>
                      <a:r>
                        <a:rPr lang="en-IN" sz="1800" b="0" kern="1200" dirty="0">
                          <a:effectLst/>
                          <a:latin typeface="Times New Roman" panose="02020603050405020304" pitchFamily="18" charset="0"/>
                          <a:cs typeface="Times New Roman" panose="02020603050405020304" pitchFamily="18" charset="0"/>
                        </a:rPr>
                        <a:t> that can be converted into a program</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CLR-2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Utilize the appropriate operators and control statements to solve engineering problems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CLR-3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Store and retrieve data in a single and multidimensional array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CLR-4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custom designed functions to perform repetitive tasks in any application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CLR-5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basic Abstract Data Types with python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CLR-6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applications using suitable python library functions for solving </a:t>
                      </a:r>
                      <a:r>
                        <a:rPr lang="en-IN" sz="1800" kern="1200" dirty="0" err="1">
                          <a:effectLst/>
                          <a:latin typeface="Times New Roman" panose="02020603050405020304" pitchFamily="18" charset="0"/>
                          <a:cs typeface="Times New Roman" panose="02020603050405020304" pitchFamily="18" charset="0"/>
                        </a:rPr>
                        <a:t>datascience</a:t>
                      </a:r>
                      <a:r>
                        <a:rPr lang="en-IN" sz="1800" kern="1200" dirty="0">
                          <a:effectLst/>
                          <a:latin typeface="Times New Roman" panose="02020603050405020304" pitchFamily="18" charset="0"/>
                          <a:cs typeface="Times New Roman" panose="02020603050405020304" pitchFamily="18" charset="0"/>
                        </a:rPr>
                        <a:t> problems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476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Speed Testing Pandas vs. </a:t>
            </a:r>
            <a:r>
              <a:rPr lang="en-IN" b="1" dirty="0" err="1"/>
              <a:t>Numpy</a:t>
            </a:r>
            <a:endParaRPr lang="en-IN" b="1" dirty="0"/>
          </a:p>
        </p:txBody>
      </p:sp>
      <p:sp>
        <p:nvSpPr>
          <p:cNvPr id="3" name="Content Placeholder 2"/>
          <p:cNvSpPr>
            <a:spLocks noGrp="1"/>
          </p:cNvSpPr>
          <p:nvPr>
            <p:ph idx="1"/>
          </p:nvPr>
        </p:nvSpPr>
        <p:spPr/>
        <p:txBody>
          <a:bodyPr/>
          <a:lstStyle/>
          <a:p>
            <a:r>
              <a:rPr lang="en-GB" dirty="0"/>
              <a:t>For Data Scientists, Pandas and </a:t>
            </a:r>
            <a:r>
              <a:rPr lang="en-GB" dirty="0" err="1"/>
              <a:t>Numpy</a:t>
            </a:r>
            <a:r>
              <a:rPr lang="en-GB" dirty="0"/>
              <a:t> are both essential tools in Python. First, I tested the vector array in </a:t>
            </a:r>
            <a:r>
              <a:rPr lang="en-GB" dirty="0" err="1"/>
              <a:t>Numpy</a:t>
            </a:r>
            <a:r>
              <a:rPr lang="en-GB" dirty="0"/>
              <a:t> with Pandas Series along with the Python list object. Then I also tested the matrix in </a:t>
            </a:r>
            <a:r>
              <a:rPr lang="en-GB" dirty="0" err="1"/>
              <a:t>Numpy</a:t>
            </a:r>
            <a:r>
              <a:rPr lang="en-GB" dirty="0"/>
              <a:t> with Pandas </a:t>
            </a:r>
            <a:r>
              <a:rPr lang="en-GB" dirty="0" err="1"/>
              <a:t>Dataframe</a:t>
            </a:r>
            <a:r>
              <a:rPr lang="en-GB" dirty="0"/>
              <a:t> and the nested list object. The list object’s performance was generally not comparable, so I will not discuss it. Each of these objects contained the same random numbers between 0 and 1 and were tested at two different scales: </a:t>
            </a:r>
            <a:r>
              <a:rPr lang="en-GB" i="1" dirty="0"/>
              <a:t>1000 x 10</a:t>
            </a:r>
            <a:r>
              <a:rPr lang="en-GB" dirty="0"/>
              <a:t> and </a:t>
            </a:r>
            <a:r>
              <a:rPr lang="en-GB" i="1" dirty="0"/>
              <a:t>500000 x 1000</a:t>
            </a:r>
            <a:r>
              <a:rPr lang="en-GB" dirty="0"/>
              <a:t>. For the vector comparisons, only row counts were used (</a:t>
            </a:r>
            <a:r>
              <a:rPr lang="en-GB" i="1" dirty="0"/>
              <a:t>1000</a:t>
            </a:r>
            <a:r>
              <a:rPr lang="en-GB" dirty="0"/>
              <a:t> and </a:t>
            </a:r>
            <a:r>
              <a:rPr lang="en-GB" i="1" dirty="0"/>
              <a:t>500000)</a:t>
            </a:r>
            <a:r>
              <a:rPr lang="en-GB" dirty="0"/>
              <a:t>.</a:t>
            </a:r>
            <a:endParaRPr lang="en-IN" dirty="0"/>
          </a:p>
        </p:txBody>
      </p:sp>
    </p:spTree>
    <p:extLst>
      <p:ext uri="{BB962C8B-B14F-4D97-AF65-F5344CB8AC3E}">
        <p14:creationId xmlns:p14="http://schemas.microsoft.com/office/powerpoint/2010/main" val="122380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0985" y="1251256"/>
            <a:ext cx="10606133" cy="3841006"/>
          </a:xfrm>
          <a:prstGeom prst="rect">
            <a:avLst/>
          </a:prstGeom>
        </p:spPr>
      </p:pic>
    </p:spTree>
    <p:extLst>
      <p:ext uri="{BB962C8B-B14F-4D97-AF65-F5344CB8AC3E}">
        <p14:creationId xmlns:p14="http://schemas.microsoft.com/office/powerpoint/2010/main" val="5565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GB" dirty="0"/>
              <a:t>I used the built-in </a:t>
            </a:r>
            <a:r>
              <a:rPr lang="en-GB" dirty="0" err="1"/>
              <a:t>IPython</a:t>
            </a:r>
            <a:r>
              <a:rPr lang="en-GB" dirty="0"/>
              <a:t> magic function </a:t>
            </a:r>
            <a:r>
              <a:rPr lang="en-IN" i="1" dirty="0"/>
              <a:t>%</a:t>
            </a:r>
            <a:r>
              <a:rPr lang="en-IN" i="1" dirty="0" err="1"/>
              <a:t>timeit</a:t>
            </a:r>
            <a:r>
              <a:rPr lang="en-IN" i="1" dirty="0"/>
              <a:t> </a:t>
            </a:r>
            <a:r>
              <a:rPr lang="en-IN" dirty="0"/>
              <a:t>t</a:t>
            </a:r>
            <a:r>
              <a:rPr lang="en-GB" dirty="0"/>
              <a:t>o find the average time each function took. The syntax is as below.</a:t>
            </a:r>
          </a:p>
          <a:p>
            <a:endParaRPr lang="en-GB" dirty="0"/>
          </a:p>
          <a:p>
            <a:endParaRPr lang="en-GB" dirty="0"/>
          </a:p>
          <a:p>
            <a:r>
              <a:rPr lang="en-GB" dirty="0"/>
              <a:t>This returns a </a:t>
            </a:r>
            <a:r>
              <a:rPr lang="en-GB" dirty="0" err="1"/>
              <a:t>TimeitResult</a:t>
            </a:r>
            <a:r>
              <a:rPr lang="en-GB" dirty="0"/>
              <a:t> object that contains information on the best performance, average performance, standard deviations, number of runs, and number of loops it tested.</a:t>
            </a:r>
          </a:p>
          <a:p>
            <a:r>
              <a:rPr lang="en-GB" dirty="0"/>
              <a:t>I tested the time to calculate mean, sum, and median for both row-wise and column-wise, as well as the time to query values using row numbers and column numbers.</a:t>
            </a:r>
          </a:p>
          <a:p>
            <a:endParaRPr lang="en-GB" dirty="0"/>
          </a:p>
          <a:p>
            <a:endParaRPr lang="en-IN" dirty="0"/>
          </a:p>
        </p:txBody>
      </p:sp>
      <p:pic>
        <p:nvPicPr>
          <p:cNvPr id="7" name="Picture 6"/>
          <p:cNvPicPr>
            <a:picLocks noChangeAspect="1"/>
          </p:cNvPicPr>
          <p:nvPr/>
        </p:nvPicPr>
        <p:blipFill>
          <a:blip r:embed="rId2"/>
          <a:stretch>
            <a:fillRect/>
          </a:stretch>
        </p:blipFill>
        <p:spPr>
          <a:xfrm>
            <a:off x="1760453" y="2831210"/>
            <a:ext cx="7714624" cy="754398"/>
          </a:xfrm>
          <a:prstGeom prst="rect">
            <a:avLst/>
          </a:prstGeom>
        </p:spPr>
      </p:pic>
    </p:spTree>
    <p:extLst>
      <p:ext uri="{BB962C8B-B14F-4D97-AF65-F5344CB8AC3E}">
        <p14:creationId xmlns:p14="http://schemas.microsoft.com/office/powerpoint/2010/main" val="311368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Querying with Index</a:t>
            </a:r>
          </a:p>
        </p:txBody>
      </p:sp>
      <p:pic>
        <p:nvPicPr>
          <p:cNvPr id="2050" name="Picture 2" descr="https://miro.medium.com/max/1050/1*5s6t98hY7N35jHD2nFFeL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625" y="2153444"/>
            <a:ext cx="8286750"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6974" y="5849144"/>
            <a:ext cx="3005951" cy="369332"/>
          </a:xfrm>
          <a:prstGeom prst="rect">
            <a:avLst/>
          </a:prstGeom>
        </p:spPr>
        <p:txBody>
          <a:bodyPr wrap="none">
            <a:spAutoFit/>
          </a:bodyPr>
          <a:lstStyle/>
          <a:p>
            <a:r>
              <a:rPr lang="en-GB" dirty="0">
                <a:solidFill>
                  <a:srgbClr val="757575"/>
                </a:solidFill>
                <a:latin typeface="sohne"/>
              </a:rPr>
              <a:t>Indexing for a small dataset</a:t>
            </a:r>
            <a:endParaRPr lang="en-IN" dirty="0"/>
          </a:p>
        </p:txBody>
      </p:sp>
    </p:spTree>
    <p:extLst>
      <p:ext uri="{BB962C8B-B14F-4D97-AF65-F5344CB8AC3E}">
        <p14:creationId xmlns:p14="http://schemas.microsoft.com/office/powerpoint/2010/main" val="14285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https://miro.medium.com/max/1050/1*x99qLV5-h7Ag04AkPsFTa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625" y="2153444"/>
            <a:ext cx="8286750"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58096" y="5849144"/>
            <a:ext cx="2980303" cy="369332"/>
          </a:xfrm>
          <a:prstGeom prst="rect">
            <a:avLst/>
          </a:prstGeom>
        </p:spPr>
        <p:txBody>
          <a:bodyPr wrap="none">
            <a:spAutoFit/>
          </a:bodyPr>
          <a:lstStyle/>
          <a:p>
            <a:r>
              <a:rPr lang="en-GB" dirty="0">
                <a:solidFill>
                  <a:srgbClr val="757575"/>
                </a:solidFill>
                <a:latin typeface="sohne"/>
              </a:rPr>
              <a:t>Indexing for a large dataset</a:t>
            </a:r>
            <a:endParaRPr lang="en-IN" dirty="0"/>
          </a:p>
        </p:txBody>
      </p:sp>
    </p:spTree>
    <p:extLst>
      <p:ext uri="{BB962C8B-B14F-4D97-AF65-F5344CB8AC3E}">
        <p14:creationId xmlns:p14="http://schemas.microsoft.com/office/powerpoint/2010/main" val="1590094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When querying the dataset using the row numbers and column numbers, regardless of the size of a dataset, </a:t>
            </a:r>
            <a:r>
              <a:rPr lang="en-GB" dirty="0" err="1"/>
              <a:t>Numpy</a:t>
            </a:r>
            <a:r>
              <a:rPr lang="en-GB" dirty="0"/>
              <a:t> performed much better. But of course, Pandas allow indexing using column or row labels, which is a very useful feature regardless of the speed.</a:t>
            </a:r>
            <a:endParaRPr lang="en-IN" dirty="0"/>
          </a:p>
        </p:txBody>
      </p:sp>
    </p:spTree>
    <p:extLst>
      <p:ext uri="{BB962C8B-B14F-4D97-AF65-F5344CB8AC3E}">
        <p14:creationId xmlns:p14="http://schemas.microsoft.com/office/powerpoint/2010/main" val="2969783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Operation</a:t>
            </a:r>
          </a:p>
        </p:txBody>
      </p:sp>
      <p:pic>
        <p:nvPicPr>
          <p:cNvPr id="4098" name="Picture 2" descr="https://miro.medium.com/max/1050/1*5z6F02Si1ZJDjz11LxcCk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462" y="2153444"/>
            <a:ext cx="7839075"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62635" y="5849144"/>
            <a:ext cx="4743671" cy="369332"/>
          </a:xfrm>
          <a:prstGeom prst="rect">
            <a:avLst/>
          </a:prstGeom>
        </p:spPr>
        <p:txBody>
          <a:bodyPr wrap="none">
            <a:spAutoFit/>
          </a:bodyPr>
          <a:lstStyle/>
          <a:p>
            <a:r>
              <a:rPr lang="en-GB" dirty="0">
                <a:solidFill>
                  <a:srgbClr val="757575"/>
                </a:solidFill>
                <a:latin typeface="sohne"/>
              </a:rPr>
              <a:t>Vector Operation on a small array (n = 1000)</a:t>
            </a:r>
            <a:endParaRPr lang="en-IN" dirty="0"/>
          </a:p>
        </p:txBody>
      </p:sp>
    </p:spTree>
    <p:extLst>
      <p:ext uri="{BB962C8B-B14F-4D97-AF65-F5344CB8AC3E}">
        <p14:creationId xmlns:p14="http://schemas.microsoft.com/office/powerpoint/2010/main" val="115263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GB" sz="3600" dirty="0"/>
              <a:t>When calculating straightforward arithmetic, such as summation and averaging, on vectors, </a:t>
            </a:r>
            <a:r>
              <a:rPr lang="en-GB" sz="3600" dirty="0" err="1"/>
              <a:t>Numpy</a:t>
            </a:r>
            <a:r>
              <a:rPr lang="en-GB" sz="3600" dirty="0"/>
              <a:t> again performed much better. But when it comes to computing the median, </a:t>
            </a:r>
            <a:r>
              <a:rPr lang="en-GB" sz="3600" dirty="0" err="1"/>
              <a:t>Numpy</a:t>
            </a:r>
            <a:r>
              <a:rPr lang="en-GB" sz="3600" dirty="0"/>
              <a:t> was shown to be quite slow. On the other hand, Pandas performed very well when computing a median.</a:t>
            </a:r>
            <a:endParaRPr lang="en-IN" sz="3600" dirty="0"/>
          </a:p>
        </p:txBody>
      </p:sp>
    </p:spTree>
    <p:extLst>
      <p:ext uri="{BB962C8B-B14F-4D97-AF65-F5344CB8AC3E}">
        <p14:creationId xmlns:p14="http://schemas.microsoft.com/office/powerpoint/2010/main" val="2729551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5942" y="729339"/>
            <a:ext cx="10427922" cy="4646702"/>
          </a:xfrm>
          <a:prstGeom prst="rect">
            <a:avLst/>
          </a:prstGeom>
        </p:spPr>
      </p:pic>
    </p:spTree>
    <p:extLst>
      <p:ext uri="{BB962C8B-B14F-4D97-AF65-F5344CB8AC3E}">
        <p14:creationId xmlns:p14="http://schemas.microsoft.com/office/powerpoint/2010/main" val="306391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5580" y="975347"/>
            <a:ext cx="10475211" cy="4652943"/>
          </a:xfrm>
          <a:prstGeom prst="rect">
            <a:avLst/>
          </a:prstGeom>
        </p:spPr>
      </p:pic>
    </p:spTree>
    <p:extLst>
      <p:ext uri="{BB962C8B-B14F-4D97-AF65-F5344CB8AC3E}">
        <p14:creationId xmlns:p14="http://schemas.microsoft.com/office/powerpoint/2010/main" val="387127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DA7E2A-A81A-4798-B579-2C4DA15AC134}"/>
              </a:ext>
            </a:extLst>
          </p:cNvPr>
          <p:cNvGraphicFramePr>
            <a:graphicFrameLocks noGrp="1"/>
          </p:cNvGraphicFramePr>
          <p:nvPr>
            <p:extLst/>
          </p:nvPr>
        </p:nvGraphicFramePr>
        <p:xfrm>
          <a:off x="125352" y="283027"/>
          <a:ext cx="11883768" cy="426720"/>
        </p:xfrm>
        <a:graphic>
          <a:graphicData uri="http://schemas.openxmlformats.org/drawingml/2006/table">
            <a:tbl>
              <a:tblPr firstRow="1" bandRow="1">
                <a:tableStyleId>{21E4AEA4-8DFA-4A89-87EB-49C32662AFE0}</a:tableStyleId>
              </a:tblPr>
              <a:tblGrid>
                <a:gridCol w="5941884">
                  <a:extLst>
                    <a:ext uri="{9D8B030D-6E8A-4147-A177-3AD203B41FA5}">
                      <a16:colId xmlns:a16="http://schemas.microsoft.com/office/drawing/2014/main" val="20000"/>
                    </a:ext>
                  </a:extLst>
                </a:gridCol>
                <a:gridCol w="5941884">
                  <a:extLst>
                    <a:ext uri="{9D8B030D-6E8A-4147-A177-3AD203B41FA5}">
                      <a16:colId xmlns:a16="http://schemas.microsoft.com/office/drawing/2014/main" val="20001"/>
                    </a:ext>
                  </a:extLst>
                </a:gridCol>
              </a:tblGrid>
              <a:tr h="370840">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Course Learning Outcomes (CLO)</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At the end of this course, learners will be able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50E0907-F794-4D52-AB54-676DAFD8488B}"/>
              </a:ext>
            </a:extLst>
          </p:cNvPr>
          <p:cNvGraphicFramePr>
            <a:graphicFrameLocks noGrp="1"/>
          </p:cNvGraphicFramePr>
          <p:nvPr>
            <p:extLst/>
          </p:nvPr>
        </p:nvGraphicFramePr>
        <p:xfrm>
          <a:off x="125352" y="713597"/>
          <a:ext cx="11883768" cy="5861376"/>
        </p:xfrm>
        <a:graphic>
          <a:graphicData uri="http://schemas.openxmlformats.org/drawingml/2006/table">
            <a:tbl>
              <a:tblPr firstRow="1" bandRow="1">
                <a:tableStyleId>{5DA37D80-6434-44D0-A028-1B22A696006F}</a:tableStyleId>
              </a:tblPr>
              <a:tblGrid>
                <a:gridCol w="1580000">
                  <a:extLst>
                    <a:ext uri="{9D8B030D-6E8A-4147-A177-3AD203B41FA5}">
                      <a16:colId xmlns:a16="http://schemas.microsoft.com/office/drawing/2014/main" val="20000"/>
                    </a:ext>
                  </a:extLst>
                </a:gridCol>
                <a:gridCol w="10303768">
                  <a:extLst>
                    <a:ext uri="{9D8B030D-6E8A-4147-A177-3AD203B41FA5}">
                      <a16:colId xmlns:a16="http://schemas.microsoft.com/office/drawing/2014/main" val="20001"/>
                    </a:ext>
                  </a:extLst>
                </a:gridCol>
              </a:tblGrid>
              <a:tr h="786545">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CLO-1: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To solve problems through computer programming. Express the basic data types and variables in C</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57598">
                <a:tc>
                  <a:txBody>
                    <a:bodyPr/>
                    <a:lstStyle/>
                    <a:p>
                      <a:r>
                        <a:rPr lang="en-GB" dirty="0">
                          <a:latin typeface="Times New Roman" panose="02020603050405020304" pitchFamily="18" charset="0"/>
                          <a:cs typeface="Times New Roman" panose="02020603050405020304" pitchFamily="18" charset="0"/>
                        </a:rPr>
                        <a:t>CLO-2:</a:t>
                      </a: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use appropriate data types in simple data processing applications. To create programs using the concept of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86545">
                <a:tc>
                  <a:txBody>
                    <a:bodyPr/>
                    <a:lstStyle/>
                    <a:p>
                      <a:r>
                        <a:rPr lang="en-GB" dirty="0">
                          <a:latin typeface="Times New Roman" panose="02020603050405020304" pitchFamily="18" charset="0"/>
                          <a:cs typeface="Times New Roman" panose="02020603050405020304" pitchFamily="18" charset="0"/>
                        </a:rPr>
                        <a:t>CLO-3:</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string processing applications with single and multi-dimensional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7598">
                <a:tc>
                  <a:txBody>
                    <a:bodyPr/>
                    <a:lstStyle/>
                    <a:p>
                      <a:r>
                        <a:rPr lang="en-GB" dirty="0">
                          <a:latin typeface="Times New Roman" panose="02020603050405020304" pitchFamily="18" charset="0"/>
                          <a:cs typeface="Times New Roman" panose="02020603050405020304" pitchFamily="18" charset="0"/>
                        </a:rPr>
                        <a:t>CLO-4:</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user defined functions with required operations. To implement pointers in applications with dynamic memory requirements.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86545">
                <a:tc>
                  <a:txBody>
                    <a:bodyPr/>
                    <a:lstStyle/>
                    <a:p>
                      <a:r>
                        <a:rPr lang="en-GB" dirty="0">
                          <a:latin typeface="Times New Roman" panose="02020603050405020304" pitchFamily="18" charset="0"/>
                          <a:cs typeface="Times New Roman" panose="02020603050405020304" pitchFamily="18" charset="0"/>
                        </a:rPr>
                        <a:t>CLO-5:</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programs using the python data types, loops, control statements for problem solving</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86545">
                <a:tc>
                  <a:txBody>
                    <a:bodyPr/>
                    <a:lstStyle/>
                    <a:p>
                      <a:r>
                        <a:rPr lang="en-GB" dirty="0">
                          <a:latin typeface="Times New Roman" panose="02020603050405020304" pitchFamily="18" charset="0"/>
                          <a:cs typeface="Times New Roman" panose="02020603050405020304" pitchFamily="18" charset="0"/>
                        </a:rPr>
                        <a:t>CLO-6:</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implement the suitable python library based solutions for solving statistical problems in data science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4662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5" y="690508"/>
            <a:ext cx="10515600" cy="5190030"/>
          </a:xfrm>
        </p:spPr>
        <p:txBody>
          <a:bodyPr/>
          <a:lstStyle/>
          <a:p>
            <a:r>
              <a:rPr lang="en-GB" dirty="0"/>
              <a:t>On a larger scale, the performance on summation was pretty similar for both </a:t>
            </a:r>
            <a:r>
              <a:rPr lang="en-GB" dirty="0" err="1"/>
              <a:t>Numpy</a:t>
            </a:r>
            <a:r>
              <a:rPr lang="en-GB" dirty="0"/>
              <a:t> and Pandas. But the median calculation started to get significantly worse for Pandas after about 60k rows.</a:t>
            </a:r>
          </a:p>
          <a:p>
            <a:r>
              <a:rPr lang="en-IN" dirty="0"/>
              <a:t>Matrix Operation</a:t>
            </a:r>
          </a:p>
          <a:p>
            <a:pPr marL="0" indent="0">
              <a:buNone/>
            </a:pPr>
            <a:r>
              <a:rPr lang="en-GB" dirty="0"/>
              <a:t>	Then I compared the column-wise and row-wise operations on a matrix in </a:t>
            </a:r>
            <a:r>
              <a:rPr lang="en-GB" dirty="0" err="1"/>
              <a:t>Numpy</a:t>
            </a:r>
            <a:r>
              <a:rPr lang="en-GB" dirty="0"/>
              <a:t> and Pandas data frame. Please note that the column size was consistent throughout, while the number of rows increased.</a:t>
            </a:r>
            <a:endParaRPr lang="en-IN" dirty="0"/>
          </a:p>
          <a:p>
            <a:endParaRPr lang="en-IN" dirty="0"/>
          </a:p>
        </p:txBody>
      </p:sp>
    </p:spTree>
    <p:extLst>
      <p:ext uri="{BB962C8B-B14F-4D97-AF65-F5344CB8AC3E}">
        <p14:creationId xmlns:p14="http://schemas.microsoft.com/office/powerpoint/2010/main" val="308154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89449" y="665064"/>
            <a:ext cx="10343275" cy="5341598"/>
          </a:xfrm>
          <a:prstGeom prst="rect">
            <a:avLst/>
          </a:prstGeom>
        </p:spPr>
      </p:pic>
    </p:spTree>
    <p:extLst>
      <p:ext uri="{BB962C8B-B14F-4D97-AF65-F5344CB8AC3E}">
        <p14:creationId xmlns:p14="http://schemas.microsoft.com/office/powerpoint/2010/main" val="1953339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6028"/>
            <a:ext cx="10515600" cy="5640935"/>
          </a:xfrm>
        </p:spPr>
        <p:txBody>
          <a:bodyPr/>
          <a:lstStyle/>
          <a:p>
            <a:r>
              <a:rPr lang="en-GB" dirty="0"/>
              <a:t>The results on the summation were pretty comparable between the two (not too surprisingly, as Pandas uses </a:t>
            </a:r>
            <a:r>
              <a:rPr lang="en-GB" dirty="0" err="1"/>
              <a:t>Numpy</a:t>
            </a:r>
            <a:r>
              <a:rPr lang="en-GB" dirty="0"/>
              <a:t> on its backend). For both, there was no advantage in computing row-wise vs. column-wise, even though the columns were not increasing.</a:t>
            </a:r>
          </a:p>
          <a:p>
            <a:endParaRPr lang="en-IN" dirty="0"/>
          </a:p>
        </p:txBody>
      </p:sp>
      <p:pic>
        <p:nvPicPr>
          <p:cNvPr id="5" name="Picture 4"/>
          <p:cNvPicPr>
            <a:picLocks noChangeAspect="1"/>
          </p:cNvPicPr>
          <p:nvPr/>
        </p:nvPicPr>
        <p:blipFill>
          <a:blip r:embed="rId2"/>
          <a:stretch>
            <a:fillRect/>
          </a:stretch>
        </p:blipFill>
        <p:spPr>
          <a:xfrm>
            <a:off x="2519402" y="2186077"/>
            <a:ext cx="7153196" cy="3832970"/>
          </a:xfrm>
          <a:prstGeom prst="rect">
            <a:avLst/>
          </a:prstGeom>
        </p:spPr>
      </p:pic>
    </p:spTree>
    <p:extLst>
      <p:ext uri="{BB962C8B-B14F-4D97-AF65-F5344CB8AC3E}">
        <p14:creationId xmlns:p14="http://schemas.microsoft.com/office/powerpoint/2010/main" val="364486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717A-6ECA-4FA3-BB13-48C39E191A44}"/>
              </a:ext>
            </a:extLst>
          </p:cNvPr>
          <p:cNvSpPr>
            <a:spLocks noGrp="1"/>
          </p:cNvSpPr>
          <p:nvPr>
            <p:ph type="title"/>
          </p:nvPr>
        </p:nvSpPr>
        <p:spPr/>
        <p:txBody>
          <a:bodyPr/>
          <a:lstStyle/>
          <a:p>
            <a:pPr algn="ctr"/>
            <a:r>
              <a:rPr lang="en-US" b="1" dirty="0"/>
              <a:t>PANDAS</a:t>
            </a:r>
            <a:r>
              <a:rPr lang="en-US" dirty="0"/>
              <a:t> </a:t>
            </a:r>
          </a:p>
        </p:txBody>
      </p:sp>
      <p:sp>
        <p:nvSpPr>
          <p:cNvPr id="3" name="Content Placeholder 2">
            <a:extLst>
              <a:ext uri="{FF2B5EF4-FFF2-40B4-BE49-F238E27FC236}">
                <a16:creationId xmlns:a16="http://schemas.microsoft.com/office/drawing/2014/main" id="{825B3F23-6D31-48AE-B662-9A6A85205196}"/>
              </a:ext>
            </a:extLst>
          </p:cNvPr>
          <p:cNvSpPr>
            <a:spLocks noGrp="1"/>
          </p:cNvSpPr>
          <p:nvPr>
            <p:ph idx="1"/>
          </p:nvPr>
        </p:nvSpPr>
        <p:spPr/>
        <p:txBody>
          <a:bodyPr/>
          <a:lstStyle/>
          <a:p>
            <a:r>
              <a:rPr lang="en-GB" dirty="0"/>
              <a:t>Pandas started to suffer greatly at computing medians as the number of observations increased. </a:t>
            </a:r>
          </a:p>
          <a:p>
            <a:r>
              <a:rPr lang="en-GB" dirty="0"/>
              <a:t>If we look closer into the smaller datasets, we can see that the Pandas performance on row-wise computation starts to decrease pretty early on. </a:t>
            </a:r>
          </a:p>
          <a:p>
            <a:r>
              <a:rPr lang="en-GB" dirty="0"/>
              <a:t>But time on column-wise calculation grows at a slower rate. Considering how the number of columns is the same, Pandas seem to be more affected by indexing median in each iteration than </a:t>
            </a:r>
            <a:r>
              <a:rPr lang="en-GB" dirty="0" err="1"/>
              <a:t>Numpy</a:t>
            </a:r>
            <a:r>
              <a:rPr lang="en-GB" dirty="0"/>
              <a:t>.</a:t>
            </a:r>
          </a:p>
          <a:p>
            <a:endParaRPr lang="en-US" dirty="0"/>
          </a:p>
        </p:txBody>
      </p:sp>
    </p:spTree>
    <p:extLst>
      <p:ext uri="{BB962C8B-B14F-4D97-AF65-F5344CB8AC3E}">
        <p14:creationId xmlns:p14="http://schemas.microsoft.com/office/powerpoint/2010/main" val="3840954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680563"/>
            <a:ext cx="10112706" cy="4511640"/>
          </a:xfrm>
          <a:prstGeom prst="rect">
            <a:avLst/>
          </a:prstGeom>
        </p:spPr>
      </p:pic>
    </p:spTree>
    <p:extLst>
      <p:ext uri="{BB962C8B-B14F-4D97-AF65-F5344CB8AC3E}">
        <p14:creationId xmlns:p14="http://schemas.microsoft.com/office/powerpoint/2010/main" val="3312295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482" y="517087"/>
            <a:ext cx="10875580" cy="5647230"/>
          </a:xfrm>
        </p:spPr>
        <p:txBody>
          <a:bodyPr>
            <a:normAutofit/>
          </a:bodyPr>
          <a:lstStyle/>
          <a:p>
            <a:pPr algn="just"/>
            <a:r>
              <a:rPr lang="en-GB" dirty="0"/>
              <a:t>Here, we briefly compared the speed of </a:t>
            </a:r>
            <a:r>
              <a:rPr lang="en-GB" dirty="0" err="1"/>
              <a:t>Numpy</a:t>
            </a:r>
            <a:r>
              <a:rPr lang="en-GB" dirty="0"/>
              <a:t> and Pandas during the index-based querying, and the row-wise and column-wise arithmetic operations such as sum and mean as well as the median. </a:t>
            </a:r>
          </a:p>
          <a:p>
            <a:pPr algn="just"/>
            <a:r>
              <a:rPr lang="en-GB" dirty="0" err="1"/>
              <a:t>Numpy</a:t>
            </a:r>
            <a:r>
              <a:rPr lang="en-GB" dirty="0"/>
              <a:t> was faster than Pandas in all operations but was specially optimized when querying. </a:t>
            </a:r>
          </a:p>
          <a:p>
            <a:pPr algn="just"/>
            <a:r>
              <a:rPr lang="en-GB" dirty="0" err="1"/>
              <a:t>Numpy’s</a:t>
            </a:r>
            <a:r>
              <a:rPr lang="en-GB" dirty="0"/>
              <a:t> overall performance was steadily scaled on a larger dataset. </a:t>
            </a:r>
          </a:p>
          <a:p>
            <a:pPr algn="just"/>
            <a:r>
              <a:rPr lang="en-GB" dirty="0"/>
              <a:t>Pandas started to suffer greatly as the number of observations grew with exception of simple arithmetic operations. </a:t>
            </a:r>
          </a:p>
          <a:p>
            <a:pPr algn="just"/>
            <a:r>
              <a:rPr lang="en-GB" dirty="0"/>
              <a:t>Pandas is designed to enhance the group-level computation within the dataset using its indexing system. </a:t>
            </a:r>
          </a:p>
          <a:p>
            <a:pPr algn="just"/>
            <a:r>
              <a:rPr lang="en-GB" dirty="0"/>
              <a:t>Creating a Pandas data frame took over 6000 times longer than </a:t>
            </a:r>
            <a:r>
              <a:rPr lang="en-GB" dirty="0" err="1"/>
              <a:t>Numpy</a:t>
            </a:r>
            <a:r>
              <a:rPr lang="en-GB" dirty="0"/>
              <a:t>, with the extra time largely contributing to setting the index.</a:t>
            </a:r>
            <a:endParaRPr lang="en-IN" dirty="0"/>
          </a:p>
        </p:txBody>
      </p:sp>
    </p:spTree>
    <p:extLst>
      <p:ext uri="{BB962C8B-B14F-4D97-AF65-F5344CB8AC3E}">
        <p14:creationId xmlns:p14="http://schemas.microsoft.com/office/powerpoint/2010/main" val="338985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ndarray</a:t>
            </a:r>
            <a:r>
              <a:rPr lang="en-GB" b="1" dirty="0"/>
              <a:t> </a:t>
            </a:r>
            <a:r>
              <a:rPr lang="en-GB" b="1" dirty="0" err="1"/>
              <a:t>ndarray</a:t>
            </a:r>
            <a:r>
              <a:rPr lang="en-GB" b="1" dirty="0"/>
              <a:t> or </a:t>
            </a:r>
            <a:r>
              <a:rPr lang="en-GB" b="1" dirty="0" err="1"/>
              <a:t>numpy.array</a:t>
            </a:r>
            <a:r>
              <a:rPr lang="en-GB" b="1" dirty="0"/>
              <a:t> (alias) is the basic data format</a:t>
            </a:r>
            <a:endParaRPr lang="en-IN" dirty="0"/>
          </a:p>
        </p:txBody>
      </p:sp>
      <p:sp>
        <p:nvSpPr>
          <p:cNvPr id="3" name="Content Placeholder 2"/>
          <p:cNvSpPr>
            <a:spLocks noGrp="1"/>
          </p:cNvSpPr>
          <p:nvPr>
            <p:ph idx="1"/>
          </p:nvPr>
        </p:nvSpPr>
        <p:spPr/>
        <p:txBody>
          <a:bodyPr/>
          <a:lstStyle/>
          <a:p>
            <a:r>
              <a:rPr lang="en-GB" dirty="0"/>
              <a:t>a = </a:t>
            </a:r>
            <a:r>
              <a:rPr lang="en-GB" dirty="0" err="1"/>
              <a:t>numpy.array</a:t>
            </a:r>
            <a:r>
              <a:rPr lang="en-GB" dirty="0"/>
              <a:t>([2,3,4]) M</a:t>
            </a:r>
            <a:r>
              <a:rPr lang="en-GB" b="1" dirty="0"/>
              <a:t>ake array with list or tuple (NOT numbers)</a:t>
            </a:r>
          </a:p>
          <a:p>
            <a:r>
              <a:rPr lang="en-GB" dirty="0"/>
              <a:t>a = </a:t>
            </a:r>
            <a:r>
              <a:rPr lang="en-GB" dirty="0" err="1"/>
              <a:t>numpy.fromfile</a:t>
            </a:r>
            <a:r>
              <a:rPr lang="en-GB" dirty="0"/>
              <a:t>(file, </a:t>
            </a:r>
            <a:r>
              <a:rPr lang="en-GB" dirty="0" err="1"/>
              <a:t>dtype</a:t>
            </a:r>
            <a:r>
              <a:rPr lang="en-GB" dirty="0"/>
              <a:t>=float, count=-1, </a:t>
            </a:r>
            <a:r>
              <a:rPr lang="en-GB" dirty="0" err="1"/>
              <a:t>sep</a:t>
            </a:r>
            <a:r>
              <a:rPr lang="en-GB" dirty="0"/>
              <a:t>=‘ ’)</a:t>
            </a:r>
          </a:p>
          <a:p>
            <a:r>
              <a:rPr lang="en-GB" dirty="0" err="1"/>
              <a:t>dtype</a:t>
            </a:r>
            <a:r>
              <a:rPr lang="en-GB" dirty="0"/>
              <a:t> 	Allows the construction of multi-type arrays</a:t>
            </a:r>
          </a:p>
          <a:p>
            <a:r>
              <a:rPr lang="en-GB" dirty="0"/>
              <a:t>count 	Number of values to read (-1 == all)</a:t>
            </a:r>
          </a:p>
          <a:p>
            <a:r>
              <a:rPr lang="en-GB" dirty="0" err="1"/>
              <a:t>sep</a:t>
            </a:r>
            <a:r>
              <a:rPr lang="en-GB" dirty="0"/>
              <a:t> 		Separator</a:t>
            </a:r>
          </a:p>
          <a:p>
            <a:endParaRPr lang="en-GB" dirty="0"/>
          </a:p>
          <a:p>
            <a:r>
              <a:rPr lang="en-GB" dirty="0"/>
              <a:t>To generate using a function that acts on each element of a shape:</a:t>
            </a:r>
            <a:br>
              <a:rPr lang="en-GB" dirty="0"/>
            </a:br>
            <a:r>
              <a:rPr lang="en-GB" dirty="0" err="1"/>
              <a:t>numpy.fromfunction</a:t>
            </a:r>
            <a:r>
              <a:rPr lang="en-GB" dirty="0"/>
              <a:t>(function, shape, **</a:t>
            </a:r>
            <a:r>
              <a:rPr lang="en-GB" dirty="0" err="1"/>
              <a:t>kwargs</a:t>
            </a:r>
            <a:r>
              <a:rPr lang="en-GB" dirty="0"/>
              <a:t>)</a:t>
            </a:r>
            <a:endParaRPr lang="en-IN" dirty="0"/>
          </a:p>
        </p:txBody>
      </p:sp>
    </p:spTree>
    <p:extLst>
      <p:ext uri="{BB962C8B-B14F-4D97-AF65-F5344CB8AC3E}">
        <p14:creationId xmlns:p14="http://schemas.microsoft.com/office/powerpoint/2010/main" val="173942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 in functions</a:t>
            </a:r>
          </a:p>
        </p:txBody>
      </p:sp>
      <p:sp>
        <p:nvSpPr>
          <p:cNvPr id="3" name="Content Placeholder 2"/>
          <p:cNvSpPr>
            <a:spLocks noGrp="1"/>
          </p:cNvSpPr>
          <p:nvPr>
            <p:ph idx="1"/>
          </p:nvPr>
        </p:nvSpPr>
        <p:spPr/>
        <p:txBody>
          <a:bodyPr/>
          <a:lstStyle/>
          <a:p>
            <a:r>
              <a:rPr lang="pt-BR" i="1" dirty="0"/>
              <a:t>a = numpy.zeros( (3,4) )</a:t>
            </a:r>
          </a:p>
          <a:p>
            <a:r>
              <a:rPr lang="pt-BR" i="1" dirty="0"/>
              <a:t>array([[ 0., 0., 0., 0.],</a:t>
            </a:r>
            <a:br>
              <a:rPr lang="pt-BR" i="1" dirty="0"/>
            </a:br>
            <a:r>
              <a:rPr lang="pt-BR" i="1" dirty="0"/>
              <a:t>	   [ 0., 0., 0., 0.],</a:t>
            </a:r>
            <a:br>
              <a:rPr lang="pt-BR" i="1" dirty="0"/>
            </a:br>
            <a:r>
              <a:rPr lang="pt-BR" i="1" dirty="0"/>
              <a:t>	   [ 0., 0., 0., 0.]])</a:t>
            </a:r>
          </a:p>
          <a:p>
            <a:r>
              <a:rPr lang="en-IN" dirty="0"/>
              <a:t>Also </a:t>
            </a:r>
            <a:r>
              <a:rPr lang="en-IN" i="1" dirty="0" err="1"/>
              <a:t>numpy.ones</a:t>
            </a:r>
            <a:r>
              <a:rPr lang="en-IN" dirty="0"/>
              <a:t> and </a:t>
            </a:r>
            <a:r>
              <a:rPr lang="en-IN" i="1" dirty="0" err="1"/>
              <a:t>numpy.empty</a:t>
            </a:r>
            <a:r>
              <a:rPr lang="en-IN" dirty="0"/>
              <a:t> (generates very small floats</a:t>
            </a:r>
            <a:r>
              <a:rPr lang="en-IN" i="1" dirty="0"/>
              <a:t>)</a:t>
            </a:r>
            <a:r>
              <a:rPr lang="en-IN" i="1" dirty="0" err="1"/>
              <a:t>numpy.random.random</a:t>
            </a:r>
            <a:r>
              <a:rPr lang="en-IN" dirty="0"/>
              <a:t>((2,3))</a:t>
            </a:r>
          </a:p>
          <a:p>
            <a:r>
              <a:rPr lang="en-IN" dirty="0"/>
              <a:t>More generic : </a:t>
            </a:r>
            <a:r>
              <a:rPr lang="en-IN" i="1" dirty="0" err="1"/>
              <a:t>ndarray.fill</a:t>
            </a:r>
            <a:r>
              <a:rPr lang="en-IN" i="1" dirty="0"/>
              <a:t>(value)</a:t>
            </a:r>
          </a:p>
          <a:p>
            <a:r>
              <a:rPr lang="en-IN" i="1" dirty="0" err="1"/>
              <a:t>numpy.putmask</a:t>
            </a:r>
            <a:r>
              <a:rPr lang="en-IN" i="1" dirty="0"/>
              <a:t>() </a:t>
            </a:r>
            <a:r>
              <a:rPr lang="en-IN" dirty="0"/>
              <a:t>Put values based on a Boolean mask array (True == replace)</a:t>
            </a:r>
          </a:p>
        </p:txBody>
      </p:sp>
    </p:spTree>
    <p:extLst>
      <p:ext uri="{BB962C8B-B14F-4D97-AF65-F5344CB8AC3E}">
        <p14:creationId xmlns:p14="http://schemas.microsoft.com/office/powerpoint/2010/main" val="110980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Arange</a:t>
            </a:r>
            <a:endParaRPr lang="en-IN" dirty="0"/>
          </a:p>
        </p:txBody>
      </p:sp>
      <p:sp>
        <p:nvSpPr>
          <p:cNvPr id="3" name="Content Placeholder 2"/>
          <p:cNvSpPr>
            <a:spLocks noGrp="1"/>
          </p:cNvSpPr>
          <p:nvPr>
            <p:ph idx="1"/>
          </p:nvPr>
        </p:nvSpPr>
        <p:spPr/>
        <p:txBody>
          <a:bodyPr/>
          <a:lstStyle/>
          <a:p>
            <a:r>
              <a:rPr lang="en-GB" b="1" dirty="0"/>
              <a:t> Like range but generates arrays:</a:t>
            </a:r>
          </a:p>
          <a:p>
            <a:r>
              <a:rPr lang="en-IN" i="1" dirty="0"/>
              <a:t>a = </a:t>
            </a:r>
            <a:r>
              <a:rPr lang="en-IN" i="1" dirty="0" err="1"/>
              <a:t>np.arange</a:t>
            </a:r>
            <a:r>
              <a:rPr lang="en-IN" i="1" dirty="0"/>
              <a:t>( 1, 10, 2 )</a:t>
            </a:r>
          </a:p>
          <a:p>
            <a:pPr marL="0" indent="0">
              <a:buNone/>
            </a:pPr>
            <a:r>
              <a:rPr lang="en-IN" i="1" dirty="0"/>
              <a:t>   array([1, 3, 5, 7, 9])</a:t>
            </a:r>
          </a:p>
          <a:p>
            <a:pPr marL="0" indent="0">
              <a:buNone/>
            </a:pPr>
            <a:endParaRPr lang="en-GB" i="1" dirty="0"/>
          </a:p>
          <a:p>
            <a:r>
              <a:rPr lang="en-GB" dirty="0"/>
              <a:t>Can use with floating point numbers, but precision issues mean better to use:</a:t>
            </a:r>
            <a:br>
              <a:rPr lang="en-GB" dirty="0"/>
            </a:br>
            <a:r>
              <a:rPr lang="en-GB" i="1" dirty="0"/>
              <a:t>a = </a:t>
            </a:r>
            <a:r>
              <a:rPr lang="en-GB" i="1" dirty="0" err="1"/>
              <a:t>np.linspace</a:t>
            </a:r>
            <a:r>
              <a:rPr lang="en-GB" i="1" dirty="0"/>
              <a:t>(start, end, </a:t>
            </a:r>
            <a:r>
              <a:rPr lang="en-GB" i="1" dirty="0" err="1"/>
              <a:t>numberOfNumbersBetween</a:t>
            </a:r>
            <a:r>
              <a:rPr lang="en-GB" i="1" dirty="0"/>
              <a:t>)</a:t>
            </a:r>
            <a:endParaRPr lang="en-IN" i="1" dirty="0"/>
          </a:p>
        </p:txBody>
      </p:sp>
    </p:spTree>
    <p:extLst>
      <p:ext uri="{BB962C8B-B14F-4D97-AF65-F5344CB8AC3E}">
        <p14:creationId xmlns:p14="http://schemas.microsoft.com/office/powerpoint/2010/main" val="387230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ndarray</a:t>
            </a:r>
            <a:endParaRPr lang="en-IN" dirty="0"/>
          </a:p>
        </p:txBody>
      </p:sp>
      <p:sp>
        <p:nvSpPr>
          <p:cNvPr id="3" name="Content Placeholder 2"/>
          <p:cNvSpPr>
            <a:spLocks noGrp="1"/>
          </p:cNvSpPr>
          <p:nvPr>
            <p:ph idx="1"/>
          </p:nvPr>
        </p:nvSpPr>
        <p:spPr/>
        <p:txBody>
          <a:bodyPr>
            <a:normAutofit/>
          </a:bodyPr>
          <a:lstStyle/>
          <a:p>
            <a:r>
              <a:rPr lang="en-GB" b="1" dirty="0"/>
              <a:t>Options set with </a:t>
            </a:r>
            <a:r>
              <a:rPr lang="en-GB" b="1" dirty="0" err="1"/>
              <a:t>numpy.set_printoptions</a:t>
            </a:r>
            <a:r>
              <a:rPr lang="en-GB" b="1" dirty="0"/>
              <a:t>, including</a:t>
            </a:r>
          </a:p>
          <a:p>
            <a:r>
              <a:rPr lang="en-GB" i="1" dirty="0" err="1"/>
              <a:t>darray.ndim</a:t>
            </a:r>
            <a:r>
              <a:rPr lang="en-GB" dirty="0"/>
              <a:t> 	Number of axes (dimensions)</a:t>
            </a:r>
          </a:p>
          <a:p>
            <a:r>
              <a:rPr lang="en-GB" i="1" dirty="0" err="1"/>
              <a:t>ndarray.shape</a:t>
            </a:r>
            <a:r>
              <a:rPr lang="en-GB" i="1" dirty="0"/>
              <a:t> </a:t>
            </a:r>
            <a:r>
              <a:rPr lang="en-GB" dirty="0"/>
              <a:t>	Length of different dimensions</a:t>
            </a:r>
          </a:p>
          <a:p>
            <a:r>
              <a:rPr lang="en-GB" i="1" dirty="0" err="1"/>
              <a:t>ndarray.size</a:t>
            </a:r>
            <a:r>
              <a:rPr lang="en-GB" dirty="0"/>
              <a:t> 	Total data amount</a:t>
            </a:r>
          </a:p>
          <a:p>
            <a:r>
              <a:rPr lang="en-GB" i="1" dirty="0" err="1"/>
              <a:t>ndarray.dtype</a:t>
            </a:r>
            <a:r>
              <a:rPr lang="en-GB" dirty="0"/>
              <a:t> 	Data type in the array (standard or </a:t>
            </a:r>
            <a:r>
              <a:rPr lang="en-GB" dirty="0" err="1"/>
              <a:t>numpy</a:t>
            </a:r>
            <a:r>
              <a:rPr lang="en-GB" dirty="0"/>
              <a:t>)</a:t>
            </a:r>
          </a:p>
          <a:p>
            <a:r>
              <a:rPr lang="en-GB" i="1" dirty="0"/>
              <a:t>print(array)</a:t>
            </a:r>
            <a:r>
              <a:rPr lang="en-GB" dirty="0"/>
              <a:t> 	Will print the array nicely, but if too larger to print nicely will print with "…," across central points.</a:t>
            </a:r>
          </a:p>
          <a:p>
            <a:r>
              <a:rPr lang="en-GB" dirty="0"/>
              <a:t>Options set with </a:t>
            </a:r>
            <a:r>
              <a:rPr lang="en-GB" i="1" dirty="0" err="1"/>
              <a:t>numpy.set_printoptions</a:t>
            </a:r>
            <a:r>
              <a:rPr lang="en-GB" dirty="0"/>
              <a:t>, including </a:t>
            </a:r>
            <a:r>
              <a:rPr lang="en-GB" i="1" dirty="0" err="1"/>
              <a:t>numpy.set_printoptions</a:t>
            </a:r>
            <a:r>
              <a:rPr lang="en-GB" i="1" dirty="0"/>
              <a:t>(threshold = None)</a:t>
            </a:r>
            <a:endParaRPr lang="en-IN" i="1" dirty="0"/>
          </a:p>
        </p:txBody>
      </p:sp>
    </p:spTree>
    <p:extLst>
      <p:ext uri="{BB962C8B-B14F-4D97-AF65-F5344CB8AC3E}">
        <p14:creationId xmlns:p14="http://schemas.microsoft.com/office/powerpoint/2010/main" val="264787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Indexing</a:t>
            </a:r>
            <a:endParaRPr lang="en-IN" dirty="0"/>
          </a:p>
        </p:txBody>
      </p:sp>
      <p:sp>
        <p:nvSpPr>
          <p:cNvPr id="3" name="Content Placeholder 2"/>
          <p:cNvSpPr>
            <a:spLocks noGrp="1"/>
          </p:cNvSpPr>
          <p:nvPr>
            <p:ph idx="1"/>
          </p:nvPr>
        </p:nvSpPr>
        <p:spPr/>
        <p:txBody>
          <a:bodyPr/>
          <a:lstStyle/>
          <a:p>
            <a:r>
              <a:rPr lang="en-GB" b="1" dirty="0"/>
              <a:t>Data locations are referenced using [row, col] (for 2D):</a:t>
            </a:r>
          </a:p>
          <a:p>
            <a:r>
              <a:rPr lang="en-IN" i="1" dirty="0" err="1"/>
              <a:t>arrayA</a:t>
            </a:r>
            <a:r>
              <a:rPr lang="en-IN" i="1" dirty="0"/>
              <a:t>[1,2] </a:t>
            </a:r>
            <a:r>
              <a:rPr lang="en-IN" dirty="0"/>
              <a:t>not </a:t>
            </a:r>
            <a:r>
              <a:rPr lang="en-IN" i="1" dirty="0" err="1"/>
              <a:t>arrayA</a:t>
            </a:r>
            <a:r>
              <a:rPr lang="en-IN" i="1" dirty="0"/>
              <a:t>[1][2]</a:t>
            </a:r>
          </a:p>
          <a:p>
            <a:r>
              <a:rPr lang="en-GB" dirty="0"/>
              <a:t>This means we can slice across multiple dimensions, one of the most useful aspects on </a:t>
            </a:r>
            <a:r>
              <a:rPr lang="en-GB" dirty="0" err="1"/>
              <a:t>numpy</a:t>
            </a:r>
            <a:r>
              <a:rPr lang="en-GB" dirty="0"/>
              <a:t> arrays:</a:t>
            </a:r>
            <a:br>
              <a:rPr lang="en-GB" dirty="0"/>
            </a:br>
            <a:r>
              <a:rPr lang="en-GB" i="1" dirty="0"/>
              <a:t>a = </a:t>
            </a:r>
            <a:r>
              <a:rPr lang="en-GB" i="1" dirty="0" err="1"/>
              <a:t>arrayA</a:t>
            </a:r>
            <a:r>
              <a:rPr lang="en-GB" i="1" dirty="0"/>
              <a:t>[1:3,:] 	</a:t>
            </a:r>
            <a:r>
              <a:rPr lang="en-GB" dirty="0"/>
              <a:t>array of the 2nd and 3rd row, all columns.</a:t>
            </a:r>
            <a:br>
              <a:rPr lang="en-GB" dirty="0"/>
            </a:br>
            <a:r>
              <a:rPr lang="en-GB" i="1" dirty="0"/>
              <a:t>b = </a:t>
            </a:r>
            <a:r>
              <a:rPr lang="en-GB" i="1" dirty="0" err="1"/>
              <a:t>arrayA</a:t>
            </a:r>
            <a:r>
              <a:rPr lang="en-GB" i="1" dirty="0"/>
              <a:t>[:, 1] 	</a:t>
            </a:r>
            <a:r>
              <a:rPr lang="en-GB" dirty="0"/>
              <a:t>array of all values in second column.</a:t>
            </a:r>
          </a:p>
          <a:p>
            <a:r>
              <a:rPr lang="en-GB" dirty="0"/>
              <a:t>You can also use … to represent "the rest":</a:t>
            </a:r>
            <a:br>
              <a:rPr lang="en-GB" dirty="0"/>
            </a:br>
            <a:r>
              <a:rPr lang="en-GB" i="1" dirty="0"/>
              <a:t>a[4,...,5,:] == a[4,:,:,5,:].</a:t>
            </a:r>
            <a:endParaRPr lang="en-IN" i="1" dirty="0"/>
          </a:p>
        </p:txBody>
      </p:sp>
    </p:spTree>
    <p:extLst>
      <p:ext uri="{BB962C8B-B14F-4D97-AF65-F5344CB8AC3E}">
        <p14:creationId xmlns:p14="http://schemas.microsoft.com/office/powerpoint/2010/main" val="246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Percentile</a:t>
            </a:r>
            <a:endParaRPr lang="en-IN" dirty="0"/>
          </a:p>
        </p:txBody>
      </p:sp>
      <p:sp>
        <p:nvSpPr>
          <p:cNvPr id="3" name="Content Placeholder 2"/>
          <p:cNvSpPr>
            <a:spLocks noGrp="1"/>
          </p:cNvSpPr>
          <p:nvPr>
            <p:ph idx="1"/>
          </p:nvPr>
        </p:nvSpPr>
        <p:spPr/>
        <p:txBody>
          <a:bodyPr/>
          <a:lstStyle/>
          <a:p>
            <a:r>
              <a:rPr lang="en-IN" b="1" dirty="0" err="1"/>
              <a:t>numpy.percentile</a:t>
            </a:r>
            <a:r>
              <a:rPr lang="en-IN" b="1" dirty="0"/>
              <a:t>(a, q, axis=</a:t>
            </a:r>
            <a:r>
              <a:rPr lang="en-IN" b="1" dirty="0" err="1"/>
              <a:t>None,iterpolation</a:t>
            </a:r>
            <a:r>
              <a:rPr lang="en-IN" b="1" dirty="0"/>
              <a:t>=’linear’)</a:t>
            </a:r>
          </a:p>
          <a:p>
            <a:r>
              <a:rPr lang="en-GB" b="1" dirty="0"/>
              <a:t>a</a:t>
            </a:r>
            <a:r>
              <a:rPr lang="en-GB" dirty="0"/>
              <a:t>: array containing numbers whose range is required</a:t>
            </a:r>
            <a:br>
              <a:rPr lang="en-GB" dirty="0"/>
            </a:br>
            <a:r>
              <a:rPr lang="en-GB" b="1" dirty="0"/>
              <a:t>q</a:t>
            </a:r>
            <a:r>
              <a:rPr lang="en-GB" dirty="0"/>
              <a:t>: percentile to compute(must be between 0 and 100)</a:t>
            </a:r>
            <a:br>
              <a:rPr lang="en-GB" dirty="0"/>
            </a:br>
            <a:r>
              <a:rPr lang="en-GB" b="1" dirty="0"/>
              <a:t>axis</a:t>
            </a:r>
            <a:r>
              <a:rPr lang="en-GB" dirty="0"/>
              <a:t>: axis or axes along which the range is computed, default is to compute the range of the flattened array</a:t>
            </a:r>
            <a:br>
              <a:rPr lang="en-GB" dirty="0"/>
            </a:br>
            <a:r>
              <a:rPr lang="en-GB" b="1" dirty="0"/>
              <a:t>interpolation</a:t>
            </a:r>
            <a:r>
              <a:rPr lang="en-GB" dirty="0"/>
              <a:t>: it can take the values as ‘linear’, ‘lower’, ‘higher’, ‘</a:t>
            </a:r>
            <a:r>
              <a:rPr lang="en-GB" dirty="0" err="1"/>
              <a:t>midpoint’or</a:t>
            </a:r>
            <a:r>
              <a:rPr lang="en-GB" dirty="0"/>
              <a:t> ‘nearest’.</a:t>
            </a:r>
            <a:endParaRPr lang="en-IN" dirty="0"/>
          </a:p>
        </p:txBody>
      </p:sp>
    </p:spTree>
    <p:extLst>
      <p:ext uri="{BB962C8B-B14F-4D97-AF65-F5344CB8AC3E}">
        <p14:creationId xmlns:p14="http://schemas.microsoft.com/office/powerpoint/2010/main" val="176284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1213</Words>
  <Application>Microsoft Office PowerPoint</Application>
  <PresentationFormat>Widescreen</PresentationFormat>
  <Paragraphs>168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proxima-nova</vt:lpstr>
      <vt:lpstr>sohne</vt:lpstr>
      <vt:lpstr>Times New Roman</vt:lpstr>
      <vt:lpstr>Office Theme</vt:lpstr>
      <vt:lpstr>NumPy &amp; Pandas</vt:lpstr>
      <vt:lpstr>PowerPoint Presentation</vt:lpstr>
      <vt:lpstr>PowerPoint Presentation</vt:lpstr>
      <vt:lpstr>ndarray ndarray or numpy.array (alias) is the basic data format</vt:lpstr>
      <vt:lpstr>Built in functions</vt:lpstr>
      <vt:lpstr>Arange</vt:lpstr>
      <vt:lpstr>ndarray</vt:lpstr>
      <vt:lpstr>Indexing</vt:lpstr>
      <vt:lpstr>Percentile</vt:lpstr>
      <vt:lpstr>PowerPoint Presentation</vt:lpstr>
      <vt:lpstr>Variance</vt:lpstr>
      <vt:lpstr>PowerPoint Presentation</vt:lpstr>
      <vt:lpstr>Standard deviation</vt:lpstr>
      <vt:lpstr>Median</vt:lpstr>
      <vt:lpstr>PowerPoint Presentation</vt:lpstr>
      <vt:lpstr>Pandas</vt:lpstr>
      <vt:lpstr>Creating Series</vt:lpstr>
      <vt:lpstr> DataFrames</vt:lpstr>
      <vt:lpstr> Adding to DataFrames </vt:lpstr>
      <vt:lpstr>Speed Testing Pandas vs. Numpy</vt:lpstr>
      <vt:lpstr>PowerPoint Presentation</vt:lpstr>
      <vt:lpstr>PowerPoint Presentation</vt:lpstr>
      <vt:lpstr>Querying with Index</vt:lpstr>
      <vt:lpstr>PowerPoint Presentation</vt:lpstr>
      <vt:lpstr>PowerPoint Presentation</vt:lpstr>
      <vt:lpstr>Vector Operation</vt:lpstr>
      <vt:lpstr>PowerPoint Presentation</vt:lpstr>
      <vt:lpstr>PowerPoint Presentation</vt:lpstr>
      <vt:lpstr>PowerPoint Presentation</vt:lpstr>
      <vt:lpstr>PowerPoint Presentation</vt:lpstr>
      <vt:lpstr>PowerPoint Presentation</vt:lpstr>
      <vt:lpstr>PowerPoint Presentation</vt:lpstr>
      <vt:lpstr>PANDAS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&amp; Pandas</dc:title>
  <dc:creator>Microsoft account</dc:creator>
  <cp:lastModifiedBy>LAKSHMI</cp:lastModifiedBy>
  <cp:revision>11</cp:revision>
  <dcterms:created xsi:type="dcterms:W3CDTF">2021-12-20T16:22:53Z</dcterms:created>
  <dcterms:modified xsi:type="dcterms:W3CDTF">2021-12-24T07:51:37Z</dcterms:modified>
</cp:coreProperties>
</file>