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96" r:id="rId3"/>
    <p:sldId id="295" r:id="rId4"/>
    <p:sldId id="282" r:id="rId5"/>
    <p:sldId id="313" r:id="rId6"/>
    <p:sldId id="315" r:id="rId7"/>
    <p:sldId id="303" r:id="rId8"/>
    <p:sldId id="304" r:id="rId9"/>
    <p:sldId id="306" r:id="rId10"/>
    <p:sldId id="309" r:id="rId11"/>
    <p:sldId id="310" r:id="rId12"/>
    <p:sldId id="312" r:id="rId13"/>
    <p:sldId id="257" r:id="rId14"/>
    <p:sldId id="297" r:id="rId15"/>
    <p:sldId id="258" r:id="rId16"/>
    <p:sldId id="259" r:id="rId17"/>
    <p:sldId id="290" r:id="rId18"/>
    <p:sldId id="298" r:id="rId19"/>
    <p:sldId id="266" r:id="rId20"/>
    <p:sldId id="292" r:id="rId21"/>
    <p:sldId id="265" r:id="rId22"/>
    <p:sldId id="285" r:id="rId23"/>
    <p:sldId id="275" r:id="rId24"/>
    <p:sldId id="267" r:id="rId25"/>
    <p:sldId id="269" r:id="rId26"/>
    <p:sldId id="294" r:id="rId27"/>
    <p:sldId id="270" r:id="rId28"/>
    <p:sldId id="271" r:id="rId29"/>
    <p:sldId id="272" r:id="rId30"/>
    <p:sldId id="273" r:id="rId31"/>
    <p:sldId id="274" r:id="rId32"/>
    <p:sldId id="27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C0F9138A-D28A-4532-B44D-94B94989471E}">
          <p14:sldIdLst>
            <p14:sldId id="256"/>
            <p14:sldId id="296"/>
            <p14:sldId id="295"/>
            <p14:sldId id="282"/>
            <p14:sldId id="313"/>
            <p14:sldId id="315"/>
            <p14:sldId id="303"/>
            <p14:sldId id="304"/>
            <p14:sldId id="306"/>
            <p14:sldId id="309"/>
            <p14:sldId id="310"/>
            <p14:sldId id="312"/>
            <p14:sldId id="257"/>
            <p14:sldId id="297"/>
            <p14:sldId id="258"/>
            <p14:sldId id="259"/>
            <p14:sldId id="290"/>
            <p14:sldId id="298"/>
            <p14:sldId id="266"/>
            <p14:sldId id="292"/>
            <p14:sldId id="265"/>
            <p14:sldId id="285"/>
            <p14:sldId id="275"/>
            <p14:sldId id="267"/>
            <p14:sldId id="269"/>
            <p14:sldId id="294"/>
            <p14:sldId id="270"/>
            <p14:sldId id="271"/>
            <p14:sldId id="272"/>
            <p14:sldId id="273"/>
            <p14:sldId id="274"/>
            <p14:sldId id="2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660"/>
  </p:normalViewPr>
  <p:slideViewPr>
    <p:cSldViewPr>
      <p:cViewPr varScale="1">
        <p:scale>
          <a:sx n="74" d="100"/>
          <a:sy n="74" d="100"/>
        </p:scale>
        <p:origin x="-118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5435953-06FE-436A-BE16-DF828109DE77}" type="datetimeFigureOut">
              <a:rPr lang="en-US"/>
              <a:pPr>
                <a:defRPr/>
              </a:pPr>
              <a:t>12/16/2021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A883F14-C812-4625-921E-C70CD0BC61ED}" type="slidenum">
              <a:rPr lang="en-US"/>
              <a:pPr>
                <a:defRPr/>
              </a:pPr>
              <a:t>‹#›</a:t>
            </a:fld>
            <a:endParaRPr lang="en-US"/>
          </a:p>
        </p:txBody>
      </p:sp>
    </p:spTree>
    <p:extLst>
      <p:ext uri="{BB962C8B-B14F-4D97-AF65-F5344CB8AC3E}">
        <p14:creationId xmlns:p14="http://schemas.microsoft.com/office/powerpoint/2010/main" val="2307822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a:t>
            </a:fld>
            <a:endParaRPr lang="en-US"/>
          </a:p>
        </p:txBody>
      </p:sp>
    </p:spTree>
    <p:extLst>
      <p:ext uri="{BB962C8B-B14F-4D97-AF65-F5344CB8AC3E}">
        <p14:creationId xmlns:p14="http://schemas.microsoft.com/office/powerpoint/2010/main" val="80060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 – always state the name of the position, organization, and where they found the job/internship/fellowship. If they have a connection, they should name it in this paragraph (my former supervisor, Keiara Osborne, who now works with this organization or one of your accountants, Tucker McFarland or my professor, Dr. Lily Rodriguez, sent me this opening…and encouraged me to apply). The hook is a brief sentence or two about their interest in the organization and a little about their background to catch the employers attention. </a:t>
            </a:r>
          </a:p>
          <a:p>
            <a:endParaRPr lang="en-US" dirty="0"/>
          </a:p>
          <a:p>
            <a:r>
              <a:rPr lang="en-US" dirty="0"/>
              <a:t>Academic introduction – Not every opportunity students apply to are directly connected to their major. This information is only necessary if students want to highlight this information in connection to the position. </a:t>
            </a:r>
          </a:p>
          <a:p>
            <a:endParaRPr lang="en-US" dirty="0"/>
          </a:p>
          <a:p>
            <a:r>
              <a:rPr lang="en-US" dirty="0"/>
              <a:t>Conclusion – Students can offer to follow up with the employer by stating something like, “I will follow up in one week to ensure you’ve received my materials.” or (more assertive) “I will follow up in one week to inquire about scheduling an interview.” This is optional and should NOT be used if the posting says “no phone calls/emails.” If a student includes this in this letter, they must be sure to follow up on the noted date. </a:t>
            </a:r>
          </a:p>
        </p:txBody>
      </p:sp>
      <p:sp>
        <p:nvSpPr>
          <p:cNvPr id="4" name="Slide Number Placeholder 3"/>
          <p:cNvSpPr>
            <a:spLocks noGrp="1"/>
          </p:cNvSpPr>
          <p:nvPr>
            <p:ph type="sldNum" sz="quarter" idx="10"/>
          </p:nvPr>
        </p:nvSpPr>
        <p:spPr/>
        <p:txBody>
          <a:bodyPr/>
          <a:lstStyle/>
          <a:p>
            <a:fld id="{9BA690B9-22AA-4ACC-8FA6-C653263F7839}" type="slidenum">
              <a:rPr lang="en-US" smtClean="0"/>
              <a:t>12</a:t>
            </a:fld>
            <a:endParaRPr lang="en-US"/>
          </a:p>
        </p:txBody>
      </p:sp>
    </p:spTree>
    <p:extLst>
      <p:ext uri="{BB962C8B-B14F-4D97-AF65-F5344CB8AC3E}">
        <p14:creationId xmlns:p14="http://schemas.microsoft.com/office/powerpoint/2010/main" val="178316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Marketing Tool (first point)</a:t>
            </a:r>
          </a:p>
          <a:p>
            <a:pPr eaLnBrk="1" hangingPunct="1">
              <a:spcBef>
                <a:spcPct val="0"/>
              </a:spcBef>
            </a:pPr>
            <a:r>
              <a:rPr lang="en-US" dirty="0" smtClean="0"/>
              <a:t>Wow factor! (2</a:t>
            </a:r>
            <a:r>
              <a:rPr lang="en-US" baseline="30000" dirty="0" smtClean="0"/>
              <a:t>nd</a:t>
            </a:r>
            <a:r>
              <a:rPr lang="en-US" dirty="0" smtClean="0"/>
              <a:t> point)</a:t>
            </a:r>
          </a:p>
          <a:p>
            <a:pPr eaLnBrk="1" hangingPunct="1">
              <a:spcBef>
                <a:spcPct val="0"/>
              </a:spcBef>
            </a:pPr>
            <a:r>
              <a:rPr lang="en-US" dirty="0" smtClean="0"/>
              <a:t>Purpose</a:t>
            </a:r>
          </a:p>
          <a:p>
            <a:pPr eaLnBrk="1" hangingPunct="1">
              <a:spcBef>
                <a:spcPct val="0"/>
              </a:spcBef>
            </a:pPr>
            <a:r>
              <a:rPr lang="en-US" dirty="0" smtClean="0"/>
              <a:t>Not historical record- keep it brief ------ But how brief? (3</a:t>
            </a:r>
            <a:r>
              <a:rPr lang="en-US" baseline="30000" dirty="0" smtClean="0"/>
              <a:t>rd</a:t>
            </a:r>
            <a:r>
              <a:rPr lang="en-US" dirty="0" smtClean="0"/>
              <a:t> point)</a:t>
            </a:r>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89E4BF-AA08-48DF-971C-8497EE0FF486}"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16788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14</a:t>
            </a:fld>
            <a:endParaRPr lang="en-US"/>
          </a:p>
        </p:txBody>
      </p:sp>
    </p:spTree>
    <p:extLst>
      <p:ext uri="{BB962C8B-B14F-4D97-AF65-F5344CB8AC3E}">
        <p14:creationId xmlns:p14="http://schemas.microsoft.com/office/powerpoint/2010/main" val="95875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1-2 pages in length based upon discipline</a:t>
            </a:r>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1DE9A2-FDF6-43E4-9755-E165AFFE0468}" type="slidenum">
              <a:rPr lang="en-US" smtClean="0"/>
              <a:pPr fontAlgn="base">
                <a:spcBef>
                  <a:spcPct val="0"/>
                </a:spcBef>
                <a:spcAft>
                  <a:spcPct val="0"/>
                </a:spcAft>
                <a:defRPr/>
              </a:pPr>
              <a:t>15</a:t>
            </a:fld>
            <a:endParaRPr lang="en-US" smtClean="0"/>
          </a:p>
        </p:txBody>
      </p:sp>
    </p:spTree>
    <p:extLst>
      <p:ext uri="{BB962C8B-B14F-4D97-AF65-F5344CB8AC3E}">
        <p14:creationId xmlns:p14="http://schemas.microsoft.com/office/powerpoint/2010/main" val="9153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Resume is dynamic changing document</a:t>
            </a:r>
          </a:p>
          <a:p>
            <a:pPr eaLnBrk="1" hangingPunct="1">
              <a:spcBef>
                <a:spcPct val="0"/>
              </a:spcBef>
            </a:pPr>
            <a:r>
              <a:rPr lang="en-US" smtClean="0"/>
              <a:t>Update after each semester</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2AA312-E99D-4611-86A0-3C6F6E1FB3CB}"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165017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17</a:t>
            </a:fld>
            <a:endParaRPr lang="en-US"/>
          </a:p>
        </p:txBody>
      </p:sp>
    </p:spTree>
    <p:extLst>
      <p:ext uri="{BB962C8B-B14F-4D97-AF65-F5344CB8AC3E}">
        <p14:creationId xmlns:p14="http://schemas.microsoft.com/office/powerpoint/2010/main" val="12679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18</a:t>
            </a:fld>
            <a:endParaRPr lang="en-US"/>
          </a:p>
        </p:txBody>
      </p:sp>
    </p:spTree>
    <p:extLst>
      <p:ext uri="{BB962C8B-B14F-4D97-AF65-F5344CB8AC3E}">
        <p14:creationId xmlns:p14="http://schemas.microsoft.com/office/powerpoint/2010/main" val="30254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19</a:t>
            </a:fld>
            <a:endParaRPr lang="en-US"/>
          </a:p>
        </p:txBody>
      </p:sp>
    </p:spTree>
    <p:extLst>
      <p:ext uri="{BB962C8B-B14F-4D97-AF65-F5344CB8AC3E}">
        <p14:creationId xmlns:p14="http://schemas.microsoft.com/office/powerpoint/2010/main" val="952909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6CB8855-1C37-4C57-8FEA-32FBE7CBBD4C}" type="slidenum">
              <a:rPr lang="en-US" smtClean="0"/>
              <a:pPr/>
              <a:t>20</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Tahoma" pitchFamily="34" charset="0"/>
              </a:rPr>
              <a:t>Instead of telling your audience “I’m a good communicator” or “I have strong analytical skills,” show your skills with real data.  The following statement is from the resume of an applicant for an operations positions in a toy company:</a:t>
            </a:r>
          </a:p>
          <a:p>
            <a:pPr eaLnBrk="1" hangingPunct="1"/>
            <a:endParaRPr lang="en-US" smtClean="0">
              <a:latin typeface="Tahoma" pitchFamily="34" charset="0"/>
            </a:endParaRPr>
          </a:p>
          <a:p>
            <a:pPr eaLnBrk="1" hangingPunct="1">
              <a:buFontTx/>
              <a:buChar char="•"/>
            </a:pPr>
            <a:r>
              <a:rPr lang="en-US" smtClean="0">
                <a:latin typeface="Tahoma" pitchFamily="34" charset="0"/>
              </a:rPr>
              <a:t>Managed eight reindeer</a:t>
            </a:r>
            <a:endParaRPr lang="en-US" i="1" smtClean="0">
              <a:latin typeface="Tahoma" pitchFamily="34" charset="0"/>
            </a:endParaRPr>
          </a:p>
          <a:p>
            <a:pPr eaLnBrk="1" hangingPunct="1"/>
            <a:endParaRPr lang="en-US" i="1" smtClean="0">
              <a:latin typeface="Tahoma" pitchFamily="34" charset="0"/>
            </a:endParaRPr>
          </a:p>
          <a:p>
            <a:pPr eaLnBrk="1" hangingPunct="1"/>
            <a:r>
              <a:rPr lang="en-US" i="1" smtClean="0">
                <a:latin typeface="Tahoma" pitchFamily="34" charset="0"/>
              </a:rPr>
              <a:t>Here’s how to make the statement results-oriented:</a:t>
            </a:r>
            <a:endParaRPr lang="en-US" smtClean="0">
              <a:latin typeface="Tahoma" pitchFamily="34" charset="0"/>
            </a:endParaRPr>
          </a:p>
          <a:p>
            <a:pPr eaLnBrk="1" hangingPunct="1">
              <a:buFontTx/>
              <a:buChar char="•"/>
            </a:pPr>
            <a:r>
              <a:rPr lang="en-US" smtClean="0">
                <a:latin typeface="Tahoma" pitchFamily="34" charset="0"/>
              </a:rPr>
              <a:t>Managed eight reindeer to distribute toys around the globe.</a:t>
            </a:r>
            <a:endParaRPr lang="en-US" i="1" smtClean="0">
              <a:latin typeface="Tahoma" pitchFamily="34" charset="0"/>
            </a:endParaRPr>
          </a:p>
          <a:p>
            <a:pPr eaLnBrk="1" hangingPunct="1"/>
            <a:endParaRPr lang="en-US" i="1" smtClean="0">
              <a:latin typeface="Tahoma" pitchFamily="34" charset="0"/>
            </a:endParaRPr>
          </a:p>
          <a:p>
            <a:pPr eaLnBrk="1" hangingPunct="1"/>
            <a:r>
              <a:rPr lang="en-US" i="1" smtClean="0">
                <a:latin typeface="Tahoma" pitchFamily="34" charset="0"/>
              </a:rPr>
              <a:t>Or better still . . .</a:t>
            </a:r>
            <a:endParaRPr lang="en-US" smtClean="0">
              <a:latin typeface="Tahoma" pitchFamily="34" charset="0"/>
            </a:endParaRPr>
          </a:p>
          <a:p>
            <a:pPr eaLnBrk="1" hangingPunct="1">
              <a:buFontTx/>
              <a:buChar char="•"/>
            </a:pPr>
            <a:r>
              <a:rPr lang="en-US" smtClean="0">
                <a:latin typeface="Tahoma" pitchFamily="34" charset="0"/>
              </a:rPr>
              <a:t>Increased 2005 global gift distribution 60% by successfully hiring, training, and managing eight reindeer to distribute toys around the globe.</a:t>
            </a:r>
          </a:p>
          <a:p>
            <a:pPr eaLnBrk="1" hangingPunct="1"/>
            <a:endParaRPr lang="en-US" smtClean="0">
              <a:latin typeface="Tahoma" pitchFamily="34" charset="0"/>
            </a:endParaRPr>
          </a:p>
          <a:p>
            <a:pPr eaLnBrk="1" hangingPunct="1"/>
            <a:r>
              <a:rPr lang="en-US" smtClean="0">
                <a:latin typeface="Tahoma" pitchFamily="34" charset="0"/>
              </a:rPr>
              <a:t>The final statement is not too lengthy; remember it’s the facts that set the candidate apart. </a:t>
            </a:r>
          </a:p>
        </p:txBody>
      </p:sp>
    </p:spTree>
    <p:extLst>
      <p:ext uri="{BB962C8B-B14F-4D97-AF65-F5344CB8AC3E}">
        <p14:creationId xmlns:p14="http://schemas.microsoft.com/office/powerpoint/2010/main" val="3031125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Refer to employer survey</a:t>
            </a:r>
          </a:p>
          <a:p>
            <a:pPr eaLnBrk="1" hangingPunct="1">
              <a:spcBef>
                <a:spcPct val="0"/>
              </a:spcBef>
            </a:pPr>
            <a:r>
              <a:rPr lang="en-US" smtClean="0"/>
              <a:t>No staples, folded, salary history, and do not lie or exaggerate</a:t>
            </a: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12EA3-2C30-42E0-B1F6-A9999822E640}"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val="34772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a:t>
            </a:fld>
            <a:endParaRPr lang="en-US"/>
          </a:p>
        </p:txBody>
      </p:sp>
    </p:spTree>
    <p:extLst>
      <p:ext uri="{BB962C8B-B14F-4D97-AF65-F5344CB8AC3E}">
        <p14:creationId xmlns:p14="http://schemas.microsoft.com/office/powerpoint/2010/main" val="1911127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22</a:t>
            </a:fld>
            <a:endParaRPr lang="en-US"/>
          </a:p>
        </p:txBody>
      </p:sp>
    </p:spTree>
    <p:extLst>
      <p:ext uri="{BB962C8B-B14F-4D97-AF65-F5344CB8AC3E}">
        <p14:creationId xmlns:p14="http://schemas.microsoft.com/office/powerpoint/2010/main" val="3718717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23</a:t>
            </a:fld>
            <a:endParaRPr lang="en-US"/>
          </a:p>
        </p:txBody>
      </p:sp>
    </p:spTree>
    <p:extLst>
      <p:ext uri="{BB962C8B-B14F-4D97-AF65-F5344CB8AC3E}">
        <p14:creationId xmlns:p14="http://schemas.microsoft.com/office/powerpoint/2010/main" val="3684699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Name in larger font and bolded</a:t>
            </a:r>
          </a:p>
          <a:p>
            <a:pPr eaLnBrk="1" hangingPunct="1">
              <a:spcBef>
                <a:spcPct val="0"/>
              </a:spcBef>
            </a:pPr>
            <a:r>
              <a:rPr lang="en-US" smtClean="0"/>
              <a:t>Speak about professionalism with phone and email</a:t>
            </a:r>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80A73E-B004-4A8D-B21B-B6E17E811849}" type="slidenum">
              <a:rPr lang="en-US" smtClean="0"/>
              <a:pPr fontAlgn="base">
                <a:spcBef>
                  <a:spcPct val="0"/>
                </a:spcBef>
                <a:spcAft>
                  <a:spcPct val="0"/>
                </a:spcAft>
                <a:defRPr/>
              </a:pPr>
              <a:t>24</a:t>
            </a:fld>
            <a:endParaRPr lang="en-US" smtClean="0"/>
          </a:p>
        </p:txBody>
      </p:sp>
    </p:spTree>
    <p:extLst>
      <p:ext uri="{BB962C8B-B14F-4D97-AF65-F5344CB8AC3E}">
        <p14:creationId xmlns:p14="http://schemas.microsoft.com/office/powerpoint/2010/main" val="596630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Recruiter is trying to fill position not look for you a job</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2FE1B3-1B7D-4FDA-A779-272E817FD56C}" type="slidenum">
              <a:rPr lang="en-US" smtClean="0"/>
              <a:pPr fontAlgn="base">
                <a:spcBef>
                  <a:spcPct val="0"/>
                </a:spcBef>
                <a:spcAft>
                  <a:spcPct val="0"/>
                </a:spcAft>
                <a:defRPr/>
              </a:pPr>
              <a:t>25</a:t>
            </a:fld>
            <a:endParaRPr lang="en-US" smtClean="0"/>
          </a:p>
        </p:txBody>
      </p:sp>
    </p:spTree>
    <p:extLst>
      <p:ext uri="{BB962C8B-B14F-4D97-AF65-F5344CB8AC3E}">
        <p14:creationId xmlns:p14="http://schemas.microsoft.com/office/powerpoint/2010/main" val="2286235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26</a:t>
            </a:fld>
            <a:endParaRPr lang="en-US"/>
          </a:p>
        </p:txBody>
      </p:sp>
    </p:spTree>
    <p:extLst>
      <p:ext uri="{BB962C8B-B14F-4D97-AF65-F5344CB8AC3E}">
        <p14:creationId xmlns:p14="http://schemas.microsoft.com/office/powerpoint/2010/main" val="2256686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List degree first and graduation date over years you attended</a:t>
            </a:r>
          </a:p>
          <a:p>
            <a:pPr eaLnBrk="1" hangingPunct="1">
              <a:spcBef>
                <a:spcPct val="0"/>
              </a:spcBef>
            </a:pPr>
            <a:r>
              <a:rPr lang="en-US" smtClean="0"/>
              <a:t>Employer focus- want to know when you are available and what type of degree </a:t>
            </a:r>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B446CB-FE16-4AD9-941B-15E6F2C4749D}" type="slidenum">
              <a:rPr lang="en-US" smtClean="0"/>
              <a:pPr fontAlgn="base">
                <a:spcBef>
                  <a:spcPct val="0"/>
                </a:spcBef>
                <a:spcAft>
                  <a:spcPct val="0"/>
                </a:spcAft>
                <a:defRPr/>
              </a:pPr>
              <a:t>27</a:t>
            </a:fld>
            <a:endParaRPr lang="en-US" smtClean="0"/>
          </a:p>
        </p:txBody>
      </p:sp>
    </p:spTree>
    <p:extLst>
      <p:ext uri="{BB962C8B-B14F-4D97-AF65-F5344CB8AC3E}">
        <p14:creationId xmlns:p14="http://schemas.microsoft.com/office/powerpoint/2010/main" val="3509912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May have more than one section (relevant or other term and other)</a:t>
            </a:r>
          </a:p>
          <a:p>
            <a:pPr eaLnBrk="1" hangingPunct="1">
              <a:spcBef>
                <a:spcPct val="0"/>
              </a:spcBef>
            </a:pPr>
            <a:r>
              <a:rPr lang="en-US" smtClean="0"/>
              <a:t>Remember marketing tool</a:t>
            </a:r>
          </a:p>
          <a:p>
            <a:pPr eaLnBrk="1" hangingPunct="1">
              <a:spcBef>
                <a:spcPct val="0"/>
              </a:spcBef>
            </a:pPr>
            <a:r>
              <a:rPr lang="en-US" smtClean="0"/>
              <a:t>Other resume styles (Functional and Combination)</a:t>
            </a: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A897D5-0A3A-4B98-8178-37B13D065B1E}" type="slidenum">
              <a:rPr lang="en-US" smtClean="0"/>
              <a:pPr fontAlgn="base">
                <a:spcBef>
                  <a:spcPct val="0"/>
                </a:spcBef>
                <a:spcAft>
                  <a:spcPct val="0"/>
                </a:spcAft>
                <a:defRPr/>
              </a:pPr>
              <a:t>28</a:t>
            </a:fld>
            <a:endParaRPr lang="en-US" smtClean="0"/>
          </a:p>
        </p:txBody>
      </p:sp>
    </p:spTree>
    <p:extLst>
      <p:ext uri="{BB962C8B-B14F-4D97-AF65-F5344CB8AC3E}">
        <p14:creationId xmlns:p14="http://schemas.microsoft.com/office/powerpoint/2010/main" val="302708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Look at past job descriptions as a guide</a:t>
            </a:r>
          </a:p>
          <a:p>
            <a:pPr eaLnBrk="1" hangingPunct="1">
              <a:spcBef>
                <a:spcPct val="0"/>
              </a:spcBef>
            </a:pPr>
            <a:r>
              <a:rPr lang="en-US" smtClean="0"/>
              <a:t>Use your objective statement to help focus the info you put under each position</a:t>
            </a:r>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F250C8-31B8-4A1E-B430-ADA70F0C7045}" type="slidenum">
              <a:rPr lang="en-US" smtClean="0"/>
              <a:pPr fontAlgn="base">
                <a:spcBef>
                  <a:spcPct val="0"/>
                </a:spcBef>
                <a:spcAft>
                  <a:spcPct val="0"/>
                </a:spcAft>
                <a:defRPr/>
              </a:pPr>
              <a:t>29</a:t>
            </a:fld>
            <a:endParaRPr lang="en-US" smtClean="0"/>
          </a:p>
        </p:txBody>
      </p:sp>
    </p:spTree>
    <p:extLst>
      <p:ext uri="{BB962C8B-B14F-4D97-AF65-F5344CB8AC3E}">
        <p14:creationId xmlns:p14="http://schemas.microsoft.com/office/powerpoint/2010/main" val="2704958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Show positions of leadership if possible</a:t>
            </a:r>
          </a:p>
          <a:p>
            <a:pPr eaLnBrk="1" hangingPunct="1">
              <a:spcBef>
                <a:spcPct val="0"/>
              </a:spcBef>
            </a:pPr>
            <a:r>
              <a:rPr lang="en-US" smtClean="0"/>
              <a:t>Avoid controversial information</a:t>
            </a:r>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BCA4D9-FE97-4E7B-BD72-649E57E94378}" type="slidenum">
              <a:rPr lang="en-US" smtClean="0"/>
              <a:pPr fontAlgn="base">
                <a:spcBef>
                  <a:spcPct val="0"/>
                </a:spcBef>
                <a:spcAft>
                  <a:spcPct val="0"/>
                </a:spcAft>
                <a:defRPr/>
              </a:pPr>
              <a:t>30</a:t>
            </a:fld>
            <a:endParaRPr lang="en-US" smtClean="0"/>
          </a:p>
        </p:txBody>
      </p:sp>
    </p:spTree>
    <p:extLst>
      <p:ext uri="{BB962C8B-B14F-4D97-AF65-F5344CB8AC3E}">
        <p14:creationId xmlns:p14="http://schemas.microsoft.com/office/powerpoint/2010/main" val="3744862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to send- when asked or with resume 2 schools of thought</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2B29AE-82C9-4CB9-981D-230EE76D7DCF}" type="slidenum">
              <a:rPr lang="en-US" smtClean="0"/>
              <a:pPr fontAlgn="base">
                <a:spcBef>
                  <a:spcPct val="0"/>
                </a:spcBef>
                <a:spcAft>
                  <a:spcPct val="0"/>
                </a:spcAft>
                <a:defRPr/>
              </a:pPr>
              <a:t>31</a:t>
            </a:fld>
            <a:endParaRPr lang="en-US" smtClean="0"/>
          </a:p>
        </p:txBody>
      </p:sp>
    </p:spTree>
    <p:extLst>
      <p:ext uri="{BB962C8B-B14F-4D97-AF65-F5344CB8AC3E}">
        <p14:creationId xmlns:p14="http://schemas.microsoft.com/office/powerpoint/2010/main" val="243498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3</a:t>
            </a:fld>
            <a:endParaRPr lang="en-US"/>
          </a:p>
        </p:txBody>
      </p:sp>
    </p:spTree>
    <p:extLst>
      <p:ext uri="{BB962C8B-B14F-4D97-AF65-F5344CB8AC3E}">
        <p14:creationId xmlns:p14="http://schemas.microsoft.com/office/powerpoint/2010/main" val="3086216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32</a:t>
            </a:fld>
            <a:endParaRPr lang="en-US"/>
          </a:p>
        </p:txBody>
      </p:sp>
    </p:spTree>
    <p:extLst>
      <p:ext uri="{BB962C8B-B14F-4D97-AF65-F5344CB8AC3E}">
        <p14:creationId xmlns:p14="http://schemas.microsoft.com/office/powerpoint/2010/main" val="79640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4</a:t>
            </a:fld>
            <a:endParaRPr lang="en-US"/>
          </a:p>
        </p:txBody>
      </p:sp>
    </p:spTree>
    <p:extLst>
      <p:ext uri="{BB962C8B-B14F-4D97-AF65-F5344CB8AC3E}">
        <p14:creationId xmlns:p14="http://schemas.microsoft.com/office/powerpoint/2010/main" val="155167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mailed in paper resumes, the cover letters introduced the candidate and shared the position for which they were applying. Though we can do this in a subject line nowadays or maybe we are uploading our resume into an application system, cover letters are an excellent way to add depth to our application while also demonstrating our written communication skills. They also show a bit of personality and values in the writing style, word selection, and topics a candidate chooses to discuss. </a:t>
            </a:r>
          </a:p>
        </p:txBody>
      </p:sp>
      <p:sp>
        <p:nvSpPr>
          <p:cNvPr id="4" name="Slide Number Placeholder 3"/>
          <p:cNvSpPr>
            <a:spLocks noGrp="1"/>
          </p:cNvSpPr>
          <p:nvPr>
            <p:ph type="sldNum" sz="quarter" idx="10"/>
          </p:nvPr>
        </p:nvSpPr>
        <p:spPr/>
        <p:txBody>
          <a:bodyPr/>
          <a:lstStyle/>
          <a:p>
            <a:fld id="{9BA690B9-22AA-4ACC-8FA6-C653263F7839}" type="slidenum">
              <a:rPr lang="en-US" smtClean="0"/>
              <a:t>7</a:t>
            </a:fld>
            <a:endParaRPr lang="en-US"/>
          </a:p>
        </p:txBody>
      </p:sp>
    </p:spTree>
    <p:extLst>
      <p:ext uri="{BB962C8B-B14F-4D97-AF65-F5344CB8AC3E}">
        <p14:creationId xmlns:p14="http://schemas.microsoft.com/office/powerpoint/2010/main" val="418124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 reviewer will read the resume first and then come back to the resume and cover letter if they are interested. They can hold more weight in certain fields and positions, especially ones where written communication is important. Cover letters shouldn’t be a list of everything on their resume but instead it is used to TELL THEIR STORY. Students might talk about how they became interested in this field: growing up vising national parks and that sparked their interest in forestry, perhaps they had a family member struggling with addiction and that led to their passion for social work, or maybe they grew up tinkering with computers and have turned it into a career field. Also, maybe they knew they wanted to study philosophy and a guest speaker sparked an interest in medical ethics which led to a summer internship in the field or their engineering curriculum included classes on rapid tooling and prototyping with hands on projects. They might go into detail on a specific experience such as tutoring a third grader in reading and the challenges and successes they faced, or a time they lead a group project for a class as a way to demonstrate their leadership style. These stories bring out their work characteristics, values, and personality, which is what makes them stand out as an individual. </a:t>
            </a:r>
          </a:p>
        </p:txBody>
      </p:sp>
      <p:sp>
        <p:nvSpPr>
          <p:cNvPr id="4" name="Slide Number Placeholder 3"/>
          <p:cNvSpPr>
            <a:spLocks noGrp="1"/>
          </p:cNvSpPr>
          <p:nvPr>
            <p:ph type="sldNum" sz="quarter" idx="10"/>
          </p:nvPr>
        </p:nvSpPr>
        <p:spPr/>
        <p:txBody>
          <a:bodyPr/>
          <a:lstStyle/>
          <a:p>
            <a:fld id="{9BA690B9-22AA-4ACC-8FA6-C653263F7839}" type="slidenum">
              <a:rPr lang="en-US" smtClean="0"/>
              <a:t>8</a:t>
            </a:fld>
            <a:endParaRPr lang="en-US"/>
          </a:p>
        </p:txBody>
      </p:sp>
    </p:spTree>
    <p:extLst>
      <p:ext uri="{BB962C8B-B14F-4D97-AF65-F5344CB8AC3E}">
        <p14:creationId xmlns:p14="http://schemas.microsoft.com/office/powerpoint/2010/main" val="313170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telling stories about themselves, students MUST include why they want to work for this particular organization. Sometimes students are applying for dream organizations (just talk with any student applying to the Disney program or NASA!) but sometimes the equation is pretty simple – the student wants to work in finance and this company has a position that aligns with their qualifications. Not every job is the dream and not every person has a desire to feel passionate about their job and workplace, that’s okay. However, they still want to include at least a sentence that demonstrates that this letter was tailored to this letter was targeted for that particular organization and that the students has done a little research to learn about their organization. </a:t>
            </a:r>
          </a:p>
        </p:txBody>
      </p:sp>
      <p:sp>
        <p:nvSpPr>
          <p:cNvPr id="4" name="Slide Number Placeholder 3"/>
          <p:cNvSpPr>
            <a:spLocks noGrp="1"/>
          </p:cNvSpPr>
          <p:nvPr>
            <p:ph type="sldNum" sz="quarter" idx="10"/>
          </p:nvPr>
        </p:nvSpPr>
        <p:spPr/>
        <p:txBody>
          <a:bodyPr/>
          <a:lstStyle/>
          <a:p>
            <a:fld id="{9BA690B9-22AA-4ACC-8FA6-C653263F7839}" type="slidenum">
              <a:rPr lang="en-US" smtClean="0"/>
              <a:t>9</a:t>
            </a:fld>
            <a:endParaRPr lang="en-US"/>
          </a:p>
        </p:txBody>
      </p:sp>
    </p:spTree>
    <p:extLst>
      <p:ext uri="{BB962C8B-B14F-4D97-AF65-F5344CB8AC3E}">
        <p14:creationId xmlns:p14="http://schemas.microsoft.com/office/powerpoint/2010/main" val="137304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of business formatting – many students have not used this previously so it’s good to show and walk through in detail.</a:t>
            </a:r>
          </a:p>
          <a:p>
            <a:endParaRPr lang="en-US" dirty="0"/>
          </a:p>
          <a:p>
            <a:pPr defTabSz="512064" eaLnBrk="1" fontAlgn="auto" hangingPunct="1">
              <a:spcBef>
                <a:spcPts val="0"/>
              </a:spcBef>
              <a:spcAft>
                <a:spcPts val="0"/>
              </a:spcAft>
              <a:defRPr/>
            </a:pPr>
            <a:r>
              <a:rPr lang="en-US" dirty="0"/>
              <a:t>NOTE: This is a very traditional format. Styles can differ based on career field or company. When it doubt, we encourage students to be more formal and traditional in their presentation and only use something more creative if they know it is a good fit for the organization. If you are working with students in a particular academic discipline or industry, and know that a different style is preferred, please update this slide or point out the distinctions. For example, less traditional/formal organizations and creative companies often like to see a branded header that matches the resume. Some industries prefer a bullet pointed letter that makes a quick connection between skills and experiences sought and the candidates.</a:t>
            </a:r>
            <a:br>
              <a:rPr lang="en-US" dirty="0"/>
            </a:br>
            <a:r>
              <a:rPr lang="en-US" dirty="0"/>
              <a:t> </a:t>
            </a:r>
          </a:p>
        </p:txBody>
      </p:sp>
      <p:sp>
        <p:nvSpPr>
          <p:cNvPr id="4" name="Slide Number Placeholder 3"/>
          <p:cNvSpPr>
            <a:spLocks noGrp="1"/>
          </p:cNvSpPr>
          <p:nvPr>
            <p:ph type="sldNum" sz="quarter" idx="10"/>
          </p:nvPr>
        </p:nvSpPr>
        <p:spPr/>
        <p:txBody>
          <a:bodyPr/>
          <a:lstStyle/>
          <a:p>
            <a:fld id="{9BA690B9-22AA-4ACC-8FA6-C653263F7839}" type="slidenum">
              <a:rPr lang="en-US" smtClean="0"/>
              <a:t>10</a:t>
            </a:fld>
            <a:endParaRPr lang="en-US"/>
          </a:p>
        </p:txBody>
      </p:sp>
    </p:spTree>
    <p:extLst>
      <p:ext uri="{BB962C8B-B14F-4D97-AF65-F5344CB8AC3E}">
        <p14:creationId xmlns:p14="http://schemas.microsoft.com/office/powerpoint/2010/main" val="421369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students can choose to use this style header for their contact information OR they could use the same header as their resume.</a:t>
            </a:r>
          </a:p>
          <a:p>
            <a:endParaRPr lang="en-US" dirty="0"/>
          </a:p>
          <a:p>
            <a:r>
              <a:rPr lang="en-US" dirty="0"/>
              <a:t>Students are encouraged to find a name to address the letter to if at all possible. They can look at the company staff paged, use LinkedIn, google, etc. Doing this research is a great way to demonstrate their willingness to do a little extra when needed. If they can’t find a name, they can leave it blank and simply use the name of the organization and the mailing address (more on this in the video on slide 13).</a:t>
            </a:r>
          </a:p>
        </p:txBody>
      </p:sp>
      <p:sp>
        <p:nvSpPr>
          <p:cNvPr id="4" name="Slide Number Placeholder 3"/>
          <p:cNvSpPr>
            <a:spLocks noGrp="1"/>
          </p:cNvSpPr>
          <p:nvPr>
            <p:ph type="sldNum" sz="quarter" idx="10"/>
          </p:nvPr>
        </p:nvSpPr>
        <p:spPr/>
        <p:txBody>
          <a:bodyPr/>
          <a:lstStyle/>
          <a:p>
            <a:fld id="{9BA690B9-22AA-4ACC-8FA6-C653263F7839}" type="slidenum">
              <a:rPr lang="en-US" smtClean="0"/>
              <a:t>11</a:t>
            </a:fld>
            <a:endParaRPr lang="en-US"/>
          </a:p>
        </p:txBody>
      </p:sp>
    </p:spTree>
    <p:extLst>
      <p:ext uri="{BB962C8B-B14F-4D97-AF65-F5344CB8AC3E}">
        <p14:creationId xmlns:p14="http://schemas.microsoft.com/office/powerpoint/2010/main" val="370301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6E478CDB-3E7C-452A-86E1-9943A6FFC5B9}" type="datetimeFigureOut">
              <a:rPr lang="en-US" smtClean="0"/>
              <a:pPr>
                <a:defRPr/>
              </a:pPr>
              <a:t>12/16/2021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494A1B-799E-4F4E-A1DD-02E4D9F0E03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F8C673B-70F9-4603-B4AB-24D88F31AF64}" type="datetimeFigureOut">
              <a:rPr lang="en-US" smtClean="0"/>
              <a:pPr>
                <a:defRPr/>
              </a:pPr>
              <a:t>12/16/2021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08CE1F-3E1A-4418-9255-EF61AE1F756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F1B7CCF-1EA1-4455-948C-084D7951D9CF}" type="datetimeFigureOut">
              <a:rPr lang="en-US" smtClean="0"/>
              <a:pPr>
                <a:defRPr/>
              </a:pPr>
              <a:t>12/16/2021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EA997D-1AE7-47FA-987F-7E984AC95C8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BA581DD-CBD8-41AB-8BAC-D597099470CA}" type="datetimeFigureOut">
              <a:rPr lang="en-US" smtClean="0"/>
              <a:pPr>
                <a:defRPr/>
              </a:pPr>
              <a:t>12/16/2021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1B9C39-C06A-458D-80B0-5C72C4A1141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pPr>
              <a:defRPr/>
            </a:pPr>
            <a:fld id="{3644685C-F874-4DDF-AF86-C162985543DA}" type="datetimeFigureOut">
              <a:rPr lang="en-US" smtClean="0"/>
              <a:pPr>
                <a:defRPr/>
              </a:pPr>
              <a:t>12/16/2021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1121A6-4A4A-4EF9-95F6-E6C07039FA6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65DF01A-67FA-41BE-8BD7-ACB78A999147}" type="datetimeFigureOut">
              <a:rPr lang="en-US" smtClean="0"/>
              <a:pPr>
                <a:defRPr/>
              </a:pPr>
              <a:t>12/16/2021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B04422-6390-499D-9156-FB6B627FBC0E}" type="slidenum">
              <a:rPr lang="en-US" smtClean="0"/>
              <a:pPr>
                <a:defRPr/>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89EC897-34FF-44C4-BE58-33B2B9F68EC2}" type="datetimeFigureOut">
              <a:rPr lang="en-US" smtClean="0"/>
              <a:pPr>
                <a:defRPr/>
              </a:pPr>
              <a:t>12/16/2021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ECFB929-B225-4C26-82E2-2FE520EDD9A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E5DD4B9-A3BE-4834-8262-9C921E270BCD}" type="datetimeFigureOut">
              <a:rPr lang="en-US" smtClean="0"/>
              <a:pPr>
                <a:defRPr/>
              </a:pPr>
              <a:t>12/16/2021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F2A9617-AD75-41CC-906A-E7E698F77E2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62C1EC-03F9-4499-920D-A5A43EAA1537}" type="datetimeFigureOut">
              <a:rPr lang="en-US" smtClean="0"/>
              <a:pPr>
                <a:defRPr/>
              </a:pPr>
              <a:t>12/16/2021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D27F156-F60D-4334-868B-67E8574E865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pPr>
              <a:defRPr/>
            </a:pPr>
            <a:fld id="{444B655A-F362-4B6C-8CDC-32F64D560E12}" type="datetimeFigureOut">
              <a:rPr lang="en-US" smtClean="0"/>
              <a:pPr>
                <a:defRPr/>
              </a:pPr>
              <a:t>12/16/2021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2F27C4DC-9F5E-4CA9-B750-2937F480375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3A3A8BC-895E-413E-8A4A-CB4A8A89EC94}" type="datetimeFigureOut">
              <a:rPr lang="en-US" smtClean="0"/>
              <a:pPr>
                <a:defRPr/>
              </a:pPr>
              <a:t>12/16/2021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C0D7CFE-D178-4069-9090-97EEA5CB943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defRPr/>
            </a:pPr>
            <a:fld id="{8E9EA860-5C1F-4961-B5B8-6FC970E610D3}" type="datetimeFigureOut">
              <a:rPr lang="en-US" smtClean="0"/>
              <a:pPr>
                <a:defRPr/>
              </a:pPr>
              <a:t>12/16/2021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2921A4F3-E84A-43EC-BF73-F857F66367C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smtClean="0"/>
              <a:t>How to write an effective resume</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AD13924-DC7C-4339-B194-8A4EFFBF2A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5806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sp>
        <p:nvSpPr>
          <p:cNvPr id="11" name="Rounded Rectangle 26">
            <a:extLst>
              <a:ext uri="{FF2B5EF4-FFF2-40B4-BE49-F238E27FC236}">
                <a16:creationId xmlns:a16="http://schemas.microsoft.com/office/drawing/2014/main" xmlns="" id="{72458505-C9BA-445F-AE75-CFC7FF04F4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9" y="640080"/>
            <a:ext cx="360688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cxnSp>
        <p:nvCxnSpPr>
          <p:cNvPr id="13" name="Straight Connector 12">
            <a:extLst>
              <a:ext uri="{FF2B5EF4-FFF2-40B4-BE49-F238E27FC236}">
                <a16:creationId xmlns:a16="http://schemas.microsoft.com/office/drawing/2014/main" xmlns="" id="{492C71F2-7657-4A22-BE4C-647EEDE915B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67300" y="4428744"/>
            <a:ext cx="2057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8320542-13F8-4316-A842-297455C68331}"/>
              </a:ext>
            </a:extLst>
          </p:cNvPr>
          <p:cNvSpPr>
            <a:spLocks noGrp="1"/>
          </p:cNvSpPr>
          <p:nvPr>
            <p:ph type="title"/>
          </p:nvPr>
        </p:nvSpPr>
        <p:spPr>
          <a:xfrm>
            <a:off x="5065747" y="0"/>
            <a:ext cx="3672840" cy="6858000"/>
          </a:xfrm>
          <a:solidFill>
            <a:srgbClr val="203B3B"/>
          </a:solidFill>
        </p:spPr>
        <p:txBody>
          <a:bodyPr vert="horz" lIns="51206" tIns="25603" rIns="51206" bIns="25603" rtlCol="0" anchor="b">
            <a:normAutofit/>
          </a:bodyPr>
          <a:lstStyle/>
          <a:p>
            <a:pPr algn="l" rtl="0">
              <a:spcBef>
                <a:spcPct val="0"/>
              </a:spcBef>
            </a:pPr>
            <a:r>
              <a:rPr lang="en-US" sz="1700" dirty="0">
                <a:solidFill>
                  <a:schemeClr val="bg1"/>
                </a:solidFill>
                <a:latin typeface="Franklin Gothic Book" panose="020B0503020102020204" pitchFamily="34" charset="0"/>
              </a:rPr>
              <a:t>Your Name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Your Address</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Today’s Date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Name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Title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Organization</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Address</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Greeting,</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Introduction Paragraph</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Body Paragraph(s)</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Closing Paragraph</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smtClean="0">
                <a:solidFill>
                  <a:schemeClr val="bg1"/>
                </a:solidFill>
                <a:latin typeface="Franklin Gothic Book" panose="020B0503020102020204" pitchFamily="34" charset="0"/>
              </a:rPr>
              <a:t>Subscription</a:t>
            </a: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Your Name</a:t>
            </a:r>
          </a:p>
        </p:txBody>
      </p:sp>
      <p:sp>
        <p:nvSpPr>
          <p:cNvPr id="3" name="Rectangle 2">
            <a:extLst>
              <a:ext uri="{FF2B5EF4-FFF2-40B4-BE49-F238E27FC236}">
                <a16:creationId xmlns:a16="http://schemas.microsoft.com/office/drawing/2014/main" xmlns="" id="{B91B8C9E-7F3A-447E-94AB-DCB5807FF82D}"/>
              </a:ext>
            </a:extLst>
          </p:cNvPr>
          <p:cNvSpPr/>
          <p:nvPr/>
        </p:nvSpPr>
        <p:spPr>
          <a:xfrm>
            <a:off x="-1" y="1"/>
            <a:ext cx="4580687" cy="6857999"/>
          </a:xfrm>
          <a:prstGeom prst="rect">
            <a:avLst/>
          </a:prstGeom>
          <a:solidFill>
            <a:srgbClr val="F5E8E1"/>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pic>
        <p:nvPicPr>
          <p:cNvPr id="4" name="Picture 3">
            <a:extLst>
              <a:ext uri="{FF2B5EF4-FFF2-40B4-BE49-F238E27FC236}">
                <a16:creationId xmlns:a16="http://schemas.microsoft.com/office/drawing/2014/main" xmlns="" id="{D9540637-4133-407C-B901-20A1F635BE9B}"/>
              </a:ext>
            </a:extLst>
          </p:cNvPr>
          <p:cNvPicPr>
            <a:picLocks noChangeAspect="1"/>
          </p:cNvPicPr>
          <p:nvPr/>
        </p:nvPicPr>
        <p:blipFill rotWithShape="1">
          <a:blip r:embed="rId3"/>
          <a:srcRect b="3858"/>
          <a:stretch/>
        </p:blipFill>
        <p:spPr>
          <a:xfrm>
            <a:off x="600504" y="1284045"/>
            <a:ext cx="3375991" cy="5401987"/>
          </a:xfrm>
          <a:prstGeom prst="rect">
            <a:avLst/>
          </a:prstGeom>
          <a:effectLst/>
        </p:spPr>
      </p:pic>
      <p:sp>
        <p:nvSpPr>
          <p:cNvPr id="5" name="TextBox 4">
            <a:extLst>
              <a:ext uri="{FF2B5EF4-FFF2-40B4-BE49-F238E27FC236}">
                <a16:creationId xmlns:a16="http://schemas.microsoft.com/office/drawing/2014/main" xmlns="" id="{490BCA27-3A8B-428E-88D6-304A9A182596}"/>
              </a:ext>
            </a:extLst>
          </p:cNvPr>
          <p:cNvSpPr txBox="1"/>
          <p:nvPr/>
        </p:nvSpPr>
        <p:spPr>
          <a:xfrm>
            <a:off x="-1" y="107315"/>
            <a:ext cx="4580688" cy="821147"/>
          </a:xfrm>
          <a:prstGeom prst="rect">
            <a:avLst/>
          </a:prstGeom>
          <a:solidFill>
            <a:srgbClr val="D08B03"/>
          </a:solidFill>
        </p:spPr>
        <p:txBody>
          <a:bodyPr wrap="square" lIns="51206" tIns="25603" rIns="51206" bIns="25603" rtlCol="0">
            <a:spAutoFit/>
          </a:bodyPr>
          <a:lstStyle/>
          <a:p>
            <a:pPr algn="ctr"/>
            <a:r>
              <a:rPr lang="en-US" sz="2500" cap="all" dirty="0">
                <a:latin typeface="Book Antiqua" panose="02040602050305030304" pitchFamily="18" charset="0"/>
              </a:rPr>
              <a:t>TRADITIONAL Business Formatting</a:t>
            </a:r>
          </a:p>
        </p:txBody>
      </p:sp>
    </p:spTree>
    <p:extLst>
      <p:ext uri="{BB962C8B-B14F-4D97-AF65-F5344CB8AC3E}">
        <p14:creationId xmlns:p14="http://schemas.microsoft.com/office/powerpoint/2010/main" val="16463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1334" y="0"/>
            <a:ext cx="7282815" cy="6858000"/>
          </a:xfrm>
          <a:custGeom>
            <a:avLst/>
            <a:gdLst/>
            <a:ahLst/>
            <a:cxnLst/>
            <a:rect l="l" t="t" r="r" b="b"/>
            <a:pathLst>
              <a:path w="14565630" h="10287000">
                <a:moveTo>
                  <a:pt x="0" y="10287000"/>
                </a:moveTo>
                <a:lnTo>
                  <a:pt x="14565331" y="10287000"/>
                </a:lnTo>
                <a:lnTo>
                  <a:pt x="14565331" y="0"/>
                </a:lnTo>
                <a:lnTo>
                  <a:pt x="0" y="0"/>
                </a:lnTo>
                <a:lnTo>
                  <a:pt x="0" y="10287000"/>
                </a:lnTo>
                <a:close/>
              </a:path>
            </a:pathLst>
          </a:custGeom>
          <a:solidFill>
            <a:srgbClr val="F5E8E1"/>
          </a:solidFill>
        </p:spPr>
        <p:txBody>
          <a:bodyPr wrap="square" lIns="0" tIns="0" rIns="0" bIns="0" rtlCol="0"/>
          <a:lstStyle/>
          <a:p>
            <a:endParaRPr/>
          </a:p>
        </p:txBody>
      </p:sp>
      <p:sp>
        <p:nvSpPr>
          <p:cNvPr id="3" name="object 3"/>
          <p:cNvSpPr txBox="1"/>
          <p:nvPr/>
        </p:nvSpPr>
        <p:spPr>
          <a:xfrm>
            <a:off x="2793248" y="1549400"/>
            <a:ext cx="4443413" cy="3699371"/>
          </a:xfrm>
          <a:prstGeom prst="rect">
            <a:avLst/>
          </a:prstGeom>
        </p:spPr>
        <p:txBody>
          <a:bodyPr vert="horz" wrap="square" lIns="0" tIns="97434" rIns="0" bIns="0" rtlCol="0">
            <a:spAutoFit/>
          </a:bodyPr>
          <a:lstStyle/>
          <a:p>
            <a:pPr marL="7112"/>
            <a:r>
              <a:rPr dirty="0">
                <a:solidFill>
                  <a:srgbClr val="D08B03"/>
                </a:solidFill>
                <a:latin typeface="Franklin Gothic Book" panose="020B0503020102020204" pitchFamily="34" charset="0"/>
                <a:cs typeface="Arial"/>
              </a:rPr>
              <a:t>PAWS T. CATAMOUNT</a:t>
            </a:r>
            <a:endParaRPr dirty="0">
              <a:latin typeface="Franklin Gothic Book" panose="020B0503020102020204" pitchFamily="34" charset="0"/>
              <a:cs typeface="Arial"/>
            </a:endParaRPr>
          </a:p>
          <a:p>
            <a:pPr marL="7112" marR="1049020"/>
            <a:r>
              <a:rPr dirty="0">
                <a:solidFill>
                  <a:srgbClr val="203B3B"/>
                </a:solidFill>
                <a:latin typeface="Franklin Gothic Book" panose="020B0503020102020204" pitchFamily="34" charset="0"/>
                <a:cs typeface="Arial"/>
              </a:rPr>
              <a:t>797 Western Lane</a:t>
            </a:r>
            <a:r>
              <a:rPr lang="en-US" dirty="0">
                <a:solidFill>
                  <a:srgbClr val="203B3B"/>
                </a:solidFill>
                <a:latin typeface="Franklin Gothic Book" panose="020B0503020102020204" pitchFamily="34" charset="0"/>
                <a:cs typeface="Arial"/>
              </a:rPr>
              <a:t> </a:t>
            </a:r>
          </a:p>
          <a:p>
            <a:pPr marL="7112" marR="1049020"/>
            <a:r>
              <a:rPr dirty="0">
                <a:solidFill>
                  <a:srgbClr val="203B3B"/>
                </a:solidFill>
                <a:latin typeface="Franklin Gothic Book" panose="020B0503020102020204" pitchFamily="34" charset="0"/>
                <a:cs typeface="Arial"/>
              </a:rPr>
              <a:t>Cullowhee, NC</a:t>
            </a:r>
            <a:r>
              <a:rPr lang="en-US" dirty="0">
                <a:solidFill>
                  <a:srgbClr val="203B3B"/>
                </a:solidFill>
                <a:latin typeface="Franklin Gothic Book" panose="020B0503020102020204" pitchFamily="34" charset="0"/>
                <a:cs typeface="Arial"/>
              </a:rPr>
              <a:t> 28723</a:t>
            </a:r>
          </a:p>
          <a:p>
            <a:pPr marL="7112" marR="1049020"/>
            <a:endParaRPr dirty="0">
              <a:latin typeface="Franklin Gothic Book" panose="020B0503020102020204" pitchFamily="34" charset="0"/>
              <a:cs typeface="Arial"/>
            </a:endParaRPr>
          </a:p>
          <a:p>
            <a:pPr marL="7112" marR="711556"/>
            <a:r>
              <a:rPr dirty="0">
                <a:solidFill>
                  <a:srgbClr val="D08B03"/>
                </a:solidFill>
                <a:latin typeface="Franklin Gothic Book" panose="020B0503020102020204" pitchFamily="34" charset="0"/>
                <a:cs typeface="Arial"/>
              </a:rPr>
              <a:t>OCTOBER 6TH, 2020</a:t>
            </a:r>
            <a:r>
              <a:rPr lang="en-US" dirty="0">
                <a:solidFill>
                  <a:srgbClr val="D08B03"/>
                </a:solidFill>
                <a:latin typeface="Franklin Gothic Book" panose="020B0503020102020204" pitchFamily="34" charset="0"/>
                <a:cs typeface="Arial"/>
              </a:rPr>
              <a:t> </a:t>
            </a:r>
          </a:p>
          <a:p>
            <a:pPr marL="7112" marR="711556"/>
            <a:endParaRPr lang="en-US" dirty="0">
              <a:solidFill>
                <a:srgbClr val="D08B03"/>
              </a:solidFill>
              <a:latin typeface="Franklin Gothic Book" panose="020B0503020102020204" pitchFamily="34" charset="0"/>
              <a:cs typeface="Arial"/>
            </a:endParaRPr>
          </a:p>
          <a:p>
            <a:pPr marL="7112" marR="711556"/>
            <a:r>
              <a:rPr dirty="0">
                <a:solidFill>
                  <a:srgbClr val="D08B03"/>
                </a:solidFill>
                <a:latin typeface="Franklin Gothic Book" panose="020B0503020102020204" pitchFamily="34" charset="0"/>
                <a:cs typeface="Arial"/>
              </a:rPr>
              <a:t>JANE SMITH</a:t>
            </a:r>
            <a:endParaRPr dirty="0">
              <a:latin typeface="Franklin Gothic Book" panose="020B0503020102020204" pitchFamily="34" charset="0"/>
              <a:cs typeface="Arial"/>
            </a:endParaRPr>
          </a:p>
          <a:p>
            <a:pPr marL="7112"/>
            <a:r>
              <a:rPr dirty="0">
                <a:solidFill>
                  <a:srgbClr val="203B3B"/>
                </a:solidFill>
                <a:latin typeface="Franklin Gothic Book" panose="020B0503020102020204" pitchFamily="34" charset="0"/>
                <a:cs typeface="Arial"/>
              </a:rPr>
              <a:t>Internship Coordinator</a:t>
            </a:r>
            <a:endParaRPr dirty="0">
              <a:latin typeface="Franklin Gothic Book" panose="020B0503020102020204" pitchFamily="34" charset="0"/>
              <a:cs typeface="Arial"/>
            </a:endParaRPr>
          </a:p>
          <a:p>
            <a:pPr marL="7112"/>
            <a:r>
              <a:rPr dirty="0">
                <a:solidFill>
                  <a:srgbClr val="203B3B"/>
                </a:solidFill>
                <a:latin typeface="Franklin Gothic Book" panose="020B0503020102020204" pitchFamily="34" charset="0"/>
                <a:cs typeface="Arial"/>
              </a:rPr>
              <a:t>Allegion</a:t>
            </a:r>
            <a:r>
              <a:rPr lang="en-US" dirty="0">
                <a:solidFill>
                  <a:srgbClr val="203B3B"/>
                </a:solidFill>
                <a:latin typeface="Franklin Gothic Book" panose="020B0503020102020204" pitchFamily="34" charset="0"/>
                <a:cs typeface="Arial"/>
              </a:rPr>
              <a:t> Corporation</a:t>
            </a:r>
            <a:endParaRPr dirty="0">
              <a:latin typeface="Franklin Gothic Book" panose="020B0503020102020204" pitchFamily="34" charset="0"/>
              <a:cs typeface="Arial"/>
            </a:endParaRPr>
          </a:p>
          <a:p>
            <a:pPr marL="7112" marR="2845"/>
            <a:r>
              <a:rPr dirty="0">
                <a:solidFill>
                  <a:srgbClr val="203B3B"/>
                </a:solidFill>
                <a:latin typeface="Franklin Gothic Book" panose="020B0503020102020204" pitchFamily="34" charset="0"/>
                <a:cs typeface="Arial"/>
              </a:rPr>
              <a:t>11819 N. Pennsylvania Street</a:t>
            </a:r>
            <a:r>
              <a:rPr lang="en-US" dirty="0">
                <a:solidFill>
                  <a:srgbClr val="203B3B"/>
                </a:solidFill>
                <a:latin typeface="Franklin Gothic Book" panose="020B0503020102020204" pitchFamily="34" charset="0"/>
                <a:cs typeface="Arial"/>
              </a:rPr>
              <a:t> </a:t>
            </a:r>
          </a:p>
          <a:p>
            <a:pPr marL="7112" marR="2845"/>
            <a:r>
              <a:rPr dirty="0">
                <a:solidFill>
                  <a:srgbClr val="203B3B"/>
                </a:solidFill>
                <a:latin typeface="Franklin Gothic Book" panose="020B0503020102020204" pitchFamily="34" charset="0"/>
                <a:cs typeface="Arial"/>
              </a:rPr>
              <a:t>Carmel, IN 46032</a:t>
            </a:r>
            <a:endParaRPr lang="en-US" dirty="0">
              <a:solidFill>
                <a:srgbClr val="203B3B"/>
              </a:solidFill>
              <a:latin typeface="Franklin Gothic Book" panose="020B0503020102020204" pitchFamily="34" charset="0"/>
              <a:cs typeface="Arial"/>
            </a:endParaRPr>
          </a:p>
          <a:p>
            <a:pPr marL="7112" marR="2845"/>
            <a:endParaRPr lang="en-US" dirty="0">
              <a:solidFill>
                <a:srgbClr val="203B3B"/>
              </a:solidFill>
              <a:latin typeface="Franklin Gothic Book" panose="020B0503020102020204" pitchFamily="34" charset="0"/>
              <a:cs typeface="Arial"/>
            </a:endParaRPr>
          </a:p>
          <a:p>
            <a:pPr marL="7112" marR="2845"/>
            <a:r>
              <a:rPr lang="en-US" dirty="0">
                <a:solidFill>
                  <a:srgbClr val="203B3B"/>
                </a:solidFill>
                <a:latin typeface="Franklin Gothic Book" panose="020B0503020102020204" pitchFamily="34" charset="0"/>
                <a:cs typeface="Arial"/>
              </a:rPr>
              <a:t>Dear Ms. Smith,</a:t>
            </a:r>
            <a:endParaRPr dirty="0">
              <a:latin typeface="Franklin Gothic Book" panose="020B0503020102020204" pitchFamily="34" charset="0"/>
              <a:cs typeface="Arial"/>
            </a:endParaRPr>
          </a:p>
        </p:txBody>
      </p:sp>
      <p:sp>
        <p:nvSpPr>
          <p:cNvPr id="4" name="object 4"/>
          <p:cNvSpPr txBox="1">
            <a:spLocks noGrp="1"/>
          </p:cNvSpPr>
          <p:nvPr>
            <p:ph type="title"/>
          </p:nvPr>
        </p:nvSpPr>
        <p:spPr>
          <a:xfrm>
            <a:off x="2786898" y="455652"/>
            <a:ext cx="5290302" cy="1145955"/>
          </a:xfrm>
          <a:prstGeom prst="rect">
            <a:avLst/>
          </a:prstGeom>
        </p:spPr>
        <p:txBody>
          <a:bodyPr vert="horz" wrap="square" lIns="0" tIns="7112" rIns="0" bIns="0" rtlCol="0">
            <a:spAutoFit/>
          </a:bodyPr>
          <a:lstStyle/>
          <a:p>
            <a:pPr marL="7112">
              <a:spcBef>
                <a:spcPts val="56"/>
              </a:spcBef>
            </a:pPr>
            <a:r>
              <a:rPr sz="3700" dirty="0">
                <a:solidFill>
                  <a:srgbClr val="D08B03"/>
                </a:solidFill>
                <a:latin typeface="Book Antiqua" panose="02040602050305030304" pitchFamily="18" charset="0"/>
              </a:rPr>
              <a:t>HEADER</a:t>
            </a:r>
            <a:r>
              <a:rPr lang="en-US" sz="3700" dirty="0">
                <a:solidFill>
                  <a:srgbClr val="D08B03"/>
                </a:solidFill>
                <a:latin typeface="Book Antiqua" panose="02040602050305030304" pitchFamily="18" charset="0"/>
              </a:rPr>
              <a:t> AND GREETING</a:t>
            </a:r>
            <a:endParaRPr sz="3700" dirty="0">
              <a:solidFill>
                <a:srgbClr val="D08B03"/>
              </a:solidFill>
              <a:latin typeface="Book Antiqua" panose="02040602050305030304" pitchFamily="18" charset="0"/>
            </a:endParaRPr>
          </a:p>
        </p:txBody>
      </p:sp>
      <p:sp>
        <p:nvSpPr>
          <p:cNvPr id="5" name="object 5"/>
          <p:cNvSpPr/>
          <p:nvPr/>
        </p:nvSpPr>
        <p:spPr>
          <a:xfrm flipV="1">
            <a:off x="2793248" y="1368073"/>
            <a:ext cx="5207752" cy="30479"/>
          </a:xfrm>
          <a:custGeom>
            <a:avLst/>
            <a:gdLst/>
            <a:ahLst/>
            <a:cxnLst/>
            <a:rect l="l" t="t" r="r" b="b"/>
            <a:pathLst>
              <a:path w="8886825" h="76200">
                <a:moveTo>
                  <a:pt x="8886825" y="76200"/>
                </a:moveTo>
                <a:lnTo>
                  <a:pt x="0" y="76200"/>
                </a:lnTo>
                <a:lnTo>
                  <a:pt x="0" y="0"/>
                </a:lnTo>
                <a:lnTo>
                  <a:pt x="8886825" y="0"/>
                </a:lnTo>
                <a:lnTo>
                  <a:pt x="8886825" y="76200"/>
                </a:lnTo>
                <a:close/>
              </a:path>
            </a:pathLst>
          </a:custGeom>
          <a:solidFill>
            <a:srgbClr val="D08B03"/>
          </a:solidFill>
        </p:spPr>
        <p:txBody>
          <a:bodyPr wrap="square" lIns="0" tIns="0" rIns="0" bIns="0" rtlCol="0"/>
          <a:lstStyle/>
          <a:p>
            <a:endParaRPr/>
          </a:p>
        </p:txBody>
      </p:sp>
      <p:sp>
        <p:nvSpPr>
          <p:cNvPr id="6" name="object 6"/>
          <p:cNvSpPr/>
          <p:nvPr/>
        </p:nvSpPr>
        <p:spPr>
          <a:xfrm>
            <a:off x="0" y="1"/>
            <a:ext cx="1861502" cy="6858000"/>
          </a:xfrm>
          <a:custGeom>
            <a:avLst/>
            <a:gdLst/>
            <a:ahLst/>
            <a:cxnLst/>
            <a:rect l="l" t="t" r="r" b="b"/>
            <a:pathLst>
              <a:path w="3723004" h="10287000">
                <a:moveTo>
                  <a:pt x="0" y="10286997"/>
                </a:moveTo>
                <a:lnTo>
                  <a:pt x="0" y="0"/>
                </a:lnTo>
                <a:lnTo>
                  <a:pt x="3722668" y="0"/>
                </a:lnTo>
                <a:lnTo>
                  <a:pt x="3722668" y="10286997"/>
                </a:lnTo>
                <a:lnTo>
                  <a:pt x="0" y="10286997"/>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212519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76960"/>
            <a:ext cx="4953001" cy="972369"/>
          </a:xfrm>
          <a:prstGeom prst="rect">
            <a:avLst/>
          </a:prstGeom>
        </p:spPr>
        <p:txBody>
          <a:bodyPr vert="horz" wrap="square" lIns="0" tIns="109525" rIns="0" bIns="0" rtlCol="0">
            <a:spAutoFit/>
          </a:bodyPr>
          <a:lstStyle/>
          <a:p>
            <a:pPr marL="7112" marR="2845">
              <a:spcBef>
                <a:spcPts val="862"/>
              </a:spcBef>
            </a:pPr>
            <a:r>
              <a:rPr dirty="0">
                <a:solidFill>
                  <a:srgbClr val="F5E8E1"/>
                </a:solidFill>
                <a:latin typeface="Book Antiqua" panose="02040602050305030304" pitchFamily="18" charset="0"/>
              </a:rPr>
              <a:t>Paragraph by</a:t>
            </a:r>
            <a:r>
              <a:rPr lang="en-US" dirty="0">
                <a:solidFill>
                  <a:srgbClr val="F5E8E1"/>
                </a:solidFill>
                <a:latin typeface="Book Antiqua" panose="02040602050305030304" pitchFamily="18" charset="0"/>
              </a:rPr>
              <a:t> </a:t>
            </a:r>
            <a:r>
              <a:rPr dirty="0">
                <a:solidFill>
                  <a:srgbClr val="F5E8E1"/>
                </a:solidFill>
                <a:latin typeface="Book Antiqua" panose="02040602050305030304" pitchFamily="18" charset="0"/>
              </a:rPr>
              <a:t>Paragraph</a:t>
            </a:r>
          </a:p>
        </p:txBody>
      </p:sp>
      <p:sp>
        <p:nvSpPr>
          <p:cNvPr id="3" name="object 3"/>
          <p:cNvSpPr txBox="1"/>
          <p:nvPr/>
        </p:nvSpPr>
        <p:spPr>
          <a:xfrm>
            <a:off x="114300" y="2138571"/>
            <a:ext cx="2057400" cy="4424715"/>
          </a:xfrm>
          <a:prstGeom prst="rect">
            <a:avLst/>
          </a:prstGeom>
          <a:solidFill>
            <a:srgbClr val="F5E8E1"/>
          </a:solidFill>
        </p:spPr>
        <p:txBody>
          <a:bodyPr vert="horz" wrap="square" lIns="0" tIns="232918" rIns="0" bIns="0" rtlCol="0">
            <a:spAutoFit/>
          </a:bodyPr>
          <a:lstStyle/>
          <a:p>
            <a:pPr marL="132461" marR="567538"/>
            <a:r>
              <a:rPr dirty="0">
                <a:solidFill>
                  <a:srgbClr val="203B3B"/>
                </a:solidFill>
                <a:latin typeface="Franklin Gothic Book" panose="020B0503020102020204" pitchFamily="34" charset="0"/>
                <a:cs typeface="Arial"/>
              </a:rPr>
              <a:t>OPENING</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PARAGRAPH</a:t>
            </a:r>
            <a:endParaRPr dirty="0">
              <a:latin typeface="Franklin Gothic Book" panose="020B0503020102020204" pitchFamily="34" charset="0"/>
              <a:cs typeface="Arial"/>
            </a:endParaRPr>
          </a:p>
          <a:p>
            <a:endParaRPr sz="2200" dirty="0">
              <a:latin typeface="Franklin Gothic Book" panose="020B0503020102020204" pitchFamily="34" charset="0"/>
              <a:cs typeface="Arial"/>
            </a:endParaRPr>
          </a:p>
          <a:p>
            <a:pPr marL="137972" marR="238963"/>
            <a:r>
              <a:rPr lang="en-US" sz="1700" kern="0" dirty="0">
                <a:latin typeface="Franklin Gothic Book" panose="020B0503020102020204" pitchFamily="34" charset="0"/>
                <a:cs typeface="Arial"/>
              </a:rPr>
              <a:t>S</a:t>
            </a:r>
            <a:r>
              <a:rPr sz="1700" kern="0" dirty="0">
                <a:solidFill>
                  <a:srgbClr val="203B3B"/>
                </a:solidFill>
                <a:latin typeface="Franklin Gothic Book" panose="020B0503020102020204" pitchFamily="34" charset="0"/>
                <a:cs typeface="Arial"/>
              </a:rPr>
              <a:t>tate the</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position</a:t>
            </a:r>
            <a:r>
              <a:rPr lang="en-US" sz="1700" kern="0" dirty="0">
                <a:solidFill>
                  <a:srgbClr val="203B3B"/>
                </a:solidFill>
                <a:latin typeface="Franklin Gothic Book" panose="020B0503020102020204" pitchFamily="34" charset="0"/>
                <a:cs typeface="Arial"/>
              </a:rPr>
              <a:t> to which</a:t>
            </a:r>
            <a:r>
              <a:rPr sz="1700" kern="0" dirty="0">
                <a:solidFill>
                  <a:srgbClr val="203B3B"/>
                </a:solidFill>
                <a:latin typeface="Franklin Gothic Book" panose="020B0503020102020204" pitchFamily="34" charset="0"/>
                <a:cs typeface="Arial"/>
              </a:rPr>
              <a:t> you're</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applying</a:t>
            </a:r>
            <a:r>
              <a:rPr lang="en-US" sz="1700" kern="0" dirty="0">
                <a:solidFill>
                  <a:srgbClr val="203B3B"/>
                </a:solidFill>
                <a:latin typeface="Franklin Gothic Book" panose="020B0503020102020204" pitchFamily="34" charset="0"/>
                <a:cs typeface="Arial"/>
              </a:rPr>
              <a:t>, where you found it/</a:t>
            </a:r>
            <a:r>
              <a:rPr sz="1700" kern="0" dirty="0">
                <a:solidFill>
                  <a:srgbClr val="203B3B"/>
                </a:solidFill>
                <a:latin typeface="Franklin Gothic Book" panose="020B0503020102020204" pitchFamily="34" charset="0"/>
                <a:cs typeface="Arial"/>
              </a:rPr>
              <a:t>heard about it</a:t>
            </a:r>
            <a:r>
              <a:rPr lang="en-US" sz="1700" kern="0" dirty="0">
                <a:solidFill>
                  <a:srgbClr val="203B3B"/>
                </a:solidFill>
                <a:latin typeface="Franklin Gothic Book" panose="020B0503020102020204" pitchFamily="34" charset="0"/>
                <a:cs typeface="Arial"/>
              </a:rPr>
              <a:t>, name drop if you have a direct connection, and close with a ‘hook’</a:t>
            </a:r>
            <a:r>
              <a:rPr sz="1700" kern="0" dirty="0">
                <a:solidFill>
                  <a:srgbClr val="203B3B"/>
                </a:solidFill>
                <a:latin typeface="Franklin Gothic Book" panose="020B0503020102020204" pitchFamily="34" charset="0"/>
                <a:cs typeface="Arial"/>
              </a:rPr>
              <a:t>.</a:t>
            </a:r>
            <a:endParaRPr lang="en-US" sz="1700" kern="0" dirty="0">
              <a:solidFill>
                <a:srgbClr val="203B3B"/>
              </a:solidFill>
              <a:latin typeface="Franklin Gothic Book" panose="020B0503020102020204" pitchFamily="34" charset="0"/>
              <a:cs typeface="Arial"/>
            </a:endParaRPr>
          </a:p>
          <a:p>
            <a:pPr marL="137972" marR="238963"/>
            <a:endParaRPr lang="en-US" sz="1700" kern="0" dirty="0">
              <a:solidFill>
                <a:srgbClr val="203B3B"/>
              </a:solidFill>
              <a:latin typeface="Franklin Gothic Book" panose="020B0503020102020204" pitchFamily="34" charset="0"/>
              <a:cs typeface="Arial"/>
            </a:endParaRPr>
          </a:p>
          <a:p>
            <a:pPr marL="137972" marR="238963"/>
            <a:endParaRPr sz="1700" kern="0" dirty="0">
              <a:latin typeface="Franklin Gothic Book" panose="020B0503020102020204" pitchFamily="34" charset="0"/>
              <a:cs typeface="Arial"/>
            </a:endParaRPr>
          </a:p>
        </p:txBody>
      </p:sp>
      <p:sp>
        <p:nvSpPr>
          <p:cNvPr id="4" name="object 4"/>
          <p:cNvSpPr txBox="1"/>
          <p:nvPr/>
        </p:nvSpPr>
        <p:spPr>
          <a:xfrm>
            <a:off x="2315509" y="2138571"/>
            <a:ext cx="2104092" cy="4167141"/>
          </a:xfrm>
          <a:prstGeom prst="rect">
            <a:avLst/>
          </a:prstGeom>
          <a:solidFill>
            <a:srgbClr val="F5E8E1"/>
          </a:solidFill>
        </p:spPr>
        <p:txBody>
          <a:bodyPr vert="horz" wrap="square" lIns="0" tIns="210160" rIns="0" bIns="0" rtlCol="0">
            <a:spAutoFit/>
          </a:bodyPr>
          <a:lstStyle/>
          <a:p>
            <a:pPr marL="95123" marR="235407"/>
            <a:r>
              <a:rPr dirty="0">
                <a:solidFill>
                  <a:srgbClr val="203B3B"/>
                </a:solidFill>
                <a:latin typeface="Franklin Gothic Book" panose="020B0503020102020204" pitchFamily="34" charset="0"/>
                <a:cs typeface="Arial"/>
              </a:rPr>
              <a:t>ACADEMIC</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INTRODUCTION</a:t>
            </a:r>
            <a:endParaRPr lang="en-US" dirty="0">
              <a:solidFill>
                <a:srgbClr val="203B3B"/>
              </a:solidFill>
              <a:latin typeface="Franklin Gothic Book" panose="020B0503020102020204" pitchFamily="34" charset="0"/>
              <a:cs typeface="Arial"/>
            </a:endParaRPr>
          </a:p>
          <a:p>
            <a:pPr marL="95123" marR="235407"/>
            <a:r>
              <a:rPr lang="en-US" sz="1600" dirty="0">
                <a:solidFill>
                  <a:srgbClr val="203B3B"/>
                </a:solidFill>
                <a:latin typeface="Franklin Gothic Book" panose="020B0503020102020204" pitchFamily="34" charset="0"/>
                <a:cs typeface="Arial"/>
              </a:rPr>
              <a:t>(Used </a:t>
            </a:r>
            <a:r>
              <a:rPr lang="en-US" sz="1600" i="1" dirty="0">
                <a:solidFill>
                  <a:srgbClr val="203B3B"/>
                </a:solidFill>
                <a:latin typeface="Franklin Gothic Book" panose="020B0503020102020204" pitchFamily="34" charset="0"/>
                <a:cs typeface="Arial"/>
              </a:rPr>
              <a:t>if</a:t>
            </a:r>
            <a:r>
              <a:rPr lang="en-US" sz="1600" dirty="0">
                <a:solidFill>
                  <a:srgbClr val="203B3B"/>
                </a:solidFill>
                <a:latin typeface="Franklin Gothic Book" panose="020B0503020102020204" pitchFamily="34" charset="0"/>
                <a:cs typeface="Arial"/>
              </a:rPr>
              <a:t> you are applying for something related to your major) </a:t>
            </a:r>
            <a:endParaRPr sz="1600" dirty="0">
              <a:latin typeface="Franklin Gothic Book" panose="020B0503020102020204" pitchFamily="34" charset="0"/>
              <a:cs typeface="Arial"/>
            </a:endParaRPr>
          </a:p>
          <a:p>
            <a:endParaRPr sz="2100" dirty="0">
              <a:latin typeface="Franklin Gothic Book" panose="020B0503020102020204" pitchFamily="34" charset="0"/>
              <a:cs typeface="Arial"/>
            </a:endParaRPr>
          </a:p>
          <a:p>
            <a:pPr marL="103124" marR="210871"/>
            <a:r>
              <a:rPr sz="1700" kern="0" dirty="0">
                <a:solidFill>
                  <a:srgbClr val="203B3B"/>
                </a:solidFill>
                <a:latin typeface="Franklin Gothic Book" panose="020B0503020102020204" pitchFamily="34" charset="0"/>
                <a:cs typeface="Arial"/>
              </a:rPr>
              <a:t>State the college you</a:t>
            </a:r>
            <a:r>
              <a:rPr lang="en-US" sz="1700" kern="0" dirty="0">
                <a:solidFill>
                  <a:srgbClr val="203B3B"/>
                </a:solidFill>
                <a:latin typeface="Franklin Gothic Book" panose="020B0503020102020204" pitchFamily="34" charset="0"/>
                <a:cs typeface="Arial"/>
              </a:rPr>
              <a:t> a</a:t>
            </a:r>
            <a:r>
              <a:rPr sz="1700" kern="0" dirty="0">
                <a:solidFill>
                  <a:srgbClr val="203B3B"/>
                </a:solidFill>
                <a:latin typeface="Franklin Gothic Book" panose="020B0503020102020204" pitchFamily="34" charset="0"/>
                <a:cs typeface="Arial"/>
              </a:rPr>
              <a:t>r</a:t>
            </a:r>
            <a:r>
              <a:rPr lang="en-US" sz="1700" kern="0" dirty="0">
                <a:solidFill>
                  <a:srgbClr val="203B3B"/>
                </a:solidFill>
                <a:latin typeface="Franklin Gothic Book" panose="020B0503020102020204" pitchFamily="34" charset="0"/>
                <a:cs typeface="Arial"/>
              </a:rPr>
              <a:t>e </a:t>
            </a:r>
            <a:r>
              <a:rPr sz="1700" kern="0" dirty="0">
                <a:solidFill>
                  <a:srgbClr val="203B3B"/>
                </a:solidFill>
                <a:latin typeface="Franklin Gothic Book" panose="020B0503020102020204" pitchFamily="34" charset="0"/>
                <a:cs typeface="Arial"/>
              </a:rPr>
              <a:t>attending,</a:t>
            </a:r>
            <a:r>
              <a:rPr lang="en-US" sz="1700" kern="0" dirty="0">
                <a:solidFill>
                  <a:srgbClr val="203B3B"/>
                </a:solidFill>
                <a:latin typeface="Franklin Gothic Book" panose="020B0503020102020204" pitchFamily="34" charset="0"/>
                <a:cs typeface="Arial"/>
              </a:rPr>
              <a:t> your degree,</a:t>
            </a:r>
            <a:r>
              <a:rPr sz="1700" kern="0" dirty="0">
                <a:solidFill>
                  <a:srgbClr val="203B3B"/>
                </a:solidFill>
                <a:latin typeface="Franklin Gothic Book" panose="020B0503020102020204" pitchFamily="34" charset="0"/>
                <a:cs typeface="Arial"/>
              </a:rPr>
              <a:t> relevant</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classes you</a:t>
            </a:r>
            <a:r>
              <a:rPr lang="en-US" sz="1700" kern="0" dirty="0">
                <a:solidFill>
                  <a:srgbClr val="203B3B"/>
                </a:solidFill>
                <a:latin typeface="Franklin Gothic Book" panose="020B0503020102020204" pitchFamily="34" charset="0"/>
                <a:cs typeface="Arial"/>
              </a:rPr>
              <a:t>’</a:t>
            </a:r>
            <a:r>
              <a:rPr sz="1700" kern="0" dirty="0">
                <a:solidFill>
                  <a:srgbClr val="203B3B"/>
                </a:solidFill>
                <a:latin typeface="Franklin Gothic Book" panose="020B0503020102020204" pitchFamily="34" charset="0"/>
                <a:cs typeface="Arial"/>
              </a:rPr>
              <a:t>ve</a:t>
            </a:r>
            <a:r>
              <a:rPr lang="en-US" sz="1700" kern="0" dirty="0">
                <a:solidFill>
                  <a:srgbClr val="203B3B"/>
                </a:solidFill>
                <a:latin typeface="Franklin Gothic Book" panose="020B0503020102020204" pitchFamily="34" charset="0"/>
                <a:cs typeface="Arial"/>
              </a:rPr>
              <a:t> completed</a:t>
            </a:r>
            <a:r>
              <a:rPr sz="1700" kern="0" dirty="0">
                <a:solidFill>
                  <a:srgbClr val="203B3B"/>
                </a:solidFill>
                <a:latin typeface="Franklin Gothic Book" panose="020B0503020102020204" pitchFamily="34" charset="0"/>
                <a:cs typeface="Arial"/>
              </a:rPr>
              <a:t>, and other</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relevant academic</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information.</a:t>
            </a:r>
            <a:endParaRPr lang="en-US" sz="1700" kern="0" dirty="0">
              <a:solidFill>
                <a:srgbClr val="203B3B"/>
              </a:solidFill>
              <a:latin typeface="Franklin Gothic Book" panose="020B0503020102020204" pitchFamily="34" charset="0"/>
              <a:cs typeface="Arial"/>
            </a:endParaRPr>
          </a:p>
        </p:txBody>
      </p:sp>
      <p:sp>
        <p:nvSpPr>
          <p:cNvPr id="5" name="object 5"/>
          <p:cNvSpPr txBox="1"/>
          <p:nvPr/>
        </p:nvSpPr>
        <p:spPr>
          <a:xfrm>
            <a:off x="4533900" y="2138571"/>
            <a:ext cx="2169261" cy="4418749"/>
          </a:xfrm>
          <a:prstGeom prst="rect">
            <a:avLst/>
          </a:prstGeom>
          <a:solidFill>
            <a:srgbClr val="F5E8E1"/>
          </a:solidFill>
        </p:spPr>
        <p:txBody>
          <a:bodyPr vert="horz" wrap="square" lIns="0" tIns="2134" rIns="0" bIns="0" rtlCol="0">
            <a:spAutoFit/>
          </a:bodyPr>
          <a:lstStyle/>
          <a:p>
            <a:pPr marL="95123" marR="567538"/>
            <a:endParaRPr lang="en-US" dirty="0">
              <a:solidFill>
                <a:srgbClr val="203B3B"/>
              </a:solidFill>
              <a:latin typeface="Franklin Gothic Book" panose="020B0503020102020204" pitchFamily="34" charset="0"/>
              <a:cs typeface="Arial"/>
            </a:endParaRPr>
          </a:p>
          <a:p>
            <a:pPr marL="95123" marR="567538"/>
            <a:r>
              <a:rPr dirty="0">
                <a:solidFill>
                  <a:srgbClr val="203B3B"/>
                </a:solidFill>
                <a:latin typeface="Franklin Gothic Book" panose="020B0503020102020204" pitchFamily="34" charset="0"/>
                <a:cs typeface="Arial"/>
              </a:rPr>
              <a:t>BODY</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PARAGRAPH</a:t>
            </a:r>
            <a:endParaRPr lang="en-US" dirty="0">
              <a:solidFill>
                <a:srgbClr val="203B3B"/>
              </a:solidFill>
              <a:latin typeface="Franklin Gothic Book" panose="020B0503020102020204" pitchFamily="34" charset="0"/>
              <a:cs typeface="Arial"/>
            </a:endParaRPr>
          </a:p>
          <a:p>
            <a:pPr marL="95123" marR="567538"/>
            <a:endParaRPr sz="2100" dirty="0">
              <a:latin typeface="Franklin Gothic Book" panose="020B0503020102020204" pitchFamily="34" charset="0"/>
              <a:cs typeface="Arial"/>
            </a:endParaRPr>
          </a:p>
          <a:p>
            <a:pPr marL="92100" marR="200558"/>
            <a:r>
              <a:rPr sz="1700" dirty="0">
                <a:solidFill>
                  <a:srgbClr val="203B3B"/>
                </a:solidFill>
                <a:latin typeface="Franklin Gothic Book" panose="020B0503020102020204" pitchFamily="34" charset="0"/>
                <a:cs typeface="Arial"/>
              </a:rPr>
              <a:t>Connect your skills, characteristics</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experiences, and</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qualifications to the</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position and company</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as a whole.</a:t>
            </a:r>
            <a:endParaRPr lang="en-US" sz="1700" dirty="0">
              <a:solidFill>
                <a:srgbClr val="203B3B"/>
              </a:solidFill>
              <a:latin typeface="Franklin Gothic Book" panose="020B0503020102020204" pitchFamily="34" charset="0"/>
              <a:cs typeface="Arial"/>
            </a:endParaRPr>
          </a:p>
          <a:p>
            <a:pPr marL="92100" marR="200558"/>
            <a:endParaRPr lang="en-US" sz="800" dirty="0">
              <a:solidFill>
                <a:srgbClr val="203B3B"/>
              </a:solidFill>
              <a:latin typeface="Franklin Gothic Book" panose="020B0503020102020204" pitchFamily="34" charset="0"/>
              <a:cs typeface="Arial"/>
            </a:endParaRPr>
          </a:p>
          <a:p>
            <a:pPr marL="92100" marR="200558"/>
            <a:r>
              <a:rPr lang="en-US" sz="1700" dirty="0" smtClean="0">
                <a:solidFill>
                  <a:srgbClr val="203B3B"/>
                </a:solidFill>
                <a:latin typeface="Franklin Gothic Book" panose="020B0503020102020204" pitchFamily="34" charset="0"/>
                <a:cs typeface="Arial"/>
              </a:rPr>
              <a:t>Highlight </a:t>
            </a:r>
            <a:r>
              <a:rPr lang="en-US" sz="1700" dirty="0">
                <a:solidFill>
                  <a:srgbClr val="203B3B"/>
                </a:solidFill>
                <a:latin typeface="Franklin Gothic Book" panose="020B0503020102020204" pitchFamily="34" charset="0"/>
                <a:cs typeface="Arial"/>
              </a:rPr>
              <a:t>what interests you in working with this particular organization.</a:t>
            </a:r>
          </a:p>
        </p:txBody>
      </p:sp>
      <p:sp>
        <p:nvSpPr>
          <p:cNvPr id="6" name="object 6"/>
          <p:cNvSpPr txBox="1"/>
          <p:nvPr/>
        </p:nvSpPr>
        <p:spPr>
          <a:xfrm>
            <a:off x="6830161" y="2159000"/>
            <a:ext cx="2199539" cy="3720865"/>
          </a:xfrm>
          <a:prstGeom prst="rect">
            <a:avLst/>
          </a:prstGeom>
          <a:solidFill>
            <a:srgbClr val="F5E8E1"/>
          </a:solidFill>
        </p:spPr>
        <p:txBody>
          <a:bodyPr vert="horz" wrap="square" lIns="0" tIns="210160" rIns="0" bIns="0" rtlCol="0">
            <a:spAutoFit/>
          </a:bodyPr>
          <a:lstStyle/>
          <a:p>
            <a:pPr marL="93167" marR="104902"/>
            <a:r>
              <a:rPr dirty="0">
                <a:solidFill>
                  <a:srgbClr val="203B3B"/>
                </a:solidFill>
                <a:latin typeface="Franklin Gothic Book" panose="020B0503020102020204" pitchFamily="34" charset="0"/>
                <a:cs typeface="Arial"/>
              </a:rPr>
              <a:t>CONCLUSION AND</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FORMAL CLOSING</a:t>
            </a:r>
            <a:endParaRPr dirty="0">
              <a:latin typeface="Franklin Gothic Book" panose="020B0503020102020204" pitchFamily="34" charset="0"/>
              <a:cs typeface="Arial"/>
            </a:endParaRPr>
          </a:p>
          <a:p>
            <a:pPr marL="93167" marR="135128"/>
            <a:endParaRPr lang="en-US" sz="2200" dirty="0">
              <a:solidFill>
                <a:srgbClr val="203B3B"/>
              </a:solidFill>
              <a:latin typeface="Franklin Gothic Book" panose="020B0503020102020204" pitchFamily="34" charset="0"/>
              <a:cs typeface="Arial"/>
            </a:endParaRPr>
          </a:p>
          <a:p>
            <a:pPr marL="93167" marR="135128"/>
            <a:r>
              <a:rPr sz="1700" dirty="0">
                <a:solidFill>
                  <a:srgbClr val="203B3B"/>
                </a:solidFill>
                <a:latin typeface="Franklin Gothic Book" panose="020B0503020102020204" pitchFamily="34" charset="0"/>
                <a:cs typeface="Arial"/>
              </a:rPr>
              <a:t>Reaffirm your</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qualifications and</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interest in the position</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and company</a:t>
            </a:r>
            <a:r>
              <a:rPr lang="en-US" sz="1700" dirty="0">
                <a:solidFill>
                  <a:srgbClr val="203B3B"/>
                </a:solidFill>
                <a:latin typeface="Franklin Gothic Book" panose="020B0503020102020204" pitchFamily="34" charset="0"/>
                <a:cs typeface="Arial"/>
              </a:rPr>
              <a:t>. Be sure to i</a:t>
            </a:r>
            <a:r>
              <a:rPr sz="1700" dirty="0">
                <a:solidFill>
                  <a:srgbClr val="203B3B"/>
                </a:solidFill>
                <a:latin typeface="Franklin Gothic Book" panose="020B0503020102020204" pitchFamily="34" charset="0"/>
                <a:cs typeface="Arial"/>
              </a:rPr>
              <a:t>nclude your contact</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information. </a:t>
            </a:r>
            <a:r>
              <a:rPr lang="en-US" sz="1700" dirty="0">
                <a:solidFill>
                  <a:srgbClr val="203B3B"/>
                </a:solidFill>
                <a:latin typeface="Franklin Gothic Book" panose="020B0503020102020204" pitchFamily="34" charset="0"/>
                <a:cs typeface="Arial"/>
              </a:rPr>
              <a:t>Could offer to follow up with the employer. </a:t>
            </a:r>
            <a:r>
              <a:rPr sz="1700" dirty="0">
                <a:solidFill>
                  <a:srgbClr val="203B3B"/>
                </a:solidFill>
                <a:latin typeface="Franklin Gothic Book" panose="020B0503020102020204" pitchFamily="34" charset="0"/>
                <a:cs typeface="Arial"/>
              </a:rPr>
              <a:t>End the</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letter formally.</a:t>
            </a:r>
            <a:endParaRPr lang="en-US" sz="1700" dirty="0">
              <a:solidFill>
                <a:srgbClr val="203B3B"/>
              </a:solidFill>
              <a:latin typeface="Franklin Gothic Book" panose="020B0503020102020204" pitchFamily="34" charset="0"/>
              <a:cs typeface="Arial"/>
            </a:endParaRPr>
          </a:p>
        </p:txBody>
      </p:sp>
      <p:sp>
        <p:nvSpPr>
          <p:cNvPr id="7" name="object 7"/>
          <p:cNvSpPr/>
          <p:nvPr/>
        </p:nvSpPr>
        <p:spPr>
          <a:xfrm>
            <a:off x="4838700" y="990600"/>
            <a:ext cx="4267243" cy="86359"/>
          </a:xfrm>
          <a:custGeom>
            <a:avLst/>
            <a:gdLst/>
            <a:ahLst/>
            <a:cxnLst/>
            <a:rect l="l" t="t" r="r" b="b"/>
            <a:pathLst>
              <a:path w="8877935" h="76200">
                <a:moveTo>
                  <a:pt x="0" y="0"/>
                </a:moveTo>
                <a:lnTo>
                  <a:pt x="8877848" y="0"/>
                </a:lnTo>
                <a:lnTo>
                  <a:pt x="8877848" y="76199"/>
                </a:lnTo>
                <a:lnTo>
                  <a:pt x="0" y="76199"/>
                </a:lnTo>
                <a:lnTo>
                  <a:pt x="0" y="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356606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What is a resume?</a:t>
            </a:r>
          </a:p>
        </p:txBody>
      </p:sp>
      <p:sp>
        <p:nvSpPr>
          <p:cNvPr id="3075" name="Content Placeholder 3"/>
          <p:cNvSpPr>
            <a:spLocks noGrp="1"/>
          </p:cNvSpPr>
          <p:nvPr>
            <p:ph idx="1"/>
          </p:nvPr>
        </p:nvSpPr>
        <p:spPr/>
        <p:txBody>
          <a:bodyPr>
            <a:normAutofit fontScale="92500" lnSpcReduction="20000"/>
          </a:bodyPr>
          <a:lstStyle/>
          <a:p>
            <a:pPr eaLnBrk="1" hangingPunct="1"/>
            <a:r>
              <a:rPr lang="en-US" sz="2400" dirty="0" smtClean="0"/>
              <a:t>A resume is a SUMMARY of one’s education, work history, volunteer experience, organizations, activities, honors/awards</a:t>
            </a:r>
          </a:p>
          <a:p>
            <a:r>
              <a:rPr lang="en-US" sz="2400" dirty="0" smtClean="0"/>
              <a:t>First impression of you for employer</a:t>
            </a:r>
            <a:br>
              <a:rPr lang="en-US" sz="2400" dirty="0" smtClean="0"/>
            </a:br>
            <a:r>
              <a:rPr lang="en-US" sz="2400" dirty="0" smtClean="0"/>
              <a:t>- Wow Factor</a:t>
            </a:r>
          </a:p>
          <a:p>
            <a:pPr eaLnBrk="1" hangingPunct="1"/>
            <a:r>
              <a:rPr lang="en-US" sz="2400" dirty="0" smtClean="0"/>
              <a:t>Commercial and not documentary</a:t>
            </a:r>
            <a:br>
              <a:rPr lang="en-US" sz="2400" dirty="0" smtClean="0"/>
            </a:br>
            <a:r>
              <a:rPr lang="en-US" sz="2400" dirty="0" smtClean="0"/>
              <a:t>- Grab employer’s attention; </a:t>
            </a:r>
          </a:p>
          <a:p>
            <a:pPr eaLnBrk="1" hangingPunct="1"/>
            <a:r>
              <a:rPr lang="en-US" sz="2400" dirty="0" smtClean="0"/>
              <a:t>Marketing Tool</a:t>
            </a:r>
          </a:p>
          <a:p>
            <a:pPr eaLnBrk="1" hangingPunct="1">
              <a:buFont typeface="Arial" charset="0"/>
              <a:buNone/>
            </a:pPr>
            <a:r>
              <a:rPr lang="en-US" sz="2400" dirty="0" smtClean="0"/>
              <a:t>    - Convey how you can contribute positively to company</a:t>
            </a:r>
          </a:p>
          <a:p>
            <a:pPr eaLnBrk="1" hangingPunct="1">
              <a:buFont typeface="Arial" charset="0"/>
              <a:buNone/>
            </a:pPr>
            <a:r>
              <a:rPr lang="en-US" sz="2400" dirty="0" smtClean="0"/>
              <a:t>     - Resume should show potential to do quality work so free from errors</a:t>
            </a:r>
          </a:p>
          <a:p>
            <a:pPr eaLnBrk="1" hangingPunct="1">
              <a:buFont typeface="Arial" charset="0"/>
              <a:buNone/>
            </a:pPr>
            <a:endParaRPr lang="en-US" sz="2400"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Purpose of a resume is….?</a:t>
            </a:r>
            <a:endParaRPr lang="en-US" dirty="0"/>
          </a:p>
        </p:txBody>
      </p:sp>
      <p:sp>
        <p:nvSpPr>
          <p:cNvPr id="3" name="Content Placeholder 2"/>
          <p:cNvSpPr>
            <a:spLocks noGrp="1"/>
          </p:cNvSpPr>
          <p:nvPr>
            <p:ph idx="1"/>
          </p:nvPr>
        </p:nvSpPr>
        <p:spPr/>
        <p:txBody>
          <a:bodyPr>
            <a:normAutofit/>
          </a:bodyPr>
          <a:lstStyle/>
          <a:p>
            <a:r>
              <a:rPr lang="en-US" sz="3200" dirty="0" smtClean="0"/>
              <a:t>To get an interview not a job!!!!</a:t>
            </a:r>
          </a:p>
          <a:p>
            <a:r>
              <a:rPr lang="en-US" sz="3200" dirty="0" smtClean="0"/>
              <a:t>A good Resume gets you a foot in the door, its up to your to sell yourself in person!</a:t>
            </a:r>
            <a:endParaRPr lang="en-US" sz="3200" dirty="0"/>
          </a:p>
        </p:txBody>
      </p:sp>
    </p:spTree>
    <p:extLst>
      <p:ext uri="{BB962C8B-B14F-4D97-AF65-F5344CB8AC3E}">
        <p14:creationId xmlns:p14="http://schemas.microsoft.com/office/powerpoint/2010/main" val="345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How Long?</a:t>
            </a:r>
          </a:p>
        </p:txBody>
      </p:sp>
      <p:sp>
        <p:nvSpPr>
          <p:cNvPr id="4099" name="Content Placeholder 2"/>
          <p:cNvSpPr>
            <a:spLocks noGrp="1"/>
          </p:cNvSpPr>
          <p:nvPr>
            <p:ph idx="1"/>
          </p:nvPr>
        </p:nvSpPr>
        <p:spPr/>
        <p:txBody>
          <a:bodyPr>
            <a:normAutofit/>
          </a:bodyPr>
          <a:lstStyle/>
          <a:p>
            <a:pPr eaLnBrk="1" hangingPunct="1"/>
            <a:r>
              <a:rPr lang="en-US" sz="2800" dirty="0" smtClean="0"/>
              <a:t>Employers spend less than 2 minutes reviewing resume (some less than 30 </a:t>
            </a:r>
            <a:r>
              <a:rPr lang="en-US" sz="2800" dirty="0" err="1" smtClean="0"/>
              <a:t>secs</a:t>
            </a:r>
            <a:r>
              <a:rPr lang="en-US" sz="2800" dirty="0" smtClean="0"/>
              <a:t>)</a:t>
            </a:r>
          </a:p>
          <a:p>
            <a:pPr eaLnBrk="1" hangingPunct="1"/>
            <a:r>
              <a:rPr lang="en-US" sz="2800" dirty="0" smtClean="0"/>
              <a:t>Search for key words or information to show fit with the position</a:t>
            </a:r>
          </a:p>
          <a:p>
            <a:pPr eaLnBrk="1" hangingPunct="1"/>
            <a:r>
              <a:rPr lang="en-US" sz="2800" dirty="0" smtClean="0"/>
              <a:t>More is not always better</a:t>
            </a:r>
          </a:p>
          <a:p>
            <a:pPr eaLnBrk="1" hangingPunct="1"/>
            <a:r>
              <a:rPr lang="en-US" sz="2800" u="sng" dirty="0" smtClean="0"/>
              <a:t>Content needs to be relevant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Why now?</a:t>
            </a:r>
          </a:p>
        </p:txBody>
      </p:sp>
      <p:sp>
        <p:nvSpPr>
          <p:cNvPr id="5123" name="Content Placeholder 2"/>
          <p:cNvSpPr>
            <a:spLocks noGrp="1"/>
          </p:cNvSpPr>
          <p:nvPr>
            <p:ph idx="1"/>
          </p:nvPr>
        </p:nvSpPr>
        <p:spPr/>
        <p:txBody>
          <a:bodyPr>
            <a:normAutofit/>
          </a:bodyPr>
          <a:lstStyle/>
          <a:p>
            <a:pPr eaLnBrk="1" hangingPunct="1"/>
            <a:r>
              <a:rPr lang="en-US" sz="2800" dirty="0" smtClean="0"/>
              <a:t>Immediate needs of employers</a:t>
            </a:r>
          </a:p>
          <a:p>
            <a:pPr eaLnBrk="1" hangingPunct="1">
              <a:buFont typeface="Arial" charset="0"/>
              <a:buNone/>
            </a:pPr>
            <a:endParaRPr lang="en-US" sz="2800" dirty="0" smtClean="0"/>
          </a:p>
          <a:p>
            <a:pPr eaLnBrk="1" hangingPunct="1"/>
            <a:r>
              <a:rPr lang="en-US" sz="2800" dirty="0" smtClean="0"/>
              <a:t>Future considerations (internships, full-time jobs, or graduate/professional schools)</a:t>
            </a:r>
          </a:p>
          <a:p>
            <a:pPr eaLnBrk="1" hangingPunct="1">
              <a:buFont typeface="Arial" charset="0"/>
              <a:buNone/>
            </a:pPr>
            <a:endParaRPr lang="en-US" sz="2800" dirty="0" smtClean="0"/>
          </a:p>
          <a:p>
            <a:pPr eaLnBrk="1" hangingPunct="1"/>
            <a:r>
              <a:rPr lang="en-US" sz="2800" dirty="0" smtClean="0"/>
              <a:t>Fresh in our minds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3716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762000"/>
            <a:ext cx="7010400" cy="5867400"/>
          </a:xfrm>
        </p:spPr>
      </p:pic>
    </p:spTree>
    <p:extLst>
      <p:ext uri="{BB962C8B-B14F-4D97-AF65-F5344CB8AC3E}">
        <p14:creationId xmlns:p14="http://schemas.microsoft.com/office/powerpoint/2010/main" val="2989461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 Do’s!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Contain an Objective Statement</a:t>
            </a:r>
          </a:p>
          <a:p>
            <a:r>
              <a:rPr lang="en-US" sz="2800" dirty="0" smtClean="0"/>
              <a:t>Customizable for each job</a:t>
            </a:r>
          </a:p>
          <a:p>
            <a:r>
              <a:rPr lang="en-US" sz="2800" dirty="0" smtClean="0"/>
              <a:t>Pleasing to the Eye, Easy to Read!</a:t>
            </a:r>
          </a:p>
          <a:p>
            <a:r>
              <a:rPr lang="en-US" sz="2800" dirty="0" smtClean="0"/>
              <a:t>Lists skills, employers want to know what you can bring to their company. </a:t>
            </a:r>
          </a:p>
          <a:p>
            <a:r>
              <a:rPr lang="en-US" sz="2800" dirty="0" smtClean="0"/>
              <a:t>Relevant to the Job.  It should fit with the job you are applying for.</a:t>
            </a:r>
          </a:p>
          <a:p>
            <a:pPr marL="0" indent="0">
              <a:buNone/>
            </a:pPr>
            <a:r>
              <a:rPr lang="en-US" sz="2800" dirty="0" smtClean="0"/>
              <a:t>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969127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Do’s Continued</a:t>
            </a:r>
          </a:p>
        </p:txBody>
      </p:sp>
      <p:sp>
        <p:nvSpPr>
          <p:cNvPr id="3" name="Content Placeholder 2"/>
          <p:cNvSpPr>
            <a:spLocks noGrp="1"/>
          </p:cNvSpPr>
          <p:nvPr>
            <p:ph idx="1"/>
          </p:nvPr>
        </p:nvSpPr>
        <p:spPr>
          <a:xfrm>
            <a:off x="457200" y="1600200"/>
            <a:ext cx="8229600" cy="4724400"/>
          </a:xfrm>
        </p:spPr>
        <p:txBody>
          <a:bodyPr rtlCol="0">
            <a:normAutofit/>
          </a:bodyPr>
          <a:lstStyle/>
          <a:p>
            <a:pPr eaLnBrk="1" fontAlgn="auto" hangingPunct="1">
              <a:spcAft>
                <a:spcPts val="0"/>
              </a:spcAft>
              <a:buFont typeface="Arial" pitchFamily="34" charset="0"/>
              <a:buChar char="•"/>
              <a:defRPr/>
            </a:pPr>
            <a:r>
              <a:rPr lang="en-US" sz="2400" dirty="0" smtClean="0"/>
              <a:t>Keep your resume to 1-2 pages</a:t>
            </a:r>
          </a:p>
          <a:p>
            <a:pPr eaLnBrk="1" fontAlgn="auto" hangingPunct="1">
              <a:spcAft>
                <a:spcPts val="0"/>
              </a:spcAft>
              <a:buFont typeface="Arial" pitchFamily="34" charset="0"/>
              <a:buChar char="•"/>
              <a:defRPr/>
            </a:pPr>
            <a:r>
              <a:rPr lang="en-US" sz="2400" dirty="0" smtClean="0"/>
              <a:t>List education and work experience in reverse chronological order</a:t>
            </a:r>
          </a:p>
          <a:p>
            <a:pPr eaLnBrk="1" fontAlgn="auto" hangingPunct="1">
              <a:spcAft>
                <a:spcPts val="0"/>
              </a:spcAft>
              <a:buFont typeface="Arial" pitchFamily="34" charset="0"/>
              <a:buChar char="•"/>
              <a:defRPr/>
            </a:pPr>
            <a:r>
              <a:rPr lang="en-US" sz="2400" dirty="0" smtClean="0"/>
              <a:t>Put your resume, cover letter, and references on professional style resume paper</a:t>
            </a:r>
          </a:p>
          <a:p>
            <a:pPr eaLnBrk="1" fontAlgn="auto" hangingPunct="1">
              <a:spcAft>
                <a:spcPts val="0"/>
              </a:spcAft>
              <a:buFont typeface="Arial" pitchFamily="34" charset="0"/>
              <a:buChar char="•"/>
              <a:defRPr/>
            </a:pPr>
            <a:r>
              <a:rPr lang="en-US" sz="2400" dirty="0" smtClean="0"/>
              <a:t>Proofread </a:t>
            </a:r>
          </a:p>
          <a:p>
            <a:pPr eaLnBrk="1" fontAlgn="auto" hangingPunct="1">
              <a:spcAft>
                <a:spcPts val="0"/>
              </a:spcAft>
              <a:buFont typeface="Arial" pitchFamily="34" charset="0"/>
              <a:buChar char="•"/>
              <a:defRPr/>
            </a:pPr>
            <a:r>
              <a:rPr lang="en-US" sz="2400" dirty="0" smtClean="0"/>
              <a:t>Have your resume critiqued by a Career Service professional or employer</a:t>
            </a:r>
          </a:p>
          <a:p>
            <a:pPr eaLnBrk="1" fontAlgn="auto" hangingPunct="1">
              <a:spcAft>
                <a:spcPts val="0"/>
              </a:spcAft>
              <a:buFont typeface="Arial" pitchFamily="34" charset="0"/>
              <a:buChar char="•"/>
              <a:defRPr/>
            </a:pPr>
            <a:r>
              <a:rPr lang="en-US" sz="2400" dirty="0" smtClean="0"/>
              <a:t>Make it relevant and focus on skills/accomplishments</a:t>
            </a:r>
          </a:p>
          <a:p>
            <a:pPr eaLnBrk="1" fontAlgn="auto" hangingPunct="1">
              <a:spcAft>
                <a:spcPts val="0"/>
              </a:spcAft>
              <a:buFont typeface="Arial" pitchFamily="34" charset="0"/>
              <a:buChar char="•"/>
              <a:defRPr/>
            </a:pPr>
            <a:endParaRPr lang="en-US" sz="2400" dirty="0" smtClean="0"/>
          </a:p>
          <a:p>
            <a:pPr eaLnBrk="1" fontAlgn="auto" hangingPunct="1">
              <a:spcAft>
                <a:spcPts val="0"/>
              </a:spcAft>
              <a:buFont typeface="Arial" pitchFamily="34" charset="0"/>
              <a:buChar char="•"/>
              <a:defRPr/>
            </a:pP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ctr"/>
            <a:r>
              <a:rPr lang="en-US" sz="4000" b="1" dirty="0" smtClean="0"/>
              <a:t>Sell yourself just as you would sell a product!</a:t>
            </a:r>
            <a:endParaRPr lang="en-US" sz="4000" b="1" dirty="0"/>
          </a:p>
        </p:txBody>
      </p:sp>
      <p:pic>
        <p:nvPicPr>
          <p:cNvPr id="1026" name="Picture 2" descr="C:\Users\kallan\AppData\Local\Microsoft\Windows\Temporary Internet Files\Content.IE5\W1W55JMF\MP900400105[1].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4797755" y="1096963"/>
            <a:ext cx="3006065" cy="3713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dirty="0" smtClean="0"/>
              <a:t>Learning to Market yourself</a:t>
            </a:r>
            <a:endParaRPr lang="en-US" dirty="0"/>
          </a:p>
        </p:txBody>
      </p:sp>
    </p:spTree>
    <p:extLst>
      <p:ext uri="{BB962C8B-B14F-4D97-AF65-F5344CB8AC3E}">
        <p14:creationId xmlns:p14="http://schemas.microsoft.com/office/powerpoint/2010/main" val="33415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Simple- Show, Not just tell</a:t>
            </a:r>
            <a:endParaRPr lang="en-US" dirty="0"/>
          </a:p>
        </p:txBody>
      </p:sp>
      <p:sp>
        <p:nvSpPr>
          <p:cNvPr id="200707" name="Rectangle 3"/>
          <p:cNvSpPr>
            <a:spLocks noGrp="1" noChangeArrowheads="1"/>
          </p:cNvSpPr>
          <p:nvPr>
            <p:ph idx="1"/>
          </p:nvPr>
        </p:nvSpPr>
        <p:spPr/>
        <p:txBody>
          <a:bodyPr/>
          <a:lstStyle/>
          <a:p>
            <a:pPr eaLnBrk="1" hangingPunct="1"/>
            <a:r>
              <a:rPr lang="en-US" sz="2800" dirty="0" smtClean="0"/>
              <a:t>The following is from the resume of an applicant for an operations position in a toy company:</a:t>
            </a:r>
          </a:p>
          <a:p>
            <a:pPr lvl="1" eaLnBrk="1" hangingPunct="1"/>
            <a:r>
              <a:rPr lang="en-US" sz="2400" dirty="0" smtClean="0"/>
              <a:t>Managed eight reindeer.</a:t>
            </a:r>
          </a:p>
          <a:p>
            <a:pPr lvl="1" eaLnBrk="1" hangingPunct="1"/>
            <a:r>
              <a:rPr lang="en-US" sz="2400" dirty="0" smtClean="0"/>
              <a:t>Managed eight reindeer to distribute toys around the globe.</a:t>
            </a:r>
          </a:p>
          <a:p>
            <a:pPr lvl="1" eaLnBrk="1" hangingPunct="1"/>
            <a:r>
              <a:rPr lang="en-US" sz="2400" dirty="0" smtClean="0"/>
              <a:t>Increased 2009 global gift distribution 60% by successfully hiring, training, and managing eight reindeer to distribute toys around the globe.</a:t>
            </a:r>
          </a:p>
          <a:p>
            <a:pPr eaLnBrk="1" hangingPunct="1">
              <a:buFont typeface="Wingdings" pitchFamily="2" charset="2"/>
              <a:buNone/>
            </a:pPr>
            <a:endParaRPr lang="en-US" sz="2800" dirty="0" smtClean="0"/>
          </a:p>
          <a:p>
            <a:pPr eaLnBrk="1" hangingPunct="1"/>
            <a:endParaRPr lang="en-US" sz="2800" dirty="0" smtClean="0"/>
          </a:p>
        </p:txBody>
      </p:sp>
      <p:sp>
        <p:nvSpPr>
          <p:cNvPr id="14340" name="Text Box 4"/>
          <p:cNvSpPr txBox="1">
            <a:spLocks noChangeArrowheads="1"/>
          </p:cNvSpPr>
          <p:nvPr/>
        </p:nvSpPr>
        <p:spPr bwMode="auto">
          <a:xfrm>
            <a:off x="762000" y="6248400"/>
            <a:ext cx="7848600" cy="274638"/>
          </a:xfrm>
          <a:prstGeom prst="rect">
            <a:avLst/>
          </a:prstGeom>
          <a:noFill/>
          <a:ln w="9525">
            <a:noFill/>
            <a:miter lim="800000"/>
            <a:headEnd/>
            <a:tailEnd/>
          </a:ln>
        </p:spPr>
        <p:txBody>
          <a:bodyPr>
            <a:spAutoFit/>
          </a:bodyPr>
          <a:lstStyle/>
          <a:p>
            <a:pPr>
              <a:spcBef>
                <a:spcPct val="50000"/>
              </a:spcBef>
            </a:pPr>
            <a:r>
              <a:rPr lang="en-US" sz="1200"/>
              <a:t>Adapted from </a:t>
            </a:r>
            <a:r>
              <a:rPr lang="en-US" sz="1200" i="1"/>
              <a:t>5 Resume Tips for Executives &amp; Entrepreneurs</a:t>
            </a:r>
            <a:r>
              <a:rPr lang="en-US" sz="1200"/>
              <a:t> by Blythe Grossberg, NAFE E-Newsletter (2005)</a:t>
            </a:r>
          </a:p>
        </p:txBody>
      </p:sp>
    </p:spTree>
    <p:extLst>
      <p:ext uri="{BB962C8B-B14F-4D97-AF65-F5344CB8AC3E}">
        <p14:creationId xmlns:p14="http://schemas.microsoft.com/office/powerpoint/2010/main" val="24798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edge">
                                      <p:cBhvr>
                                        <p:cTn id="7" dur="20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 calcmode="lin" valueType="num">
                                      <p:cBhvr additive="base">
                                        <p:cTn id="12" dur="10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00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200707">
                                            <p:txEl>
                                              <p:pRg st="2" end="2"/>
                                            </p:txEl>
                                          </p:spTgt>
                                        </p:tgtEl>
                                        <p:attrNameLst>
                                          <p:attrName>style.visibility</p:attrName>
                                        </p:attrNameLst>
                                      </p:cBhvr>
                                      <p:to>
                                        <p:strVal val="visible"/>
                                      </p:to>
                                    </p:set>
                                    <p:anim calcmode="lin" valueType="num">
                                      <p:cBhvr additive="base">
                                        <p:cTn id="18" dur="10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200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nodeType="clickEffect">
                                  <p:stCondLst>
                                    <p:cond delay="0"/>
                                  </p:stCondLst>
                                  <p:childTnLst>
                                    <p:set>
                                      <p:cBhvr>
                                        <p:cTn id="23" dur="1" fill="hold">
                                          <p:stCondLst>
                                            <p:cond delay="0"/>
                                          </p:stCondLst>
                                        </p:cTn>
                                        <p:tgtEl>
                                          <p:spTgt spid="200707">
                                            <p:txEl>
                                              <p:pRg st="3" end="3"/>
                                            </p:txEl>
                                          </p:spTgt>
                                        </p:tgtEl>
                                        <p:attrNameLst>
                                          <p:attrName>style.visibility</p:attrName>
                                        </p:attrNameLst>
                                      </p:cBhvr>
                                      <p:to>
                                        <p:strVal val="visible"/>
                                      </p:to>
                                    </p:set>
                                    <p:anim calcmode="lin" valueType="num">
                                      <p:cBhvr additive="base">
                                        <p:cTn id="24" dur="10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2007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Resume Don'ts!</a:t>
            </a:r>
          </a:p>
        </p:txBody>
      </p:sp>
      <p:sp>
        <p:nvSpPr>
          <p:cNvPr id="3" name="Content Placeholder 2"/>
          <p:cNvSpPr>
            <a:spLocks noGrp="1"/>
          </p:cNvSpPr>
          <p:nvPr>
            <p:ph idx="1"/>
          </p:nvPr>
        </p:nvSpPr>
        <p:spPr>
          <a:xfrm>
            <a:off x="457200" y="1600200"/>
            <a:ext cx="8229600" cy="4800600"/>
          </a:xfrm>
        </p:spPr>
        <p:txBody>
          <a:bodyPr rtlCol="0">
            <a:normAutofit/>
          </a:bodyPr>
          <a:lstStyle/>
          <a:p>
            <a:pPr eaLnBrk="1" fontAlgn="auto" hangingPunct="1">
              <a:spcAft>
                <a:spcPts val="0"/>
              </a:spcAft>
              <a:buFont typeface="Arial" pitchFamily="34" charset="0"/>
              <a:buChar char="•"/>
              <a:defRPr/>
            </a:pPr>
            <a:r>
              <a:rPr lang="en-US" sz="2400" dirty="0" smtClean="0"/>
              <a:t>Grammatical and spelling errors</a:t>
            </a:r>
          </a:p>
          <a:p>
            <a:pPr eaLnBrk="1" fontAlgn="auto" hangingPunct="1">
              <a:spcAft>
                <a:spcPts val="0"/>
              </a:spcAft>
              <a:buFont typeface="Arial" pitchFamily="34" charset="0"/>
              <a:buChar char="•"/>
              <a:defRPr/>
            </a:pPr>
            <a:r>
              <a:rPr lang="en-US" sz="2400" dirty="0" smtClean="0"/>
              <a:t>Unprofessional  (check your email address)</a:t>
            </a:r>
          </a:p>
          <a:p>
            <a:pPr eaLnBrk="1" fontAlgn="auto" hangingPunct="1">
              <a:spcAft>
                <a:spcPts val="0"/>
              </a:spcAft>
              <a:buFont typeface="Arial" pitchFamily="34" charset="0"/>
              <a:buChar char="•"/>
              <a:defRPr/>
            </a:pPr>
            <a:r>
              <a:rPr lang="en-US" sz="2400" dirty="0" smtClean="0"/>
              <a:t>Too much info (overly wordy)</a:t>
            </a:r>
          </a:p>
          <a:p>
            <a:pPr eaLnBrk="1" fontAlgn="auto" hangingPunct="1">
              <a:spcAft>
                <a:spcPts val="0"/>
              </a:spcAft>
              <a:buFont typeface="Arial" pitchFamily="34" charset="0"/>
              <a:buChar char="•"/>
              <a:defRPr/>
            </a:pPr>
            <a:r>
              <a:rPr lang="en-US" sz="2400" dirty="0" smtClean="0"/>
              <a:t>Irrelevant information</a:t>
            </a:r>
          </a:p>
          <a:p>
            <a:pPr eaLnBrk="1" fontAlgn="auto" hangingPunct="1">
              <a:spcAft>
                <a:spcPts val="0"/>
              </a:spcAft>
              <a:buFont typeface="Arial" pitchFamily="34" charset="0"/>
              <a:buChar char="•"/>
              <a:defRPr/>
            </a:pPr>
            <a:r>
              <a:rPr lang="en-US" sz="2400" dirty="0" smtClean="0"/>
              <a:t>No objective statement</a:t>
            </a:r>
          </a:p>
          <a:p>
            <a:pPr eaLnBrk="1" fontAlgn="auto" hangingPunct="1">
              <a:spcAft>
                <a:spcPts val="0"/>
              </a:spcAft>
              <a:buFont typeface="Arial" pitchFamily="34" charset="0"/>
              <a:buChar char="•"/>
              <a:defRPr/>
            </a:pPr>
            <a:r>
              <a:rPr lang="en-US" sz="2400" dirty="0" smtClean="0"/>
              <a:t>Lengthy paragraphs</a:t>
            </a:r>
          </a:p>
          <a:p>
            <a:pPr eaLnBrk="1" fontAlgn="auto" hangingPunct="1">
              <a:spcAft>
                <a:spcPts val="0"/>
              </a:spcAft>
              <a:buFont typeface="Arial" pitchFamily="34" charset="0"/>
              <a:buChar char="•"/>
              <a:defRPr/>
            </a:pPr>
            <a:r>
              <a:rPr lang="en-US" sz="2400" dirty="0" smtClean="0"/>
              <a:t>Personal information</a:t>
            </a:r>
          </a:p>
          <a:p>
            <a:pPr eaLnBrk="1" fontAlgn="auto" hangingPunct="1">
              <a:spcAft>
                <a:spcPts val="0"/>
              </a:spcAft>
              <a:buFont typeface="Arial" pitchFamily="34" charset="0"/>
              <a:buChar char="•"/>
              <a:defRPr/>
            </a:pPr>
            <a:r>
              <a:rPr lang="en-US" sz="2400" dirty="0" smtClean="0"/>
              <a:t>Leave a large amount of white space</a:t>
            </a:r>
          </a:p>
          <a:p>
            <a:pPr eaLnBrk="1" fontAlgn="auto" hangingPunct="1">
              <a:spcAft>
                <a:spcPts val="0"/>
              </a:spcAft>
              <a:buFont typeface="Arial" pitchFamily="34" charset="0"/>
              <a:buChar char="•"/>
              <a:defRPr/>
            </a:pPr>
            <a:endParaRPr lang="en-US" sz="2400" dirty="0" smtClean="0"/>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pPr algn="ctr"/>
            <a:r>
              <a:rPr lang="en-US" dirty="0" smtClean="0"/>
              <a:t>Resume complaints</a:t>
            </a:r>
            <a:endParaRPr lang="en-US" dirty="0"/>
          </a:p>
        </p:txBody>
      </p:sp>
      <p:pic>
        <p:nvPicPr>
          <p:cNvPr id="4" name="Content Placeholder 3" descr="Resume complaints.png"/>
          <p:cNvPicPr>
            <a:picLocks noGrp="1" noChangeAspect="1"/>
          </p:cNvPicPr>
          <p:nvPr>
            <p:ph idx="1"/>
          </p:nvPr>
        </p:nvPicPr>
        <p:blipFill>
          <a:blip r:embed="rId3" cstate="print"/>
          <a:stretch>
            <a:fillRect/>
          </a:stretch>
        </p:blipFill>
        <p:spPr>
          <a:xfrm>
            <a:off x="381000" y="1143000"/>
            <a:ext cx="8458199" cy="5334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Resume Odds and Ends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sz="2400" dirty="0" smtClean="0"/>
              <a:t>Font sizes and styles</a:t>
            </a:r>
            <a:br>
              <a:rPr lang="en-US" sz="2400" dirty="0" smtClean="0"/>
            </a:br>
            <a:r>
              <a:rPr lang="en-US" sz="2400" dirty="0" smtClean="0"/>
              <a:t/>
            </a:r>
            <a:br>
              <a:rPr lang="en-US" sz="2400" dirty="0" smtClean="0"/>
            </a:br>
            <a:r>
              <a:rPr lang="en-US" sz="2400" dirty="0" smtClean="0"/>
              <a:t>Margins </a:t>
            </a:r>
            <a:br>
              <a:rPr lang="en-US" sz="2400" dirty="0" smtClean="0"/>
            </a:br>
            <a:r>
              <a:rPr lang="en-US" sz="2400" dirty="0" smtClean="0"/>
              <a:t/>
            </a:r>
            <a:br>
              <a:rPr lang="en-US" sz="2400" dirty="0" smtClean="0"/>
            </a:br>
            <a:r>
              <a:rPr lang="en-US" sz="2400" dirty="0" smtClean="0"/>
              <a:t>Leave spaces between headings on resume</a:t>
            </a:r>
            <a:br>
              <a:rPr lang="en-US" sz="2400" dirty="0" smtClean="0"/>
            </a:br>
            <a:endParaRPr lang="en-US" sz="2400" dirty="0" smtClean="0"/>
          </a:p>
          <a:p>
            <a:pPr eaLnBrk="1" fontAlgn="auto" hangingPunct="1">
              <a:spcAft>
                <a:spcPts val="0"/>
              </a:spcAft>
              <a:buFont typeface="Arial" pitchFamily="34" charset="0"/>
              <a:buChar char="•"/>
              <a:defRPr/>
            </a:pPr>
            <a:r>
              <a:rPr lang="en-US" sz="2400" dirty="0" smtClean="0"/>
              <a:t>Most important to least important</a:t>
            </a:r>
            <a:br>
              <a:rPr lang="en-US" sz="2400" dirty="0" smtClean="0"/>
            </a:br>
            <a:r>
              <a:rPr lang="en-US" sz="2400" dirty="0" smtClean="0"/>
              <a:t/>
            </a:r>
            <a:br>
              <a:rPr lang="en-US" sz="2400" dirty="0" smtClean="0"/>
            </a:br>
            <a:r>
              <a:rPr lang="en-US" sz="2400" dirty="0" smtClean="0"/>
              <a:t>PROOFREAD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Resume Sections- Demographic Info</a:t>
            </a:r>
          </a:p>
        </p:txBody>
      </p:sp>
      <p:sp>
        <p:nvSpPr>
          <p:cNvPr id="13315" name="Text Placeholder 3"/>
          <p:cNvSpPr>
            <a:spLocks noGrp="1"/>
          </p:cNvSpPr>
          <p:nvPr>
            <p:ph type="body" idx="1"/>
          </p:nvPr>
        </p:nvSpPr>
        <p:spPr/>
        <p:txBody>
          <a:bodyPr/>
          <a:lstStyle/>
          <a:p>
            <a:pPr algn="ctr" eaLnBrk="1" hangingPunct="1"/>
            <a:r>
              <a:rPr lang="en-US" dirty="0" smtClean="0"/>
              <a:t> </a:t>
            </a:r>
          </a:p>
        </p:txBody>
      </p:sp>
      <p:sp>
        <p:nvSpPr>
          <p:cNvPr id="13316" name="Content Placeholder 2"/>
          <p:cNvSpPr>
            <a:spLocks noGrp="1"/>
          </p:cNvSpPr>
          <p:nvPr>
            <p:ph sz="half" idx="2"/>
          </p:nvPr>
        </p:nvSpPr>
        <p:spPr>
          <a:xfrm>
            <a:off x="457200" y="2057400"/>
            <a:ext cx="3657600" cy="3722688"/>
          </a:xfrm>
        </p:spPr>
        <p:txBody>
          <a:bodyPr/>
          <a:lstStyle/>
          <a:p>
            <a:pPr eaLnBrk="1" hangingPunct="1"/>
            <a:r>
              <a:rPr lang="en-US" dirty="0" smtClean="0"/>
              <a:t>Name</a:t>
            </a:r>
          </a:p>
          <a:p>
            <a:pPr eaLnBrk="1" hangingPunct="1"/>
            <a:r>
              <a:rPr lang="en-US" dirty="0" smtClean="0"/>
              <a:t>Address</a:t>
            </a:r>
          </a:p>
          <a:p>
            <a:pPr eaLnBrk="1" hangingPunct="1"/>
            <a:r>
              <a:rPr lang="en-US" dirty="0" smtClean="0"/>
              <a:t>Phone</a:t>
            </a:r>
          </a:p>
          <a:p>
            <a:pPr eaLnBrk="1" hangingPunct="1"/>
            <a:r>
              <a:rPr lang="en-US" dirty="0" smtClean="0"/>
              <a:t>Email</a:t>
            </a:r>
          </a:p>
        </p:txBody>
      </p:sp>
      <p:sp>
        <p:nvSpPr>
          <p:cNvPr id="13317" name="Text Placeholder 4"/>
          <p:cNvSpPr>
            <a:spLocks noGrp="1"/>
          </p:cNvSpPr>
          <p:nvPr>
            <p:ph type="body" sz="quarter" idx="3"/>
          </p:nvPr>
        </p:nvSpPr>
        <p:spPr/>
        <p:txBody>
          <a:bodyPr/>
          <a:lstStyle/>
          <a:p>
            <a:pPr algn="ctr" eaLnBrk="1" hangingPunct="1"/>
            <a:r>
              <a:rPr lang="en-US" dirty="0" smtClean="0"/>
              <a:t> </a:t>
            </a:r>
          </a:p>
        </p:txBody>
      </p:sp>
      <p:sp>
        <p:nvSpPr>
          <p:cNvPr id="13318" name="Content Placeholder 5"/>
          <p:cNvSpPr>
            <a:spLocks noGrp="1"/>
          </p:cNvSpPr>
          <p:nvPr>
            <p:ph sz="quarter" idx="4"/>
          </p:nvPr>
        </p:nvSpPr>
        <p:spPr>
          <a:xfrm>
            <a:off x="4267200" y="1981200"/>
            <a:ext cx="4572000" cy="3951288"/>
          </a:xfrm>
        </p:spPr>
        <p:txBody>
          <a:bodyPr>
            <a:normAutofit lnSpcReduction="10000"/>
          </a:bodyPr>
          <a:lstStyle/>
          <a:p>
            <a:pPr eaLnBrk="1" hangingPunct="1">
              <a:buFont typeface="Arial" charset="0"/>
              <a:buNone/>
            </a:pPr>
            <a:r>
              <a:rPr lang="en-US" u="sng" dirty="0" smtClean="0"/>
              <a:t>Albert Einstein_____________</a:t>
            </a:r>
            <a:endParaRPr lang="en-US" sz="800" u="sng" dirty="0" smtClean="0"/>
          </a:p>
          <a:p>
            <a:pPr eaLnBrk="1" hangingPunct="1">
              <a:buFont typeface="Arial" charset="0"/>
              <a:buNone/>
            </a:pPr>
            <a:r>
              <a:rPr lang="en-US" sz="2000" dirty="0" smtClean="0"/>
              <a:t>12 Smart Way * Boston, MA 32475</a:t>
            </a:r>
          </a:p>
          <a:p>
            <a:pPr eaLnBrk="1" hangingPunct="1">
              <a:buFont typeface="Arial" charset="0"/>
              <a:buNone/>
            </a:pPr>
            <a:endParaRPr lang="en-US" sz="2000" dirty="0" smtClean="0"/>
          </a:p>
          <a:p>
            <a:pPr algn="ctr" eaLnBrk="1" hangingPunct="1">
              <a:buFont typeface="Arial" charset="0"/>
              <a:buNone/>
            </a:pPr>
            <a:r>
              <a:rPr lang="en-US" sz="2000" dirty="0" smtClean="0"/>
              <a:t>OR</a:t>
            </a:r>
          </a:p>
          <a:p>
            <a:pPr eaLnBrk="1" hangingPunct="1">
              <a:buFont typeface="Arial" charset="0"/>
              <a:buNone/>
            </a:pPr>
            <a:endParaRPr lang="en-US" sz="2000" dirty="0" smtClean="0"/>
          </a:p>
          <a:p>
            <a:pPr algn="ctr" eaLnBrk="1" hangingPunct="1">
              <a:buFont typeface="Arial" charset="0"/>
              <a:buNone/>
            </a:pPr>
            <a:r>
              <a:rPr lang="en-US" dirty="0" smtClean="0"/>
              <a:t>Albert Einstein</a:t>
            </a:r>
          </a:p>
          <a:p>
            <a:pPr algn="ctr" eaLnBrk="1" hangingPunct="1">
              <a:buFont typeface="Arial" charset="0"/>
              <a:buNone/>
            </a:pPr>
            <a:r>
              <a:rPr lang="en-US" dirty="0" smtClean="0"/>
              <a:t>12 Smart Way</a:t>
            </a:r>
          </a:p>
          <a:p>
            <a:pPr algn="ctr" eaLnBrk="1" hangingPunct="1">
              <a:buFont typeface="Arial" charset="0"/>
              <a:buNone/>
            </a:pPr>
            <a:r>
              <a:rPr lang="en-US" dirty="0" smtClean="0"/>
              <a:t>Boston, MA 32475</a:t>
            </a:r>
          </a:p>
          <a:p>
            <a:pPr algn="ctr" eaLnBrk="1" hangingPunct="1">
              <a:buFont typeface="Arial" charset="0"/>
              <a:buNone/>
            </a:pPr>
            <a:r>
              <a:rPr lang="en-US" dirty="0" smtClean="0"/>
              <a:t>E=mcsquared@genius.com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Sample Objectives</a:t>
            </a:r>
          </a:p>
        </p:txBody>
      </p:sp>
      <p:sp>
        <p:nvSpPr>
          <p:cNvPr id="15363" name="Text Placeholder 3"/>
          <p:cNvSpPr>
            <a:spLocks noGrp="1"/>
          </p:cNvSpPr>
          <p:nvPr>
            <p:ph type="body" idx="1"/>
          </p:nvPr>
        </p:nvSpPr>
        <p:spPr/>
        <p:txBody>
          <a:bodyPr>
            <a:normAutofit fontScale="92500" lnSpcReduction="20000"/>
          </a:bodyPr>
          <a:lstStyle/>
          <a:p>
            <a:pPr algn="ctr" eaLnBrk="1" hangingPunct="1"/>
            <a:r>
              <a:rPr lang="en-US" sz="4000" smtClean="0"/>
              <a:t>Good</a:t>
            </a:r>
          </a:p>
        </p:txBody>
      </p:sp>
      <p:sp>
        <p:nvSpPr>
          <p:cNvPr id="15364" name="Content Placeholder 4"/>
          <p:cNvSpPr>
            <a:spLocks noGrp="1"/>
          </p:cNvSpPr>
          <p:nvPr>
            <p:ph sz="half" idx="2"/>
          </p:nvPr>
        </p:nvSpPr>
        <p:spPr/>
        <p:txBody>
          <a:bodyPr>
            <a:normAutofit fontScale="92500" lnSpcReduction="10000"/>
          </a:bodyPr>
          <a:lstStyle/>
          <a:p>
            <a:pPr eaLnBrk="1" hangingPunct="1"/>
            <a:r>
              <a:rPr lang="en-US" smtClean="0"/>
              <a:t>To obtain a position as an accountant</a:t>
            </a:r>
          </a:p>
          <a:p>
            <a:pPr eaLnBrk="1" hangingPunct="1"/>
            <a:endParaRPr lang="en-US" smtClean="0"/>
          </a:p>
          <a:p>
            <a:pPr eaLnBrk="1" hangingPunct="1"/>
            <a:r>
              <a:rPr lang="en-US" smtClean="0"/>
              <a:t>To obtain a position as an accountant in the automotive industry  utilizing my strong analytical and problem solving skills</a:t>
            </a:r>
          </a:p>
        </p:txBody>
      </p:sp>
      <p:sp>
        <p:nvSpPr>
          <p:cNvPr id="15365" name="Text Placeholder 5"/>
          <p:cNvSpPr>
            <a:spLocks noGrp="1"/>
          </p:cNvSpPr>
          <p:nvPr>
            <p:ph type="body" sz="quarter" idx="3"/>
          </p:nvPr>
        </p:nvSpPr>
        <p:spPr/>
        <p:txBody>
          <a:bodyPr>
            <a:normAutofit fontScale="92500" lnSpcReduction="20000"/>
          </a:bodyPr>
          <a:lstStyle/>
          <a:p>
            <a:pPr algn="ctr" eaLnBrk="1" hangingPunct="1"/>
            <a:r>
              <a:rPr lang="en-US" sz="4000" smtClean="0"/>
              <a:t>Bad</a:t>
            </a:r>
          </a:p>
        </p:txBody>
      </p:sp>
      <p:sp>
        <p:nvSpPr>
          <p:cNvPr id="15366" name="Content Placeholder 6"/>
          <p:cNvSpPr>
            <a:spLocks noGrp="1"/>
          </p:cNvSpPr>
          <p:nvPr>
            <p:ph sz="quarter" idx="4"/>
          </p:nvPr>
        </p:nvSpPr>
        <p:spPr/>
        <p:txBody>
          <a:bodyPr/>
          <a:lstStyle/>
          <a:p>
            <a:pPr marL="342900" lvl="1" indent="-342900" eaLnBrk="1" hangingPunct="1">
              <a:buFont typeface="Arial" charset="0"/>
              <a:buChar char="•"/>
            </a:pPr>
            <a:r>
              <a:rPr lang="en-US" sz="2400" smtClean="0"/>
              <a:t>To find a challenging position with a growing company that will provide me with relevant experience in an exciting field</a:t>
            </a:r>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of Qualifications</a:t>
            </a:r>
            <a:endParaRPr lang="en-US" dirty="0"/>
          </a:p>
        </p:txBody>
      </p:sp>
      <p:sp>
        <p:nvSpPr>
          <p:cNvPr id="3" name="Content Placeholder 2"/>
          <p:cNvSpPr>
            <a:spLocks noGrp="1"/>
          </p:cNvSpPr>
          <p:nvPr>
            <p:ph idx="1"/>
          </p:nvPr>
        </p:nvSpPr>
        <p:spPr/>
        <p:txBody>
          <a:bodyPr>
            <a:normAutofit/>
          </a:bodyPr>
          <a:lstStyle/>
          <a:p>
            <a:r>
              <a:rPr lang="en-US" sz="2800" dirty="0" smtClean="0"/>
              <a:t>Brief synopsis of most relevant skills and experiences</a:t>
            </a:r>
          </a:p>
          <a:p>
            <a:pPr>
              <a:buNone/>
            </a:pPr>
            <a:endParaRPr lang="en-US" sz="2800" dirty="0" smtClean="0"/>
          </a:p>
          <a:p>
            <a:r>
              <a:rPr lang="en-US" sz="2800" dirty="0" smtClean="0"/>
              <a:t>Craft carefully and match to job being sought</a:t>
            </a:r>
          </a:p>
          <a:p>
            <a:pPr>
              <a:buNone/>
            </a:pPr>
            <a:endParaRPr lang="en-US" sz="2800" dirty="0" smtClean="0"/>
          </a:p>
          <a:p>
            <a:r>
              <a:rPr lang="en-US" sz="2800" dirty="0" smtClean="0"/>
              <a:t>No set number of points (4-8)</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Resume Sections-Education</a:t>
            </a:r>
          </a:p>
        </p:txBody>
      </p:sp>
      <p:sp>
        <p:nvSpPr>
          <p:cNvPr id="16387" name="Content Placeholder 6"/>
          <p:cNvSpPr>
            <a:spLocks noGrp="1"/>
          </p:cNvSpPr>
          <p:nvPr>
            <p:ph idx="1"/>
          </p:nvPr>
        </p:nvSpPr>
        <p:spPr/>
        <p:txBody>
          <a:bodyPr>
            <a:normAutofit/>
          </a:bodyPr>
          <a:lstStyle/>
          <a:p>
            <a:pPr eaLnBrk="1" hangingPunct="1"/>
            <a:r>
              <a:rPr lang="en-US" sz="2800" dirty="0" smtClean="0"/>
              <a:t>Degree</a:t>
            </a:r>
          </a:p>
          <a:p>
            <a:pPr eaLnBrk="1" hangingPunct="1"/>
            <a:r>
              <a:rPr lang="en-US" sz="2800" dirty="0" smtClean="0"/>
              <a:t>Graduation date</a:t>
            </a:r>
          </a:p>
          <a:p>
            <a:pPr eaLnBrk="1" hangingPunct="1"/>
            <a:r>
              <a:rPr lang="en-US" sz="2800" dirty="0" smtClean="0"/>
              <a:t>College or University</a:t>
            </a:r>
          </a:p>
          <a:p>
            <a:pPr eaLnBrk="1" hangingPunct="1"/>
            <a:r>
              <a:rPr lang="en-US" sz="2800" dirty="0" smtClean="0"/>
              <a:t>Location</a:t>
            </a:r>
          </a:p>
          <a:p>
            <a:pPr eaLnBrk="1" hangingPunct="1"/>
            <a:r>
              <a:rPr lang="en-US" sz="2800" dirty="0" smtClean="0"/>
              <a:t>Minors</a:t>
            </a:r>
          </a:p>
          <a:p>
            <a:pPr eaLnBrk="1" hangingPunct="1"/>
            <a:r>
              <a:rPr lang="en-US" sz="2800" dirty="0" smtClean="0"/>
              <a:t>GPA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Resume Sections- Experience</a:t>
            </a:r>
          </a:p>
        </p:txBody>
      </p:sp>
      <p:sp>
        <p:nvSpPr>
          <p:cNvPr id="17411" name="Content Placeholder 2"/>
          <p:cNvSpPr>
            <a:spLocks noGrp="1"/>
          </p:cNvSpPr>
          <p:nvPr>
            <p:ph idx="1"/>
          </p:nvPr>
        </p:nvSpPr>
        <p:spPr/>
        <p:txBody>
          <a:bodyPr>
            <a:noAutofit/>
          </a:bodyPr>
          <a:lstStyle/>
          <a:p>
            <a:pPr eaLnBrk="1" hangingPunct="1"/>
            <a:r>
              <a:rPr lang="en-US" sz="2400" dirty="0" smtClean="0"/>
              <a:t>Job title</a:t>
            </a:r>
          </a:p>
          <a:p>
            <a:pPr eaLnBrk="1" hangingPunct="1"/>
            <a:r>
              <a:rPr lang="en-US" sz="2400" dirty="0" smtClean="0"/>
              <a:t>Dates of employment</a:t>
            </a:r>
          </a:p>
          <a:p>
            <a:pPr eaLnBrk="1" hangingPunct="1"/>
            <a:r>
              <a:rPr lang="en-US" sz="2400" dirty="0" smtClean="0"/>
              <a:t>Employer</a:t>
            </a:r>
          </a:p>
          <a:p>
            <a:pPr eaLnBrk="1" hangingPunct="1"/>
            <a:r>
              <a:rPr lang="en-US" sz="2400" dirty="0" smtClean="0"/>
              <a:t>Location</a:t>
            </a:r>
          </a:p>
          <a:p>
            <a:pPr eaLnBrk="1" hangingPunct="1"/>
            <a:endParaRPr lang="en-US" sz="2400" dirty="0" smtClean="0"/>
          </a:p>
          <a:p>
            <a:pPr eaLnBrk="1" hangingPunct="1"/>
            <a:r>
              <a:rPr lang="en-US" sz="2400" dirty="0" smtClean="0"/>
              <a:t>List jobs with most recent first  </a:t>
            </a:r>
          </a:p>
          <a:p>
            <a:pPr marL="0" indent="0" eaLnBrk="1" hangingPunct="1">
              <a:buNone/>
            </a:pPr>
            <a:endParaRPr lang="en-US" sz="2400" dirty="0" smtClean="0"/>
          </a:p>
          <a:p>
            <a:pPr eaLnBrk="1" hangingPunct="1"/>
            <a:r>
              <a:rPr lang="en-US" sz="2400" dirty="0" smtClean="0"/>
              <a:t>Don’t list employer address or supervisor</a:t>
            </a:r>
          </a:p>
          <a:p>
            <a:pPr marL="0" indent="0" eaLnBrk="1" hangingPunct="1">
              <a:buNone/>
            </a:pPr>
            <a:r>
              <a:rPr lang="en-US" sz="2400" dirty="0" smtClean="0"/>
              <a:t>(This type of information may be required on a job application though.)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Experience Con’t</a:t>
            </a:r>
          </a:p>
        </p:txBody>
      </p:sp>
      <p:sp>
        <p:nvSpPr>
          <p:cNvPr id="18435" name="Content Placeholder 2"/>
          <p:cNvSpPr>
            <a:spLocks noGrp="1"/>
          </p:cNvSpPr>
          <p:nvPr>
            <p:ph idx="1"/>
          </p:nvPr>
        </p:nvSpPr>
        <p:spPr/>
        <p:txBody>
          <a:bodyPr>
            <a:normAutofit/>
          </a:bodyPr>
          <a:lstStyle/>
          <a:p>
            <a:pPr eaLnBrk="1" hangingPunct="1"/>
            <a:r>
              <a:rPr lang="en-US" sz="2800" dirty="0" smtClean="0"/>
              <a:t>Be sure to include duties, skills learned, and  accomplishments</a:t>
            </a:r>
          </a:p>
          <a:p>
            <a:pPr eaLnBrk="1" hangingPunct="1"/>
            <a:r>
              <a:rPr lang="en-US" sz="2800" dirty="0" smtClean="0"/>
              <a:t>No set number of bullets to use</a:t>
            </a:r>
          </a:p>
          <a:p>
            <a:pPr eaLnBrk="1" hangingPunct="1"/>
            <a:r>
              <a:rPr lang="en-US" sz="2800" dirty="0" smtClean="0"/>
              <a:t>Avoid “I” statements</a:t>
            </a:r>
          </a:p>
          <a:p>
            <a:pPr eaLnBrk="1" hangingPunct="1"/>
            <a:r>
              <a:rPr lang="en-US" sz="2800" dirty="0" smtClean="0"/>
              <a:t>Begin with action verb</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Bad resume imagery exercise</a:t>
            </a:r>
            <a:endParaRPr lang="en-US" dirty="0"/>
          </a:p>
        </p:txBody>
      </p:sp>
      <p:sp>
        <p:nvSpPr>
          <p:cNvPr id="3" name="Content Placeholder 2"/>
          <p:cNvSpPr>
            <a:spLocks noGrp="1"/>
          </p:cNvSpPr>
          <p:nvPr>
            <p:ph idx="1"/>
          </p:nvPr>
        </p:nvSpPr>
        <p:spPr/>
        <p:txBody>
          <a:bodyPr/>
          <a:lstStyle/>
          <a:p>
            <a:r>
              <a:rPr lang="en-US" sz="2400" dirty="0" smtClean="0"/>
              <a:t>Imagine you are a HR manager reviewing resumes for entry level position</a:t>
            </a:r>
          </a:p>
          <a:p>
            <a:r>
              <a:rPr lang="en-US" sz="2400" dirty="0" smtClean="0"/>
              <a:t>What would cause you to throw resumes into garbage or very least into “No” pile?</a:t>
            </a:r>
          </a:p>
          <a:p>
            <a:pPr lvl="1"/>
            <a:r>
              <a:rPr lang="en-US" sz="2400" dirty="0" smtClean="0"/>
              <a:t>Spelling Errors</a:t>
            </a:r>
          </a:p>
          <a:p>
            <a:pPr lvl="1"/>
            <a:r>
              <a:rPr lang="en-US" sz="2400" dirty="0" smtClean="0"/>
              <a:t>Difficult to Read</a:t>
            </a:r>
          </a:p>
          <a:p>
            <a:pPr lvl="1"/>
            <a:r>
              <a:rPr lang="en-US" sz="2400" dirty="0" smtClean="0"/>
              <a:t>Two Lengthy</a:t>
            </a:r>
          </a:p>
          <a:p>
            <a:pPr lvl="1"/>
            <a:r>
              <a:rPr lang="en-US" sz="2400" dirty="0" smtClean="0"/>
              <a:t>Unorganized</a:t>
            </a:r>
          </a:p>
          <a:p>
            <a:pPr lvl="1"/>
            <a:endParaRPr lang="en-US" dirty="0"/>
          </a:p>
        </p:txBody>
      </p:sp>
    </p:spTree>
    <p:extLst>
      <p:ext uri="{BB962C8B-B14F-4D97-AF65-F5344CB8AC3E}">
        <p14:creationId xmlns:p14="http://schemas.microsoft.com/office/powerpoint/2010/main" val="1639976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Resume Sections- Other</a:t>
            </a:r>
          </a:p>
        </p:txBody>
      </p:sp>
      <p:sp>
        <p:nvSpPr>
          <p:cNvPr id="3" name="Content Placeholder 2"/>
          <p:cNvSpPr>
            <a:spLocks noGrp="1"/>
          </p:cNvSpPr>
          <p:nvPr>
            <p:ph idx="1"/>
          </p:nvPr>
        </p:nvSpPr>
        <p:spPr/>
        <p:txBody>
          <a:bodyPr rtlCol="0">
            <a:noAutofit/>
          </a:bodyPr>
          <a:lstStyle/>
          <a:p>
            <a:pPr eaLnBrk="1" fontAlgn="auto" hangingPunct="1">
              <a:spcAft>
                <a:spcPts val="0"/>
              </a:spcAft>
              <a:buFont typeface="Arial" pitchFamily="34" charset="0"/>
              <a:buChar char="•"/>
              <a:defRPr/>
            </a:pPr>
            <a:r>
              <a:rPr lang="en-US" sz="2400" dirty="0" smtClean="0"/>
              <a:t>Certifications/Licenses</a:t>
            </a:r>
          </a:p>
          <a:p>
            <a:pPr eaLnBrk="1" fontAlgn="auto" hangingPunct="1">
              <a:spcAft>
                <a:spcPts val="0"/>
              </a:spcAft>
              <a:buFont typeface="Arial" pitchFamily="34" charset="0"/>
              <a:buChar char="•"/>
              <a:defRPr/>
            </a:pPr>
            <a:r>
              <a:rPr lang="en-US" sz="2400" dirty="0" smtClean="0"/>
              <a:t>Computer or technical skills</a:t>
            </a:r>
          </a:p>
          <a:p>
            <a:pPr eaLnBrk="1" fontAlgn="auto" hangingPunct="1">
              <a:spcAft>
                <a:spcPts val="0"/>
              </a:spcAft>
              <a:buFont typeface="Arial" pitchFamily="34" charset="0"/>
              <a:buChar char="•"/>
              <a:defRPr/>
            </a:pPr>
            <a:r>
              <a:rPr lang="en-US" sz="2400" dirty="0" smtClean="0"/>
              <a:t>Honors/Awards</a:t>
            </a:r>
          </a:p>
          <a:p>
            <a:pPr eaLnBrk="1" fontAlgn="auto" hangingPunct="1">
              <a:spcAft>
                <a:spcPts val="0"/>
              </a:spcAft>
              <a:buFont typeface="Arial" pitchFamily="34" charset="0"/>
              <a:buChar char="•"/>
              <a:defRPr/>
            </a:pPr>
            <a:r>
              <a:rPr lang="en-US" sz="2400" dirty="0" smtClean="0"/>
              <a:t>Volunteer Experience</a:t>
            </a:r>
          </a:p>
          <a:p>
            <a:pPr eaLnBrk="1" fontAlgn="auto" hangingPunct="1">
              <a:spcAft>
                <a:spcPts val="0"/>
              </a:spcAft>
              <a:buFont typeface="Arial" pitchFamily="34" charset="0"/>
              <a:buChar char="•"/>
              <a:defRPr/>
            </a:pPr>
            <a:r>
              <a:rPr lang="en-US" sz="2400" dirty="0" smtClean="0"/>
              <a:t>Extra-curricular activities</a:t>
            </a:r>
          </a:p>
          <a:p>
            <a:pPr eaLnBrk="1" fontAlgn="auto" hangingPunct="1">
              <a:spcAft>
                <a:spcPts val="0"/>
              </a:spcAft>
              <a:buFont typeface="Arial" pitchFamily="34" charset="0"/>
              <a:buChar char="•"/>
              <a:defRPr/>
            </a:pPr>
            <a:r>
              <a:rPr lang="en-US" sz="2400" dirty="0" smtClean="0"/>
              <a:t>Professional organizations</a:t>
            </a:r>
          </a:p>
          <a:p>
            <a:pPr eaLnBrk="1" fontAlgn="auto" hangingPunct="1">
              <a:spcAft>
                <a:spcPts val="0"/>
              </a:spcAft>
              <a:buFont typeface="Arial" pitchFamily="34" charset="0"/>
              <a:buChar char="•"/>
              <a:defRPr/>
            </a:pPr>
            <a:r>
              <a:rPr lang="en-US" sz="2400" dirty="0" smtClean="0"/>
              <a:t>Professional development</a:t>
            </a:r>
          </a:p>
          <a:p>
            <a:pPr eaLnBrk="1" fontAlgn="auto" hangingPunct="1">
              <a:spcAft>
                <a:spcPts val="0"/>
              </a:spcAft>
              <a:buFont typeface="Arial" pitchFamily="34" charset="0"/>
              <a:buChar char="•"/>
              <a:defRPr/>
            </a:pPr>
            <a:r>
              <a:rPr lang="en-US" sz="2400" dirty="0" smtClean="0"/>
              <a:t>Presentations</a:t>
            </a:r>
          </a:p>
          <a:p>
            <a:pPr eaLnBrk="1" fontAlgn="auto" hangingPunct="1">
              <a:spcAft>
                <a:spcPts val="0"/>
              </a:spcAft>
              <a:buFont typeface="Arial" pitchFamily="34" charset="0"/>
              <a:buChar char="•"/>
              <a:defRPr/>
            </a:pPr>
            <a:r>
              <a:rPr lang="en-US" sz="2400" dirty="0" smtClean="0"/>
              <a:t>Military Service</a:t>
            </a:r>
          </a:p>
          <a:p>
            <a:pPr marL="0" indent="0" eaLnBrk="1" fontAlgn="auto" hangingPunct="1">
              <a:spcAft>
                <a:spcPts val="0"/>
              </a:spcAft>
              <a:buNone/>
              <a:defRPr/>
            </a:pPr>
            <a:endParaRPr lang="en-US" sz="2400" dirty="0" smtClean="0"/>
          </a:p>
          <a:p>
            <a:pPr marL="0" indent="0" eaLnBrk="1" fontAlgn="auto" hangingPunct="1">
              <a:spcAft>
                <a:spcPts val="0"/>
              </a:spcAft>
              <a:buNone/>
              <a:defRPr/>
            </a:pPr>
            <a:r>
              <a:rPr lang="en-US" sz="2400" i="1" dirty="0"/>
              <a:t>*</a:t>
            </a:r>
            <a:r>
              <a:rPr lang="en-US" sz="2400" i="1" dirty="0" smtClean="0"/>
              <a:t> Only list things relevant to the job.</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References</a:t>
            </a:r>
          </a:p>
        </p:txBody>
      </p:sp>
      <p:sp>
        <p:nvSpPr>
          <p:cNvPr id="21507" name="Content Placeholder 2"/>
          <p:cNvSpPr>
            <a:spLocks noGrp="1"/>
          </p:cNvSpPr>
          <p:nvPr>
            <p:ph idx="1"/>
          </p:nvPr>
        </p:nvSpPr>
        <p:spPr/>
        <p:txBody>
          <a:bodyPr>
            <a:normAutofit/>
          </a:bodyPr>
          <a:lstStyle/>
          <a:p>
            <a:pPr eaLnBrk="1" hangingPunct="1"/>
            <a:r>
              <a:rPr lang="en-US" sz="2800" dirty="0" smtClean="0"/>
              <a:t>Separate page</a:t>
            </a:r>
          </a:p>
          <a:p>
            <a:pPr eaLnBrk="1" hangingPunct="1"/>
            <a:r>
              <a:rPr lang="en-US" sz="2800" dirty="0" smtClean="0"/>
              <a:t>Include full contact information</a:t>
            </a:r>
          </a:p>
          <a:p>
            <a:pPr eaLnBrk="1" hangingPunct="1"/>
            <a:r>
              <a:rPr lang="en-US" sz="2800" u="sng" dirty="0" smtClean="0"/>
              <a:t>Ask first</a:t>
            </a:r>
          </a:p>
          <a:p>
            <a:pPr eaLnBrk="1" hangingPunct="1"/>
            <a:r>
              <a:rPr lang="en-US" sz="2800" dirty="0" smtClean="0"/>
              <a:t>Three to five</a:t>
            </a:r>
          </a:p>
          <a:p>
            <a:pPr eaLnBrk="1" hangingPunct="1"/>
            <a:r>
              <a:rPr lang="en-US" sz="2800" dirty="0" smtClean="0"/>
              <a:t>Contact info at top</a:t>
            </a:r>
          </a:p>
          <a:p>
            <a:pPr eaLnBrk="1" hangingPunct="1"/>
            <a:r>
              <a:rPr lang="en-US" sz="2800" dirty="0" smtClean="0"/>
              <a:t>Put on high quality professional paper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686800" cy="841248"/>
          </a:xfrm>
        </p:spPr>
        <p:txBody>
          <a:bodyPr/>
          <a:lstStyle/>
          <a:p>
            <a:pPr algn="ctr"/>
            <a:r>
              <a:rPr lang="en-US" dirty="0" smtClean="0"/>
              <a:t>Questions??????</a:t>
            </a:r>
            <a:endParaRPr lang="en-US" dirty="0"/>
          </a:p>
        </p:txBody>
      </p:sp>
      <p:pic>
        <p:nvPicPr>
          <p:cNvPr id="1026"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7086600" y="713508"/>
            <a:ext cx="1622066" cy="3934305"/>
          </a:xfrm>
          <a:prstGeom prst="rect">
            <a:avLst/>
          </a:prstGeom>
          <a:noFill/>
        </p:spPr>
      </p:pic>
      <p:sp>
        <p:nvSpPr>
          <p:cNvPr id="2" name="TextBox 1"/>
          <p:cNvSpPr txBox="1"/>
          <p:nvPr/>
        </p:nvSpPr>
        <p:spPr>
          <a:xfrm>
            <a:off x="1219200" y="5257800"/>
            <a:ext cx="7086600" cy="738664"/>
          </a:xfrm>
          <a:prstGeom prst="rect">
            <a:avLst/>
          </a:prstGeom>
          <a:noFill/>
        </p:spPr>
        <p:txBody>
          <a:bodyPr wrap="square" rtlCol="0">
            <a:spAutoFit/>
          </a:bodyPr>
          <a:lstStyle/>
          <a:p>
            <a:r>
              <a:rPr lang="en-US" sz="1400" i="1" dirty="0" smtClean="0"/>
              <a:t>A special thanks to Kevin Allan Director of Career and Testing Services at University of Mary for information included in this PowerPoint, and DePaul Universities Career Center for the Resume examples. </a:t>
            </a:r>
            <a:endParaRPr lang="en-US" sz="1400" i="1" dirty="0"/>
          </a:p>
        </p:txBody>
      </p:sp>
      <p:pic>
        <p:nvPicPr>
          <p:cNvPr id="5"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533400" y="713509"/>
            <a:ext cx="1622066" cy="3934305"/>
          </a:xfrm>
          <a:prstGeom prst="rect">
            <a:avLst/>
          </a:prstGeom>
          <a:noFill/>
        </p:spPr>
      </p:pic>
      <p:pic>
        <p:nvPicPr>
          <p:cNvPr id="6"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3951467" y="914400"/>
            <a:ext cx="1622066" cy="393430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Kind?</a:t>
            </a:r>
            <a:endParaRPr lang="en-US" dirty="0"/>
          </a:p>
        </p:txBody>
      </p:sp>
      <p:sp>
        <p:nvSpPr>
          <p:cNvPr id="3" name="Content Placeholder 2"/>
          <p:cNvSpPr>
            <a:spLocks noGrp="1"/>
          </p:cNvSpPr>
          <p:nvPr>
            <p:ph idx="1"/>
          </p:nvPr>
        </p:nvSpPr>
        <p:spPr/>
        <p:txBody>
          <a:bodyPr>
            <a:normAutofit/>
          </a:bodyPr>
          <a:lstStyle/>
          <a:p>
            <a:r>
              <a:rPr lang="en-US" sz="2400" dirty="0" smtClean="0"/>
              <a:t>Many resume samples out there</a:t>
            </a:r>
          </a:p>
          <a:p>
            <a:endParaRPr lang="en-US" sz="2400" dirty="0" smtClean="0"/>
          </a:p>
          <a:p>
            <a:r>
              <a:rPr lang="en-US" sz="2400" dirty="0" smtClean="0"/>
              <a:t>No one “right” or “perfect” resume</a:t>
            </a:r>
          </a:p>
          <a:p>
            <a:endParaRPr lang="en-US" sz="2400" dirty="0" smtClean="0"/>
          </a:p>
          <a:p>
            <a:r>
              <a:rPr lang="en-US" sz="2400" dirty="0" smtClean="0"/>
              <a:t>Need to feel good about yours</a:t>
            </a:r>
          </a:p>
          <a:p>
            <a:endParaRPr lang="en-US" sz="2400" dirty="0" smtClean="0"/>
          </a:p>
          <a:p>
            <a:r>
              <a:rPr lang="en-US" sz="2400" dirty="0" smtClean="0"/>
              <a:t>Provide you with framework</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Job Application</a:t>
            </a:r>
            <a:endParaRPr lang="en-IN" dirty="0"/>
          </a:p>
        </p:txBody>
      </p:sp>
      <p:sp>
        <p:nvSpPr>
          <p:cNvPr id="6" name="Content Placeholder 5"/>
          <p:cNvSpPr>
            <a:spLocks noGrp="1"/>
          </p:cNvSpPr>
          <p:nvPr>
            <p:ph idx="1"/>
          </p:nvPr>
        </p:nvSpPr>
        <p:spPr/>
        <p:txBody>
          <a:bodyPr>
            <a:normAutofit fontScale="70000" lnSpcReduction="20000"/>
          </a:bodyPr>
          <a:lstStyle/>
          <a:p>
            <a:r>
              <a:rPr lang="en-US" sz="2400" dirty="0" smtClean="0"/>
              <a:t>It has 2 parts:</a:t>
            </a:r>
          </a:p>
          <a:p>
            <a:r>
              <a:rPr lang="en-US" sz="2400" dirty="0" smtClean="0"/>
              <a:t>Cover Letter</a:t>
            </a:r>
          </a:p>
          <a:p>
            <a:r>
              <a:rPr lang="en-US" sz="2400" dirty="0" smtClean="0"/>
              <a:t>Resume   </a:t>
            </a:r>
          </a:p>
          <a:p>
            <a:endParaRPr lang="en-US" sz="3600" dirty="0" smtClean="0"/>
          </a:p>
          <a:p>
            <a:r>
              <a:rPr lang="en-US" sz="3600" dirty="0" smtClean="0"/>
              <a:t>What is an Applicant Tracking System ( ATS)?</a:t>
            </a:r>
          </a:p>
          <a:p>
            <a:endParaRPr lang="en-US" sz="2400" dirty="0"/>
          </a:p>
          <a:p>
            <a:r>
              <a:rPr lang="en-US" sz="3800" dirty="0" smtClean="0"/>
              <a:t>Types of Cover letter:</a:t>
            </a:r>
          </a:p>
          <a:p>
            <a:r>
              <a:rPr lang="en-US" sz="2400" dirty="0" smtClean="0"/>
              <a:t>Solicited </a:t>
            </a:r>
          </a:p>
          <a:p>
            <a:r>
              <a:rPr lang="en-US" sz="2400" dirty="0" smtClean="0"/>
              <a:t>Unsolicited</a:t>
            </a:r>
          </a:p>
          <a:p>
            <a:r>
              <a:rPr lang="en-US" sz="2400" dirty="0" smtClean="0"/>
              <a:t>Networking </a:t>
            </a:r>
            <a:endParaRPr lang="en-US" sz="2400" dirty="0"/>
          </a:p>
          <a:p>
            <a:endParaRPr lang="en-IN" sz="2400" dirty="0"/>
          </a:p>
        </p:txBody>
      </p:sp>
    </p:spTree>
    <p:extLst>
      <p:ext uri="{BB962C8B-B14F-4D97-AF65-F5344CB8AC3E}">
        <p14:creationId xmlns:p14="http://schemas.microsoft.com/office/powerpoint/2010/main" val="123274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52639" y="0"/>
            <a:ext cx="6591618" cy="6858000"/>
          </a:xfrm>
          <a:custGeom>
            <a:avLst/>
            <a:gdLst/>
            <a:ahLst/>
            <a:cxnLst/>
            <a:rect l="l" t="t" r="r" b="b"/>
            <a:pathLst>
              <a:path w="13183235" h="10287000">
                <a:moveTo>
                  <a:pt x="0" y="10287000"/>
                </a:moveTo>
                <a:lnTo>
                  <a:pt x="13182721" y="10287000"/>
                </a:lnTo>
                <a:lnTo>
                  <a:pt x="13182721" y="0"/>
                </a:lnTo>
                <a:lnTo>
                  <a:pt x="0" y="0"/>
                </a:lnTo>
                <a:lnTo>
                  <a:pt x="0" y="10287000"/>
                </a:lnTo>
                <a:close/>
              </a:path>
            </a:pathLst>
          </a:custGeom>
          <a:solidFill>
            <a:srgbClr val="D08B03"/>
          </a:solidFill>
        </p:spPr>
        <p:txBody>
          <a:bodyPr wrap="square" lIns="0" tIns="0" rIns="0" bIns="0" rtlCol="0"/>
          <a:lstStyle/>
          <a:p>
            <a:endParaRPr/>
          </a:p>
        </p:txBody>
      </p:sp>
      <p:sp>
        <p:nvSpPr>
          <p:cNvPr id="3" name="object 3"/>
          <p:cNvSpPr/>
          <p:nvPr/>
        </p:nvSpPr>
        <p:spPr>
          <a:xfrm>
            <a:off x="0" y="0"/>
            <a:ext cx="2552700" cy="6858000"/>
          </a:xfrm>
          <a:custGeom>
            <a:avLst/>
            <a:gdLst/>
            <a:ahLst/>
            <a:cxnLst/>
            <a:rect l="l" t="t" r="r" b="b"/>
            <a:pathLst>
              <a:path w="5105400" h="10287000">
                <a:moveTo>
                  <a:pt x="5105278" y="10286999"/>
                </a:moveTo>
                <a:lnTo>
                  <a:pt x="0" y="10286999"/>
                </a:lnTo>
                <a:lnTo>
                  <a:pt x="0" y="0"/>
                </a:lnTo>
                <a:lnTo>
                  <a:pt x="5105278" y="0"/>
                </a:lnTo>
                <a:lnTo>
                  <a:pt x="5105278" y="10286999"/>
                </a:lnTo>
                <a:close/>
              </a:path>
            </a:pathLst>
          </a:custGeom>
          <a:solidFill>
            <a:srgbClr val="F5E8E1"/>
          </a:solidFill>
        </p:spPr>
        <p:txBody>
          <a:bodyPr wrap="square" lIns="0" tIns="0" rIns="0" bIns="0" rtlCol="0"/>
          <a:lstStyle/>
          <a:p>
            <a:endParaRPr/>
          </a:p>
        </p:txBody>
      </p:sp>
      <p:sp>
        <p:nvSpPr>
          <p:cNvPr id="5" name="object 5"/>
          <p:cNvSpPr txBox="1"/>
          <p:nvPr/>
        </p:nvSpPr>
        <p:spPr>
          <a:xfrm>
            <a:off x="46517" y="-127000"/>
            <a:ext cx="2552639" cy="7497129"/>
          </a:xfrm>
          <a:prstGeom prst="rect">
            <a:avLst/>
          </a:prstGeom>
        </p:spPr>
        <p:txBody>
          <a:bodyPr vert="horz" wrap="square" lIns="0" tIns="132283" rIns="0" bIns="0" rtlCol="0">
            <a:spAutoFit/>
          </a:bodyPr>
          <a:lstStyle/>
          <a:p>
            <a:pPr>
              <a:lnSpc>
                <a:spcPct val="74600"/>
              </a:lnSpc>
              <a:spcBef>
                <a:spcPts val="1042"/>
              </a:spcBef>
            </a:pPr>
            <a:r>
              <a:rPr lang="en-US" sz="2900" dirty="0">
                <a:solidFill>
                  <a:schemeClr val="bg2">
                    <a:lumMod val="90000"/>
                  </a:schemeClr>
                </a:solidFill>
                <a:latin typeface="Book Antiqua" panose="02040602050305030304" pitchFamily="18" charset="0"/>
                <a:cs typeface="Arial"/>
              </a:rPr>
              <a:t>WRITINGYOUR COVERLETTERWRITING YOUR COV</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ERLETTERWRITINGYOUR COVERLETTER WRITIN</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GYOUR COVERLETTERWRI</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TINGYOUR COVERLET</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TER WRITINGYOUR COVERLETTER</a:t>
            </a:r>
          </a:p>
          <a:p>
            <a:pPr>
              <a:lnSpc>
                <a:spcPct val="74600"/>
              </a:lnSpc>
            </a:pPr>
            <a:r>
              <a:rPr lang="en-US" sz="2900" dirty="0">
                <a:solidFill>
                  <a:schemeClr val="bg2">
                    <a:lumMod val="90000"/>
                  </a:schemeClr>
                </a:solidFill>
                <a:latin typeface="Book Antiqua" panose="02040602050305030304" pitchFamily="18" charset="0"/>
                <a:cs typeface="Arial"/>
              </a:rPr>
              <a:t>WRITINGYOURCOVERLETTER</a:t>
            </a:r>
            <a:endParaRPr sz="2900" dirty="0">
              <a:solidFill>
                <a:schemeClr val="bg2">
                  <a:lumMod val="90000"/>
                </a:schemeClr>
              </a:solidFill>
              <a:latin typeface="Book Antiqua" panose="02040602050305030304" pitchFamily="18" charset="0"/>
              <a:cs typeface="Arial"/>
            </a:endParaRPr>
          </a:p>
        </p:txBody>
      </p:sp>
      <p:grpSp>
        <p:nvGrpSpPr>
          <p:cNvPr id="7" name="object 7"/>
          <p:cNvGrpSpPr/>
          <p:nvPr/>
        </p:nvGrpSpPr>
        <p:grpSpPr>
          <a:xfrm>
            <a:off x="514350" y="685799"/>
            <a:ext cx="4076700" cy="5486400"/>
            <a:chOff x="1028700" y="1028699"/>
            <a:chExt cx="8153400" cy="8229600"/>
          </a:xfrm>
        </p:grpSpPr>
        <p:sp>
          <p:nvSpPr>
            <p:cNvPr id="8" name="object 8"/>
            <p:cNvSpPr/>
            <p:nvPr/>
          </p:nvSpPr>
          <p:spPr>
            <a:xfrm>
              <a:off x="1028700" y="1028699"/>
              <a:ext cx="8153400" cy="8229600"/>
            </a:xfrm>
            <a:custGeom>
              <a:avLst/>
              <a:gdLst/>
              <a:ahLst/>
              <a:cxnLst/>
              <a:rect l="l" t="t" r="r" b="b"/>
              <a:pathLst>
                <a:path w="8153400" h="8229600">
                  <a:moveTo>
                    <a:pt x="8153400" y="8229600"/>
                  </a:moveTo>
                  <a:lnTo>
                    <a:pt x="0" y="8229600"/>
                  </a:lnTo>
                  <a:lnTo>
                    <a:pt x="0" y="0"/>
                  </a:lnTo>
                  <a:lnTo>
                    <a:pt x="8153400" y="0"/>
                  </a:lnTo>
                  <a:lnTo>
                    <a:pt x="8153400" y="8229600"/>
                  </a:lnTo>
                  <a:close/>
                </a:path>
              </a:pathLst>
            </a:custGeom>
            <a:solidFill>
              <a:srgbClr val="203B3B"/>
            </a:solidFill>
          </p:spPr>
          <p:txBody>
            <a:bodyPr wrap="square" lIns="0" tIns="0" rIns="0" bIns="0" rtlCol="0"/>
            <a:lstStyle/>
            <a:p>
              <a:endParaRPr/>
            </a:p>
          </p:txBody>
        </p:sp>
        <p:sp>
          <p:nvSpPr>
            <p:cNvPr id="9" name="object 9"/>
            <p:cNvSpPr/>
            <p:nvPr/>
          </p:nvSpPr>
          <p:spPr>
            <a:xfrm>
              <a:off x="1687753" y="1606874"/>
              <a:ext cx="6838949" cy="6800846"/>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5034798" y="584200"/>
            <a:ext cx="3499602" cy="1147545"/>
          </a:xfrm>
          <a:prstGeom prst="rect">
            <a:avLst/>
          </a:prstGeom>
        </p:spPr>
        <p:txBody>
          <a:bodyPr vert="horz" wrap="square" lIns="0" tIns="161087" rIns="0" bIns="0" rtlCol="0">
            <a:spAutoFit/>
          </a:bodyPr>
          <a:lstStyle/>
          <a:p>
            <a:pPr marL="7112" marR="2845">
              <a:spcBef>
                <a:spcPts val="1268"/>
              </a:spcBef>
            </a:pPr>
            <a:r>
              <a:rPr sz="3200" dirty="0">
                <a:solidFill>
                  <a:srgbClr val="F5E8E1"/>
                </a:solidFill>
                <a:latin typeface="Book Antiqua" panose="02040602050305030304" pitchFamily="18" charset="0"/>
                <a:cs typeface="Arial"/>
              </a:rPr>
              <a:t>PRESENTATION</a:t>
            </a:r>
            <a:r>
              <a:rPr lang="en-US" sz="3200" dirty="0">
                <a:solidFill>
                  <a:srgbClr val="F5E8E1"/>
                </a:solidFill>
                <a:latin typeface="Book Antiqua" panose="02040602050305030304" pitchFamily="18" charset="0"/>
                <a:cs typeface="Arial"/>
              </a:rPr>
              <a:t> </a:t>
            </a:r>
            <a:r>
              <a:rPr sz="3200" dirty="0">
                <a:solidFill>
                  <a:srgbClr val="F5E8E1"/>
                </a:solidFill>
                <a:latin typeface="Book Antiqua" panose="02040602050305030304" pitchFamily="18" charset="0"/>
                <a:cs typeface="Arial"/>
              </a:rPr>
              <a:t>OVERVIEW</a:t>
            </a:r>
            <a:endParaRPr sz="3200" dirty="0">
              <a:latin typeface="Book Antiqua" panose="02040602050305030304" pitchFamily="18" charset="0"/>
              <a:cs typeface="Arial"/>
            </a:endParaRPr>
          </a:p>
        </p:txBody>
      </p:sp>
      <p:sp>
        <p:nvSpPr>
          <p:cNvPr id="11" name="object 11"/>
          <p:cNvSpPr/>
          <p:nvPr/>
        </p:nvSpPr>
        <p:spPr>
          <a:xfrm>
            <a:off x="5041148" y="2081987"/>
            <a:ext cx="3586163" cy="50800"/>
          </a:xfrm>
          <a:custGeom>
            <a:avLst/>
            <a:gdLst/>
            <a:ahLst/>
            <a:cxnLst/>
            <a:rect l="l" t="t" r="r" b="b"/>
            <a:pathLst>
              <a:path w="7172325" h="76200">
                <a:moveTo>
                  <a:pt x="7172325" y="76200"/>
                </a:moveTo>
                <a:lnTo>
                  <a:pt x="0" y="76200"/>
                </a:lnTo>
                <a:lnTo>
                  <a:pt x="0" y="0"/>
                </a:lnTo>
                <a:lnTo>
                  <a:pt x="7172325" y="0"/>
                </a:lnTo>
                <a:lnTo>
                  <a:pt x="7172325" y="76200"/>
                </a:lnTo>
                <a:close/>
              </a:path>
            </a:pathLst>
          </a:custGeom>
          <a:solidFill>
            <a:srgbClr val="F5E8E1"/>
          </a:solidFill>
        </p:spPr>
        <p:txBody>
          <a:bodyPr wrap="square" lIns="0" tIns="0" rIns="0" bIns="0" rtlCol="0"/>
          <a:lstStyle/>
          <a:p>
            <a:endParaRPr/>
          </a:p>
        </p:txBody>
      </p:sp>
      <p:sp>
        <p:nvSpPr>
          <p:cNvPr id="12" name="object 12"/>
          <p:cNvSpPr txBox="1"/>
          <p:nvPr/>
        </p:nvSpPr>
        <p:spPr>
          <a:xfrm>
            <a:off x="5034798" y="2894682"/>
            <a:ext cx="3592513" cy="4059983"/>
          </a:xfrm>
          <a:prstGeom prst="rect">
            <a:avLst/>
          </a:prstGeom>
        </p:spPr>
        <p:txBody>
          <a:bodyPr vert="horz" wrap="square" lIns="0" tIns="58318" rIns="0" bIns="0" rtlCol="0">
            <a:spAutoFit/>
          </a:bodyPr>
          <a:lstStyle/>
          <a:p>
            <a:pPr marL="7112" marR="2845">
              <a:spcBef>
                <a:spcPts val="459"/>
              </a:spcBef>
            </a:pPr>
            <a:r>
              <a:rPr sz="2000" dirty="0">
                <a:latin typeface="Book Antiqua" panose="02040602050305030304" pitchFamily="18" charset="0"/>
                <a:cs typeface="Arial"/>
              </a:rPr>
              <a:t>WRITING THE PERFECT COVER</a:t>
            </a:r>
            <a:r>
              <a:rPr lang="en-US" sz="2000" dirty="0">
                <a:latin typeface="Book Antiqua" panose="02040602050305030304" pitchFamily="18" charset="0"/>
                <a:cs typeface="Arial"/>
              </a:rPr>
              <a:t> </a:t>
            </a:r>
            <a:r>
              <a:rPr sz="2000" dirty="0" smtClean="0">
                <a:latin typeface="Book Antiqua" panose="02040602050305030304" pitchFamily="18" charset="0"/>
                <a:cs typeface="Arial"/>
              </a:rPr>
              <a:t>LETTER</a:t>
            </a:r>
            <a:endParaRPr lang="en-US" sz="2000" spc="106" dirty="0">
              <a:latin typeface="Franklin Gothic Book" panose="020B0503020102020204" pitchFamily="34" charset="0"/>
              <a:cs typeface="Arial"/>
            </a:endParaRPr>
          </a:p>
          <a:p>
            <a:pPr marL="256032" marR="1055776" indent="-256032">
              <a:buFont typeface="Arial" panose="020B0604020202020204" pitchFamily="34" charset="0"/>
              <a:buChar char="•"/>
            </a:pPr>
            <a:r>
              <a:rPr sz="2000" spc="106" dirty="0">
                <a:latin typeface="Franklin Gothic Book" panose="020B0503020102020204" pitchFamily="34" charset="0"/>
                <a:cs typeface="Arial"/>
              </a:rPr>
              <a:t>What </a:t>
            </a:r>
            <a:r>
              <a:rPr sz="2000" spc="42" dirty="0">
                <a:latin typeface="Franklin Gothic Book" panose="020B0503020102020204" pitchFamily="34" charset="0"/>
                <a:cs typeface="Arial"/>
              </a:rPr>
              <a:t>is </a:t>
            </a:r>
            <a:r>
              <a:rPr sz="2000" spc="-3" dirty="0">
                <a:latin typeface="Franklin Gothic Book" panose="020B0503020102020204" pitchFamily="34" charset="0"/>
                <a:cs typeface="Arial"/>
              </a:rPr>
              <a:t>a </a:t>
            </a:r>
            <a:r>
              <a:rPr lang="en-US" sz="2000" spc="34" dirty="0">
                <a:latin typeface="Franklin Gothic Book" panose="020B0503020102020204" pitchFamily="34" charset="0"/>
                <a:cs typeface="Arial"/>
              </a:rPr>
              <a:t>c</a:t>
            </a:r>
            <a:r>
              <a:rPr sz="2000" spc="34" dirty="0">
                <a:latin typeface="Franklin Gothic Book" panose="020B0503020102020204" pitchFamily="34" charset="0"/>
                <a:cs typeface="Arial"/>
              </a:rPr>
              <a:t>over </a:t>
            </a:r>
            <a:r>
              <a:rPr lang="en-US" sz="2000" spc="59" dirty="0">
                <a:latin typeface="Franklin Gothic Book" panose="020B0503020102020204" pitchFamily="34" charset="0"/>
                <a:cs typeface="Arial"/>
              </a:rPr>
              <a:t>l</a:t>
            </a:r>
            <a:r>
              <a:rPr sz="2000" spc="59" dirty="0">
                <a:latin typeface="Franklin Gothic Book" panose="020B0503020102020204" pitchFamily="34" charset="0"/>
                <a:cs typeface="Arial"/>
              </a:rPr>
              <a:t>etter?</a:t>
            </a:r>
            <a:endParaRPr lang="en-US" sz="2000" spc="59" dirty="0">
              <a:latin typeface="Franklin Gothic Book" panose="020B0503020102020204" pitchFamily="34" charset="0"/>
              <a:cs typeface="Arial"/>
            </a:endParaRPr>
          </a:p>
          <a:p>
            <a:pPr marL="256032" marR="1055776" indent="-256032">
              <a:buFont typeface="Arial" panose="020B0604020202020204" pitchFamily="34" charset="0"/>
              <a:buChar char="•"/>
            </a:pPr>
            <a:r>
              <a:rPr lang="en-US" sz="2000" spc="59" dirty="0">
                <a:latin typeface="Franklin Gothic Book" panose="020B0503020102020204" pitchFamily="34" charset="0"/>
                <a:cs typeface="Arial"/>
              </a:rPr>
              <a:t>What is the purpose of cover letters?</a:t>
            </a:r>
          </a:p>
          <a:p>
            <a:pPr marL="256032" marR="1055776" indent="-256032">
              <a:buFont typeface="Arial" panose="020B0604020202020204" pitchFamily="34" charset="0"/>
              <a:buChar char="•"/>
            </a:pPr>
            <a:r>
              <a:rPr lang="en-US" sz="2000" spc="59" dirty="0">
                <a:latin typeface="Franklin Gothic Book" panose="020B0503020102020204" pitchFamily="34" charset="0"/>
                <a:cs typeface="Arial"/>
              </a:rPr>
              <a:t>Business formatting</a:t>
            </a:r>
          </a:p>
          <a:p>
            <a:pPr marL="256032" marR="1055776" indent="-256032">
              <a:buFont typeface="Arial" panose="020B0604020202020204" pitchFamily="34" charset="0"/>
              <a:buChar char="•"/>
            </a:pPr>
            <a:r>
              <a:rPr sz="2000" spc="28" dirty="0">
                <a:latin typeface="Franklin Gothic Book" panose="020B0503020102020204" pitchFamily="34" charset="0"/>
                <a:cs typeface="Arial"/>
              </a:rPr>
              <a:t>Paragraph </a:t>
            </a:r>
            <a:r>
              <a:rPr sz="2000" spc="67" dirty="0">
                <a:latin typeface="Franklin Gothic Book" panose="020B0503020102020204" pitchFamily="34" charset="0"/>
                <a:cs typeface="Arial"/>
              </a:rPr>
              <a:t>by </a:t>
            </a:r>
            <a:r>
              <a:rPr lang="en-US" sz="2000" spc="28" dirty="0">
                <a:latin typeface="Franklin Gothic Book" panose="020B0503020102020204" pitchFamily="34" charset="0"/>
                <a:cs typeface="Arial"/>
              </a:rPr>
              <a:t>p</a:t>
            </a:r>
            <a:r>
              <a:rPr sz="2000" spc="28" dirty="0">
                <a:latin typeface="Franklin Gothic Book" panose="020B0503020102020204" pitchFamily="34" charset="0"/>
                <a:cs typeface="Arial"/>
              </a:rPr>
              <a:t>aragraph</a:t>
            </a:r>
            <a:endParaRPr lang="en-US" sz="2000" spc="28" dirty="0">
              <a:latin typeface="Franklin Gothic Book" panose="020B0503020102020204" pitchFamily="34" charset="0"/>
              <a:cs typeface="Arial"/>
            </a:endParaRPr>
          </a:p>
          <a:p>
            <a:pPr marL="256032" marR="1055776" indent="-256032">
              <a:buFont typeface="Arial" panose="020B0604020202020204" pitchFamily="34" charset="0"/>
              <a:buChar char="•"/>
            </a:pPr>
            <a:r>
              <a:rPr lang="en-US" sz="2000" spc="92" dirty="0">
                <a:latin typeface="Franklin Gothic Book" panose="020B0503020102020204" pitchFamily="34" charset="0"/>
                <a:cs typeface="Arial"/>
              </a:rPr>
              <a:t>Things to </a:t>
            </a:r>
            <a:r>
              <a:rPr lang="en-US" sz="2000" spc="22" dirty="0">
                <a:latin typeface="Franklin Gothic Book" panose="020B0503020102020204" pitchFamily="34" charset="0"/>
                <a:cs typeface="Arial"/>
              </a:rPr>
              <a:t>k</a:t>
            </a:r>
            <a:r>
              <a:rPr sz="2000" spc="22" dirty="0">
                <a:latin typeface="Franklin Gothic Book" panose="020B0503020102020204" pitchFamily="34" charset="0"/>
                <a:cs typeface="Arial"/>
              </a:rPr>
              <a:t>eep </a:t>
            </a:r>
            <a:r>
              <a:rPr sz="2000" spc="92" dirty="0">
                <a:latin typeface="Franklin Gothic Book" panose="020B0503020102020204" pitchFamily="34" charset="0"/>
                <a:cs typeface="Arial"/>
              </a:rPr>
              <a:t>in</a:t>
            </a:r>
            <a:r>
              <a:rPr sz="2000" spc="-118" dirty="0">
                <a:latin typeface="Franklin Gothic Book" panose="020B0503020102020204" pitchFamily="34" charset="0"/>
                <a:cs typeface="Arial"/>
              </a:rPr>
              <a:t> </a:t>
            </a:r>
            <a:r>
              <a:rPr lang="en-US" sz="2000" spc="78" dirty="0">
                <a:latin typeface="Franklin Gothic Book" panose="020B0503020102020204" pitchFamily="34" charset="0"/>
                <a:cs typeface="Arial"/>
              </a:rPr>
              <a:t>m</a:t>
            </a:r>
            <a:r>
              <a:rPr sz="2000" spc="78" dirty="0">
                <a:latin typeface="Franklin Gothic Book" panose="020B0503020102020204" pitchFamily="34" charset="0"/>
                <a:cs typeface="Arial"/>
              </a:rPr>
              <a:t>ind</a:t>
            </a:r>
            <a:endParaRPr sz="2000" dirty="0">
              <a:latin typeface="Franklin Gothic Book" panose="020B0503020102020204" pitchFamily="34" charset="0"/>
              <a:cs typeface="Arial"/>
            </a:endParaRPr>
          </a:p>
        </p:txBody>
      </p:sp>
    </p:spTree>
    <p:extLst>
      <p:ext uri="{BB962C8B-B14F-4D97-AF65-F5344CB8AC3E}">
        <p14:creationId xmlns:p14="http://schemas.microsoft.com/office/powerpoint/2010/main" val="167289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5695950" y="685799"/>
            <a:ext cx="2933700" cy="5486400"/>
          </a:xfrm>
          <a:custGeom>
            <a:avLst/>
            <a:gdLst/>
            <a:ahLst/>
            <a:cxnLst/>
            <a:rect l="l" t="t" r="r" b="b"/>
            <a:pathLst>
              <a:path w="5867400" h="8229600">
                <a:moveTo>
                  <a:pt x="5867400" y="8229600"/>
                </a:moveTo>
                <a:lnTo>
                  <a:pt x="0" y="8229600"/>
                </a:lnTo>
                <a:lnTo>
                  <a:pt x="0" y="0"/>
                </a:lnTo>
                <a:lnTo>
                  <a:pt x="5867400" y="0"/>
                </a:lnTo>
                <a:lnTo>
                  <a:pt x="5867400" y="8229600"/>
                </a:lnTo>
                <a:close/>
              </a:path>
            </a:pathLst>
          </a:custGeom>
          <a:solidFill>
            <a:srgbClr val="203B3B"/>
          </a:solidFill>
        </p:spPr>
        <p:txBody>
          <a:bodyPr wrap="square" lIns="0" tIns="0" rIns="0" bIns="0" rtlCol="0"/>
          <a:lstStyle/>
          <a:p>
            <a:endParaRPr/>
          </a:p>
        </p:txBody>
      </p:sp>
      <p:sp>
        <p:nvSpPr>
          <p:cNvPr id="9" name="object 9"/>
          <p:cNvSpPr txBox="1">
            <a:spLocks noGrp="1"/>
          </p:cNvSpPr>
          <p:nvPr>
            <p:ph type="title"/>
          </p:nvPr>
        </p:nvSpPr>
        <p:spPr>
          <a:xfrm>
            <a:off x="507694" y="981873"/>
            <a:ext cx="3696970" cy="849258"/>
          </a:xfrm>
          <a:prstGeom prst="rect">
            <a:avLst/>
          </a:prstGeom>
        </p:spPr>
        <p:txBody>
          <a:bodyPr vert="horz" wrap="square" lIns="0" tIns="109525" rIns="0" bIns="0" rtlCol="0">
            <a:spAutoFit/>
          </a:bodyPr>
          <a:lstStyle/>
          <a:p>
            <a:pPr marL="7112" marR="2845">
              <a:spcBef>
                <a:spcPts val="862"/>
              </a:spcBef>
            </a:pPr>
            <a:r>
              <a:rPr sz="2400" dirty="0">
                <a:solidFill>
                  <a:srgbClr val="D08B03"/>
                </a:solidFill>
                <a:latin typeface="Book Antiqua" panose="02040602050305030304" pitchFamily="18" charset="0"/>
              </a:rPr>
              <a:t>WHAT IS A COVER</a:t>
            </a:r>
            <a:r>
              <a:rPr lang="en-US" sz="2400" dirty="0">
                <a:solidFill>
                  <a:srgbClr val="D08B03"/>
                </a:solidFill>
                <a:latin typeface="Book Antiqua" panose="02040602050305030304" pitchFamily="18" charset="0"/>
              </a:rPr>
              <a:t> </a:t>
            </a:r>
            <a:r>
              <a:rPr sz="2400" dirty="0">
                <a:solidFill>
                  <a:srgbClr val="D08B03"/>
                </a:solidFill>
                <a:latin typeface="Book Antiqua" panose="02040602050305030304" pitchFamily="18" charset="0"/>
              </a:rPr>
              <a:t>LETTER?</a:t>
            </a:r>
          </a:p>
        </p:txBody>
      </p:sp>
      <p:sp>
        <p:nvSpPr>
          <p:cNvPr id="10" name="object 10"/>
          <p:cNvSpPr txBox="1"/>
          <p:nvPr/>
        </p:nvSpPr>
        <p:spPr>
          <a:xfrm>
            <a:off x="507694" y="2409399"/>
            <a:ext cx="4371340" cy="4759765"/>
          </a:xfrm>
          <a:prstGeom prst="rect">
            <a:avLst/>
          </a:prstGeom>
        </p:spPr>
        <p:txBody>
          <a:bodyPr vert="horz" wrap="square" lIns="0" tIns="7112" rIns="0" bIns="0" rtlCol="0">
            <a:spAutoFit/>
          </a:bodyPr>
          <a:lstStyle/>
          <a:p>
            <a:pPr marL="7112">
              <a:spcBef>
                <a:spcPts val="56"/>
              </a:spcBef>
            </a:pPr>
            <a:r>
              <a:rPr sz="2200" dirty="0">
                <a:solidFill>
                  <a:srgbClr val="203B3B"/>
                </a:solidFill>
                <a:latin typeface="Franklin Gothic Book" panose="020B0503020102020204" pitchFamily="34" charset="0"/>
                <a:cs typeface="Arial"/>
              </a:rPr>
              <a:t>A COMPL</a:t>
            </a:r>
            <a:r>
              <a:rPr lang="en-US" sz="2200" dirty="0">
                <a:solidFill>
                  <a:srgbClr val="203B3B"/>
                </a:solidFill>
                <a:latin typeface="Franklin Gothic Book" panose="020B0503020102020204" pitchFamily="34" charset="0"/>
                <a:cs typeface="Arial"/>
              </a:rPr>
              <a:t>E</a:t>
            </a:r>
            <a:r>
              <a:rPr sz="2200" dirty="0">
                <a:solidFill>
                  <a:srgbClr val="203B3B"/>
                </a:solidFill>
                <a:latin typeface="Franklin Gothic Book" panose="020B0503020102020204" pitchFamily="34" charset="0"/>
                <a:cs typeface="Arial"/>
              </a:rPr>
              <a:t>MENT TO YOUR </a:t>
            </a:r>
            <a:r>
              <a:rPr sz="2200" dirty="0" smtClean="0">
                <a:solidFill>
                  <a:srgbClr val="203B3B"/>
                </a:solidFill>
                <a:latin typeface="Franklin Gothic Book" panose="020B0503020102020204" pitchFamily="34" charset="0"/>
                <a:cs typeface="Arial"/>
              </a:rPr>
              <a:t>RESUME</a:t>
            </a:r>
            <a:endParaRPr lang="en-US" sz="2200" spc="39" dirty="0">
              <a:solidFill>
                <a:srgbClr val="203B3B"/>
              </a:solidFill>
              <a:latin typeface="Franklin Gothic Book" panose="020B0503020102020204" pitchFamily="34" charset="0"/>
              <a:cs typeface="Arial"/>
            </a:endParaRPr>
          </a:p>
          <a:p>
            <a:pPr marL="263144" indent="-256032">
              <a:spcBef>
                <a:spcPts val="56"/>
              </a:spcBef>
              <a:buFont typeface="Arial" panose="020B0604020202020204" pitchFamily="34" charset="0"/>
              <a:buChar char="•"/>
            </a:pPr>
            <a:r>
              <a:rPr sz="2200" spc="39" dirty="0">
                <a:solidFill>
                  <a:srgbClr val="203B3B"/>
                </a:solidFill>
                <a:latin typeface="Franklin Gothic Book" panose="020B0503020102020204" pitchFamily="34" charset="0"/>
                <a:cs typeface="Arial"/>
              </a:rPr>
              <a:t>Cover </a:t>
            </a:r>
            <a:r>
              <a:rPr sz="2200" spc="104" dirty="0">
                <a:solidFill>
                  <a:srgbClr val="203B3B"/>
                </a:solidFill>
                <a:latin typeface="Franklin Gothic Book" panose="020B0503020102020204" pitchFamily="34" charset="0"/>
                <a:cs typeface="Arial"/>
              </a:rPr>
              <a:t>letters </a:t>
            </a:r>
            <a:r>
              <a:rPr sz="2200" spc="36" dirty="0">
                <a:solidFill>
                  <a:srgbClr val="203B3B"/>
                </a:solidFill>
                <a:latin typeface="Franklin Gothic Book" panose="020B0503020102020204" pitchFamily="34" charset="0"/>
                <a:cs typeface="Arial"/>
              </a:rPr>
              <a:t>are </a:t>
            </a:r>
            <a:r>
              <a:rPr sz="2200" spc="-6" dirty="0">
                <a:solidFill>
                  <a:srgbClr val="203B3B"/>
                </a:solidFill>
                <a:latin typeface="Franklin Gothic Book" panose="020B0503020102020204" pitchFamily="34" charset="0"/>
                <a:cs typeface="Arial"/>
              </a:rPr>
              <a:t>a </a:t>
            </a:r>
            <a:r>
              <a:rPr sz="2200" spc="84" dirty="0">
                <a:solidFill>
                  <a:srgbClr val="203B3B"/>
                </a:solidFill>
                <a:latin typeface="Franklin Gothic Book" panose="020B0503020102020204" pitchFamily="34" charset="0"/>
                <a:cs typeface="Arial"/>
              </a:rPr>
              <a:t>narrative </a:t>
            </a:r>
            <a:r>
              <a:rPr sz="2200" spc="98" dirty="0">
                <a:solidFill>
                  <a:srgbClr val="203B3B"/>
                </a:solidFill>
                <a:latin typeface="Franklin Gothic Book" panose="020B0503020102020204" pitchFamily="34" charset="0"/>
                <a:cs typeface="Arial"/>
              </a:rPr>
              <a:t>comp</a:t>
            </a:r>
            <a:r>
              <a:rPr lang="en-US" sz="2200" spc="98" dirty="0">
                <a:solidFill>
                  <a:srgbClr val="203B3B"/>
                </a:solidFill>
                <a:latin typeface="Franklin Gothic Book" panose="020B0503020102020204" pitchFamily="34" charset="0"/>
                <a:cs typeface="Arial"/>
              </a:rPr>
              <a:t>lem</a:t>
            </a:r>
            <a:r>
              <a:rPr sz="2200" spc="98" dirty="0">
                <a:solidFill>
                  <a:srgbClr val="203B3B"/>
                </a:solidFill>
                <a:latin typeface="Franklin Gothic Book" panose="020B0503020102020204" pitchFamily="34" charset="0"/>
                <a:cs typeface="Arial"/>
              </a:rPr>
              <a:t>ent</a:t>
            </a:r>
            <a:r>
              <a:rPr lang="en-US" sz="2200" spc="98" dirty="0">
                <a:solidFill>
                  <a:srgbClr val="203B3B"/>
                </a:solidFill>
                <a:latin typeface="Franklin Gothic Book" panose="020B0503020102020204" pitchFamily="34" charset="0"/>
                <a:cs typeface="Arial"/>
              </a:rPr>
              <a:t> </a:t>
            </a:r>
            <a:r>
              <a:rPr sz="2200" spc="179" dirty="0">
                <a:solidFill>
                  <a:srgbClr val="203B3B"/>
                </a:solidFill>
                <a:latin typeface="Franklin Gothic Book" panose="020B0503020102020204" pitchFamily="34" charset="0"/>
                <a:cs typeface="Arial"/>
              </a:rPr>
              <a:t>to </a:t>
            </a:r>
            <a:r>
              <a:rPr sz="2200" spc="92" dirty="0">
                <a:solidFill>
                  <a:srgbClr val="203B3B"/>
                </a:solidFill>
                <a:latin typeface="Franklin Gothic Book" panose="020B0503020102020204" pitchFamily="34" charset="0"/>
                <a:cs typeface="Arial"/>
              </a:rPr>
              <a:t>your</a:t>
            </a:r>
            <a:r>
              <a:rPr sz="2200" spc="-288" dirty="0">
                <a:solidFill>
                  <a:srgbClr val="203B3B"/>
                </a:solidFill>
                <a:latin typeface="Franklin Gothic Book" panose="020B0503020102020204" pitchFamily="34" charset="0"/>
                <a:cs typeface="Arial"/>
              </a:rPr>
              <a:t> </a:t>
            </a:r>
            <a:r>
              <a:rPr sz="2200" spc="45" dirty="0">
                <a:solidFill>
                  <a:srgbClr val="203B3B"/>
                </a:solidFill>
                <a:latin typeface="Franklin Gothic Book" panose="020B0503020102020204" pitchFamily="34" charset="0"/>
                <a:cs typeface="Arial"/>
              </a:rPr>
              <a:t>resume.</a:t>
            </a:r>
            <a:endParaRPr sz="2200" dirty="0">
              <a:latin typeface="Franklin Gothic Book" panose="020B0503020102020204" pitchFamily="34" charset="0"/>
              <a:cs typeface="Arial"/>
            </a:endParaRPr>
          </a:p>
          <a:p>
            <a:pPr marL="256032" marR="11735" indent="-256032">
              <a:buFont typeface="Arial" panose="020B0604020202020204" pitchFamily="34" charset="0"/>
              <a:buChar char="•"/>
            </a:pPr>
            <a:r>
              <a:rPr lang="en-US" sz="2200" spc="168" dirty="0">
                <a:solidFill>
                  <a:srgbClr val="203B3B"/>
                </a:solidFill>
                <a:latin typeface="Franklin Gothic Book" panose="020B0503020102020204" pitchFamily="34" charset="0"/>
                <a:cs typeface="Arial"/>
              </a:rPr>
              <a:t>A </a:t>
            </a:r>
            <a:r>
              <a:rPr sz="2200" spc="106" dirty="0">
                <a:solidFill>
                  <a:srgbClr val="203B3B"/>
                </a:solidFill>
                <a:latin typeface="Franklin Gothic Book" panose="020B0503020102020204" pitchFamily="34" charset="0"/>
                <a:cs typeface="Arial"/>
              </a:rPr>
              <a:t>brief </a:t>
            </a:r>
            <a:r>
              <a:rPr sz="2200" spc="59" dirty="0">
                <a:solidFill>
                  <a:srgbClr val="203B3B"/>
                </a:solidFill>
                <a:latin typeface="Franklin Gothic Book" panose="020B0503020102020204" pitchFamily="34" charset="0"/>
                <a:cs typeface="Arial"/>
              </a:rPr>
              <a:t>one </a:t>
            </a:r>
            <a:r>
              <a:rPr sz="2200" spc="17" dirty="0">
                <a:solidFill>
                  <a:srgbClr val="203B3B"/>
                </a:solidFill>
                <a:latin typeface="Franklin Gothic Book" panose="020B0503020102020204" pitchFamily="34" charset="0"/>
                <a:cs typeface="Arial"/>
              </a:rPr>
              <a:t>page </a:t>
            </a:r>
            <a:r>
              <a:rPr sz="2200" spc="98" dirty="0">
                <a:solidFill>
                  <a:srgbClr val="203B3B"/>
                </a:solidFill>
                <a:latin typeface="Franklin Gothic Book" panose="020B0503020102020204" pitchFamily="34" charset="0"/>
                <a:cs typeface="Arial"/>
              </a:rPr>
              <a:t>document</a:t>
            </a:r>
            <a:r>
              <a:rPr lang="en-US" sz="2200" spc="98" dirty="0">
                <a:solidFill>
                  <a:srgbClr val="203B3B"/>
                </a:solidFill>
                <a:latin typeface="Franklin Gothic Book" panose="020B0503020102020204" pitchFamily="34" charset="0"/>
                <a:cs typeface="Arial"/>
              </a:rPr>
              <a:t> </a:t>
            </a:r>
            <a:r>
              <a:rPr sz="2200" spc="154" dirty="0">
                <a:solidFill>
                  <a:srgbClr val="203B3B"/>
                </a:solidFill>
                <a:latin typeface="Franklin Gothic Book" panose="020B0503020102020204" pitchFamily="34" charset="0"/>
                <a:cs typeface="Arial"/>
              </a:rPr>
              <a:t>that</a:t>
            </a:r>
            <a:r>
              <a:rPr sz="2200" spc="-59" dirty="0">
                <a:solidFill>
                  <a:srgbClr val="203B3B"/>
                </a:solidFill>
                <a:latin typeface="Franklin Gothic Book" panose="020B0503020102020204" pitchFamily="34" charset="0"/>
                <a:cs typeface="Arial"/>
              </a:rPr>
              <a:t> </a:t>
            </a:r>
            <a:r>
              <a:rPr sz="2200" spc="48" dirty="0">
                <a:solidFill>
                  <a:srgbClr val="203B3B"/>
                </a:solidFill>
                <a:latin typeface="Franklin Gothic Book" panose="020B0503020102020204" pitchFamily="34" charset="0"/>
                <a:cs typeface="Arial"/>
              </a:rPr>
              <a:t>helps</a:t>
            </a:r>
            <a:r>
              <a:rPr sz="2200" spc="-56" dirty="0">
                <a:solidFill>
                  <a:srgbClr val="203B3B"/>
                </a:solidFill>
                <a:latin typeface="Franklin Gothic Book" panose="020B0503020102020204" pitchFamily="34" charset="0"/>
                <a:cs typeface="Arial"/>
              </a:rPr>
              <a:t> </a:t>
            </a:r>
            <a:r>
              <a:rPr sz="2200" spc="59" dirty="0">
                <a:solidFill>
                  <a:srgbClr val="203B3B"/>
                </a:solidFill>
                <a:latin typeface="Franklin Gothic Book" panose="020B0503020102020204" pitchFamily="34" charset="0"/>
                <a:cs typeface="Arial"/>
              </a:rPr>
              <a:t>expand</a:t>
            </a:r>
            <a:r>
              <a:rPr sz="2200" spc="-56" dirty="0">
                <a:solidFill>
                  <a:srgbClr val="203B3B"/>
                </a:solidFill>
                <a:latin typeface="Franklin Gothic Book" panose="020B0503020102020204" pitchFamily="34" charset="0"/>
                <a:cs typeface="Arial"/>
              </a:rPr>
              <a:t> </a:t>
            </a:r>
            <a:r>
              <a:rPr sz="2200" spc="90" dirty="0">
                <a:solidFill>
                  <a:srgbClr val="203B3B"/>
                </a:solidFill>
                <a:latin typeface="Franklin Gothic Book" panose="020B0503020102020204" pitchFamily="34" charset="0"/>
                <a:cs typeface="Arial"/>
              </a:rPr>
              <a:t>on</a:t>
            </a:r>
            <a:r>
              <a:rPr sz="2200" spc="-59" dirty="0">
                <a:solidFill>
                  <a:srgbClr val="203B3B"/>
                </a:solidFill>
                <a:latin typeface="Franklin Gothic Book" panose="020B0503020102020204" pitchFamily="34" charset="0"/>
                <a:cs typeface="Arial"/>
              </a:rPr>
              <a:t> </a:t>
            </a:r>
            <a:r>
              <a:rPr sz="2200" spc="118" dirty="0">
                <a:solidFill>
                  <a:srgbClr val="203B3B"/>
                </a:solidFill>
                <a:latin typeface="Franklin Gothic Book" panose="020B0503020102020204" pitchFamily="34" charset="0"/>
                <a:cs typeface="Arial"/>
              </a:rPr>
              <a:t>the</a:t>
            </a:r>
            <a:r>
              <a:rPr sz="2200" spc="-56" dirty="0">
                <a:solidFill>
                  <a:srgbClr val="203B3B"/>
                </a:solidFill>
                <a:latin typeface="Franklin Gothic Book" panose="020B0503020102020204" pitchFamily="34" charset="0"/>
                <a:cs typeface="Arial"/>
              </a:rPr>
              <a:t> </a:t>
            </a:r>
            <a:r>
              <a:rPr sz="2200" spc="48" dirty="0">
                <a:solidFill>
                  <a:srgbClr val="203B3B"/>
                </a:solidFill>
                <a:latin typeface="Franklin Gothic Book" panose="020B0503020102020204" pitchFamily="34" charset="0"/>
                <a:cs typeface="Arial"/>
              </a:rPr>
              <a:t>experiences</a:t>
            </a:r>
            <a:r>
              <a:rPr sz="2200" spc="-56" dirty="0">
                <a:solidFill>
                  <a:srgbClr val="203B3B"/>
                </a:solidFill>
                <a:latin typeface="Franklin Gothic Book" panose="020B0503020102020204" pitchFamily="34" charset="0"/>
                <a:cs typeface="Arial"/>
              </a:rPr>
              <a:t> </a:t>
            </a:r>
            <a:r>
              <a:rPr sz="2200" spc="84" dirty="0">
                <a:solidFill>
                  <a:srgbClr val="203B3B"/>
                </a:solidFill>
                <a:latin typeface="Franklin Gothic Book" panose="020B0503020102020204" pitchFamily="34" charset="0"/>
                <a:cs typeface="Arial"/>
              </a:rPr>
              <a:t>yo</a:t>
            </a:r>
            <a:r>
              <a:rPr lang="en-US" sz="2200" spc="84" dirty="0">
                <a:solidFill>
                  <a:srgbClr val="203B3B"/>
                </a:solidFill>
                <a:latin typeface="Franklin Gothic Book" panose="020B0503020102020204" pitchFamily="34" charset="0"/>
                <a:cs typeface="Arial"/>
              </a:rPr>
              <a:t>u showcased </a:t>
            </a:r>
            <a:r>
              <a:rPr sz="2200" spc="106" dirty="0">
                <a:solidFill>
                  <a:srgbClr val="203B3B"/>
                </a:solidFill>
                <a:latin typeface="Franklin Gothic Book" panose="020B0503020102020204" pitchFamily="34" charset="0"/>
                <a:cs typeface="Arial"/>
              </a:rPr>
              <a:t>in </a:t>
            </a:r>
            <a:r>
              <a:rPr sz="2200" spc="92" dirty="0">
                <a:solidFill>
                  <a:srgbClr val="203B3B"/>
                </a:solidFill>
                <a:latin typeface="Franklin Gothic Book" panose="020B0503020102020204" pitchFamily="34" charset="0"/>
                <a:cs typeface="Arial"/>
              </a:rPr>
              <a:t>your</a:t>
            </a:r>
            <a:r>
              <a:rPr sz="2200" spc="-356" dirty="0">
                <a:solidFill>
                  <a:srgbClr val="203B3B"/>
                </a:solidFill>
                <a:latin typeface="Franklin Gothic Book" panose="020B0503020102020204" pitchFamily="34" charset="0"/>
                <a:cs typeface="Arial"/>
              </a:rPr>
              <a:t> </a:t>
            </a:r>
            <a:r>
              <a:rPr sz="2200" spc="45" dirty="0">
                <a:solidFill>
                  <a:srgbClr val="203B3B"/>
                </a:solidFill>
                <a:latin typeface="Franklin Gothic Book" panose="020B0503020102020204" pitchFamily="34" charset="0"/>
                <a:cs typeface="Arial"/>
              </a:rPr>
              <a:t>resume.</a:t>
            </a:r>
            <a:endParaRPr sz="2200" dirty="0">
              <a:latin typeface="Franklin Gothic Book" panose="020B0503020102020204" pitchFamily="34" charset="0"/>
              <a:cs typeface="Arial"/>
            </a:endParaRPr>
          </a:p>
          <a:p>
            <a:pPr marL="256032" marR="441655" indent="-256032">
              <a:buFont typeface="Arial" panose="020B0604020202020204" pitchFamily="34" charset="0"/>
              <a:buChar char="•"/>
            </a:pPr>
            <a:r>
              <a:rPr lang="en-US" sz="2200" spc="50" dirty="0">
                <a:solidFill>
                  <a:srgbClr val="203B3B"/>
                </a:solidFill>
                <a:latin typeface="Franklin Gothic Book" panose="020B0503020102020204" pitchFamily="34" charset="0"/>
                <a:cs typeface="Arial"/>
              </a:rPr>
              <a:t>H</a:t>
            </a:r>
            <a:r>
              <a:rPr sz="2200" spc="98" dirty="0">
                <a:solidFill>
                  <a:srgbClr val="203B3B"/>
                </a:solidFill>
                <a:latin typeface="Franklin Gothic Book" panose="020B0503020102020204" pitchFamily="34" charset="0"/>
                <a:cs typeface="Arial"/>
              </a:rPr>
              <a:t>ighlight</a:t>
            </a:r>
            <a:r>
              <a:rPr lang="en-US" sz="2200" spc="98" dirty="0">
                <a:solidFill>
                  <a:srgbClr val="203B3B"/>
                </a:solidFill>
                <a:latin typeface="Franklin Gothic Book" panose="020B0503020102020204" pitchFamily="34" charset="0"/>
                <a:cs typeface="Arial"/>
              </a:rPr>
              <a:t>s</a:t>
            </a:r>
            <a:r>
              <a:rPr sz="2200" spc="98" dirty="0">
                <a:solidFill>
                  <a:srgbClr val="203B3B"/>
                </a:solidFill>
                <a:latin typeface="Franklin Gothic Book" panose="020B0503020102020204" pitchFamily="34" charset="0"/>
                <a:cs typeface="Arial"/>
              </a:rPr>
              <a:t> </a:t>
            </a:r>
            <a:r>
              <a:rPr sz="2200" spc="92" dirty="0">
                <a:solidFill>
                  <a:srgbClr val="203B3B"/>
                </a:solidFill>
                <a:latin typeface="Franklin Gothic Book" panose="020B0503020102020204" pitchFamily="34" charset="0"/>
                <a:cs typeface="Arial"/>
              </a:rPr>
              <a:t>your </a:t>
            </a:r>
            <a:r>
              <a:rPr sz="2200" spc="109" dirty="0">
                <a:solidFill>
                  <a:srgbClr val="203B3B"/>
                </a:solidFill>
                <a:latin typeface="Franklin Gothic Book" panose="020B0503020102020204" pitchFamily="34" charset="0"/>
                <a:cs typeface="Arial"/>
              </a:rPr>
              <a:t>motivations </a:t>
            </a:r>
            <a:r>
              <a:rPr sz="2200" spc="106" dirty="0">
                <a:solidFill>
                  <a:srgbClr val="203B3B"/>
                </a:solidFill>
                <a:latin typeface="Franklin Gothic Book" panose="020B0503020102020204" pitchFamily="34" charset="0"/>
                <a:cs typeface="Arial"/>
              </a:rPr>
              <a:t>in</a:t>
            </a:r>
            <a:r>
              <a:rPr lang="en-US" sz="2200" spc="106" dirty="0">
                <a:solidFill>
                  <a:srgbClr val="203B3B"/>
                </a:solidFill>
                <a:latin typeface="Franklin Gothic Book" panose="020B0503020102020204" pitchFamily="34" charset="0"/>
                <a:cs typeface="Arial"/>
              </a:rPr>
              <a:t> </a:t>
            </a:r>
            <a:r>
              <a:rPr sz="2200" spc="67" dirty="0">
                <a:solidFill>
                  <a:srgbClr val="203B3B"/>
                </a:solidFill>
                <a:latin typeface="Franklin Gothic Book" panose="020B0503020102020204" pitchFamily="34" charset="0"/>
                <a:cs typeface="Arial"/>
              </a:rPr>
              <a:t>applying</a:t>
            </a:r>
            <a:r>
              <a:rPr sz="2200" spc="-56" dirty="0">
                <a:solidFill>
                  <a:srgbClr val="203B3B"/>
                </a:solidFill>
                <a:latin typeface="Franklin Gothic Book" panose="020B0503020102020204" pitchFamily="34" charset="0"/>
                <a:cs typeface="Arial"/>
              </a:rPr>
              <a:t> </a:t>
            </a:r>
            <a:r>
              <a:rPr sz="2200" spc="142" dirty="0">
                <a:solidFill>
                  <a:srgbClr val="203B3B"/>
                </a:solidFill>
                <a:latin typeface="Franklin Gothic Book" panose="020B0503020102020204" pitchFamily="34" charset="0"/>
                <a:cs typeface="Arial"/>
              </a:rPr>
              <a:t>for</a:t>
            </a:r>
            <a:r>
              <a:rPr sz="2200" spc="-56" dirty="0">
                <a:solidFill>
                  <a:srgbClr val="203B3B"/>
                </a:solidFill>
                <a:latin typeface="Franklin Gothic Book" panose="020B0503020102020204" pitchFamily="34" charset="0"/>
                <a:cs typeface="Arial"/>
              </a:rPr>
              <a:t> </a:t>
            </a:r>
            <a:r>
              <a:rPr sz="2200" spc="118" dirty="0">
                <a:solidFill>
                  <a:srgbClr val="203B3B"/>
                </a:solidFill>
                <a:latin typeface="Franklin Gothic Book" panose="020B0503020102020204" pitchFamily="34" charset="0"/>
                <a:cs typeface="Arial"/>
              </a:rPr>
              <a:t>the</a:t>
            </a:r>
            <a:r>
              <a:rPr sz="2200" spc="-56" dirty="0">
                <a:solidFill>
                  <a:srgbClr val="203B3B"/>
                </a:solidFill>
                <a:latin typeface="Franklin Gothic Book" panose="020B0503020102020204" pitchFamily="34" charset="0"/>
                <a:cs typeface="Arial"/>
              </a:rPr>
              <a:t> </a:t>
            </a:r>
            <a:r>
              <a:rPr sz="2200" spc="104" dirty="0">
                <a:solidFill>
                  <a:srgbClr val="203B3B"/>
                </a:solidFill>
                <a:latin typeface="Franklin Gothic Book" panose="020B0503020102020204" pitchFamily="34" charset="0"/>
                <a:cs typeface="Arial"/>
              </a:rPr>
              <a:t>position</a:t>
            </a:r>
            <a:r>
              <a:rPr sz="2200" spc="-56" dirty="0">
                <a:solidFill>
                  <a:srgbClr val="203B3B"/>
                </a:solidFill>
                <a:latin typeface="Franklin Gothic Book" panose="020B0503020102020204" pitchFamily="34" charset="0"/>
                <a:cs typeface="Arial"/>
              </a:rPr>
              <a:t> </a:t>
            </a:r>
            <a:r>
              <a:rPr sz="2200" spc="53" dirty="0">
                <a:solidFill>
                  <a:srgbClr val="203B3B"/>
                </a:solidFill>
                <a:latin typeface="Franklin Gothic Book" panose="020B0503020102020204" pitchFamily="34" charset="0"/>
                <a:cs typeface="Arial"/>
              </a:rPr>
              <a:t>and</a:t>
            </a:r>
            <a:r>
              <a:rPr sz="2200" spc="-53" dirty="0">
                <a:solidFill>
                  <a:srgbClr val="203B3B"/>
                </a:solidFill>
                <a:latin typeface="Franklin Gothic Book" panose="020B0503020102020204" pitchFamily="34" charset="0"/>
                <a:cs typeface="Arial"/>
              </a:rPr>
              <a:t> </a:t>
            </a:r>
            <a:r>
              <a:rPr sz="2200" spc="106" dirty="0">
                <a:solidFill>
                  <a:srgbClr val="203B3B"/>
                </a:solidFill>
                <a:latin typeface="Franklin Gothic Book" panose="020B0503020102020204" pitchFamily="34" charset="0"/>
                <a:cs typeface="Arial"/>
              </a:rPr>
              <a:t>why</a:t>
            </a:r>
            <a:r>
              <a:rPr sz="2200" spc="-56" dirty="0">
                <a:solidFill>
                  <a:srgbClr val="203B3B"/>
                </a:solidFill>
                <a:latin typeface="Franklin Gothic Book" panose="020B0503020102020204" pitchFamily="34" charset="0"/>
                <a:cs typeface="Arial"/>
              </a:rPr>
              <a:t> </a:t>
            </a:r>
            <a:r>
              <a:rPr sz="2200" spc="84" dirty="0">
                <a:solidFill>
                  <a:srgbClr val="203B3B"/>
                </a:solidFill>
                <a:latin typeface="Franklin Gothic Book" panose="020B0503020102020204" pitchFamily="34" charset="0"/>
                <a:cs typeface="Arial"/>
              </a:rPr>
              <a:t>you</a:t>
            </a:r>
            <a:r>
              <a:rPr lang="en-US" sz="2200" spc="84" dirty="0">
                <a:solidFill>
                  <a:srgbClr val="203B3B"/>
                </a:solidFill>
                <a:latin typeface="Franklin Gothic Book" panose="020B0503020102020204" pitchFamily="34" charset="0"/>
                <a:cs typeface="Arial"/>
              </a:rPr>
              <a:t> </a:t>
            </a:r>
            <a:r>
              <a:rPr lang="en-US" sz="2200" spc="64" dirty="0">
                <a:solidFill>
                  <a:srgbClr val="203B3B"/>
                </a:solidFill>
                <a:latin typeface="Franklin Gothic Book" panose="020B0503020102020204" pitchFamily="34" charset="0"/>
                <a:cs typeface="Arial"/>
              </a:rPr>
              <a:t>want to work with this specific organization</a:t>
            </a:r>
            <a:r>
              <a:rPr sz="2200" spc="62" dirty="0">
                <a:solidFill>
                  <a:srgbClr val="203B3B"/>
                </a:solidFill>
                <a:latin typeface="Franklin Gothic Book" panose="020B0503020102020204" pitchFamily="34" charset="0"/>
                <a:cs typeface="Arial"/>
              </a:rPr>
              <a:t>.</a:t>
            </a:r>
            <a:endParaRPr lang="en-US" sz="2200" spc="62" dirty="0">
              <a:solidFill>
                <a:srgbClr val="203B3B"/>
              </a:solidFill>
              <a:latin typeface="Franklin Gothic Book" panose="020B0503020102020204" pitchFamily="34" charset="0"/>
              <a:cs typeface="Arial"/>
            </a:endParaRPr>
          </a:p>
          <a:p>
            <a:pPr marL="256032" marR="441655" indent="-256032">
              <a:buFont typeface="Arial" panose="020B0604020202020204" pitchFamily="34" charset="0"/>
              <a:buChar char="•"/>
            </a:pPr>
            <a:r>
              <a:rPr lang="en-US" sz="2200" spc="62" dirty="0">
                <a:solidFill>
                  <a:srgbClr val="203B3B"/>
                </a:solidFill>
                <a:latin typeface="Franklin Gothic Book" panose="020B0503020102020204" pitchFamily="34" charset="0"/>
                <a:cs typeface="Arial"/>
              </a:rPr>
              <a:t>Showcases your personality and values.</a:t>
            </a:r>
          </a:p>
          <a:p>
            <a:pPr marL="306883" marR="441655"/>
            <a:endParaRPr sz="2200" dirty="0">
              <a:latin typeface="Franklin Gothic Book" panose="020B0503020102020204" pitchFamily="34" charset="0"/>
              <a:cs typeface="Arial"/>
            </a:endParaRPr>
          </a:p>
        </p:txBody>
      </p:sp>
      <p:sp>
        <p:nvSpPr>
          <p:cNvPr id="11" name="object 11"/>
          <p:cNvSpPr/>
          <p:nvPr/>
        </p:nvSpPr>
        <p:spPr>
          <a:xfrm>
            <a:off x="514044" y="2144959"/>
            <a:ext cx="4776788" cy="50800"/>
          </a:xfrm>
          <a:custGeom>
            <a:avLst/>
            <a:gdLst/>
            <a:ahLst/>
            <a:cxnLst/>
            <a:rect l="l" t="t" r="r" b="b"/>
            <a:pathLst>
              <a:path w="9553575" h="76200">
                <a:moveTo>
                  <a:pt x="9553575" y="76200"/>
                </a:moveTo>
                <a:lnTo>
                  <a:pt x="0" y="76200"/>
                </a:lnTo>
                <a:lnTo>
                  <a:pt x="0" y="0"/>
                </a:lnTo>
                <a:lnTo>
                  <a:pt x="9553575" y="0"/>
                </a:lnTo>
                <a:lnTo>
                  <a:pt x="9553575" y="76200"/>
                </a:lnTo>
                <a:close/>
              </a:path>
            </a:pathLst>
          </a:custGeom>
          <a:solidFill>
            <a:srgbClr val="D08B03"/>
          </a:solidFill>
        </p:spPr>
        <p:txBody>
          <a:bodyPr wrap="square" lIns="0" tIns="0" rIns="0" bIns="0" rtlCol="0"/>
          <a:lstStyle/>
          <a:p>
            <a:endParaRPr/>
          </a:p>
        </p:txBody>
      </p:sp>
      <p:pic>
        <p:nvPicPr>
          <p:cNvPr id="12" name="Picture 11">
            <a:extLst>
              <a:ext uri="{FF2B5EF4-FFF2-40B4-BE49-F238E27FC236}">
                <a16:creationId xmlns:a16="http://schemas.microsoft.com/office/drawing/2014/main" xmlns="" id="{22D6489B-3F42-4237-B448-63006A52A4EF}"/>
              </a:ext>
            </a:extLst>
          </p:cNvPr>
          <p:cNvPicPr>
            <a:picLocks noChangeAspect="1"/>
          </p:cNvPicPr>
          <p:nvPr/>
        </p:nvPicPr>
        <p:blipFill>
          <a:blip r:embed="rId3"/>
          <a:stretch>
            <a:fillRect/>
          </a:stretch>
        </p:blipFill>
        <p:spPr>
          <a:xfrm>
            <a:off x="5943600" y="990600"/>
            <a:ext cx="2457450" cy="4914900"/>
          </a:xfrm>
          <a:prstGeom prst="rect">
            <a:avLst/>
          </a:prstGeom>
        </p:spPr>
      </p:pic>
    </p:spTree>
    <p:extLst>
      <p:ext uri="{BB962C8B-B14F-4D97-AF65-F5344CB8AC3E}">
        <p14:creationId xmlns:p14="http://schemas.microsoft.com/office/powerpoint/2010/main" val="212379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grpSp>
        <p:nvGrpSpPr>
          <p:cNvPr id="3" name="object 3"/>
          <p:cNvGrpSpPr/>
          <p:nvPr/>
        </p:nvGrpSpPr>
        <p:grpSpPr>
          <a:xfrm>
            <a:off x="5705475" y="685799"/>
            <a:ext cx="2924175" cy="5486400"/>
            <a:chOff x="11410950" y="1028699"/>
            <a:chExt cx="5848350" cy="8229600"/>
          </a:xfrm>
        </p:grpSpPr>
        <p:sp>
          <p:nvSpPr>
            <p:cNvPr id="4" name="object 4"/>
            <p:cNvSpPr/>
            <p:nvPr/>
          </p:nvSpPr>
          <p:spPr>
            <a:xfrm>
              <a:off x="11410950" y="1028699"/>
              <a:ext cx="5848350" cy="8229600"/>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5" name="object 5"/>
            <p:cNvSpPr/>
            <p:nvPr/>
          </p:nvSpPr>
          <p:spPr>
            <a:xfrm>
              <a:off x="11572889" y="1190624"/>
              <a:ext cx="5524499" cy="3886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72890" y="5219699"/>
              <a:ext cx="5524499" cy="387669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398151" y="2422509"/>
            <a:ext cx="4306858" cy="4316053"/>
          </a:xfrm>
          <a:prstGeom prst="rect">
            <a:avLst/>
          </a:prstGeom>
        </p:spPr>
        <p:txBody>
          <a:bodyPr vert="horz" wrap="square" lIns="0" tIns="7112" rIns="0" bIns="0" rtlCol="0">
            <a:spAutoFit/>
          </a:bodyPr>
          <a:lstStyle/>
          <a:p>
            <a:pPr marL="409575" marR="2845" indent="-342900">
              <a:buFont typeface="Wingdings" pitchFamily="2" charset="2"/>
              <a:buChar char="ü"/>
            </a:pPr>
            <a:r>
              <a:rPr sz="2000" dirty="0">
                <a:latin typeface="Franklin Gothic Book" panose="020B0503020102020204" pitchFamily="34" charset="0"/>
                <a:cs typeface="Arial"/>
              </a:rPr>
              <a:t>Cover letters should highlight your</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academic, professional, and personal</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qualifications for the position </a:t>
            </a:r>
            <a:r>
              <a:rPr lang="en-US" sz="2000" dirty="0">
                <a:latin typeface="Franklin Gothic Book" panose="020B0503020102020204" pitchFamily="34" charset="0"/>
                <a:cs typeface="Arial"/>
              </a:rPr>
              <a:t>to which you are applying</a:t>
            </a:r>
            <a:r>
              <a:rPr sz="2000" dirty="0">
                <a:latin typeface="Franklin Gothic Book" panose="020B0503020102020204" pitchFamily="34" charset="0"/>
                <a:cs typeface="Arial"/>
              </a:rPr>
              <a:t>.</a:t>
            </a:r>
            <a:endParaRPr lang="en-US" sz="2000" dirty="0">
              <a:latin typeface="Franklin Gothic Book" panose="020B0503020102020204" pitchFamily="34" charset="0"/>
              <a:cs typeface="Arial"/>
            </a:endParaRPr>
          </a:p>
          <a:p>
            <a:pPr marL="409575" marR="2845" indent="-342900">
              <a:buFont typeface="Wingdings" pitchFamily="2" charset="2"/>
              <a:buChar char="ü"/>
            </a:pPr>
            <a:endParaRPr lang="en-US" sz="2000" dirty="0">
              <a:latin typeface="Franklin Gothic Book" panose="020B0503020102020204" pitchFamily="34" charset="0"/>
              <a:cs typeface="Arial"/>
            </a:endParaRPr>
          </a:p>
          <a:p>
            <a:pPr marL="409575" marR="2845" indent="-342900">
              <a:buFont typeface="Wingdings" pitchFamily="2" charset="2"/>
              <a:buChar char="ü"/>
            </a:pPr>
            <a:r>
              <a:rPr sz="2000" dirty="0">
                <a:latin typeface="Franklin Gothic Book" panose="020B0503020102020204" pitchFamily="34" charset="0"/>
                <a:cs typeface="Arial"/>
              </a:rPr>
              <a:t>It</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should not be a restatement of your</a:t>
            </a:r>
            <a:r>
              <a:rPr lang="en-US" sz="2000" dirty="0">
                <a:latin typeface="Franklin Gothic Book" panose="020B0503020102020204" pitchFamily="34" charset="0"/>
                <a:cs typeface="Arial"/>
              </a:rPr>
              <a:t> </a:t>
            </a:r>
            <a:r>
              <a:rPr sz="2000" dirty="0" smtClean="0">
                <a:latin typeface="Franklin Gothic Book" panose="020B0503020102020204" pitchFamily="34" charset="0"/>
                <a:cs typeface="Arial"/>
              </a:rPr>
              <a:t>resume</a:t>
            </a:r>
            <a:endParaRPr lang="en-US" sz="2000" dirty="0">
              <a:latin typeface="Franklin Gothic Book" panose="020B0503020102020204" pitchFamily="34" charset="0"/>
              <a:cs typeface="Arial"/>
            </a:endParaRPr>
          </a:p>
          <a:p>
            <a:pPr marL="409575" marR="2845" indent="-342900">
              <a:buFont typeface="Wingdings" pitchFamily="2" charset="2"/>
              <a:buChar char="ü"/>
            </a:pPr>
            <a:r>
              <a:rPr lang="en-US" sz="2000" dirty="0" smtClean="0">
                <a:latin typeface="Franklin Gothic Book" panose="020B0503020102020204" pitchFamily="34" charset="0"/>
                <a:cs typeface="Arial"/>
              </a:rPr>
              <a:t> </a:t>
            </a:r>
            <a:r>
              <a:rPr lang="en-US" sz="2000" dirty="0">
                <a:latin typeface="Franklin Gothic Book" panose="020B0503020102020204" pitchFamily="34" charset="0"/>
                <a:cs typeface="Arial"/>
              </a:rPr>
              <a:t>Instead you should select certain experiences to highlight to the </a:t>
            </a:r>
            <a:r>
              <a:rPr lang="en-US" sz="2000" dirty="0" smtClean="0">
                <a:latin typeface="Franklin Gothic Book" panose="020B0503020102020204" pitchFamily="34" charset="0"/>
                <a:cs typeface="Arial"/>
              </a:rPr>
              <a:t>employer.</a:t>
            </a:r>
            <a:endParaRPr lang="en-US" sz="2000" dirty="0">
              <a:latin typeface="Franklin Gothic Book" panose="020B0503020102020204" pitchFamily="34" charset="0"/>
              <a:cs typeface="Arial"/>
            </a:endParaRPr>
          </a:p>
          <a:p>
            <a:pPr marL="409575" marR="2845" indent="-342900">
              <a:buFont typeface="Wingdings" pitchFamily="2" charset="2"/>
              <a:buChar char="ü"/>
            </a:pPr>
            <a:r>
              <a:rPr lang="en-US" sz="2000" dirty="0" smtClean="0">
                <a:latin typeface="Franklin Gothic Book" panose="020B0503020102020204" pitchFamily="34" charset="0"/>
                <a:cs typeface="Arial"/>
              </a:rPr>
              <a:t> </a:t>
            </a:r>
            <a:r>
              <a:rPr lang="en-US" sz="2000" dirty="0">
                <a:latin typeface="Franklin Gothic Book" panose="020B0503020102020204" pitchFamily="34" charset="0"/>
                <a:cs typeface="Arial"/>
              </a:rPr>
              <a:t>You might tell a story from one or two experiences that bring depth and detail not covered in your resume</a:t>
            </a:r>
            <a:r>
              <a:rPr lang="en-US" sz="2000" dirty="0">
                <a:solidFill>
                  <a:srgbClr val="203B3B"/>
                </a:solidFill>
                <a:latin typeface="Franklin Gothic Book" panose="020B0503020102020204" pitchFamily="34" charset="0"/>
                <a:cs typeface="Arial"/>
              </a:rPr>
              <a:t>. </a:t>
            </a:r>
            <a:endParaRPr sz="2000" dirty="0">
              <a:latin typeface="Franklin Gothic Book" panose="020B0503020102020204" pitchFamily="34" charset="0"/>
              <a:cs typeface="Arial"/>
            </a:endParaRPr>
          </a:p>
        </p:txBody>
      </p:sp>
      <p:sp>
        <p:nvSpPr>
          <p:cNvPr id="8" name="object 8"/>
          <p:cNvSpPr txBox="1">
            <a:spLocks noGrp="1"/>
          </p:cNvSpPr>
          <p:nvPr>
            <p:ph type="title"/>
          </p:nvPr>
        </p:nvSpPr>
        <p:spPr>
          <a:xfrm>
            <a:off x="530942" y="630628"/>
            <a:ext cx="4064000" cy="1269732"/>
          </a:xfrm>
          <a:prstGeom prst="rect">
            <a:avLst/>
          </a:prstGeom>
        </p:spPr>
        <p:txBody>
          <a:bodyPr vert="horz" wrap="square" lIns="0" tIns="99212" rIns="0" bIns="0" rtlCol="0">
            <a:spAutoFit/>
          </a:bodyPr>
          <a:lstStyle/>
          <a:p>
            <a:pPr marL="7112" marR="2845">
              <a:spcBef>
                <a:spcPts val="781"/>
              </a:spcBef>
            </a:pPr>
            <a:r>
              <a:rPr sz="3800" dirty="0">
                <a:solidFill>
                  <a:srgbClr val="D08B03"/>
                </a:solidFill>
                <a:latin typeface="Book Antiqua" panose="02040602050305030304" pitchFamily="18" charset="0"/>
              </a:rPr>
              <a:t>PURPOSE OF A COVER</a:t>
            </a:r>
            <a:r>
              <a:rPr lang="en-US" sz="3800" dirty="0">
                <a:solidFill>
                  <a:srgbClr val="D08B03"/>
                </a:solidFill>
                <a:latin typeface="Book Antiqua" panose="02040602050305030304" pitchFamily="18" charset="0"/>
              </a:rPr>
              <a:t> </a:t>
            </a:r>
            <a:r>
              <a:rPr sz="3800" dirty="0">
                <a:solidFill>
                  <a:srgbClr val="D08B03"/>
                </a:solidFill>
                <a:latin typeface="Book Antiqua" panose="02040602050305030304" pitchFamily="18" charset="0"/>
              </a:rPr>
              <a:t>LETTER</a:t>
            </a:r>
            <a:endParaRPr sz="3800" dirty="0">
              <a:latin typeface="Book Antiqua" panose="02040602050305030304" pitchFamily="18" charset="0"/>
            </a:endParaRPr>
          </a:p>
        </p:txBody>
      </p:sp>
      <p:sp>
        <p:nvSpPr>
          <p:cNvPr id="9" name="object 9"/>
          <p:cNvSpPr/>
          <p:nvPr/>
        </p:nvSpPr>
        <p:spPr>
          <a:xfrm>
            <a:off x="514009" y="1991709"/>
            <a:ext cx="4191000" cy="50800"/>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337737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190500" y="812900"/>
            <a:ext cx="2924175" cy="5232401"/>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7" name="object 7"/>
          <p:cNvSpPr txBox="1"/>
          <p:nvPr/>
        </p:nvSpPr>
        <p:spPr>
          <a:xfrm>
            <a:off x="3390900" y="2119534"/>
            <a:ext cx="5709364" cy="4669996"/>
          </a:xfrm>
          <a:prstGeom prst="rect">
            <a:avLst/>
          </a:prstGeom>
        </p:spPr>
        <p:txBody>
          <a:bodyPr vert="horz" wrap="square" lIns="0" tIns="7112" rIns="0" bIns="0" rtlCol="0">
            <a:spAutoFit/>
          </a:bodyPr>
          <a:lstStyle/>
          <a:p>
            <a:pPr marL="66675" marR="2845"/>
            <a:r>
              <a:rPr sz="1700" dirty="0">
                <a:latin typeface="Franklin Gothic Book" panose="020B0503020102020204" pitchFamily="34" charset="0"/>
                <a:cs typeface="Arial"/>
              </a:rPr>
              <a:t>A compelling cover letter answer</a:t>
            </a:r>
            <a:r>
              <a:rPr lang="en-US" sz="1700" dirty="0">
                <a:latin typeface="Franklin Gothic Book" panose="020B0503020102020204" pitchFamily="34" charset="0"/>
                <a:cs typeface="Arial"/>
              </a:rPr>
              <a:t>s</a:t>
            </a:r>
            <a:r>
              <a:rPr sz="1700" dirty="0">
                <a:latin typeface="Franklin Gothic Book" panose="020B0503020102020204" pitchFamily="34" charset="0"/>
                <a:cs typeface="Arial"/>
              </a:rPr>
              <a:t> </a:t>
            </a:r>
            <a:r>
              <a:rPr sz="1700" b="1" dirty="0">
                <a:latin typeface="Franklin Gothic Book" panose="020B0503020102020204" pitchFamily="34" charset="0"/>
                <a:cs typeface="Arial"/>
              </a:rPr>
              <a:t>"Why you?" </a:t>
            </a:r>
            <a:r>
              <a:rPr sz="1700" dirty="0">
                <a:latin typeface="Franklin Gothic Book" panose="020B0503020102020204" pitchFamily="34" charset="0"/>
                <a:cs typeface="Arial"/>
              </a:rPr>
              <a:t>and </a:t>
            </a:r>
            <a:r>
              <a:rPr sz="1700" b="1" dirty="0">
                <a:latin typeface="Franklin Gothic Book" panose="020B0503020102020204" pitchFamily="34" charset="0"/>
                <a:cs typeface="Arial"/>
              </a:rPr>
              <a:t>"Why</a:t>
            </a:r>
            <a:r>
              <a:rPr lang="en-US" sz="1700" b="1" dirty="0">
                <a:latin typeface="Franklin Gothic Book" panose="020B0503020102020204" pitchFamily="34" charset="0"/>
                <a:cs typeface="Arial"/>
              </a:rPr>
              <a:t> </a:t>
            </a:r>
            <a:r>
              <a:rPr sz="1700" b="1" dirty="0">
                <a:latin typeface="Franklin Gothic Book" panose="020B0503020102020204" pitchFamily="34" charset="0"/>
                <a:cs typeface="Arial"/>
              </a:rPr>
              <a:t>them?"</a:t>
            </a:r>
            <a:r>
              <a:rPr lang="en-US" sz="1700" b="1" dirty="0">
                <a:latin typeface="Franklin Gothic Book" panose="020B0503020102020204" pitchFamily="34" charset="0"/>
                <a:cs typeface="Arial"/>
              </a:rPr>
              <a:t/>
            </a:r>
            <a:br>
              <a:rPr lang="en-US" sz="1700" b="1" dirty="0">
                <a:latin typeface="Franklin Gothic Book" panose="020B0503020102020204" pitchFamily="34" charset="0"/>
                <a:cs typeface="Arial"/>
              </a:rPr>
            </a:br>
            <a:endParaRPr lang="en-US" sz="700" dirty="0">
              <a:latin typeface="Franklin Gothic Book" panose="020B0503020102020204" pitchFamily="34" charset="0"/>
              <a:cs typeface="Arial"/>
            </a:endParaRPr>
          </a:p>
          <a:p>
            <a:pPr marL="322707" marR="2845" indent="-95123">
              <a:buFontTx/>
              <a:buChar char="-"/>
            </a:pPr>
            <a:r>
              <a:rPr lang="en-US" sz="1700" u="sng" dirty="0">
                <a:latin typeface="Franklin Gothic Book" panose="020B0503020102020204" pitchFamily="34" charset="0"/>
                <a:cs typeface="Arial"/>
              </a:rPr>
              <a:t>Why you:</a:t>
            </a:r>
            <a:r>
              <a:rPr lang="en-US" sz="1700" dirty="0">
                <a:latin typeface="Franklin Gothic Book" panose="020B0503020102020204" pitchFamily="34" charset="0"/>
                <a:cs typeface="Arial"/>
              </a:rPr>
              <a:t> Focus their attention on your most relevant and compelling qualifications. What value will you bring to the organization? (Not what you want or what you can gain.)</a:t>
            </a:r>
            <a:br>
              <a:rPr lang="en-US" sz="1700" dirty="0">
                <a:latin typeface="Franklin Gothic Book" panose="020B0503020102020204" pitchFamily="34" charset="0"/>
                <a:cs typeface="Arial"/>
              </a:rPr>
            </a:br>
            <a:endParaRPr lang="en-US" sz="700" dirty="0">
              <a:latin typeface="Franklin Gothic Book" panose="020B0503020102020204" pitchFamily="34" charset="0"/>
              <a:cs typeface="Arial"/>
            </a:endParaRPr>
          </a:p>
          <a:p>
            <a:pPr marL="322707" marR="2845" indent="-95123">
              <a:buFontTx/>
              <a:buChar char="-"/>
            </a:pPr>
            <a:r>
              <a:rPr lang="en-US" sz="1700" u="sng" dirty="0">
                <a:latin typeface="Franklin Gothic Book" panose="020B0503020102020204" pitchFamily="34" charset="0"/>
                <a:cs typeface="Arial"/>
              </a:rPr>
              <a:t>Why them:</a:t>
            </a:r>
            <a:r>
              <a:rPr lang="en-US" sz="1700" dirty="0">
                <a:latin typeface="Franklin Gothic Book" panose="020B0503020102020204" pitchFamily="34" charset="0"/>
                <a:cs typeface="Arial"/>
              </a:rPr>
              <a:t> Be sure to include a sentence </a:t>
            </a:r>
            <a:r>
              <a:rPr lang="en-US" sz="1700" dirty="0" smtClean="0">
                <a:latin typeface="Franklin Gothic Book" panose="020B0503020102020204" pitchFamily="34" charset="0"/>
                <a:cs typeface="Arial"/>
              </a:rPr>
              <a:t>on </a:t>
            </a:r>
            <a:r>
              <a:rPr lang="en-US" sz="1700" dirty="0">
                <a:latin typeface="Franklin Gothic Book" panose="020B0503020102020204" pitchFamily="34" charset="0"/>
                <a:cs typeface="Arial"/>
              </a:rPr>
              <a:t>why you want to work with this particular organization</a:t>
            </a:r>
            <a:r>
              <a:rPr lang="en-US" sz="1700" dirty="0" smtClean="0">
                <a:latin typeface="Franklin Gothic Book" panose="020B0503020102020204" pitchFamily="34" charset="0"/>
                <a:cs typeface="Arial"/>
              </a:rPr>
              <a:t>.</a:t>
            </a:r>
          </a:p>
          <a:p>
            <a:pPr marL="322707" marR="2845" indent="-95123">
              <a:buFontTx/>
              <a:buChar char="-"/>
            </a:pPr>
            <a:r>
              <a:rPr lang="en-US" sz="1700" dirty="0" smtClean="0">
                <a:latin typeface="Franklin Gothic Book" panose="020B0503020102020204" pitchFamily="34" charset="0"/>
                <a:cs typeface="Arial"/>
              </a:rPr>
              <a:t> </a:t>
            </a:r>
          </a:p>
          <a:p>
            <a:pPr marL="322707" marR="2845" indent="-95123">
              <a:buFontTx/>
              <a:buChar char="-"/>
            </a:pPr>
            <a:r>
              <a:rPr lang="en-US" sz="1700" u="sng" dirty="0" smtClean="0">
                <a:latin typeface="Franklin Gothic Book" panose="020B0503020102020204" pitchFamily="34" charset="0"/>
                <a:cs typeface="Arial"/>
              </a:rPr>
              <a:t>Talk </a:t>
            </a:r>
            <a:r>
              <a:rPr lang="en-US" sz="1700" u="sng" dirty="0">
                <a:latin typeface="Franklin Gothic Book" panose="020B0503020102020204" pitchFamily="34" charset="0"/>
                <a:cs typeface="Arial"/>
              </a:rPr>
              <a:t>about them. </a:t>
            </a:r>
            <a:r>
              <a:rPr lang="en-US" sz="1700" dirty="0">
                <a:latin typeface="Franklin Gothic Book" panose="020B0503020102020204" pitchFamily="34" charset="0"/>
                <a:cs typeface="Arial"/>
              </a:rPr>
              <a:t>Be sure to match your tone to the organization, i.e. corporate banking tends to be more formal than marketing or nursing. (Don’t confuse formal with professional. All letters should be written with a professional voice and focus. </a:t>
            </a:r>
            <a:endParaRPr lang="en-US" sz="1700" dirty="0" smtClean="0">
              <a:latin typeface="Franklin Gothic Book" panose="020B0503020102020204" pitchFamily="34" charset="0"/>
              <a:cs typeface="Arial"/>
            </a:endParaRPr>
          </a:p>
          <a:p>
            <a:pPr marL="322707" marR="2845" indent="-95123">
              <a:buFontTx/>
              <a:buChar char="-"/>
            </a:pPr>
            <a:endParaRPr lang="en-US" sz="1700" dirty="0" smtClean="0">
              <a:latin typeface="Franklin Gothic Book" panose="020B0503020102020204" pitchFamily="34" charset="0"/>
              <a:cs typeface="Arial"/>
            </a:endParaRPr>
          </a:p>
          <a:p>
            <a:pPr marL="322707" marR="2845" indent="-95123">
              <a:buFontTx/>
              <a:buChar char="-"/>
            </a:pPr>
            <a:r>
              <a:rPr lang="en-US" sz="1700" u="sng" dirty="0" smtClean="0">
                <a:latin typeface="Franklin Gothic Book" panose="020B0503020102020204" pitchFamily="34" charset="0"/>
                <a:cs typeface="Arial"/>
              </a:rPr>
              <a:t>Do </a:t>
            </a:r>
            <a:r>
              <a:rPr lang="en-US" sz="1700" u="sng" dirty="0">
                <a:latin typeface="Franklin Gothic Book" panose="020B0503020102020204" pitchFamily="34" charset="0"/>
                <a:cs typeface="Arial"/>
              </a:rPr>
              <a:t>not use slang, abbreviations, or a casual </a:t>
            </a:r>
            <a:r>
              <a:rPr lang="en-US" sz="1700" u="sng" dirty="0" smtClean="0">
                <a:latin typeface="Franklin Gothic Book" panose="020B0503020102020204" pitchFamily="34" charset="0"/>
                <a:cs typeface="Arial"/>
              </a:rPr>
              <a:t>tone.</a:t>
            </a:r>
          </a:p>
          <a:p>
            <a:pPr marL="322707" marR="2845" indent="-95123">
              <a:buFontTx/>
              <a:buChar char="-"/>
            </a:pPr>
            <a:r>
              <a:rPr lang="en-US" sz="1700" dirty="0" smtClean="0">
                <a:latin typeface="Franklin Gothic Book" panose="020B0503020102020204" pitchFamily="34" charset="0"/>
                <a:cs typeface="Arial"/>
              </a:rPr>
              <a:t>Cover </a:t>
            </a:r>
            <a:r>
              <a:rPr lang="en-US" sz="1700" dirty="0">
                <a:latin typeface="Franklin Gothic Book" panose="020B0503020102020204" pitchFamily="34" charset="0"/>
                <a:cs typeface="Arial"/>
              </a:rPr>
              <a:t>letters that are just about you are dry and expected. To catch their attention, MAKE A CONNECTION.  </a:t>
            </a:r>
            <a:endParaRPr sz="1700" dirty="0">
              <a:latin typeface="Franklin Gothic Book" panose="020B0503020102020204" pitchFamily="34" charset="0"/>
              <a:cs typeface="Arial"/>
            </a:endParaRPr>
          </a:p>
        </p:txBody>
      </p:sp>
      <p:sp>
        <p:nvSpPr>
          <p:cNvPr id="8" name="object 8"/>
          <p:cNvSpPr txBox="1">
            <a:spLocks noGrp="1"/>
          </p:cNvSpPr>
          <p:nvPr>
            <p:ph type="title"/>
          </p:nvPr>
        </p:nvSpPr>
        <p:spPr>
          <a:xfrm>
            <a:off x="3390900" y="503392"/>
            <a:ext cx="5137864" cy="1269732"/>
          </a:xfrm>
          <a:prstGeom prst="rect">
            <a:avLst/>
          </a:prstGeom>
        </p:spPr>
        <p:txBody>
          <a:bodyPr vert="horz" wrap="square" lIns="0" tIns="99212" rIns="0" bIns="0" rtlCol="0">
            <a:spAutoFit/>
          </a:bodyPr>
          <a:lstStyle/>
          <a:p>
            <a:pPr marL="7112" marR="2845">
              <a:spcBef>
                <a:spcPts val="781"/>
              </a:spcBef>
            </a:pPr>
            <a:r>
              <a:rPr sz="3800" dirty="0">
                <a:solidFill>
                  <a:srgbClr val="D08B03"/>
                </a:solidFill>
                <a:latin typeface="Book Antiqua" panose="02040602050305030304" pitchFamily="18" charset="0"/>
              </a:rPr>
              <a:t>PURPOSE OF A COVER</a:t>
            </a:r>
            <a:r>
              <a:rPr lang="en-US" sz="3800" dirty="0">
                <a:solidFill>
                  <a:srgbClr val="D08B03"/>
                </a:solidFill>
                <a:latin typeface="Book Antiqua" panose="02040602050305030304" pitchFamily="18" charset="0"/>
              </a:rPr>
              <a:t> </a:t>
            </a:r>
            <a:r>
              <a:rPr sz="3800" dirty="0">
                <a:solidFill>
                  <a:srgbClr val="D08B03"/>
                </a:solidFill>
                <a:latin typeface="Book Antiqua" panose="02040602050305030304" pitchFamily="18" charset="0"/>
              </a:rPr>
              <a:t>LETTER</a:t>
            </a:r>
            <a:endParaRPr sz="3800" dirty="0">
              <a:latin typeface="Book Antiqua" panose="02040602050305030304" pitchFamily="18" charset="0"/>
            </a:endParaRPr>
          </a:p>
        </p:txBody>
      </p:sp>
      <p:sp>
        <p:nvSpPr>
          <p:cNvPr id="9" name="object 9"/>
          <p:cNvSpPr/>
          <p:nvPr/>
        </p:nvSpPr>
        <p:spPr>
          <a:xfrm flipV="1">
            <a:off x="3390900" y="2039318"/>
            <a:ext cx="5709364" cy="30479"/>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pic>
        <p:nvPicPr>
          <p:cNvPr id="10" name="Picture 9">
            <a:extLst>
              <a:ext uri="{FF2B5EF4-FFF2-40B4-BE49-F238E27FC236}">
                <a16:creationId xmlns:a16="http://schemas.microsoft.com/office/drawing/2014/main" xmlns="" id="{95420132-667E-4296-82CF-5072B21CD0F4}"/>
              </a:ext>
            </a:extLst>
          </p:cNvPr>
          <p:cNvPicPr>
            <a:picLocks noChangeAspect="1"/>
          </p:cNvPicPr>
          <p:nvPr/>
        </p:nvPicPr>
        <p:blipFill>
          <a:blip r:embed="rId3"/>
          <a:stretch>
            <a:fillRect/>
          </a:stretch>
        </p:blipFill>
        <p:spPr>
          <a:xfrm>
            <a:off x="290567" y="1007730"/>
            <a:ext cx="2724042" cy="4842740"/>
          </a:xfrm>
          <a:prstGeom prst="rect">
            <a:avLst/>
          </a:prstGeom>
        </p:spPr>
      </p:pic>
    </p:spTree>
    <p:extLst>
      <p:ext uri="{BB962C8B-B14F-4D97-AF65-F5344CB8AC3E}">
        <p14:creationId xmlns:p14="http://schemas.microsoft.com/office/powerpoint/2010/main" val="14860299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1949</TotalTime>
  <Words>2413</Words>
  <Application>Microsoft Office PowerPoint</Application>
  <PresentationFormat>On-screen Show (4:3)</PresentationFormat>
  <Paragraphs>298</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Angles</vt:lpstr>
      <vt:lpstr>How to write an effective resume</vt:lpstr>
      <vt:lpstr>Learning to Market yourself</vt:lpstr>
      <vt:lpstr>Bad resume imagery exercise</vt:lpstr>
      <vt:lpstr>What Kind?</vt:lpstr>
      <vt:lpstr>Job Application</vt:lpstr>
      <vt:lpstr>PowerPoint Presentation</vt:lpstr>
      <vt:lpstr>WHAT IS A COVER LETTER?</vt:lpstr>
      <vt:lpstr>PURPOSE OF A COVER LETTER</vt:lpstr>
      <vt:lpstr>PURPOSE OF A COVER LETTER</vt:lpstr>
      <vt:lpstr>Your Name Your Address  Today’s Date  Their Name Their Title Their Organization Their Address  Greeting,  Introduction Paragraph  Body Paragraph(s)  Closing Paragraph  Subscription   Your Name</vt:lpstr>
      <vt:lpstr>HEADER AND GREETING</vt:lpstr>
      <vt:lpstr>Paragraph by Paragraph</vt:lpstr>
      <vt:lpstr>What is a resume?</vt:lpstr>
      <vt:lpstr>Purpose of a resume is….?</vt:lpstr>
      <vt:lpstr>How Long?</vt:lpstr>
      <vt:lpstr>Why now?</vt:lpstr>
      <vt:lpstr>         </vt:lpstr>
      <vt:lpstr>Resume Do’s!</vt:lpstr>
      <vt:lpstr>Do’s Continued</vt:lpstr>
      <vt:lpstr>It’s Simple- Show, Not just tell</vt:lpstr>
      <vt:lpstr>Resume Don'ts!</vt:lpstr>
      <vt:lpstr>Resume complaints</vt:lpstr>
      <vt:lpstr>Resume Odds and Ends</vt:lpstr>
      <vt:lpstr>Resume Sections- Demographic Info</vt:lpstr>
      <vt:lpstr>Sample Objectives</vt:lpstr>
      <vt:lpstr>Summary of Qualifications</vt:lpstr>
      <vt:lpstr>Resume Sections-Education</vt:lpstr>
      <vt:lpstr>Resume Sections- Experience</vt:lpstr>
      <vt:lpstr>Experience Con’t</vt:lpstr>
      <vt:lpstr>Resume Sections- Other</vt:lpstr>
      <vt:lpstr>References</vt:lpstr>
      <vt:lpstr>Questions??????</vt:lpstr>
    </vt:vector>
  </TitlesOfParts>
  <Company>University of Mary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an effective resume</dc:title>
  <dc:creator>kevin allan</dc:creator>
  <cp:lastModifiedBy>Windows User</cp:lastModifiedBy>
  <cp:revision>89</cp:revision>
  <dcterms:created xsi:type="dcterms:W3CDTF">2009-10-27T20:16:22Z</dcterms:created>
  <dcterms:modified xsi:type="dcterms:W3CDTF">2021-12-16T03:36:36Z</dcterms:modified>
</cp:coreProperties>
</file>