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48" d="100"/>
          <a:sy n="48" d="100"/>
        </p:scale>
        <p:origin x="-2016" y="-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981C-7256-4A44-A863-09F5701BD12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65E9-A73A-4AF2-8112-AA0FF6B5E6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981C-7256-4A44-A863-09F5701BD12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65E9-A73A-4AF2-8112-AA0FF6B5E6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981C-7256-4A44-A863-09F5701BD12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65E9-A73A-4AF2-8112-AA0FF6B5E6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981C-7256-4A44-A863-09F5701BD12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65E9-A73A-4AF2-8112-AA0FF6B5E6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981C-7256-4A44-A863-09F5701BD12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65E9-A73A-4AF2-8112-AA0FF6B5E6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981C-7256-4A44-A863-09F5701BD12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65E9-A73A-4AF2-8112-AA0FF6B5E6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981C-7256-4A44-A863-09F5701BD12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65E9-A73A-4AF2-8112-AA0FF6B5E6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981C-7256-4A44-A863-09F5701BD12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65E9-A73A-4AF2-8112-AA0FF6B5E6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981C-7256-4A44-A863-09F5701BD12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65E9-A73A-4AF2-8112-AA0FF6B5E6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981C-7256-4A44-A863-09F5701BD12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2C65E9-A73A-4AF2-8112-AA0FF6B5E6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981C-7256-4A44-A863-09F5701BD12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65E9-A73A-4AF2-8112-AA0FF6B5E6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7C7981C-7256-4A44-A863-09F5701BD12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C2C65E9-A73A-4AF2-8112-AA0FF6B5E6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Paraphrasing and Summarizing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57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When to summarize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800" dirty="0" smtClean="0"/>
              <a:t>Summarize LONG </a:t>
            </a:r>
            <a:r>
              <a:rPr lang="en-US" sz="2800" dirty="0"/>
              <a:t>sections of work, like a long paragraph, page or chapter. </a:t>
            </a:r>
          </a:p>
          <a:p>
            <a:pPr fontAlgn="base"/>
            <a:r>
              <a:rPr lang="en-US" sz="2800" dirty="0"/>
              <a:t>To outline the main points of someone else's work in your own words, without the details or examples.</a:t>
            </a:r>
          </a:p>
          <a:p>
            <a:pPr fontAlgn="base"/>
            <a:r>
              <a:rPr lang="en-US" sz="2800" dirty="0"/>
              <a:t>To include an author's ideas using fewer words than the original text.</a:t>
            </a:r>
          </a:p>
          <a:p>
            <a:pPr fontAlgn="base"/>
            <a:r>
              <a:rPr lang="en-US" sz="2800" dirty="0"/>
              <a:t>To briefly give examples of several differing points of view on a topic.</a:t>
            </a:r>
          </a:p>
          <a:p>
            <a:pPr fontAlgn="base"/>
            <a:r>
              <a:rPr lang="en-US" sz="2800" dirty="0"/>
              <a:t>To support claims in, or provide evidence for, your writing.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297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 of summarizing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05800" cy="5715000"/>
          </a:xfrm>
        </p:spPr>
        <p:txBody>
          <a:bodyPr>
            <a:noAutofit/>
          </a:bodyPr>
          <a:lstStyle/>
          <a:p>
            <a:r>
              <a:rPr lang="en-US" sz="2400" b="1" dirty="0"/>
              <a:t>The original passage:</a:t>
            </a:r>
            <a:endParaRPr lang="en-US" sz="2400" dirty="0"/>
          </a:p>
          <a:p>
            <a:r>
              <a:rPr lang="en-US" sz="2400" dirty="0" smtClean="0">
                <a:effectLst/>
              </a:rPr>
              <a:t>Students frequently overuse direct quotation in taking notes, and as a result they overuse quotations in the final [research] paper. Probably only about 10% of your final manuscript should appear as directly quoted matter. Therefore, you should strive to limit the amount of exact transcribing of source materials while taking notes. Lester, James D. </a:t>
            </a:r>
            <a:r>
              <a:rPr lang="en-US" sz="2400" u="sng" dirty="0" smtClean="0">
                <a:effectLst/>
              </a:rPr>
              <a:t>Writing Research Papers</a:t>
            </a:r>
            <a:r>
              <a:rPr lang="en-US" sz="2400" dirty="0" smtClean="0">
                <a:effectLst/>
              </a:rPr>
              <a:t>. 2nd ed. (1976): 46-47.</a:t>
            </a:r>
          </a:p>
          <a:p>
            <a:pPr marL="0" indent="0">
              <a:buNone/>
            </a:pPr>
            <a:endParaRPr lang="en-US" sz="2400" dirty="0" smtClean="0">
              <a:effectLst/>
            </a:endParaRPr>
          </a:p>
          <a:p>
            <a:r>
              <a:rPr lang="en-US" sz="2400" b="1" dirty="0"/>
              <a:t>An acceptable summary:</a:t>
            </a:r>
            <a:endParaRPr lang="en-US" sz="2400" dirty="0"/>
          </a:p>
          <a:p>
            <a:r>
              <a:rPr lang="en-US" sz="2400" dirty="0" smtClean="0">
                <a:effectLst/>
              </a:rPr>
              <a:t>Students should take just a few notes in direct quotation from sources to help minimize the amount of quoted material in a research paper (Lester 46-47).</a:t>
            </a:r>
          </a:p>
          <a:p>
            <a:pPr marL="0" indent="0">
              <a:buNone/>
            </a:pPr>
            <a:endParaRPr lang="en-US" sz="2000" dirty="0" smtClean="0">
              <a:effectLst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602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u="sng" dirty="0" smtClean="0"/>
              <a:t>What are they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PARAPHRASE </a:t>
            </a:r>
            <a:r>
              <a:rPr lang="en-US" sz="2800" dirty="0"/>
              <a:t>means to </a:t>
            </a:r>
            <a:r>
              <a:rPr lang="en-US" sz="2800" dirty="0" smtClean="0"/>
              <a:t>use </a:t>
            </a:r>
            <a:r>
              <a:rPr lang="en-US" sz="2800" dirty="0"/>
              <a:t>someone else's ideas in your own </a:t>
            </a:r>
            <a:r>
              <a:rPr lang="en-US" sz="2800" dirty="0" smtClean="0"/>
              <a:t>words.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SUMMARIZE </a:t>
            </a:r>
            <a:r>
              <a:rPr lang="en-US" sz="2800" dirty="0"/>
              <a:t>means to </a:t>
            </a:r>
            <a:r>
              <a:rPr lang="en-US" sz="2800" dirty="0" smtClean="0"/>
              <a:t>recap </a:t>
            </a:r>
            <a:r>
              <a:rPr lang="en-US" sz="2800" dirty="0"/>
              <a:t>only the </a:t>
            </a:r>
            <a:r>
              <a:rPr lang="en-US" sz="2800" dirty="0" smtClean="0"/>
              <a:t>essential </a:t>
            </a:r>
            <a:r>
              <a:rPr lang="en-US" sz="2800" dirty="0"/>
              <a:t>points of someone else's </a:t>
            </a:r>
            <a:r>
              <a:rPr lang="en-US" sz="2800" dirty="0" smtClean="0"/>
              <a:t>work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Quoting is using someone’s exact words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992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u="sng" dirty="0" smtClean="0"/>
              <a:t>Are they useful?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Paraphrasing </a:t>
            </a:r>
            <a:r>
              <a:rPr lang="en-US" sz="2800" dirty="0"/>
              <a:t>and </a:t>
            </a:r>
            <a:r>
              <a:rPr lang="en-US" sz="2800" dirty="0" smtClean="0"/>
              <a:t>summarizing </a:t>
            </a:r>
            <a:r>
              <a:rPr lang="en-US" sz="2800" dirty="0"/>
              <a:t>are </a:t>
            </a:r>
            <a:r>
              <a:rPr lang="en-US" sz="2800" dirty="0" smtClean="0"/>
              <a:t>very useful </a:t>
            </a:r>
            <a:r>
              <a:rPr lang="en-US" sz="2800" dirty="0"/>
              <a:t>in essay </a:t>
            </a:r>
            <a:r>
              <a:rPr lang="en-US" sz="2800" dirty="0" smtClean="0"/>
              <a:t>writing. </a:t>
            </a:r>
            <a:r>
              <a:rPr lang="en-US" sz="2800" dirty="0"/>
              <a:t>They help you take greater control of your essay. </a:t>
            </a:r>
            <a:endParaRPr lang="en-US" sz="2800" dirty="0" smtClean="0"/>
          </a:p>
          <a:p>
            <a:r>
              <a:rPr lang="en-US" sz="2800" dirty="0" smtClean="0"/>
              <a:t>BUT </a:t>
            </a:r>
            <a:r>
              <a:rPr lang="en-US" sz="2800" dirty="0"/>
              <a:t> </a:t>
            </a:r>
            <a:r>
              <a:rPr lang="en-US" sz="2800" dirty="0" smtClean="0"/>
              <a:t>do not </a:t>
            </a:r>
            <a:r>
              <a:rPr lang="en-US" sz="2800" dirty="0"/>
              <a:t>to rely too heavily on either </a:t>
            </a:r>
            <a:r>
              <a:rPr lang="en-US" sz="2800" dirty="0" smtClean="0"/>
              <a:t>paraphrasing </a:t>
            </a:r>
            <a:r>
              <a:rPr lang="en-US" sz="2800" dirty="0"/>
              <a:t>or </a:t>
            </a:r>
            <a:r>
              <a:rPr lang="en-US" sz="2800" dirty="0" smtClean="0"/>
              <a:t>summarizing. </a:t>
            </a:r>
            <a:r>
              <a:rPr lang="en-US" sz="2800" dirty="0"/>
              <a:t>Your ideas are what matter </a:t>
            </a:r>
            <a:r>
              <a:rPr lang="en-US" sz="2800" dirty="0" smtClean="0"/>
              <a:t>most.</a:t>
            </a:r>
          </a:p>
          <a:p>
            <a:r>
              <a:rPr lang="en-US" sz="2800" dirty="0" smtClean="0"/>
              <a:t>Quotations should only be used as a last resort. DO NOT use too many quotations.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847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b="1" u="sng" dirty="0" smtClean="0"/>
              <a:t>Paraphrasing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sz="2800" dirty="0" smtClean="0"/>
              <a:t>Does </a:t>
            </a:r>
            <a:r>
              <a:rPr lang="en-US" sz="2800" dirty="0"/>
              <a:t>not </a:t>
            </a:r>
            <a:r>
              <a:rPr lang="en-US" sz="2800" dirty="0" smtClean="0"/>
              <a:t>copy </a:t>
            </a:r>
            <a:r>
              <a:rPr lang="en-US" sz="2800" dirty="0"/>
              <a:t>the source word for </a:t>
            </a:r>
            <a:r>
              <a:rPr lang="en-US" sz="2800" dirty="0" smtClean="0"/>
              <a:t>word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 smtClean="0"/>
              <a:t>Puts  </a:t>
            </a:r>
            <a:r>
              <a:rPr lang="en-US" sz="2800" dirty="0"/>
              <a:t>a passage from a source into your own </a:t>
            </a:r>
            <a:r>
              <a:rPr lang="en-US" sz="2800" dirty="0" smtClean="0"/>
              <a:t>words by changing the words and </a:t>
            </a:r>
            <a:r>
              <a:rPr lang="en-US" sz="2800" dirty="0" smtClean="0"/>
              <a:t>phrases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 smtClean="0"/>
              <a:t>But keeps </a:t>
            </a:r>
            <a:r>
              <a:rPr lang="en-US" sz="2800" dirty="0"/>
              <a:t>and fully communicates the original </a:t>
            </a:r>
            <a:r>
              <a:rPr lang="en-US" sz="2800" dirty="0" smtClean="0"/>
              <a:t>meaning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 smtClean="0"/>
              <a:t>You must reference </a:t>
            </a:r>
            <a:r>
              <a:rPr lang="en-US" sz="2800" dirty="0"/>
              <a:t>the original 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5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b="1" u="sng" dirty="0" smtClean="0"/>
              <a:t>How to paraphrase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376372"/>
          </a:xfrm>
        </p:spPr>
        <p:txBody>
          <a:bodyPr>
            <a:noAutofit/>
          </a:bodyPr>
          <a:lstStyle/>
          <a:p>
            <a:pPr fontAlgn="base"/>
            <a:r>
              <a:rPr lang="en-US" sz="2400" dirty="0" smtClean="0"/>
              <a:t>Read </a:t>
            </a:r>
            <a:r>
              <a:rPr lang="en-US" sz="2400" dirty="0"/>
              <a:t>the source carefully. It is essential that you understand it </a:t>
            </a:r>
            <a:r>
              <a:rPr lang="en-US" sz="2400" dirty="0" smtClean="0"/>
              <a:t>fully and Identify </a:t>
            </a:r>
            <a:r>
              <a:rPr lang="en-US" sz="2400" dirty="0"/>
              <a:t>the main </a:t>
            </a:r>
            <a:r>
              <a:rPr lang="en-US" sz="2400" dirty="0" smtClean="0"/>
              <a:t>points </a:t>
            </a:r>
            <a:r>
              <a:rPr lang="en-US" sz="2400" dirty="0"/>
              <a:t>and key words</a:t>
            </a:r>
            <a:r>
              <a:rPr lang="en-US" sz="2400" dirty="0" smtClean="0"/>
              <a:t>.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 smtClean="0"/>
              <a:t>Close the </a:t>
            </a:r>
            <a:r>
              <a:rPr lang="en-US" sz="2400" dirty="0"/>
              <a:t>original </a:t>
            </a:r>
            <a:r>
              <a:rPr lang="en-US" sz="2400" dirty="0" smtClean="0"/>
              <a:t>text and rewrite </a:t>
            </a:r>
            <a:r>
              <a:rPr lang="en-US" sz="2400" dirty="0"/>
              <a:t>it in your own words. </a:t>
            </a:r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Check </a:t>
            </a:r>
            <a:r>
              <a:rPr lang="en-US" sz="2400" dirty="0"/>
              <a:t>that you have included the main points and essential information</a:t>
            </a:r>
            <a:r>
              <a:rPr lang="en-US" sz="2400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Paraphrase using </a:t>
            </a:r>
            <a:r>
              <a:rPr lang="en-US" sz="2400" dirty="0"/>
              <a:t>vocabulary and sentence structures that your reader would recognize as your </a:t>
            </a:r>
            <a:r>
              <a:rPr lang="en-US" sz="2400" dirty="0" smtClean="0"/>
              <a:t>work</a:t>
            </a:r>
            <a:r>
              <a:rPr lang="en-US" sz="2400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DO NOT simply change some words by using synonyms. 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725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When to paraphrase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520940" cy="3579849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sz="2800" dirty="0"/>
              <a:t>Paraphrase </a:t>
            </a:r>
            <a:r>
              <a:rPr lang="en-US" sz="2800" dirty="0" smtClean="0"/>
              <a:t>SHORT </a:t>
            </a:r>
            <a:r>
              <a:rPr lang="en-US" sz="2800" dirty="0"/>
              <a:t>sections of work only; a sentence or two or a short paragraph</a:t>
            </a:r>
            <a:r>
              <a:rPr lang="en-US" sz="2800" dirty="0" smtClean="0"/>
              <a:t>.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/>
              <a:t>As an alternative to a direct quotation</a:t>
            </a:r>
            <a:r>
              <a:rPr lang="en-US" sz="2800" dirty="0" smtClean="0"/>
              <a:t>.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/>
              <a:t>To rewrite someone else's ideas without changing the meaning</a:t>
            </a:r>
            <a:r>
              <a:rPr lang="en-US" sz="2800" dirty="0" smtClean="0"/>
              <a:t>.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/>
              <a:t>To express someone else's ideas in your own words.</a:t>
            </a:r>
          </a:p>
          <a:p>
            <a:pPr fontAlgn="base"/>
            <a:r>
              <a:rPr lang="en-US" sz="2800" dirty="0"/>
              <a:t>To support claims in, or provide evidence for, your writing.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9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u="sng" dirty="0" smtClean="0"/>
              <a:t>Example of paraphrasing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            </a:t>
            </a:r>
            <a:r>
              <a:rPr lang="en-US" sz="2000" b="1" i="1" dirty="0" smtClean="0"/>
              <a:t>The </a:t>
            </a:r>
            <a:r>
              <a:rPr lang="en-US" sz="2000" b="1" i="1" dirty="0"/>
              <a:t>original passage:</a:t>
            </a:r>
            <a:endParaRPr lang="en-US" sz="2000" i="1" dirty="0"/>
          </a:p>
          <a:p>
            <a:r>
              <a:rPr lang="en-US" sz="2000" dirty="0" smtClean="0">
                <a:effectLst/>
              </a:rPr>
              <a:t>Students frequently overuse direct quotation in taking notes, and as a result they overuse quotations in the final [research] paper. Probably only about 10% of your final manuscript should appear as directly quoted matter. Therefore, you should strive to limit the amount of exact transcribing of source materials while taking notes. Lester, James D. </a:t>
            </a:r>
            <a:r>
              <a:rPr lang="en-US" sz="2000" u="sng" dirty="0" smtClean="0">
                <a:effectLst/>
              </a:rPr>
              <a:t>Writing Research Papers</a:t>
            </a:r>
            <a:r>
              <a:rPr lang="en-US" sz="2000" dirty="0" smtClean="0">
                <a:effectLst/>
              </a:rPr>
              <a:t>. 2nd ed. (1976): 46-47.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i="1" dirty="0"/>
              <a:t> </a:t>
            </a:r>
            <a:r>
              <a:rPr lang="en-US" sz="2000" b="1" i="1" dirty="0" smtClean="0"/>
              <a:t>          Acceptable paraphrase</a:t>
            </a:r>
            <a:r>
              <a:rPr lang="en-US" sz="2000" b="1" dirty="0"/>
              <a:t>:</a:t>
            </a:r>
            <a:endParaRPr lang="en-US" sz="2000" dirty="0"/>
          </a:p>
          <a:p>
            <a:r>
              <a:rPr lang="en-US" sz="2000" dirty="0" smtClean="0">
                <a:effectLst/>
              </a:rPr>
              <a:t>In research papers students often quote excessively, failing to keep quoted material down to a desirable level. Since the problem usually originates during note taking, it is essential to minimize the material recorded verbatim (Lester 46-47).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627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u="sng" dirty="0" smtClean="0"/>
              <a:t>Summarizing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14372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/>
              <a:t>D</a:t>
            </a:r>
            <a:r>
              <a:rPr lang="en-US" sz="2800" dirty="0" smtClean="0"/>
              <a:t>oes </a:t>
            </a:r>
            <a:r>
              <a:rPr lang="en-US" sz="2800" dirty="0"/>
              <a:t>not match the source word for </a:t>
            </a:r>
            <a:r>
              <a:rPr lang="en-US" sz="2800" dirty="0" smtClean="0"/>
              <a:t>word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 smtClean="0"/>
              <a:t>Puts the </a:t>
            </a:r>
            <a:r>
              <a:rPr lang="en-US" sz="2800" dirty="0"/>
              <a:t>main </a:t>
            </a:r>
            <a:r>
              <a:rPr lang="en-US" sz="2800" dirty="0" smtClean="0"/>
              <a:t>ideas </a:t>
            </a:r>
            <a:r>
              <a:rPr lang="en-US" sz="2800" dirty="0"/>
              <a:t>into your own words, but </a:t>
            </a:r>
            <a:r>
              <a:rPr lang="en-US" sz="2800" dirty="0" smtClean="0"/>
              <a:t>includes </a:t>
            </a:r>
            <a:r>
              <a:rPr lang="en-US" sz="2800" dirty="0"/>
              <a:t>only the main </a:t>
            </a:r>
            <a:r>
              <a:rPr lang="en-US" sz="2800" dirty="0" smtClean="0"/>
              <a:t>points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 smtClean="0"/>
              <a:t>Presents an overview</a:t>
            </a:r>
            <a:r>
              <a:rPr lang="en-US" sz="2800" dirty="0"/>
              <a:t>, so is usually much shorter than the original </a:t>
            </a:r>
            <a:r>
              <a:rPr lang="en-US" sz="2800" dirty="0" smtClean="0"/>
              <a:t>text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 smtClean="0"/>
              <a:t>Must </a:t>
            </a:r>
            <a:r>
              <a:rPr lang="en-US" sz="2800" dirty="0"/>
              <a:t>be </a:t>
            </a:r>
            <a:r>
              <a:rPr lang="en-US" sz="2800" dirty="0" smtClean="0"/>
              <a:t>referenced </a:t>
            </a:r>
            <a:r>
              <a:rPr lang="en-US" sz="2800" dirty="0"/>
              <a:t>to the original source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702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u="sng" dirty="0" smtClean="0"/>
              <a:t>How to summarize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376372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sz="2800" dirty="0"/>
              <a:t>The amount of detail you include in a summary will vary according to the length of the original text, how much information you need and how selective you are</a:t>
            </a:r>
            <a:r>
              <a:rPr lang="en-US" sz="2800" dirty="0" smtClean="0"/>
              <a:t>: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/>
              <a:t>Start by reading a short text and highlighting the main points as you read</a:t>
            </a:r>
            <a:r>
              <a:rPr lang="en-US" sz="2800" dirty="0" smtClean="0"/>
              <a:t>.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/>
              <a:t>Reread the text and make notes of the main points, leaving out examples, evidence etc</a:t>
            </a:r>
            <a:r>
              <a:rPr lang="en-US" sz="2800" dirty="0" smtClean="0"/>
              <a:t>.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/>
              <a:t>Without the text, rewrite your notes in your own </a:t>
            </a:r>
            <a:r>
              <a:rPr lang="en-US" sz="2800" dirty="0" err="1"/>
              <a:t>words;restate</a:t>
            </a:r>
            <a:r>
              <a:rPr lang="en-US" sz="2800" dirty="0"/>
              <a:t> the main idea at the beginning plus all major points.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4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69</TotalTime>
  <Words>528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Angles</vt:lpstr>
      <vt:lpstr>Paraphrasing and Summarizing </vt:lpstr>
      <vt:lpstr>What are they?</vt:lpstr>
      <vt:lpstr>Are they useful?</vt:lpstr>
      <vt:lpstr>Paraphrasing </vt:lpstr>
      <vt:lpstr>How to paraphrase </vt:lpstr>
      <vt:lpstr>When to paraphrase</vt:lpstr>
      <vt:lpstr>Example of paraphrasing</vt:lpstr>
      <vt:lpstr>Summarizing</vt:lpstr>
      <vt:lpstr>How to summarize</vt:lpstr>
      <vt:lpstr>When to summarize</vt:lpstr>
      <vt:lpstr>Example of summarizing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Paraphrasing, Summarizing and Quoting</dc:title>
  <dc:creator>Miki  Tamura</dc:creator>
  <cp:lastModifiedBy>Windows User</cp:lastModifiedBy>
  <cp:revision>15</cp:revision>
  <dcterms:created xsi:type="dcterms:W3CDTF">2014-03-21T07:09:26Z</dcterms:created>
  <dcterms:modified xsi:type="dcterms:W3CDTF">2021-01-06T04:46:49Z</dcterms:modified>
</cp:coreProperties>
</file>