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444E01-379E-460F-BCEB-933B89DC3A8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48079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44E01-379E-460F-BCEB-933B89DC3A8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34874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44E01-379E-460F-BCEB-933B89DC3A8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123219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44E01-379E-460F-BCEB-933B89DC3A8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9091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444E01-379E-460F-BCEB-933B89DC3A8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41224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444E01-379E-460F-BCEB-933B89DC3A8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190596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444E01-379E-460F-BCEB-933B89DC3A8C}"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276876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444E01-379E-460F-BCEB-933B89DC3A8C}"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98313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44E01-379E-460F-BCEB-933B89DC3A8C}"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66625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44E01-379E-460F-BCEB-933B89DC3A8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94325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44E01-379E-460F-BCEB-933B89DC3A8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4BF5-5C02-4FA5-9B61-E15E82164E2C}" type="slidenum">
              <a:rPr lang="en-US" smtClean="0"/>
              <a:t>‹#›</a:t>
            </a:fld>
            <a:endParaRPr lang="en-US"/>
          </a:p>
        </p:txBody>
      </p:sp>
    </p:spTree>
    <p:extLst>
      <p:ext uri="{BB962C8B-B14F-4D97-AF65-F5344CB8AC3E}">
        <p14:creationId xmlns:p14="http://schemas.microsoft.com/office/powerpoint/2010/main" val="361309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44E01-379E-460F-BCEB-933B89DC3A8C}" type="datetimeFigureOut">
              <a:rPr lang="en-US" smtClean="0"/>
              <a:t>7/31/2020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E4BF5-5C02-4FA5-9B61-E15E82164E2C}" type="slidenum">
              <a:rPr lang="en-US" smtClean="0"/>
              <a:t>‹#›</a:t>
            </a:fld>
            <a:endParaRPr lang="en-US"/>
          </a:p>
        </p:txBody>
      </p:sp>
    </p:spTree>
    <p:extLst>
      <p:ext uri="{BB962C8B-B14F-4D97-AF65-F5344CB8AC3E}">
        <p14:creationId xmlns:p14="http://schemas.microsoft.com/office/powerpoint/2010/main" val="280182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457200"/>
            <a:ext cx="1219200" cy="533400"/>
          </a:xfrm>
          <a:prstGeom prst="rect">
            <a:avLst/>
          </a:prstGeom>
        </p:spPr>
      </p:pic>
      <p:sp>
        <p:nvSpPr>
          <p:cNvPr id="8" name="Rectangle 7"/>
          <p:cNvSpPr/>
          <p:nvPr/>
        </p:nvSpPr>
        <p:spPr>
          <a:xfrm>
            <a:off x="3048000" y="1905001"/>
            <a:ext cx="5791200" cy="3416320"/>
          </a:xfrm>
          <a:prstGeom prst="rect">
            <a:avLst/>
          </a:prstGeom>
        </p:spPr>
        <p:txBody>
          <a:bodyPr wrap="square">
            <a:spAutoFit/>
          </a:bodyPr>
          <a:lstStyle/>
          <a:p>
            <a:pPr lvl="0" algn="ctr" fontAlgn="base">
              <a:spcBef>
                <a:spcPct val="0"/>
              </a:spcBef>
              <a:spcAft>
                <a:spcPct val="0"/>
              </a:spcAft>
            </a:pPr>
            <a:r>
              <a:rPr lang="en-US" sz="2400" dirty="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Session </a:t>
            </a:r>
            <a:r>
              <a:rPr lang="en-US" sz="2400" b="1" dirty="0" smtClean="0">
                <a:latin typeface="Arial" pitchFamily="34" charset="0"/>
                <a:cs typeface="Arial" pitchFamily="34" charset="0"/>
              </a:rPr>
              <a:t>12</a:t>
            </a:r>
            <a:endParaRPr lang="en-US" sz="2400" b="1" dirty="0">
              <a:latin typeface="Arial" pitchFamily="34" charset="0"/>
              <a:cs typeface="Arial" pitchFamily="34" charset="0"/>
            </a:endParaRPr>
          </a:p>
          <a:p>
            <a:pPr lvl="0" algn="ctr" fontAlgn="base">
              <a:spcBef>
                <a:spcPct val="0"/>
              </a:spcBef>
              <a:spcAft>
                <a:spcPct val="0"/>
              </a:spcAft>
            </a:pPr>
            <a:endParaRPr lang="en-US" sz="2400" b="1" dirty="0">
              <a:latin typeface="Arial" pitchFamily="34" charset="0"/>
              <a:cs typeface="Arial" pitchFamily="34" charset="0"/>
            </a:endParaRPr>
          </a:p>
          <a:p>
            <a:pPr lvl="0" algn="just" fontAlgn="base">
              <a:spcBef>
                <a:spcPct val="0"/>
              </a:spcBef>
              <a:spcAft>
                <a:spcPct val="0"/>
              </a:spcAft>
            </a:pPr>
            <a:r>
              <a:rPr lang="en-US" sz="2400" b="1" dirty="0">
                <a:latin typeface="Arial" pitchFamily="34" charset="0"/>
                <a:cs typeface="Arial" pitchFamily="34" charset="0"/>
              </a:rPr>
              <a:t>Topic : UML use case Diagram, use </a:t>
            </a:r>
            <a:r>
              <a:rPr lang="en-US" sz="2400" b="1" dirty="0" smtClean="0">
                <a:latin typeface="Arial" pitchFamily="34" charset="0"/>
                <a:cs typeface="Arial" pitchFamily="34" charset="0"/>
              </a:rPr>
              <a:t>case, Scenario</a:t>
            </a:r>
            <a:r>
              <a:rPr lang="en-US" sz="2400" b="1" dirty="0">
                <a:latin typeface="Arial" pitchFamily="34" charset="0"/>
                <a:cs typeface="Arial" pitchFamily="34" charset="0"/>
              </a:rPr>
              <a:t>, Use case Diagram objects and relations</a:t>
            </a:r>
          </a:p>
          <a:p>
            <a:pPr lvl="0" algn="just" fontAlgn="base">
              <a:spcBef>
                <a:spcPct val="0"/>
              </a:spcBef>
              <a:spcAft>
                <a:spcPct val="0"/>
              </a:spcAft>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499458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1" y="533401"/>
            <a:ext cx="3177665" cy="830997"/>
          </a:xfrm>
          <a:prstGeom prst="rect">
            <a:avLst/>
          </a:prstGeom>
        </p:spPr>
        <p:txBody>
          <a:bodyPr wrap="none">
            <a:spAutoFit/>
          </a:bodyPr>
          <a:lstStyle/>
          <a:p>
            <a:r>
              <a:rPr lang="en-IN" sz="2400" b="1" u="sng" dirty="0">
                <a:solidFill>
                  <a:srgbClr val="FF0000"/>
                </a:solidFill>
              </a:rPr>
              <a:t>«extend» Relationships</a:t>
            </a:r>
          </a:p>
          <a:p>
            <a:endParaRPr lang="en-IN" sz="2400" u="sng"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295400"/>
            <a:ext cx="6324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324076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457200"/>
            <a:ext cx="8077200" cy="6129050"/>
          </a:xfrm>
          <a:prstGeom prst="rect">
            <a:avLst/>
          </a:prstGeom>
        </p:spPr>
        <p:txBody>
          <a:bodyPr wrap="square">
            <a:spAutoFit/>
          </a:bodyPr>
          <a:lstStyle/>
          <a:p>
            <a:pPr marL="342900" indent="-342900" algn="just">
              <a:lnSpc>
                <a:spcPct val="150000"/>
              </a:lnSpc>
              <a:buFont typeface="Arial" pitchFamily="34" charset="0"/>
              <a:buChar char="•"/>
            </a:pPr>
            <a:r>
              <a:rPr lang="en-US" sz="2400" dirty="0"/>
              <a:t>While developing your use cases, you may find that certain activities might be performed as part of the use case but are not mandatory for that use case to run successfully. </a:t>
            </a:r>
          </a:p>
          <a:p>
            <a:pPr marL="342900" indent="-342900" algn="just">
              <a:lnSpc>
                <a:spcPct val="150000"/>
              </a:lnSpc>
              <a:buFont typeface="Arial" pitchFamily="34" charset="0"/>
              <a:buChar char="•"/>
            </a:pPr>
            <a:r>
              <a:rPr lang="en-US" sz="2400" dirty="0"/>
              <a:t>In our example, as the </a:t>
            </a:r>
            <a:r>
              <a:rPr lang="en-US" sz="2400" i="1" dirty="0">
                <a:solidFill>
                  <a:srgbClr val="FF0000"/>
                </a:solidFill>
              </a:rPr>
              <a:t>Gardener</a:t>
            </a:r>
            <a:r>
              <a:rPr lang="en-US" sz="2400" dirty="0"/>
              <a:t> actor executes the </a:t>
            </a:r>
            <a:r>
              <a:rPr lang="en-US" sz="2400" i="1" dirty="0">
                <a:solidFill>
                  <a:srgbClr val="FF0000"/>
                </a:solidFill>
              </a:rPr>
              <a:t>Manage Garden</a:t>
            </a:r>
            <a:r>
              <a:rPr lang="en-US" sz="2400" dirty="0"/>
              <a:t> use case, he or she may want to look at some reports. </a:t>
            </a:r>
          </a:p>
          <a:p>
            <a:pPr marL="342900" indent="-342900" algn="just">
              <a:lnSpc>
                <a:spcPct val="150000"/>
              </a:lnSpc>
              <a:buFont typeface="Arial" pitchFamily="34" charset="0"/>
              <a:buChar char="•"/>
            </a:pPr>
            <a:r>
              <a:rPr lang="en-US" sz="2400" dirty="0"/>
              <a:t>This could be done by using the </a:t>
            </a:r>
            <a:r>
              <a:rPr lang="en-US" sz="2400" i="1" dirty="0">
                <a:solidFill>
                  <a:srgbClr val="FF0000"/>
                </a:solidFill>
              </a:rPr>
              <a:t>View Reports </a:t>
            </a:r>
            <a:r>
              <a:rPr lang="en-US" sz="2400" dirty="0"/>
              <a:t>use case.</a:t>
            </a:r>
          </a:p>
          <a:p>
            <a:pPr marL="342900" indent="-342900" algn="just">
              <a:lnSpc>
                <a:spcPct val="150000"/>
              </a:lnSpc>
              <a:buFont typeface="Arial" pitchFamily="34" charset="0"/>
              <a:buChar char="•"/>
            </a:pPr>
            <a:r>
              <a:rPr lang="en-US" sz="2400" dirty="0"/>
              <a:t> However, </a:t>
            </a:r>
            <a:r>
              <a:rPr lang="en-US" sz="2400" i="1" dirty="0">
                <a:solidFill>
                  <a:srgbClr val="FF0000"/>
                </a:solidFill>
              </a:rPr>
              <a:t>View Reports </a:t>
            </a:r>
            <a:r>
              <a:rPr lang="en-US" sz="2400" dirty="0"/>
              <a:t>is not required when </a:t>
            </a:r>
            <a:r>
              <a:rPr lang="en-US" sz="2400" i="1" dirty="0">
                <a:solidFill>
                  <a:srgbClr val="FF0000"/>
                </a:solidFill>
              </a:rPr>
              <a:t>Manage Garden </a:t>
            </a:r>
            <a:r>
              <a:rPr lang="en-US" sz="2400" dirty="0"/>
              <a:t>is run. </a:t>
            </a:r>
            <a:r>
              <a:rPr lang="en-US" sz="2400" i="1" dirty="0">
                <a:solidFill>
                  <a:srgbClr val="FF0000"/>
                </a:solidFill>
              </a:rPr>
              <a:t>Manage Garden </a:t>
            </a:r>
            <a:r>
              <a:rPr lang="en-US" sz="2400" dirty="0"/>
              <a:t>is complete in and of itself. So, we modify the use case diagram to indicate that the </a:t>
            </a:r>
            <a:r>
              <a:rPr lang="en-US" sz="2400" i="1" dirty="0">
                <a:solidFill>
                  <a:srgbClr val="FF0000"/>
                </a:solidFill>
              </a:rPr>
              <a:t>View Reports</a:t>
            </a:r>
            <a:r>
              <a:rPr lang="en-US" sz="2400" dirty="0"/>
              <a:t> use case extends the </a:t>
            </a:r>
            <a:r>
              <a:rPr lang="en-US" sz="2400" i="1" dirty="0">
                <a:solidFill>
                  <a:srgbClr val="FF0000"/>
                </a:solidFill>
              </a:rPr>
              <a:t>Manage Garden </a:t>
            </a:r>
            <a:r>
              <a:rPr lang="en-US" sz="2400" dirty="0"/>
              <a:t>use case.</a:t>
            </a:r>
            <a:endParaRPr lang="en-IN" sz="2400" dirty="0"/>
          </a:p>
        </p:txBody>
      </p:sp>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195659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4414" y="487740"/>
            <a:ext cx="8229600" cy="1569660"/>
          </a:xfrm>
          <a:prstGeom prst="rect">
            <a:avLst/>
          </a:prstGeom>
        </p:spPr>
        <p:txBody>
          <a:bodyPr wrap="square">
            <a:spAutoFit/>
          </a:bodyPr>
          <a:lstStyle/>
          <a:p>
            <a:pPr marL="342900" indent="-342900" algn="just">
              <a:buFont typeface="Arial" pitchFamily="34" charset="0"/>
              <a:buChar char="•"/>
            </a:pPr>
            <a:r>
              <a:rPr lang="en-US" sz="2400" dirty="0"/>
              <a:t>Where an extending use case is executed, it is indicated in the use case specification as an extension point. </a:t>
            </a:r>
          </a:p>
          <a:p>
            <a:pPr marL="342900" indent="-342900" algn="just">
              <a:buFont typeface="Arial" pitchFamily="34" charset="0"/>
              <a:buChar char="•"/>
            </a:pPr>
            <a:r>
              <a:rPr lang="en-US" sz="2400" dirty="0"/>
              <a:t>The extension point specifies where, in the flow of the including use case, the extending use case is to be executed.</a:t>
            </a:r>
            <a:endParaRPr lang="en-IN" sz="24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057401"/>
            <a:ext cx="5943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159751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57200"/>
            <a:ext cx="640638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1351629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568" y="2060848"/>
            <a:ext cx="8153400" cy="3231654"/>
          </a:xfrm>
          <a:prstGeom prst="rect">
            <a:avLst/>
          </a:prstGeom>
        </p:spPr>
        <p:txBody>
          <a:bodyPr wrap="square">
            <a:spAutoFit/>
          </a:bodyPr>
          <a:lstStyle/>
          <a:p>
            <a:pPr algn="just"/>
            <a:r>
              <a:rPr lang="en-US" sz="2400" b="1" u="sng" dirty="0">
                <a:solidFill>
                  <a:srgbClr val="FF0000"/>
                </a:solidFill>
              </a:rPr>
              <a:t>USECASE DIAGRAM</a:t>
            </a:r>
          </a:p>
          <a:p>
            <a:pPr algn="just">
              <a:lnSpc>
                <a:spcPct val="150000"/>
              </a:lnSpc>
              <a:buFont typeface="Arial" pitchFamily="34" charset="0"/>
              <a:buChar char="•"/>
            </a:pPr>
            <a:r>
              <a:rPr lang="en-US" sz="2400" dirty="0"/>
              <a:t>Use case diagrams give us that capability. </a:t>
            </a:r>
          </a:p>
          <a:p>
            <a:pPr algn="just">
              <a:lnSpc>
                <a:spcPct val="150000"/>
              </a:lnSpc>
              <a:buFont typeface="Arial" pitchFamily="34" charset="0"/>
              <a:buChar char="•"/>
            </a:pPr>
            <a:r>
              <a:rPr lang="en-US" sz="2400" dirty="0"/>
              <a:t>Use case diagrams are used to depict the context of the system to be built and the functionality provided by that system. </a:t>
            </a:r>
          </a:p>
          <a:p>
            <a:pPr algn="just">
              <a:lnSpc>
                <a:spcPct val="150000"/>
              </a:lnSpc>
              <a:buFont typeface="Arial" pitchFamily="34" charset="0"/>
              <a:buChar char="•"/>
            </a:pPr>
            <a:r>
              <a:rPr lang="en-US" sz="2400" dirty="0"/>
              <a:t>They depict who (or what) interacts with the system. They show what the outside world wants the system to do.</a:t>
            </a:r>
          </a:p>
        </p:txBody>
      </p:sp>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415506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9576" y="1508213"/>
            <a:ext cx="7848600" cy="2585323"/>
          </a:xfrm>
          <a:prstGeom prst="rect">
            <a:avLst/>
          </a:prstGeom>
          <a:noFill/>
        </p:spPr>
        <p:txBody>
          <a:bodyPr wrap="square" rtlCol="0">
            <a:spAutoFit/>
          </a:bodyPr>
          <a:lstStyle/>
          <a:p>
            <a:r>
              <a:rPr lang="en-US" sz="2400" b="1" dirty="0">
                <a:solidFill>
                  <a:srgbClr val="FF0000"/>
                </a:solidFill>
              </a:rPr>
              <a:t>NOTATIONS</a:t>
            </a:r>
          </a:p>
          <a:p>
            <a:pPr marL="342900" indent="-342900" algn="just">
              <a:buFont typeface="Arial" pitchFamily="34" charset="0"/>
              <a:buChar char="•"/>
            </a:pPr>
            <a:r>
              <a:rPr lang="en-US" sz="2400" dirty="0"/>
              <a:t>Actors are entities that interface with the system. </a:t>
            </a:r>
          </a:p>
          <a:p>
            <a:pPr marL="342900" indent="-342900" algn="just">
              <a:buFont typeface="Arial" pitchFamily="34" charset="0"/>
              <a:buChar char="•"/>
            </a:pPr>
            <a:r>
              <a:rPr lang="en-US" sz="2400" dirty="0"/>
              <a:t>They can be people or other systems.</a:t>
            </a:r>
          </a:p>
          <a:p>
            <a:pPr marL="342900" indent="-342900" algn="just">
              <a:buFont typeface="Arial" pitchFamily="34" charset="0"/>
              <a:buChar char="•"/>
            </a:pPr>
            <a:r>
              <a:rPr lang="en-US" sz="2400" dirty="0"/>
              <a:t>Actors, which are external to the system they are using, are depicted as stylized </a:t>
            </a:r>
            <a:r>
              <a:rPr lang="en-IN" sz="2400" dirty="0"/>
              <a:t>stick figures.</a:t>
            </a:r>
          </a:p>
          <a:p>
            <a:pPr algn="just"/>
            <a:endParaRPr lang="en-US" sz="2400" b="1" dirty="0">
              <a:solidFill>
                <a:srgbClr val="FF0000"/>
              </a:solidFill>
            </a:endParaRPr>
          </a:p>
          <a:p>
            <a:pPr marL="285750" indent="-285750" algn="just">
              <a:buFont typeface="Arial" pitchFamily="34" charset="0"/>
              <a:buChar char="•"/>
            </a:pPr>
            <a:endParaRPr lang="en-IN"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777067"/>
            <a:ext cx="3124200" cy="15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a:off x="6477000" y="508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289165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762000"/>
            <a:ext cx="6629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339981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92" y="764705"/>
            <a:ext cx="6705600" cy="597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243412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27973"/>
            <a:ext cx="8229600" cy="2677656"/>
          </a:xfrm>
          <a:prstGeom prst="rect">
            <a:avLst/>
          </a:prstGeom>
        </p:spPr>
        <p:txBody>
          <a:bodyPr wrap="square">
            <a:spAutoFit/>
          </a:bodyPr>
          <a:lstStyle/>
          <a:p>
            <a:r>
              <a:rPr lang="en-US" sz="2400" b="1" u="sng" dirty="0">
                <a:solidFill>
                  <a:srgbClr val="FF0000"/>
                </a:solidFill>
              </a:rPr>
              <a:t>Relationship</a:t>
            </a:r>
          </a:p>
          <a:p>
            <a:r>
              <a:rPr lang="en-US" sz="2400" dirty="0"/>
              <a:t>Two relationships used primarily for organizing use case models are both powerful </a:t>
            </a:r>
          </a:p>
          <a:p>
            <a:pPr marL="342900" indent="-342900">
              <a:buFont typeface="Arial" pitchFamily="34" charset="0"/>
              <a:buChar char="•"/>
            </a:pPr>
            <a:r>
              <a:rPr lang="en-US" sz="2400" dirty="0">
                <a:solidFill>
                  <a:srgbClr val="FF0000"/>
                </a:solidFill>
              </a:rPr>
              <a:t>«include» relationship</a:t>
            </a:r>
          </a:p>
          <a:p>
            <a:pPr marL="342900" indent="-342900">
              <a:buFont typeface="Arial" pitchFamily="34" charset="0"/>
              <a:buChar char="•"/>
            </a:pPr>
            <a:r>
              <a:rPr lang="en-US" sz="2400" dirty="0">
                <a:solidFill>
                  <a:srgbClr val="FF0000"/>
                </a:solidFill>
              </a:rPr>
              <a:t> «extend» relationship</a:t>
            </a:r>
          </a:p>
          <a:p>
            <a:pPr marL="342900" indent="-342900">
              <a:buFont typeface="Arial" pitchFamily="34" charset="0"/>
              <a:buChar char="•"/>
            </a:pPr>
            <a:endParaRPr lang="en-US" sz="2400" dirty="0">
              <a:solidFill>
                <a:srgbClr val="FF0000"/>
              </a:solidFill>
            </a:endParaRPr>
          </a:p>
          <a:p>
            <a:endParaRPr lang="en-IN" sz="2400" dirty="0">
              <a:solidFill>
                <a:srgbClr val="FF0000"/>
              </a:solidFill>
            </a:endParaRPr>
          </a:p>
        </p:txBody>
      </p:sp>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3429556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033464"/>
            <a:ext cx="6934200" cy="513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3"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2586528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544" y="1052737"/>
            <a:ext cx="8153400" cy="5447645"/>
          </a:xfrm>
          <a:prstGeom prst="rect">
            <a:avLst/>
          </a:prstGeom>
        </p:spPr>
        <p:txBody>
          <a:bodyPr wrap="square">
            <a:spAutoFit/>
          </a:bodyPr>
          <a:lstStyle/>
          <a:p>
            <a:r>
              <a:rPr lang="en-US" sz="2400" b="1" u="sng" dirty="0">
                <a:solidFill>
                  <a:srgbClr val="FF0000"/>
                </a:solidFill>
              </a:rPr>
              <a:t>«include» relationship</a:t>
            </a:r>
          </a:p>
          <a:p>
            <a:pPr marL="342900" indent="-342900" algn="just">
              <a:lnSpc>
                <a:spcPct val="150000"/>
              </a:lnSpc>
              <a:buFont typeface="Arial" pitchFamily="34" charset="0"/>
              <a:buChar char="•"/>
            </a:pPr>
            <a:r>
              <a:rPr lang="en-US" sz="2400" dirty="0"/>
              <a:t>In our hydroponics example, we have an </a:t>
            </a:r>
            <a:r>
              <a:rPr lang="en-US" sz="2400" i="1" dirty="0">
                <a:solidFill>
                  <a:srgbClr val="FF0000"/>
                </a:solidFill>
              </a:rPr>
              <a:t>Update Crop Encyclopedia </a:t>
            </a:r>
            <a:r>
              <a:rPr lang="en-US" sz="2400" dirty="0"/>
              <a:t>use case. </a:t>
            </a:r>
          </a:p>
          <a:p>
            <a:pPr marL="342900" indent="-342900" algn="just">
              <a:lnSpc>
                <a:spcPct val="150000"/>
              </a:lnSpc>
              <a:buFont typeface="Arial" pitchFamily="34" charset="0"/>
              <a:buChar char="•"/>
            </a:pPr>
            <a:r>
              <a:rPr lang="en-US" sz="2400" dirty="0"/>
              <a:t>During analysis, we determine that the </a:t>
            </a:r>
            <a:r>
              <a:rPr lang="en-US" sz="2400" i="1" dirty="0">
                <a:solidFill>
                  <a:srgbClr val="FF0000"/>
                </a:solidFill>
              </a:rPr>
              <a:t>Nutritionist</a:t>
            </a:r>
            <a:r>
              <a:rPr lang="en-US" sz="2400" dirty="0"/>
              <a:t> actor using that use case will have to see what is in the crop encyclopedia prior to updating it. </a:t>
            </a:r>
          </a:p>
          <a:p>
            <a:pPr marL="342900" indent="-342900" algn="just">
              <a:lnSpc>
                <a:spcPct val="150000"/>
              </a:lnSpc>
              <a:buFont typeface="Arial" pitchFamily="34" charset="0"/>
              <a:buChar char="•"/>
            </a:pPr>
            <a:r>
              <a:rPr lang="en-US" sz="2400" dirty="0"/>
              <a:t>This is why the </a:t>
            </a:r>
            <a:r>
              <a:rPr lang="en-US" sz="2400" i="1" dirty="0">
                <a:solidFill>
                  <a:srgbClr val="FF0000"/>
                </a:solidFill>
              </a:rPr>
              <a:t>Nutritionist</a:t>
            </a:r>
            <a:r>
              <a:rPr lang="en-US" sz="2400" dirty="0"/>
              <a:t> can invoke the View Reports use case. </a:t>
            </a:r>
          </a:p>
          <a:p>
            <a:pPr marL="342900" indent="-342900" algn="just">
              <a:lnSpc>
                <a:spcPct val="150000"/>
              </a:lnSpc>
              <a:buFont typeface="Arial" pitchFamily="34" charset="0"/>
              <a:buChar char="•"/>
            </a:pPr>
            <a:r>
              <a:rPr lang="en-US" sz="2400" dirty="0"/>
              <a:t>The same is true for the </a:t>
            </a:r>
            <a:r>
              <a:rPr lang="en-US" sz="2400" i="1" dirty="0">
                <a:solidFill>
                  <a:srgbClr val="FF0000"/>
                </a:solidFill>
              </a:rPr>
              <a:t>Gardener</a:t>
            </a:r>
            <a:r>
              <a:rPr lang="en-US" sz="2400" dirty="0"/>
              <a:t> actor whenever invoking </a:t>
            </a:r>
            <a:r>
              <a:rPr lang="en-US" sz="2400" i="1" dirty="0">
                <a:solidFill>
                  <a:srgbClr val="FF0000"/>
                </a:solidFill>
              </a:rPr>
              <a:t>Maintain </a:t>
            </a:r>
            <a:r>
              <a:rPr lang="en-US" sz="2400" i="1" dirty="0" err="1">
                <a:solidFill>
                  <a:srgbClr val="FF0000"/>
                </a:solidFill>
              </a:rPr>
              <a:t>StorageTanks</a:t>
            </a:r>
            <a:r>
              <a:rPr lang="en-US" sz="2400" dirty="0"/>
              <a:t>. </a:t>
            </a:r>
          </a:p>
        </p:txBody>
      </p:sp>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73237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915400" cy="6186309"/>
          </a:xfrm>
          <a:prstGeom prst="rect">
            <a:avLst/>
          </a:prstGeom>
        </p:spPr>
        <p:txBody>
          <a:bodyPr wrap="square">
            <a:spAutoFit/>
          </a:bodyPr>
          <a:lstStyle/>
          <a:p>
            <a:pPr marL="342900" indent="-342900" algn="just">
              <a:lnSpc>
                <a:spcPct val="150000"/>
              </a:lnSpc>
              <a:buFont typeface="Arial" pitchFamily="34" charset="0"/>
              <a:buChar char="•"/>
            </a:pPr>
            <a:r>
              <a:rPr lang="en-US" sz="2400" dirty="0"/>
              <a:t>Neither actor should be executing the use cases blindly. Therefore, the </a:t>
            </a:r>
            <a:r>
              <a:rPr lang="en-US" sz="2400" i="1" dirty="0">
                <a:solidFill>
                  <a:srgbClr val="FF0000"/>
                </a:solidFill>
              </a:rPr>
              <a:t>View Report </a:t>
            </a:r>
            <a:r>
              <a:rPr lang="en-US" sz="2400" dirty="0"/>
              <a:t>use case is a common functionality that both other use cases need. </a:t>
            </a:r>
          </a:p>
          <a:p>
            <a:pPr marL="342900" indent="-342900" algn="just">
              <a:lnSpc>
                <a:spcPct val="150000"/>
              </a:lnSpc>
              <a:buFont typeface="Arial" pitchFamily="34" charset="0"/>
              <a:buChar char="•"/>
            </a:pPr>
            <a:r>
              <a:rPr lang="en-US" sz="2400" dirty="0"/>
              <a:t>This can be depicted on the use case model via an </a:t>
            </a:r>
            <a:r>
              <a:rPr lang="en-US" sz="2400" i="1" dirty="0">
                <a:solidFill>
                  <a:srgbClr val="FF0000"/>
                </a:solidFill>
              </a:rPr>
              <a:t>«include» relationship</a:t>
            </a:r>
            <a:r>
              <a:rPr lang="en-US" sz="2400" dirty="0"/>
              <a:t>, as shown in Figure.</a:t>
            </a:r>
          </a:p>
          <a:p>
            <a:pPr marL="342900" indent="-342900" algn="just">
              <a:lnSpc>
                <a:spcPct val="150000"/>
              </a:lnSpc>
              <a:buFont typeface="Arial" pitchFamily="34" charset="0"/>
              <a:buChar char="•"/>
            </a:pPr>
            <a:r>
              <a:rPr lang="en-US" sz="2400" dirty="0"/>
              <a:t>This diagram states, for example, that the </a:t>
            </a:r>
            <a:r>
              <a:rPr lang="en-US" sz="2400" i="1" dirty="0">
                <a:solidFill>
                  <a:srgbClr val="FF0000"/>
                </a:solidFill>
              </a:rPr>
              <a:t>Update Crop Encyclopedia </a:t>
            </a:r>
            <a:r>
              <a:rPr lang="en-US" sz="2400" dirty="0" err="1"/>
              <a:t>usecase</a:t>
            </a:r>
            <a:r>
              <a:rPr lang="en-US" sz="2400" dirty="0"/>
              <a:t> includes the View Reports use case. </a:t>
            </a:r>
          </a:p>
          <a:p>
            <a:pPr marL="342900" indent="-342900" algn="just">
              <a:lnSpc>
                <a:spcPct val="150000"/>
              </a:lnSpc>
              <a:buFont typeface="Arial" pitchFamily="34" charset="0"/>
              <a:buChar char="•"/>
            </a:pPr>
            <a:r>
              <a:rPr lang="en-US" sz="2400" dirty="0"/>
              <a:t>This means that </a:t>
            </a:r>
            <a:r>
              <a:rPr lang="en-US" sz="2400" i="1" dirty="0">
                <a:solidFill>
                  <a:srgbClr val="FF0000"/>
                </a:solidFill>
              </a:rPr>
              <a:t>View Reports </a:t>
            </a:r>
            <a:r>
              <a:rPr lang="en-US" sz="2400" dirty="0"/>
              <a:t>must be executed when </a:t>
            </a:r>
            <a:r>
              <a:rPr lang="en-US" sz="2400" i="1" dirty="0">
                <a:solidFill>
                  <a:srgbClr val="FF0000"/>
                </a:solidFill>
              </a:rPr>
              <a:t>Update Crop Encyclopedia </a:t>
            </a:r>
            <a:r>
              <a:rPr lang="en-US" sz="2400" dirty="0"/>
              <a:t>is executed. </a:t>
            </a:r>
          </a:p>
          <a:p>
            <a:pPr marL="342900" indent="-342900" algn="just">
              <a:lnSpc>
                <a:spcPct val="150000"/>
              </a:lnSpc>
              <a:buFont typeface="Arial" pitchFamily="34" charset="0"/>
              <a:buChar char="•"/>
            </a:pPr>
            <a:r>
              <a:rPr lang="en-US" sz="2400" i="1" dirty="0" err="1">
                <a:solidFill>
                  <a:srgbClr val="FF0000"/>
                </a:solidFill>
              </a:rPr>
              <a:t>UpdateCrop</a:t>
            </a:r>
            <a:r>
              <a:rPr lang="en-US" sz="2400" i="1" dirty="0">
                <a:solidFill>
                  <a:srgbClr val="FF0000"/>
                </a:solidFill>
              </a:rPr>
              <a:t> Encyclopedia </a:t>
            </a:r>
            <a:r>
              <a:rPr lang="en-US" sz="2400" dirty="0"/>
              <a:t>would not be considered complete without View </a:t>
            </a:r>
            <a:r>
              <a:rPr lang="en-IN" sz="2400" dirty="0"/>
              <a:t>Reports.</a:t>
            </a:r>
            <a:endParaRPr lang="en-US" sz="2400" dirty="0">
              <a:solidFill>
                <a:srgbClr val="FF0000"/>
              </a:solidFill>
            </a:endParaRPr>
          </a:p>
        </p:txBody>
      </p:sp>
      <p:sp>
        <p:nvSpPr>
          <p:cNvPr id="3" name="Rectangle 2"/>
          <p:cNvSpPr/>
          <p:nvPr/>
        </p:nvSpPr>
        <p:spPr>
          <a:xfrm>
            <a:off x="1524000" y="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219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553200" y="-1524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6477000" y="-152400"/>
            <a:ext cx="1219200" cy="533400"/>
          </a:xfrm>
          <a:prstGeom prst="rect">
            <a:avLst/>
          </a:prstGeom>
        </p:spPr>
      </p:pic>
    </p:spTree>
    <p:extLst>
      <p:ext uri="{BB962C8B-B14F-4D97-AF65-F5344CB8AC3E}">
        <p14:creationId xmlns:p14="http://schemas.microsoft.com/office/powerpoint/2010/main" val="168202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476</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guestuser</dc:creator>
  <cp:lastModifiedBy>Remiel</cp:lastModifiedBy>
  <cp:revision>4</cp:revision>
  <dcterms:created xsi:type="dcterms:W3CDTF">2020-06-17T05:26:31Z</dcterms:created>
  <dcterms:modified xsi:type="dcterms:W3CDTF">2020-07-31T11:47:44Z</dcterms:modified>
</cp:coreProperties>
</file>