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2" r:id="rId2"/>
    <p:sldId id="291" r:id="rId3"/>
    <p:sldId id="293" r:id="rId4"/>
    <p:sldId id="294" r:id="rId5"/>
    <p:sldId id="295" r:id="rId6"/>
    <p:sldId id="296" r:id="rId7"/>
    <p:sldId id="297" r:id="rId8"/>
    <p:sldId id="298" r:id="rId9"/>
    <p:sldId id="299" r:id="rId10"/>
    <p:sldId id="300" r:id="rId11"/>
    <p:sldId id="301" r:id="rId12"/>
    <p:sldId id="289" r:id="rId13"/>
    <p:sldId id="290" r:id="rId14"/>
    <p:sldId id="303" r:id="rId15"/>
    <p:sldId id="304" r:id="rId16"/>
    <p:sldId id="261" r:id="rId17"/>
    <p:sldId id="262" r:id="rId18"/>
    <p:sldId id="263" r:id="rId19"/>
    <p:sldId id="264" r:id="rId20"/>
    <p:sldId id="265" r:id="rId21"/>
    <p:sldId id="288" r:id="rId22"/>
    <p:sldId id="266" r:id="rId23"/>
    <p:sldId id="307" r:id="rId24"/>
    <p:sldId id="308" r:id="rId25"/>
    <p:sldId id="309" r:id="rId26"/>
    <p:sldId id="310" r:id="rId27"/>
    <p:sldId id="311" r:id="rId28"/>
    <p:sldId id="305" r:id="rId29"/>
    <p:sldId id="3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3" autoAdjust="0"/>
    <p:restoredTop sz="87074" autoAdjust="0"/>
  </p:normalViewPr>
  <p:slideViewPr>
    <p:cSldViewPr snapToGrid="0">
      <p:cViewPr varScale="1">
        <p:scale>
          <a:sx n="58" d="100"/>
          <a:sy n="58" d="100"/>
        </p:scale>
        <p:origin x="94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5680-C442-41FA-9961-77DC52F6A20C}" type="datetimeFigureOut">
              <a:rPr lang="en-IN" smtClean="0"/>
              <a:t>11-03-2022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B6D9F-3FFC-4B7B-A47D-F1B2EA8B768A}" type="slidenum">
              <a:rPr lang="en-IN" smtClean="0"/>
              <a:t>‹#›</a:t>
            </a:fld>
            <a:endParaRPr lang="en-IN"/>
          </a:p>
        </p:txBody>
      </p:sp>
    </p:spTree>
    <p:extLst>
      <p:ext uri="{BB962C8B-B14F-4D97-AF65-F5344CB8AC3E}">
        <p14:creationId xmlns:p14="http://schemas.microsoft.com/office/powerpoint/2010/main" val="302481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2181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4892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7642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51073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2277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69438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5A8B850-9D2A-4C23-A367-689F2B319D61}"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59902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8B850-9D2A-4C23-A367-689F2B319D61}"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281512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8B850-9D2A-4C23-A367-689F2B319D61}"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301157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4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8B850-9D2A-4C23-A367-689F2B319D61}"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128049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8B850-9D2A-4C23-A367-689F2B319D61}"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310038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A8B850-9D2A-4C23-A367-689F2B319D61}"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165404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5A8B850-9D2A-4C23-A367-689F2B319D61}" type="datetimeFigureOut">
              <a:rPr lang="en-IN" smtClean="0"/>
              <a:t>11-03-2022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42478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5A8B850-9D2A-4C23-A367-689F2B319D61}" type="datetimeFigureOut">
              <a:rPr lang="en-IN" smtClean="0"/>
              <a:t>11-03-2022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203295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8B850-9D2A-4C23-A367-689F2B319D61}" type="datetimeFigureOut">
              <a:rPr lang="en-IN" smtClean="0"/>
              <a:t>11-03-2022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280036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8B850-9D2A-4C23-A367-689F2B319D61}"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64775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8B850-9D2A-4C23-A367-689F2B319D61}"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4564C-4A1D-4F31-87F2-91EB7C9BCC9D}" type="slidenum">
              <a:rPr lang="en-IN" smtClean="0"/>
              <a:t>‹#›</a:t>
            </a:fld>
            <a:endParaRPr lang="en-IN"/>
          </a:p>
        </p:txBody>
      </p:sp>
    </p:spTree>
    <p:extLst>
      <p:ext uri="{BB962C8B-B14F-4D97-AF65-F5344CB8AC3E}">
        <p14:creationId xmlns:p14="http://schemas.microsoft.com/office/powerpoint/2010/main" val="362663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8B850-9D2A-4C23-A367-689F2B319D61}" type="datetimeFigureOut">
              <a:rPr lang="en-IN" smtClean="0"/>
              <a:t>11-03-2022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4564C-4A1D-4F31-87F2-91EB7C9BCC9D}" type="slidenum">
              <a:rPr lang="en-IN" smtClean="0"/>
              <a:t>‹#›</a:t>
            </a:fld>
            <a:endParaRPr lang="en-IN"/>
          </a:p>
        </p:txBody>
      </p:sp>
    </p:spTree>
    <p:extLst>
      <p:ext uri="{BB962C8B-B14F-4D97-AF65-F5344CB8AC3E}">
        <p14:creationId xmlns:p14="http://schemas.microsoft.com/office/powerpoint/2010/main" val="1057512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3687" y="2307762"/>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Session-2</a:t>
            </a:r>
          </a:p>
        </p:txBody>
      </p:sp>
    </p:spTree>
    <p:extLst>
      <p:ext uri="{BB962C8B-B14F-4D97-AF65-F5344CB8AC3E}">
        <p14:creationId xmlns:p14="http://schemas.microsoft.com/office/powerpoint/2010/main" val="82561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C++ has a header file </a:t>
            </a:r>
            <a:r>
              <a:rPr lang="en-IN" dirty="0" err="1"/>
              <a:t>iomanip.h</a:t>
            </a:r>
            <a:r>
              <a:rPr lang="en-IN" dirty="0"/>
              <a:t> that contains certain manipulators to format the output</a:t>
            </a:r>
          </a:p>
          <a:p>
            <a:endParaRPr lang="en-IN" dirty="0"/>
          </a:p>
        </p:txBody>
      </p:sp>
      <p:pic>
        <p:nvPicPr>
          <p:cNvPr id="4" name="Picture 2"/>
          <p:cNvPicPr>
            <a:picLocks noChangeAspect="1" noChangeArrowheads="1"/>
          </p:cNvPicPr>
          <p:nvPr/>
        </p:nvPicPr>
        <p:blipFill>
          <a:blip r:embed="rId2"/>
          <a:srcRect/>
          <a:stretch>
            <a:fillRect/>
          </a:stretch>
        </p:blipFill>
        <p:spPr bwMode="auto">
          <a:xfrm>
            <a:off x="838200" y="3217322"/>
            <a:ext cx="10429875" cy="3094578"/>
          </a:xfrm>
          <a:prstGeom prst="rect">
            <a:avLst/>
          </a:prstGeom>
          <a:noFill/>
          <a:ln w="9525">
            <a:noFill/>
            <a:miter lim="800000"/>
            <a:headEnd/>
            <a:tailEnd/>
          </a:ln>
          <a:effectLst/>
        </p:spPr>
      </p:pic>
      <p:sp>
        <p:nvSpPr>
          <p:cNvPr id="6" name="Rectangle 5"/>
          <p:cNvSpPr/>
          <p:nvPr/>
        </p:nvSpPr>
        <p:spPr>
          <a:xfrm>
            <a:off x="321425" y="473855"/>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Formatting Output Using Manipulators</a:t>
            </a:r>
          </a:p>
        </p:txBody>
      </p:sp>
    </p:spTree>
    <p:extLst>
      <p:ext uri="{BB962C8B-B14F-4D97-AF65-F5344CB8AC3E}">
        <p14:creationId xmlns:p14="http://schemas.microsoft.com/office/powerpoint/2010/main" val="246792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0" y="1825625"/>
            <a:ext cx="8458851" cy="4351338"/>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8458851" y="177800"/>
            <a:ext cx="3710676" cy="6349999"/>
          </a:xfrm>
          <a:prstGeom prst="rect">
            <a:avLst/>
          </a:prstGeom>
          <a:noFill/>
          <a:ln w="9525">
            <a:noFill/>
            <a:miter lim="800000"/>
            <a:headEnd/>
            <a:tailEnd/>
          </a:ln>
          <a:effectLst/>
        </p:spPr>
      </p:pic>
      <p:sp>
        <p:nvSpPr>
          <p:cNvPr id="7" name="Rectangle 6"/>
          <p:cNvSpPr/>
          <p:nvPr/>
        </p:nvSpPr>
        <p:spPr>
          <a:xfrm>
            <a:off x="0" y="177800"/>
            <a:ext cx="8458851" cy="1296989"/>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Data Types in C++</a:t>
            </a:r>
          </a:p>
        </p:txBody>
      </p:sp>
    </p:spTree>
    <p:extLst>
      <p:ext uri="{BB962C8B-B14F-4D97-AF65-F5344CB8AC3E}">
        <p14:creationId xmlns:p14="http://schemas.microsoft.com/office/powerpoint/2010/main" val="200864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634" y="0"/>
            <a:ext cx="12193057" cy="6834208"/>
          </a:xfrm>
          <a:prstGeom prst="rect">
            <a:avLst/>
          </a:prstGeom>
        </p:spPr>
      </p:pic>
      <p:sp>
        <p:nvSpPr>
          <p:cNvPr id="23" name="Up Ribbon 22"/>
          <p:cNvSpPr/>
          <p:nvPr/>
        </p:nvSpPr>
        <p:spPr>
          <a:xfrm>
            <a:off x="3819241" y="79787"/>
            <a:ext cx="3900693"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24" name="TextBox 23"/>
          <p:cNvSpPr txBox="1"/>
          <p:nvPr/>
        </p:nvSpPr>
        <p:spPr>
          <a:xfrm>
            <a:off x="4496342" y="109807"/>
            <a:ext cx="2718143" cy="46153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kern="0" dirty="0">
                <a:solidFill>
                  <a:prstClr val="white"/>
                </a:solidFill>
              </a:rPr>
              <a:t>Variables</a:t>
            </a:r>
            <a:endParaRPr lang="es-UY" sz="1799" b="1" kern="0" dirty="0">
              <a:solidFill>
                <a:prstClr val="white"/>
              </a:solidFill>
            </a:endParaRPr>
          </a:p>
        </p:txBody>
      </p:sp>
      <p:sp>
        <p:nvSpPr>
          <p:cNvPr id="25" name="Rectangle 24">
            <a:extLst>
              <a:ext uri="{FF2B5EF4-FFF2-40B4-BE49-F238E27FC236}">
                <a16:creationId xmlns:a16="http://schemas.microsoft.com/office/drawing/2014/main" id="{E81E2CD8-5D6E-451B-B356-30080C6CFB22}"/>
              </a:ext>
            </a:extLst>
          </p:cNvPr>
          <p:cNvSpPr/>
          <p:nvPr/>
        </p:nvSpPr>
        <p:spPr>
          <a:xfrm>
            <a:off x="119921" y="902146"/>
            <a:ext cx="12072079" cy="38479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6" name="TextBox 36">
            <a:extLst>
              <a:ext uri="{FF2B5EF4-FFF2-40B4-BE49-F238E27FC236}">
                <a16:creationId xmlns:a16="http://schemas.microsoft.com/office/drawing/2014/main" id="{987A773F-B0B5-434E-9A66-CCE658247B83}"/>
              </a:ext>
            </a:extLst>
          </p:cNvPr>
          <p:cNvSpPr txBox="1"/>
          <p:nvPr/>
        </p:nvSpPr>
        <p:spPr>
          <a:xfrm>
            <a:off x="119921" y="956165"/>
            <a:ext cx="11962151" cy="3831818"/>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nSpc>
                <a:spcPct val="150000"/>
              </a:lnSpc>
            </a:pPr>
            <a:r>
              <a:rPr lang="en-US" dirty="0"/>
              <a:t>A variable is the content of a memory location that stores a certain value. A variable is identified or denoted by a variable name. The variable name is a sequence of one or more letters, digits or underscore, for example: character_</a:t>
            </a:r>
          </a:p>
          <a:p>
            <a:pPr>
              <a:lnSpc>
                <a:spcPct val="150000"/>
              </a:lnSpc>
            </a:pPr>
            <a:r>
              <a:rPr lang="en-US" b="1" dirty="0"/>
              <a:t>Rules for defining variable name:</a:t>
            </a:r>
          </a:p>
          <a:p>
            <a:pPr marL="285750" indent="-285750">
              <a:lnSpc>
                <a:spcPct val="150000"/>
              </a:lnSpc>
              <a:buFont typeface="Wingdings" panose="05000000000000000000" pitchFamily="2" charset="2"/>
              <a:buChar char="v"/>
            </a:pPr>
            <a:r>
              <a:rPr lang="en-US" dirty="0"/>
              <a:t>A variable name can have one or more letters or digits or underscore for example character_.</a:t>
            </a:r>
          </a:p>
          <a:p>
            <a:pPr marL="285750" indent="-285750">
              <a:lnSpc>
                <a:spcPct val="150000"/>
              </a:lnSpc>
              <a:buFont typeface="Wingdings" panose="05000000000000000000" pitchFamily="2" charset="2"/>
              <a:buChar char="v"/>
            </a:pPr>
            <a:r>
              <a:rPr lang="en-US" dirty="0"/>
              <a:t>White space, punctuation symbols or other characters are not permitted to denote variable name.</a:t>
            </a:r>
          </a:p>
          <a:p>
            <a:pPr marL="285750" indent="-285750">
              <a:lnSpc>
                <a:spcPct val="150000"/>
              </a:lnSpc>
              <a:buFont typeface="Wingdings" panose="05000000000000000000" pitchFamily="2" charset="2"/>
              <a:buChar char="v"/>
            </a:pPr>
            <a:r>
              <a:rPr lang="en-US" dirty="0"/>
              <a:t>A variable name must begin with a letter.</a:t>
            </a:r>
          </a:p>
          <a:p>
            <a:pPr marL="285750" indent="-285750">
              <a:lnSpc>
                <a:spcPct val="150000"/>
              </a:lnSpc>
              <a:buFont typeface="Wingdings" panose="05000000000000000000" pitchFamily="2" charset="2"/>
              <a:buChar char="v"/>
            </a:pPr>
            <a:r>
              <a:rPr lang="en-US" dirty="0"/>
              <a:t>Variable names cannot be keywords or any reserved words of the C++ programming language.</a:t>
            </a:r>
          </a:p>
          <a:p>
            <a:pPr marL="285750" indent="-285750">
              <a:lnSpc>
                <a:spcPct val="150000"/>
              </a:lnSpc>
              <a:buFont typeface="Wingdings" panose="05000000000000000000" pitchFamily="2" charset="2"/>
              <a:buChar char="v"/>
            </a:pPr>
            <a:r>
              <a:rPr lang="en-US" dirty="0"/>
              <a:t>Data C++ is a case-sensitive language. Variable names written in capital letters differ from variable names with the same name but written in small letters.</a:t>
            </a:r>
          </a:p>
        </p:txBody>
      </p:sp>
      <p:grpSp>
        <p:nvGrpSpPr>
          <p:cNvPr id="32" name="Group 31"/>
          <p:cNvGrpSpPr/>
          <p:nvPr/>
        </p:nvGrpSpPr>
        <p:grpSpPr>
          <a:xfrm>
            <a:off x="2417982" y="4890717"/>
            <a:ext cx="7955211" cy="1364875"/>
            <a:chOff x="2417982" y="4890717"/>
            <a:chExt cx="7955211" cy="1364875"/>
          </a:xfrm>
        </p:grpSpPr>
        <p:sp>
          <p:nvSpPr>
            <p:cNvPr id="2" name="Rounded Rectangle 1"/>
            <p:cNvSpPr/>
            <p:nvPr/>
          </p:nvSpPr>
          <p:spPr>
            <a:xfrm>
              <a:off x="2417982" y="4907143"/>
              <a:ext cx="3608063"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6" name="Rounded Rectangle 5"/>
            <p:cNvSpPr/>
            <p:nvPr/>
          </p:nvSpPr>
          <p:spPr>
            <a:xfrm>
              <a:off x="2417982" y="5631592"/>
              <a:ext cx="3608063"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7" name="Rounded Rectangle 6"/>
            <p:cNvSpPr/>
            <p:nvPr/>
          </p:nvSpPr>
          <p:spPr>
            <a:xfrm>
              <a:off x="6765128" y="4890717"/>
              <a:ext cx="3608065"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 name="Oval 3"/>
            <p:cNvSpPr/>
            <p:nvPr/>
          </p:nvSpPr>
          <p:spPr>
            <a:xfrm>
              <a:off x="2486176" y="4979116"/>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9" name="Oval 8"/>
            <p:cNvSpPr/>
            <p:nvPr/>
          </p:nvSpPr>
          <p:spPr>
            <a:xfrm>
              <a:off x="2519884" y="5712720"/>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0" name="Oval 9"/>
            <p:cNvSpPr/>
            <p:nvPr/>
          </p:nvSpPr>
          <p:spPr>
            <a:xfrm>
              <a:off x="6832545" y="4979115"/>
              <a:ext cx="480053" cy="480053"/>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5" name="Rectangle 4"/>
            <p:cNvSpPr/>
            <p:nvPr/>
          </p:nvSpPr>
          <p:spPr>
            <a:xfrm>
              <a:off x="3263776" y="5694393"/>
              <a:ext cx="2522427" cy="420564"/>
            </a:xfrm>
            <a:prstGeom prst="rect">
              <a:avLst/>
            </a:prstGeom>
          </p:spPr>
          <p:txBody>
            <a:bodyPr wrap="square">
              <a:spAutoFit/>
            </a:bodyPr>
            <a:lstStyle/>
            <a:p>
              <a:r>
                <a:rPr lang="en-US" altLang="ko-KR" sz="2133" dirty="0">
                  <a:solidFill>
                    <a:schemeClr val="bg1"/>
                  </a:solidFill>
                  <a:cs typeface="Arial" pitchFamily="34" charset="0"/>
                </a:rPr>
                <a:t>Static Variables</a:t>
              </a:r>
              <a:endParaRPr lang="ko-KR" altLang="en-US" sz="2133" dirty="0">
                <a:solidFill>
                  <a:schemeClr val="bg1"/>
                </a:solidFill>
              </a:endParaRPr>
            </a:p>
          </p:txBody>
        </p:sp>
        <p:sp>
          <p:nvSpPr>
            <p:cNvPr id="12" name="Rectangle 11"/>
            <p:cNvSpPr/>
            <p:nvPr/>
          </p:nvSpPr>
          <p:spPr>
            <a:xfrm>
              <a:off x="3282079" y="4992435"/>
              <a:ext cx="2504124" cy="420564"/>
            </a:xfrm>
            <a:prstGeom prst="rect">
              <a:avLst/>
            </a:prstGeom>
          </p:spPr>
          <p:txBody>
            <a:bodyPr wrap="square">
              <a:spAutoFit/>
            </a:bodyPr>
            <a:lstStyle/>
            <a:p>
              <a:r>
                <a:rPr lang="en-US" altLang="ko-KR" sz="2133" dirty="0">
                  <a:solidFill>
                    <a:schemeClr val="bg1"/>
                  </a:solidFill>
                  <a:cs typeface="Arial" pitchFamily="34" charset="0"/>
                </a:rPr>
                <a:t>Local Variables</a:t>
              </a:r>
              <a:endParaRPr lang="ko-KR" altLang="en-US" sz="2133" dirty="0">
                <a:solidFill>
                  <a:schemeClr val="bg1"/>
                </a:solidFill>
              </a:endParaRPr>
            </a:p>
          </p:txBody>
        </p:sp>
        <p:sp>
          <p:nvSpPr>
            <p:cNvPr id="13" name="Rectangle 12"/>
            <p:cNvSpPr/>
            <p:nvPr/>
          </p:nvSpPr>
          <p:spPr>
            <a:xfrm>
              <a:off x="7594738" y="4971097"/>
              <a:ext cx="2504126" cy="420564"/>
            </a:xfrm>
            <a:prstGeom prst="rect">
              <a:avLst/>
            </a:prstGeom>
          </p:spPr>
          <p:txBody>
            <a:bodyPr wrap="square">
              <a:spAutoFit/>
            </a:bodyPr>
            <a:lstStyle/>
            <a:p>
              <a:r>
                <a:rPr lang="en-US" altLang="ko-KR" sz="2133" dirty="0">
                  <a:solidFill>
                    <a:schemeClr val="bg1"/>
                  </a:solidFill>
                  <a:cs typeface="Arial" pitchFamily="34" charset="0"/>
                </a:rPr>
                <a:t>Instance variables</a:t>
              </a:r>
              <a:endParaRPr lang="ko-KR" altLang="en-US" sz="2133" dirty="0">
                <a:solidFill>
                  <a:schemeClr val="bg1"/>
                </a:solidFill>
              </a:endParaRPr>
            </a:p>
          </p:txBody>
        </p:sp>
        <p:sp>
          <p:nvSpPr>
            <p:cNvPr id="14" name="TextBox 13"/>
            <p:cNvSpPr txBox="1"/>
            <p:nvPr/>
          </p:nvSpPr>
          <p:spPr>
            <a:xfrm>
              <a:off x="2452469" y="5012953"/>
              <a:ext cx="547468"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01</a:t>
              </a:r>
              <a:endParaRPr lang="ko-KR" altLang="en-US" sz="1867" b="1" dirty="0">
                <a:solidFill>
                  <a:schemeClr val="tx1">
                    <a:lumMod val="75000"/>
                    <a:lumOff val="25000"/>
                  </a:schemeClr>
                </a:solidFill>
                <a:cs typeface="Arial" pitchFamily="34" charset="0"/>
              </a:endParaRPr>
            </a:p>
          </p:txBody>
        </p:sp>
        <p:sp>
          <p:nvSpPr>
            <p:cNvPr id="15" name="TextBox 14"/>
            <p:cNvSpPr txBox="1"/>
            <p:nvPr/>
          </p:nvSpPr>
          <p:spPr>
            <a:xfrm>
              <a:off x="2452469" y="5783681"/>
              <a:ext cx="547468"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02</a:t>
              </a:r>
              <a:endParaRPr lang="ko-KR" altLang="en-US" sz="1867" b="1" dirty="0">
                <a:solidFill>
                  <a:schemeClr val="tx1">
                    <a:lumMod val="75000"/>
                    <a:lumOff val="25000"/>
                  </a:schemeClr>
                </a:solidFill>
                <a:cs typeface="Arial" pitchFamily="34" charset="0"/>
              </a:endParaRPr>
            </a:p>
          </p:txBody>
        </p:sp>
        <p:sp>
          <p:nvSpPr>
            <p:cNvPr id="16" name="TextBox 15"/>
            <p:cNvSpPr txBox="1"/>
            <p:nvPr/>
          </p:nvSpPr>
          <p:spPr>
            <a:xfrm>
              <a:off x="6832545" y="5012953"/>
              <a:ext cx="547468"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03</a:t>
              </a:r>
              <a:endParaRPr lang="ko-KR" altLang="en-US" sz="1867" b="1" dirty="0">
                <a:solidFill>
                  <a:schemeClr val="tx1">
                    <a:lumMod val="75000"/>
                    <a:lumOff val="25000"/>
                  </a:schemeClr>
                </a:solidFill>
                <a:cs typeface="Arial" pitchFamily="34" charset="0"/>
              </a:endParaRPr>
            </a:p>
          </p:txBody>
        </p:sp>
        <p:sp>
          <p:nvSpPr>
            <p:cNvPr id="27" name="Rounded Rectangle 26"/>
            <p:cNvSpPr/>
            <p:nvPr/>
          </p:nvSpPr>
          <p:spPr>
            <a:xfrm>
              <a:off x="6765130" y="5631592"/>
              <a:ext cx="3608063"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8" name="Rectangle 27"/>
            <p:cNvSpPr/>
            <p:nvPr/>
          </p:nvSpPr>
          <p:spPr>
            <a:xfrm>
              <a:off x="7610924" y="5694393"/>
              <a:ext cx="2522427" cy="420564"/>
            </a:xfrm>
            <a:prstGeom prst="rect">
              <a:avLst/>
            </a:prstGeom>
          </p:spPr>
          <p:txBody>
            <a:bodyPr wrap="square">
              <a:spAutoFit/>
            </a:bodyPr>
            <a:lstStyle/>
            <a:p>
              <a:r>
                <a:rPr lang="en-US" altLang="ko-KR" sz="2133" dirty="0">
                  <a:solidFill>
                    <a:schemeClr val="bg1"/>
                  </a:solidFill>
                  <a:cs typeface="Arial" pitchFamily="34" charset="0"/>
                </a:rPr>
                <a:t>Final Variables</a:t>
              </a:r>
              <a:endParaRPr lang="ko-KR" altLang="en-US" sz="2133" dirty="0">
                <a:solidFill>
                  <a:schemeClr val="bg1"/>
                </a:solidFill>
              </a:endParaRPr>
            </a:p>
          </p:txBody>
        </p:sp>
        <p:sp>
          <p:nvSpPr>
            <p:cNvPr id="31" name="Oval 30"/>
            <p:cNvSpPr/>
            <p:nvPr/>
          </p:nvSpPr>
          <p:spPr>
            <a:xfrm>
              <a:off x="6858750" y="5694454"/>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9" name="TextBox 28"/>
            <p:cNvSpPr txBox="1"/>
            <p:nvPr/>
          </p:nvSpPr>
          <p:spPr>
            <a:xfrm>
              <a:off x="6792484" y="5753764"/>
              <a:ext cx="547468"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04</a:t>
              </a:r>
              <a:endParaRPr lang="ko-KR" altLang="en-US" sz="1867"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6352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3057" cy="6834208"/>
          </a:xfrm>
          <a:prstGeom prst="rect">
            <a:avLst/>
          </a:prstGeom>
        </p:spPr>
      </p:pic>
      <p:sp>
        <p:nvSpPr>
          <p:cNvPr id="3" name="Up Ribbon 2"/>
          <p:cNvSpPr/>
          <p:nvPr/>
        </p:nvSpPr>
        <p:spPr>
          <a:xfrm>
            <a:off x="3819241" y="79787"/>
            <a:ext cx="3900693"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4" name="TextBox 3"/>
          <p:cNvSpPr txBox="1"/>
          <p:nvPr/>
        </p:nvSpPr>
        <p:spPr>
          <a:xfrm>
            <a:off x="4496342" y="109807"/>
            <a:ext cx="2718143" cy="46153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kern="0" dirty="0">
                <a:solidFill>
                  <a:prstClr val="white"/>
                </a:solidFill>
              </a:rPr>
              <a:t>Variables</a:t>
            </a:r>
            <a:endParaRPr lang="es-UY" sz="1799" b="1" kern="0" dirty="0">
              <a:solidFill>
                <a:prstClr val="white"/>
              </a:solidFill>
            </a:endParaRPr>
          </a:p>
        </p:txBody>
      </p:sp>
      <p:grpSp>
        <p:nvGrpSpPr>
          <p:cNvPr id="16" name="Group 15"/>
          <p:cNvGrpSpPr/>
          <p:nvPr/>
        </p:nvGrpSpPr>
        <p:grpSpPr>
          <a:xfrm>
            <a:off x="61078" y="1295788"/>
            <a:ext cx="2712105" cy="592978"/>
            <a:chOff x="61078" y="1295788"/>
            <a:chExt cx="2712105" cy="592978"/>
          </a:xfrm>
        </p:grpSpPr>
        <p:sp>
          <p:nvSpPr>
            <p:cNvPr id="7" name="Rounded Rectangle 6"/>
            <p:cNvSpPr/>
            <p:nvPr/>
          </p:nvSpPr>
          <p:spPr>
            <a:xfrm rot="5400000">
              <a:off x="1120642" y="236224"/>
              <a:ext cx="592978" cy="27121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240298" y="1441879"/>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Local Variables</a:t>
              </a:r>
              <a:endParaRPr lang="ko-KR" altLang="en-US" sz="1400" b="1" dirty="0">
                <a:solidFill>
                  <a:schemeClr val="bg1"/>
                </a:solidFill>
                <a:cs typeface="Arial" pitchFamily="34" charset="0"/>
              </a:endParaRPr>
            </a:p>
          </p:txBody>
        </p:sp>
      </p:grpSp>
      <p:grpSp>
        <p:nvGrpSpPr>
          <p:cNvPr id="17" name="Group 16"/>
          <p:cNvGrpSpPr/>
          <p:nvPr/>
        </p:nvGrpSpPr>
        <p:grpSpPr>
          <a:xfrm>
            <a:off x="3349039" y="1291313"/>
            <a:ext cx="2712105" cy="592978"/>
            <a:chOff x="3408999" y="1291313"/>
            <a:chExt cx="2712105" cy="592978"/>
          </a:xfrm>
        </p:grpSpPr>
        <p:sp>
          <p:nvSpPr>
            <p:cNvPr id="10" name="Rounded Rectangle 9"/>
            <p:cNvSpPr/>
            <p:nvPr/>
          </p:nvSpPr>
          <p:spPr>
            <a:xfrm rot="5400000">
              <a:off x="4468563" y="231749"/>
              <a:ext cx="592978" cy="27121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587570" y="1416100"/>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Instance Variables</a:t>
              </a:r>
              <a:endParaRPr lang="ko-KR" altLang="en-US" sz="1400" b="1" dirty="0">
                <a:solidFill>
                  <a:schemeClr val="bg1"/>
                </a:solidFill>
                <a:cs typeface="Arial" pitchFamily="34" charset="0"/>
              </a:endParaRPr>
            </a:p>
          </p:txBody>
        </p:sp>
      </p:grpSp>
      <p:grpSp>
        <p:nvGrpSpPr>
          <p:cNvPr id="18" name="Group 17"/>
          <p:cNvGrpSpPr/>
          <p:nvPr/>
        </p:nvGrpSpPr>
        <p:grpSpPr>
          <a:xfrm>
            <a:off x="6455268" y="1291313"/>
            <a:ext cx="2712105" cy="592978"/>
            <a:chOff x="6455268" y="1291313"/>
            <a:chExt cx="2712105" cy="592978"/>
          </a:xfrm>
        </p:grpSpPr>
        <p:sp>
          <p:nvSpPr>
            <p:cNvPr id="12" name="Rounded Rectangle 11"/>
            <p:cNvSpPr/>
            <p:nvPr/>
          </p:nvSpPr>
          <p:spPr>
            <a:xfrm rot="5400000">
              <a:off x="7514832" y="231749"/>
              <a:ext cx="592978" cy="27121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633839" y="1416100"/>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Static  Variables</a:t>
              </a:r>
              <a:endParaRPr lang="ko-KR" altLang="en-US" sz="1400" b="1" dirty="0">
                <a:solidFill>
                  <a:schemeClr val="bg1"/>
                </a:solidFill>
                <a:cs typeface="Arial" pitchFamily="34" charset="0"/>
              </a:endParaRPr>
            </a:p>
          </p:txBody>
        </p:sp>
      </p:grpSp>
      <p:grpSp>
        <p:nvGrpSpPr>
          <p:cNvPr id="19" name="Group 18"/>
          <p:cNvGrpSpPr/>
          <p:nvPr/>
        </p:nvGrpSpPr>
        <p:grpSpPr>
          <a:xfrm>
            <a:off x="9480951" y="1273500"/>
            <a:ext cx="2712105" cy="592978"/>
            <a:chOff x="9480951" y="1273500"/>
            <a:chExt cx="2712105" cy="592978"/>
          </a:xfrm>
        </p:grpSpPr>
        <p:sp>
          <p:nvSpPr>
            <p:cNvPr id="14" name="Rounded Rectangle 13"/>
            <p:cNvSpPr/>
            <p:nvPr/>
          </p:nvSpPr>
          <p:spPr>
            <a:xfrm rot="5400000">
              <a:off x="10540515" y="213936"/>
              <a:ext cx="592978" cy="271210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9740069" y="1416100"/>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Constant Variables</a:t>
              </a:r>
              <a:endParaRPr lang="ko-KR" altLang="en-US" sz="1400" b="1" dirty="0">
                <a:solidFill>
                  <a:schemeClr val="bg1"/>
                </a:solidFill>
                <a:cs typeface="Arial" pitchFamily="34" charset="0"/>
              </a:endParaRPr>
            </a:p>
          </p:txBody>
        </p:sp>
      </p:grpSp>
      <p:cxnSp>
        <p:nvCxnSpPr>
          <p:cNvPr id="20" name="Straight Connector 19"/>
          <p:cNvCxnSpPr/>
          <p:nvPr/>
        </p:nvCxnSpPr>
        <p:spPr>
          <a:xfrm>
            <a:off x="3102964" y="1416100"/>
            <a:ext cx="44970" cy="5418108"/>
          </a:xfrm>
          <a:prstGeom prst="line">
            <a:avLst/>
          </a:prstGeom>
          <a:ln w="3175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53558" y="1416100"/>
            <a:ext cx="44970" cy="5418108"/>
          </a:xfrm>
          <a:prstGeom prst="line">
            <a:avLst/>
          </a:prstGeom>
          <a:ln w="3175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360326" y="1416100"/>
            <a:ext cx="44970" cy="5418108"/>
          </a:xfrm>
          <a:prstGeom prst="line">
            <a:avLst/>
          </a:prstGeom>
          <a:ln w="31750">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735" y="2414206"/>
            <a:ext cx="2987584" cy="3894561"/>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Local variable</a:t>
            </a:r>
            <a:r>
              <a:rPr lang="en-US" dirty="0"/>
              <a:t>: These are the variables which are declared within the method of a class.</a:t>
            </a:r>
          </a:p>
          <a:p>
            <a:endParaRPr lang="en-US" u="sng" dirty="0"/>
          </a:p>
          <a:p>
            <a:r>
              <a:rPr lang="en-US" u="sng" dirty="0"/>
              <a:t>Example:</a:t>
            </a:r>
          </a:p>
          <a:p>
            <a:r>
              <a:rPr lang="en-US" dirty="0"/>
              <a:t>public class Car {</a:t>
            </a:r>
          </a:p>
          <a:p>
            <a:r>
              <a:rPr lang="en-US" dirty="0"/>
              <a:t>public:</a:t>
            </a:r>
          </a:p>
          <a:p>
            <a:r>
              <a:rPr lang="en-US" dirty="0"/>
              <a:t> void display(</a:t>
            </a:r>
            <a:r>
              <a:rPr lang="en-US" dirty="0" err="1"/>
              <a:t>int</a:t>
            </a:r>
            <a:r>
              <a:rPr lang="en-US" dirty="0"/>
              <a:t> m){  // Method</a:t>
            </a:r>
          </a:p>
          <a:p>
            <a:r>
              <a:rPr lang="en-US" dirty="0"/>
              <a:t>           </a:t>
            </a:r>
            <a:r>
              <a:rPr lang="en-US" dirty="0" err="1"/>
              <a:t>int</a:t>
            </a:r>
            <a:r>
              <a:rPr lang="en-US" dirty="0"/>
              <a:t> model=m;                 // Created a local variable model</a:t>
            </a:r>
          </a:p>
          <a:p>
            <a:r>
              <a:rPr lang="en-US" dirty="0"/>
              <a:t>           </a:t>
            </a:r>
            <a:r>
              <a:rPr lang="en-US" dirty="0" err="1"/>
              <a:t>cout</a:t>
            </a:r>
            <a:r>
              <a:rPr lang="en-US" dirty="0"/>
              <a:t>&lt;&lt;model;</a:t>
            </a:r>
          </a:p>
          <a:p>
            <a:r>
              <a:rPr lang="en-US" dirty="0"/>
              <a:t>     }</a:t>
            </a:r>
            <a:endParaRPr lang="ko-KR" altLang="en-US" dirty="0"/>
          </a:p>
        </p:txBody>
      </p:sp>
      <p:sp>
        <p:nvSpPr>
          <p:cNvPr id="25" name="Rectangle 24"/>
          <p:cNvSpPr/>
          <p:nvPr/>
        </p:nvSpPr>
        <p:spPr>
          <a:xfrm>
            <a:off x="6317529" y="2411969"/>
            <a:ext cx="2987584" cy="3894561"/>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altLang="ko-KR" b="1" dirty="0"/>
              <a:t>Static variables: </a:t>
            </a:r>
            <a:r>
              <a:rPr lang="en-US" altLang="ko-KR" dirty="0"/>
              <a:t>Static variables are also called as class variables. These variables have only one copy that is shared by all the different objects in a class.</a:t>
            </a:r>
          </a:p>
          <a:p>
            <a:pPr algn="just"/>
            <a:r>
              <a:rPr lang="en-US" altLang="ko-KR" b="1" u="sng" dirty="0"/>
              <a:t>Example:</a:t>
            </a:r>
          </a:p>
          <a:p>
            <a:pPr algn="just"/>
            <a:r>
              <a:rPr lang="en-IN" altLang="ko-KR" dirty="0"/>
              <a:t>public class Car {</a:t>
            </a:r>
          </a:p>
          <a:p>
            <a:pPr algn="just"/>
            <a:r>
              <a:rPr lang="en-IN" altLang="ko-KR" dirty="0"/>
              <a:t>      public static </a:t>
            </a:r>
            <a:r>
              <a:rPr lang="en-IN" altLang="ko-KR" dirty="0" err="1"/>
              <a:t>int</a:t>
            </a:r>
            <a:r>
              <a:rPr lang="en-IN" altLang="ko-KR" dirty="0"/>
              <a:t> tyres;   </a:t>
            </a:r>
          </a:p>
          <a:p>
            <a:pPr algn="just"/>
            <a:r>
              <a:rPr lang="en-IN" altLang="ko-KR" dirty="0"/>
              <a:t>// Created a class variable    void </a:t>
            </a:r>
            <a:r>
              <a:rPr lang="en-IN" altLang="ko-KR" dirty="0" err="1"/>
              <a:t>init</a:t>
            </a:r>
            <a:r>
              <a:rPr lang="en-IN" altLang="ko-KR" dirty="0"/>
              <a:t>(){</a:t>
            </a:r>
          </a:p>
          <a:p>
            <a:pPr algn="just"/>
            <a:r>
              <a:rPr lang="en-IN" altLang="ko-KR" dirty="0"/>
              <a:t>           tyres=4;</a:t>
            </a:r>
          </a:p>
          <a:p>
            <a:pPr algn="just"/>
            <a:r>
              <a:rPr lang="en-IN" altLang="ko-KR" dirty="0"/>
              <a:t>} }</a:t>
            </a:r>
            <a:endParaRPr lang="ko-KR" altLang="en-US" dirty="0"/>
          </a:p>
        </p:txBody>
      </p:sp>
      <p:sp>
        <p:nvSpPr>
          <p:cNvPr id="26" name="Rectangle 25"/>
          <p:cNvSpPr/>
          <p:nvPr/>
        </p:nvSpPr>
        <p:spPr>
          <a:xfrm>
            <a:off x="3193609" y="2414206"/>
            <a:ext cx="2987584" cy="3894561"/>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b="1" dirty="0"/>
              <a:t>Instance variable:</a:t>
            </a:r>
            <a:r>
              <a:rPr lang="en-US" dirty="0"/>
              <a:t> These are the variables which are declared in a class but outside a method, constructor or any block.</a:t>
            </a:r>
          </a:p>
          <a:p>
            <a:pPr algn="just"/>
            <a:r>
              <a:rPr lang="en-US" b="1" u="sng" dirty="0"/>
              <a:t>Example:</a:t>
            </a:r>
          </a:p>
          <a:p>
            <a:pPr algn="just"/>
            <a:r>
              <a:rPr lang="en-US" dirty="0"/>
              <a:t>public class Car {</a:t>
            </a:r>
          </a:p>
          <a:p>
            <a:pPr algn="just"/>
            <a:r>
              <a:rPr lang="en-US" dirty="0"/>
              <a:t>      private: String color;    </a:t>
            </a:r>
          </a:p>
          <a:p>
            <a:pPr algn="just"/>
            <a:r>
              <a:rPr lang="en-US" dirty="0"/>
              <a:t> // Created an instance variable color</a:t>
            </a:r>
          </a:p>
          <a:p>
            <a:pPr algn="just"/>
            <a:r>
              <a:rPr lang="en-US" dirty="0"/>
              <a:t> Car(String c)</a:t>
            </a:r>
          </a:p>
          <a:p>
            <a:pPr algn="just"/>
            <a:r>
              <a:rPr lang="en-US" dirty="0"/>
              <a:t>   {</a:t>
            </a:r>
          </a:p>
          <a:p>
            <a:pPr algn="just"/>
            <a:r>
              <a:rPr lang="en-US" dirty="0"/>
              <a:t>    color=c;</a:t>
            </a:r>
          </a:p>
          <a:p>
            <a:pPr algn="just"/>
            <a:r>
              <a:rPr lang="en-US" dirty="0"/>
              <a:t>   }}</a:t>
            </a:r>
            <a:endParaRPr lang="ko-KR" altLang="en-US" dirty="0"/>
          </a:p>
        </p:txBody>
      </p:sp>
      <p:sp>
        <p:nvSpPr>
          <p:cNvPr id="27" name="Rectangle 26"/>
          <p:cNvSpPr/>
          <p:nvPr/>
        </p:nvSpPr>
        <p:spPr>
          <a:xfrm>
            <a:off x="9427866" y="2403062"/>
            <a:ext cx="2713977" cy="3894561"/>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dirty="0"/>
              <a:t>Constant is something that doesn't change. In C language and C++ we use the keyword </a:t>
            </a:r>
            <a:r>
              <a:rPr lang="en-US" altLang="ko-KR" dirty="0" err="1"/>
              <a:t>const</a:t>
            </a:r>
            <a:r>
              <a:rPr lang="en-US" altLang="ko-KR" dirty="0"/>
              <a:t> to make program elements constant.</a:t>
            </a:r>
          </a:p>
          <a:p>
            <a:r>
              <a:rPr lang="en-US" altLang="ko-KR" b="1" u="sng" dirty="0"/>
              <a:t>Example:</a:t>
            </a:r>
          </a:p>
          <a:p>
            <a:r>
              <a:rPr lang="en-US" altLang="ko-KR" dirty="0" err="1"/>
              <a:t>const</a:t>
            </a:r>
            <a:r>
              <a:rPr lang="en-US" altLang="ko-KR" dirty="0"/>
              <a:t> </a:t>
            </a:r>
            <a:r>
              <a:rPr lang="en-US" altLang="ko-KR" dirty="0" err="1"/>
              <a:t>int</a:t>
            </a:r>
            <a:r>
              <a:rPr lang="en-US" altLang="ko-KR" dirty="0"/>
              <a:t> </a:t>
            </a:r>
            <a:r>
              <a:rPr lang="en-US" altLang="ko-KR" dirty="0" err="1"/>
              <a:t>i</a:t>
            </a:r>
            <a:r>
              <a:rPr lang="en-US" altLang="ko-KR" dirty="0"/>
              <a:t> = 10;</a:t>
            </a:r>
          </a:p>
          <a:p>
            <a:r>
              <a:rPr lang="en-US" altLang="ko-KR" dirty="0"/>
              <a:t>void f(</a:t>
            </a:r>
            <a:r>
              <a:rPr lang="en-US" altLang="ko-KR" dirty="0" err="1"/>
              <a:t>const</a:t>
            </a:r>
            <a:r>
              <a:rPr lang="en-US" altLang="ko-KR" dirty="0"/>
              <a:t> </a:t>
            </a:r>
            <a:r>
              <a:rPr lang="en-US" altLang="ko-KR" dirty="0" err="1"/>
              <a:t>int</a:t>
            </a:r>
            <a:r>
              <a:rPr lang="en-US" altLang="ko-KR" dirty="0"/>
              <a:t> </a:t>
            </a:r>
            <a:r>
              <a:rPr lang="en-US" altLang="ko-KR" dirty="0" err="1"/>
              <a:t>i</a:t>
            </a:r>
            <a:r>
              <a:rPr lang="en-US" altLang="ko-KR" dirty="0"/>
              <a:t>)</a:t>
            </a:r>
          </a:p>
          <a:p>
            <a:r>
              <a:rPr lang="en-US" altLang="ko-KR" dirty="0"/>
              <a:t>class Test</a:t>
            </a:r>
          </a:p>
          <a:p>
            <a:r>
              <a:rPr lang="en-US" altLang="ko-KR" dirty="0"/>
              <a:t>{</a:t>
            </a:r>
          </a:p>
          <a:p>
            <a:r>
              <a:rPr lang="en-US" altLang="ko-KR" dirty="0"/>
              <a:t>    </a:t>
            </a:r>
            <a:r>
              <a:rPr lang="en-US" altLang="ko-KR" dirty="0" err="1"/>
              <a:t>const</a:t>
            </a:r>
            <a:r>
              <a:rPr lang="en-US" altLang="ko-KR" dirty="0"/>
              <a:t> </a:t>
            </a:r>
            <a:r>
              <a:rPr lang="en-US" altLang="ko-KR" dirty="0" err="1"/>
              <a:t>int</a:t>
            </a:r>
            <a:r>
              <a:rPr lang="en-US" altLang="ko-KR" dirty="0"/>
              <a:t> </a:t>
            </a:r>
            <a:r>
              <a:rPr lang="en-US" altLang="ko-KR" dirty="0" err="1"/>
              <a:t>i</a:t>
            </a:r>
            <a:r>
              <a:rPr lang="en-US" altLang="ko-KR" dirty="0"/>
              <a:t>;</a:t>
            </a:r>
          </a:p>
          <a:p>
            <a:r>
              <a:rPr lang="en-US" altLang="ko-KR" dirty="0"/>
              <a:t>};</a:t>
            </a:r>
            <a:endParaRPr lang="ko-KR" altLang="en-US" dirty="0"/>
          </a:p>
        </p:txBody>
      </p:sp>
    </p:spTree>
    <p:extLst>
      <p:ext uri="{BB962C8B-B14F-4D97-AF65-F5344CB8AC3E}">
        <p14:creationId xmlns:p14="http://schemas.microsoft.com/office/powerpoint/2010/main" val="90671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14400"/>
          </a:xfrm>
          <a:solidFill>
            <a:schemeClr val="accent5">
              <a:lumMod val="75000"/>
            </a:schemeClr>
          </a:solidFill>
        </p:spPr>
        <p:txBody>
          <a:bodyPr vert="horz" lIns="91440" tIns="45720" rIns="91440" bIns="45720" rtlCol="0" anchor="ctr">
            <a:normAutofit/>
          </a:bodyPr>
          <a:lstStyle/>
          <a:p>
            <a:r>
              <a:rPr lang="en-US" dirty="0">
                <a:solidFill>
                  <a:schemeClr val="bg1"/>
                </a:solidFill>
              </a:rPr>
              <a:t>CONSTANTS</a:t>
            </a:r>
          </a:p>
        </p:txBody>
      </p:sp>
      <p:sp>
        <p:nvSpPr>
          <p:cNvPr id="3" name="Content Placeholder 2"/>
          <p:cNvSpPr>
            <a:spLocks noGrp="1"/>
          </p:cNvSpPr>
          <p:nvPr>
            <p:ph idx="1"/>
          </p:nvPr>
        </p:nvSpPr>
        <p:spPr>
          <a:xfrm>
            <a:off x="1981200" y="1066800"/>
            <a:ext cx="8229600" cy="3581400"/>
          </a:xfrm>
        </p:spPr>
        <p:txBody>
          <a:bodyPr>
            <a:noAutofit/>
          </a:bodyPr>
          <a:lstStyle/>
          <a:p>
            <a:pPr algn="just"/>
            <a:r>
              <a:rPr lang="en-US" sz="2000" dirty="0">
                <a:latin typeface="Times New Roman" pitchFamily="18" charset="0"/>
                <a:cs typeface="Times New Roman" pitchFamily="18" charset="0"/>
              </a:rPr>
              <a:t>Constants are identifiers whose value does not change. While variables can change their value at any time, constants can never change their value.</a:t>
            </a:r>
          </a:p>
          <a:p>
            <a:pPr algn="just"/>
            <a:r>
              <a:rPr lang="en-US" sz="2000" dirty="0">
                <a:latin typeface="Times New Roman" pitchFamily="18" charset="0"/>
                <a:cs typeface="Times New Roman" pitchFamily="18" charset="0"/>
              </a:rPr>
              <a:t> Constants are used to define fixed values such as Pi or the charge on an electron so that their value does not get changed in the program even by mistake.</a:t>
            </a:r>
          </a:p>
          <a:p>
            <a:pPr algn="just"/>
            <a:r>
              <a:rPr lang="en-US" sz="2000" dirty="0">
                <a:latin typeface="Times New Roman" pitchFamily="18" charset="0"/>
                <a:cs typeface="Times New Roman" pitchFamily="18" charset="0"/>
              </a:rPr>
              <a:t>A constant is an explicit data value specified by the programmer.</a:t>
            </a:r>
          </a:p>
          <a:p>
            <a:pPr algn="just"/>
            <a:r>
              <a:rPr lang="en-US" sz="2000" dirty="0">
                <a:latin typeface="Times New Roman" pitchFamily="18" charset="0"/>
                <a:cs typeface="Times New Roman" pitchFamily="18" charset="0"/>
              </a:rPr>
              <a:t> The value of the constant is known to the compiler at the compile time.</a:t>
            </a:r>
          </a:p>
        </p:txBody>
      </p:sp>
      <p:pic>
        <p:nvPicPr>
          <p:cNvPr id="12290" name="Picture 2"/>
          <p:cNvPicPr>
            <a:picLocks noChangeAspect="1" noChangeArrowheads="1"/>
          </p:cNvPicPr>
          <p:nvPr/>
        </p:nvPicPr>
        <p:blipFill>
          <a:blip r:embed="rId2"/>
          <a:srcRect/>
          <a:stretch>
            <a:fillRect/>
          </a:stretch>
        </p:blipFill>
        <p:spPr bwMode="auto">
          <a:xfrm>
            <a:off x="3581400" y="4572000"/>
            <a:ext cx="4876800" cy="1304306"/>
          </a:xfrm>
          <a:prstGeom prst="rect">
            <a:avLst/>
          </a:prstGeom>
          <a:noFill/>
          <a:ln w="9525">
            <a:noFill/>
            <a:miter lim="800000"/>
            <a:headEnd/>
            <a:tailEnd/>
          </a:ln>
          <a:effectLst/>
        </p:spPr>
      </p:pic>
    </p:spTree>
    <p:extLst>
      <p:ext uri="{BB962C8B-B14F-4D97-AF65-F5344CB8AC3E}">
        <p14:creationId xmlns:p14="http://schemas.microsoft.com/office/powerpoint/2010/main" val="2278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14400"/>
          </a:xfrm>
          <a:solidFill>
            <a:schemeClr val="accent5">
              <a:lumMod val="75000"/>
            </a:schemeClr>
          </a:solidFill>
        </p:spPr>
        <p:txBody>
          <a:bodyPr vert="horz" lIns="91440" tIns="45720" rIns="91440" bIns="45720" rtlCol="0" anchor="ctr">
            <a:normAutofit/>
          </a:bodyPr>
          <a:lstStyle/>
          <a:p>
            <a:r>
              <a:rPr lang="en-US" dirty="0">
                <a:solidFill>
                  <a:schemeClr val="bg1"/>
                </a:solidFill>
              </a:rPr>
              <a:t>Declaring Constants</a:t>
            </a:r>
          </a:p>
        </p:txBody>
      </p:sp>
      <p:sp>
        <p:nvSpPr>
          <p:cNvPr id="3" name="Content Placeholder 2"/>
          <p:cNvSpPr>
            <a:spLocks noGrp="1"/>
          </p:cNvSpPr>
          <p:nvPr>
            <p:ph idx="1"/>
          </p:nvPr>
        </p:nvSpPr>
        <p:spPr>
          <a:xfrm>
            <a:off x="1981200" y="1066801"/>
            <a:ext cx="8229600" cy="3581401"/>
          </a:xfrm>
        </p:spPr>
        <p:txBody>
          <a:bodyPr>
            <a:noAutofit/>
          </a:bodyPr>
          <a:lstStyle/>
          <a:p>
            <a:pPr algn="just"/>
            <a:r>
              <a:rPr lang="en-US" sz="2400" dirty="0">
                <a:latin typeface="Times New Roman" pitchFamily="18" charset="0"/>
                <a:cs typeface="Times New Roman" pitchFamily="18" charset="0"/>
              </a:rPr>
              <a:t>Rule 1 Constant names are usually written in capital letters to visually distinguish them from other variable names which are normally written in lower case characters. </a:t>
            </a:r>
          </a:p>
          <a:p>
            <a:pPr algn="just"/>
            <a:r>
              <a:rPr lang="en-US" sz="2400" dirty="0">
                <a:latin typeface="Times New Roman" pitchFamily="18" charset="0"/>
                <a:cs typeface="Times New Roman" pitchFamily="18" charset="0"/>
              </a:rPr>
              <a:t>Rule 2 No blank spaces are permitted in between the # symbol and define keyword.</a:t>
            </a:r>
          </a:p>
          <a:p>
            <a:pPr algn="just"/>
            <a:r>
              <a:rPr lang="en-US" sz="2400" dirty="0">
                <a:latin typeface="Times New Roman" pitchFamily="18" charset="0"/>
                <a:cs typeface="Times New Roman" pitchFamily="18" charset="0"/>
              </a:rPr>
              <a:t>Rule 3 Blank space must be used between #define and constant name and between constant name and constant value.</a:t>
            </a:r>
          </a:p>
          <a:p>
            <a:pPr algn="just"/>
            <a:r>
              <a:rPr lang="en-US" sz="2400" dirty="0">
                <a:latin typeface="Times New Roman" pitchFamily="18" charset="0"/>
                <a:cs typeface="Times New Roman" pitchFamily="18" charset="0"/>
              </a:rPr>
              <a:t>Rule 4 #define is a preprocessor compiler directive and not a statement. Therefore, it does not end with a semi-colon.</a:t>
            </a:r>
          </a:p>
        </p:txBody>
      </p:sp>
      <p:pic>
        <p:nvPicPr>
          <p:cNvPr id="13314" name="Picture 2"/>
          <p:cNvPicPr>
            <a:picLocks noChangeAspect="1" noChangeArrowheads="1"/>
          </p:cNvPicPr>
          <p:nvPr/>
        </p:nvPicPr>
        <p:blipFill>
          <a:blip r:embed="rId2"/>
          <a:srcRect/>
          <a:stretch>
            <a:fillRect/>
          </a:stretch>
        </p:blipFill>
        <p:spPr bwMode="auto">
          <a:xfrm>
            <a:off x="1676401" y="4724400"/>
            <a:ext cx="5305425" cy="112395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7620000" y="4876801"/>
            <a:ext cx="2571750" cy="581025"/>
          </a:xfrm>
          <a:prstGeom prst="rect">
            <a:avLst/>
          </a:prstGeom>
          <a:noFill/>
          <a:ln w="9525">
            <a:noFill/>
            <a:miter lim="800000"/>
            <a:headEnd/>
            <a:tailEnd/>
          </a:ln>
          <a:effectLst/>
        </p:spPr>
      </p:pic>
    </p:spTree>
    <p:extLst>
      <p:ext uri="{BB962C8B-B14F-4D97-AF65-F5344CB8AC3E}">
        <p14:creationId xmlns:p14="http://schemas.microsoft.com/office/powerpoint/2010/main" val="385644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58399" y="137160"/>
            <a:ext cx="2126455" cy="571500"/>
          </a:xfrm>
          <a:custGeom>
            <a:avLst/>
            <a:gdLst/>
            <a:ahLst/>
            <a:cxnLst/>
            <a:rect l="l" t="t" r="r" b="b"/>
            <a:pathLst>
              <a:path w="1701165" h="457200">
                <a:moveTo>
                  <a:pt x="0" y="457199"/>
                </a:moveTo>
                <a:lnTo>
                  <a:pt x="1700783" y="457199"/>
                </a:lnTo>
                <a:lnTo>
                  <a:pt x="1700783" y="0"/>
                </a:lnTo>
                <a:lnTo>
                  <a:pt x="0" y="0"/>
                </a:lnTo>
                <a:lnTo>
                  <a:pt x="0" y="457199"/>
                </a:lnTo>
                <a:close/>
              </a:path>
            </a:pathLst>
          </a:custGeom>
          <a:solidFill>
            <a:srgbClr val="FFFFFF"/>
          </a:solidFill>
        </p:spPr>
        <p:txBody>
          <a:bodyPr wrap="square" lIns="0" tIns="0" rIns="0" bIns="0" rtlCol="0"/>
          <a:lstStyle/>
          <a:p>
            <a:endParaRPr sz="2250"/>
          </a:p>
        </p:txBody>
      </p:sp>
      <p:sp>
        <p:nvSpPr>
          <p:cNvPr id="4" name="object 4"/>
          <p:cNvSpPr/>
          <p:nvPr/>
        </p:nvSpPr>
        <p:spPr>
          <a:xfrm>
            <a:off x="1" y="6400801"/>
            <a:ext cx="12184856" cy="411956"/>
          </a:xfrm>
          <a:custGeom>
            <a:avLst/>
            <a:gdLst/>
            <a:ahLst/>
            <a:cxnLst/>
            <a:rect l="l" t="t" r="r" b="b"/>
            <a:pathLst>
              <a:path w="9747885" h="329564">
                <a:moveTo>
                  <a:pt x="0" y="329183"/>
                </a:moveTo>
                <a:lnTo>
                  <a:pt x="9747503" y="329183"/>
                </a:lnTo>
                <a:lnTo>
                  <a:pt x="9747503" y="0"/>
                </a:lnTo>
                <a:lnTo>
                  <a:pt x="0" y="0"/>
                </a:lnTo>
                <a:lnTo>
                  <a:pt x="0" y="329183"/>
                </a:lnTo>
                <a:close/>
              </a:path>
            </a:pathLst>
          </a:custGeom>
          <a:solidFill>
            <a:srgbClr val="FFFFFF"/>
          </a:solidFill>
        </p:spPr>
        <p:txBody>
          <a:bodyPr wrap="square" lIns="0" tIns="0" rIns="0" bIns="0" rtlCol="0"/>
          <a:lstStyle/>
          <a:p>
            <a:endParaRPr sz="2250"/>
          </a:p>
        </p:txBody>
      </p:sp>
      <p:pic>
        <p:nvPicPr>
          <p:cNvPr id="5" name="Picture 4"/>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6336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192000" cy="6857999"/>
          </a:xfrm>
          <a:prstGeom prst="rect">
            <a:avLst/>
          </a:prstGeom>
          <a:blipFill>
            <a:blip r:embed="rId3" cstate="print"/>
            <a:stretch>
              <a:fillRect/>
            </a:stretch>
          </a:blipFill>
        </p:spPr>
        <p:txBody>
          <a:bodyPr wrap="square" lIns="0" tIns="0" rIns="0" bIns="0" rtlCol="0"/>
          <a:lstStyle/>
          <a:p>
            <a:endParaRPr sz="2250"/>
          </a:p>
        </p:txBody>
      </p:sp>
      <p:sp>
        <p:nvSpPr>
          <p:cNvPr id="3" name="object 3"/>
          <p:cNvSpPr/>
          <p:nvPr/>
        </p:nvSpPr>
        <p:spPr>
          <a:xfrm>
            <a:off x="10104120" y="91441"/>
            <a:ext cx="2088356" cy="640556"/>
          </a:xfrm>
          <a:custGeom>
            <a:avLst/>
            <a:gdLst/>
            <a:ahLst/>
            <a:cxnLst/>
            <a:rect l="l" t="t" r="r" b="b"/>
            <a:pathLst>
              <a:path w="1670684" h="512445">
                <a:moveTo>
                  <a:pt x="0" y="512063"/>
                </a:moveTo>
                <a:lnTo>
                  <a:pt x="1670304" y="512063"/>
                </a:lnTo>
                <a:lnTo>
                  <a:pt x="1670304" y="0"/>
                </a:lnTo>
                <a:lnTo>
                  <a:pt x="0" y="0"/>
                </a:lnTo>
                <a:lnTo>
                  <a:pt x="0" y="512063"/>
                </a:lnTo>
              </a:path>
            </a:pathLst>
          </a:custGeom>
          <a:solidFill>
            <a:srgbClr val="FFFFFF"/>
          </a:solidFill>
        </p:spPr>
        <p:txBody>
          <a:bodyPr wrap="square" lIns="0" tIns="0" rIns="0" bIns="0" rtlCol="0"/>
          <a:lstStyle/>
          <a:p>
            <a:endParaRPr sz="2250"/>
          </a:p>
        </p:txBody>
      </p:sp>
      <p:sp>
        <p:nvSpPr>
          <p:cNvPr id="4" name="object 4"/>
          <p:cNvSpPr/>
          <p:nvPr/>
        </p:nvSpPr>
        <p:spPr>
          <a:xfrm>
            <a:off x="45720" y="6423660"/>
            <a:ext cx="12146756" cy="434975"/>
          </a:xfrm>
          <a:custGeom>
            <a:avLst/>
            <a:gdLst/>
            <a:ahLst/>
            <a:cxnLst/>
            <a:rect l="l" t="t" r="r" b="b"/>
            <a:pathLst>
              <a:path w="9717405" h="347979">
                <a:moveTo>
                  <a:pt x="0" y="347471"/>
                </a:moveTo>
                <a:lnTo>
                  <a:pt x="9717024" y="347471"/>
                </a:lnTo>
                <a:lnTo>
                  <a:pt x="9717024" y="0"/>
                </a:lnTo>
                <a:lnTo>
                  <a:pt x="0" y="0"/>
                </a:lnTo>
                <a:lnTo>
                  <a:pt x="0" y="347471"/>
                </a:lnTo>
              </a:path>
            </a:pathLst>
          </a:custGeom>
          <a:solidFill>
            <a:srgbClr val="FFFFFF"/>
          </a:solidFill>
        </p:spPr>
        <p:txBody>
          <a:bodyPr wrap="square" lIns="0" tIns="0" rIns="0" bIns="0" rtlCol="0"/>
          <a:lstStyle/>
          <a:p>
            <a:endParaRPr sz="2250"/>
          </a:p>
        </p:txBody>
      </p:sp>
    </p:spTree>
    <p:extLst>
      <p:ext uri="{BB962C8B-B14F-4D97-AF65-F5344CB8AC3E}">
        <p14:creationId xmlns:p14="http://schemas.microsoft.com/office/powerpoint/2010/main" val="414418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192000" cy="6857999"/>
          </a:xfrm>
          <a:prstGeom prst="rect">
            <a:avLst/>
          </a:prstGeom>
          <a:blipFill>
            <a:blip r:embed="rId3" cstate="print"/>
            <a:stretch>
              <a:fillRect/>
            </a:stretch>
          </a:blipFill>
        </p:spPr>
        <p:txBody>
          <a:bodyPr wrap="square" lIns="0" tIns="0" rIns="0" bIns="0" rtlCol="0"/>
          <a:lstStyle/>
          <a:p>
            <a:endParaRPr sz="2250"/>
          </a:p>
        </p:txBody>
      </p:sp>
      <p:sp>
        <p:nvSpPr>
          <p:cNvPr id="3" name="object 3"/>
          <p:cNvSpPr/>
          <p:nvPr/>
        </p:nvSpPr>
        <p:spPr>
          <a:xfrm>
            <a:off x="10081259" y="22860"/>
            <a:ext cx="2111375" cy="685800"/>
          </a:xfrm>
          <a:custGeom>
            <a:avLst/>
            <a:gdLst/>
            <a:ahLst/>
            <a:cxnLst/>
            <a:rect l="l" t="t" r="r" b="b"/>
            <a:pathLst>
              <a:path w="1689100" h="548640">
                <a:moveTo>
                  <a:pt x="0" y="548639"/>
                </a:moveTo>
                <a:lnTo>
                  <a:pt x="1688592" y="548639"/>
                </a:lnTo>
                <a:lnTo>
                  <a:pt x="1688592" y="0"/>
                </a:lnTo>
                <a:lnTo>
                  <a:pt x="0" y="0"/>
                </a:lnTo>
                <a:lnTo>
                  <a:pt x="0" y="548639"/>
                </a:lnTo>
              </a:path>
            </a:pathLst>
          </a:custGeom>
          <a:solidFill>
            <a:srgbClr val="FFFFFF"/>
          </a:solidFill>
        </p:spPr>
        <p:txBody>
          <a:bodyPr wrap="square" lIns="0" tIns="0" rIns="0" bIns="0" rtlCol="0"/>
          <a:lstStyle/>
          <a:p>
            <a:endParaRPr sz="2250"/>
          </a:p>
        </p:txBody>
      </p:sp>
      <p:sp>
        <p:nvSpPr>
          <p:cNvPr id="4" name="object 4"/>
          <p:cNvSpPr/>
          <p:nvPr/>
        </p:nvSpPr>
        <p:spPr>
          <a:xfrm>
            <a:off x="22859" y="6400800"/>
            <a:ext cx="12169775" cy="457200"/>
          </a:xfrm>
          <a:custGeom>
            <a:avLst/>
            <a:gdLst/>
            <a:ahLst/>
            <a:cxnLst/>
            <a:rect l="l" t="t" r="r" b="b"/>
            <a:pathLst>
              <a:path w="9735820" h="365760">
                <a:moveTo>
                  <a:pt x="0" y="365759"/>
                </a:moveTo>
                <a:lnTo>
                  <a:pt x="9735312" y="365759"/>
                </a:lnTo>
                <a:lnTo>
                  <a:pt x="9735312" y="0"/>
                </a:lnTo>
                <a:lnTo>
                  <a:pt x="0" y="0"/>
                </a:lnTo>
                <a:lnTo>
                  <a:pt x="0" y="365759"/>
                </a:lnTo>
              </a:path>
            </a:pathLst>
          </a:custGeom>
          <a:solidFill>
            <a:srgbClr val="FFFFFF"/>
          </a:solidFill>
        </p:spPr>
        <p:txBody>
          <a:bodyPr wrap="square" lIns="0" tIns="0" rIns="0" bIns="0" rtlCol="0"/>
          <a:lstStyle/>
          <a:p>
            <a:endParaRPr sz="2250"/>
          </a:p>
        </p:txBody>
      </p:sp>
    </p:spTree>
    <p:extLst>
      <p:ext uri="{BB962C8B-B14F-4D97-AF65-F5344CB8AC3E}">
        <p14:creationId xmlns:p14="http://schemas.microsoft.com/office/powerpoint/2010/main" val="3546924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192000" cy="6857999"/>
          </a:xfrm>
          <a:prstGeom prst="rect">
            <a:avLst/>
          </a:prstGeom>
          <a:blipFill>
            <a:blip r:embed="rId3" cstate="print"/>
            <a:stretch>
              <a:fillRect/>
            </a:stretch>
          </a:blipFill>
        </p:spPr>
        <p:txBody>
          <a:bodyPr wrap="square" lIns="0" tIns="0" rIns="0" bIns="0" rtlCol="0"/>
          <a:lstStyle/>
          <a:p>
            <a:endParaRPr sz="2250"/>
          </a:p>
        </p:txBody>
      </p:sp>
      <p:sp>
        <p:nvSpPr>
          <p:cNvPr id="3" name="object 3"/>
          <p:cNvSpPr/>
          <p:nvPr/>
        </p:nvSpPr>
        <p:spPr>
          <a:xfrm>
            <a:off x="9875519" y="114301"/>
            <a:ext cx="2286000" cy="594519"/>
          </a:xfrm>
          <a:custGeom>
            <a:avLst/>
            <a:gdLst/>
            <a:ahLst/>
            <a:cxnLst/>
            <a:rect l="l" t="t" r="r" b="b"/>
            <a:pathLst>
              <a:path w="1828800" h="475615">
                <a:moveTo>
                  <a:pt x="0" y="475487"/>
                </a:moveTo>
                <a:lnTo>
                  <a:pt x="1828799" y="475487"/>
                </a:lnTo>
                <a:lnTo>
                  <a:pt x="1828799" y="0"/>
                </a:lnTo>
                <a:lnTo>
                  <a:pt x="0" y="0"/>
                </a:lnTo>
                <a:lnTo>
                  <a:pt x="0" y="475487"/>
                </a:lnTo>
                <a:close/>
              </a:path>
            </a:pathLst>
          </a:custGeom>
          <a:solidFill>
            <a:srgbClr val="FFFFFF"/>
          </a:solidFill>
        </p:spPr>
        <p:txBody>
          <a:bodyPr wrap="square" lIns="0" tIns="0" rIns="0" bIns="0" rtlCol="0"/>
          <a:lstStyle/>
          <a:p>
            <a:endParaRPr sz="2250"/>
          </a:p>
        </p:txBody>
      </p:sp>
      <p:sp>
        <p:nvSpPr>
          <p:cNvPr id="4" name="object 4"/>
          <p:cNvSpPr/>
          <p:nvPr/>
        </p:nvSpPr>
        <p:spPr>
          <a:xfrm>
            <a:off x="22859" y="6377941"/>
            <a:ext cx="12169775" cy="480219"/>
          </a:xfrm>
          <a:custGeom>
            <a:avLst/>
            <a:gdLst/>
            <a:ahLst/>
            <a:cxnLst/>
            <a:rect l="l" t="t" r="r" b="b"/>
            <a:pathLst>
              <a:path w="9735820" h="384175">
                <a:moveTo>
                  <a:pt x="0" y="384047"/>
                </a:moveTo>
                <a:lnTo>
                  <a:pt x="9735312" y="384047"/>
                </a:lnTo>
                <a:lnTo>
                  <a:pt x="9735312" y="0"/>
                </a:lnTo>
                <a:lnTo>
                  <a:pt x="0" y="0"/>
                </a:lnTo>
                <a:lnTo>
                  <a:pt x="0" y="384047"/>
                </a:lnTo>
              </a:path>
            </a:pathLst>
          </a:custGeom>
          <a:solidFill>
            <a:srgbClr val="FFFFFF"/>
          </a:solidFill>
        </p:spPr>
        <p:txBody>
          <a:bodyPr wrap="square" lIns="0" tIns="0" rIns="0" bIns="0" rtlCol="0"/>
          <a:lstStyle/>
          <a:p>
            <a:endParaRPr sz="2250"/>
          </a:p>
        </p:txBody>
      </p:sp>
    </p:spTree>
    <p:extLst>
      <p:ext uri="{BB962C8B-B14F-4D97-AF65-F5344CB8AC3E}">
        <p14:creationId xmlns:p14="http://schemas.microsoft.com/office/powerpoint/2010/main" val="127481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I/O Operation</a:t>
            </a:r>
          </a:p>
          <a:p>
            <a:r>
              <a:rPr lang="en-IN" dirty="0"/>
              <a:t>Data types </a:t>
            </a:r>
          </a:p>
          <a:p>
            <a:r>
              <a:rPr lang="en-IN" dirty="0"/>
              <a:t>Variable</a:t>
            </a:r>
          </a:p>
          <a:p>
            <a:r>
              <a:rPr lang="en-IN" dirty="0"/>
              <a:t>Static</a:t>
            </a:r>
          </a:p>
          <a:p>
            <a:r>
              <a:rPr lang="en-IN" dirty="0"/>
              <a:t>Constant</a:t>
            </a:r>
          </a:p>
          <a:p>
            <a:r>
              <a:rPr lang="en-IN" dirty="0"/>
              <a:t>Pointer</a:t>
            </a:r>
          </a:p>
          <a:p>
            <a:r>
              <a:rPr lang="en-IN" dirty="0"/>
              <a:t>Type conversion</a:t>
            </a:r>
          </a:p>
        </p:txBody>
      </p:sp>
      <p:sp>
        <p:nvSpPr>
          <p:cNvPr id="4" name="Rectangle 3"/>
          <p:cNvSpPr/>
          <p:nvPr/>
        </p:nvSpPr>
        <p:spPr>
          <a:xfrm>
            <a:off x="570807" y="212955"/>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Topics covered </a:t>
            </a:r>
          </a:p>
        </p:txBody>
      </p:sp>
    </p:spTree>
    <p:extLst>
      <p:ext uri="{BB962C8B-B14F-4D97-AF65-F5344CB8AC3E}">
        <p14:creationId xmlns:p14="http://schemas.microsoft.com/office/powerpoint/2010/main" val="28211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192000" cy="6857999"/>
          </a:xfrm>
          <a:prstGeom prst="rect">
            <a:avLst/>
          </a:prstGeom>
          <a:blipFill>
            <a:blip r:embed="rId3" cstate="print"/>
            <a:stretch>
              <a:fillRect/>
            </a:stretch>
          </a:blipFill>
        </p:spPr>
        <p:txBody>
          <a:bodyPr wrap="square" lIns="0" tIns="0" rIns="0" bIns="0" rtlCol="0"/>
          <a:lstStyle/>
          <a:p>
            <a:endParaRPr sz="2250"/>
          </a:p>
        </p:txBody>
      </p:sp>
      <p:sp>
        <p:nvSpPr>
          <p:cNvPr id="3" name="object 3"/>
          <p:cNvSpPr/>
          <p:nvPr/>
        </p:nvSpPr>
        <p:spPr>
          <a:xfrm>
            <a:off x="9898379" y="160021"/>
            <a:ext cx="2263775" cy="526256"/>
          </a:xfrm>
          <a:custGeom>
            <a:avLst/>
            <a:gdLst/>
            <a:ahLst/>
            <a:cxnLst/>
            <a:rect l="l" t="t" r="r" b="b"/>
            <a:pathLst>
              <a:path w="1811020" h="421005">
                <a:moveTo>
                  <a:pt x="0" y="420623"/>
                </a:moveTo>
                <a:lnTo>
                  <a:pt x="1810511" y="420623"/>
                </a:lnTo>
                <a:lnTo>
                  <a:pt x="1810511" y="0"/>
                </a:lnTo>
                <a:lnTo>
                  <a:pt x="0" y="0"/>
                </a:lnTo>
                <a:lnTo>
                  <a:pt x="0" y="420623"/>
                </a:lnTo>
                <a:close/>
              </a:path>
            </a:pathLst>
          </a:custGeom>
          <a:solidFill>
            <a:srgbClr val="FFFFFF"/>
          </a:solidFill>
        </p:spPr>
        <p:txBody>
          <a:bodyPr wrap="square" lIns="0" tIns="0" rIns="0" bIns="0" rtlCol="0"/>
          <a:lstStyle/>
          <a:p>
            <a:endParaRPr sz="2250"/>
          </a:p>
        </p:txBody>
      </p:sp>
      <p:sp>
        <p:nvSpPr>
          <p:cNvPr id="4" name="object 4"/>
          <p:cNvSpPr/>
          <p:nvPr/>
        </p:nvSpPr>
        <p:spPr>
          <a:xfrm>
            <a:off x="45720" y="6377941"/>
            <a:ext cx="12146756" cy="480219"/>
          </a:xfrm>
          <a:custGeom>
            <a:avLst/>
            <a:gdLst/>
            <a:ahLst/>
            <a:cxnLst/>
            <a:rect l="l" t="t" r="r" b="b"/>
            <a:pathLst>
              <a:path w="9717405" h="384175">
                <a:moveTo>
                  <a:pt x="0" y="384047"/>
                </a:moveTo>
                <a:lnTo>
                  <a:pt x="9717024" y="384047"/>
                </a:lnTo>
                <a:lnTo>
                  <a:pt x="9717024" y="0"/>
                </a:lnTo>
                <a:lnTo>
                  <a:pt x="0" y="0"/>
                </a:lnTo>
                <a:lnTo>
                  <a:pt x="0" y="384047"/>
                </a:lnTo>
              </a:path>
            </a:pathLst>
          </a:custGeom>
          <a:solidFill>
            <a:srgbClr val="FFFFFF"/>
          </a:solidFill>
        </p:spPr>
        <p:txBody>
          <a:bodyPr wrap="square" lIns="0" tIns="0" rIns="0" bIns="0" rtlCol="0"/>
          <a:lstStyle/>
          <a:p>
            <a:endParaRPr sz="2250"/>
          </a:p>
        </p:txBody>
      </p:sp>
    </p:spTree>
    <p:extLst>
      <p:ext uri="{BB962C8B-B14F-4D97-AF65-F5344CB8AC3E}">
        <p14:creationId xmlns:p14="http://schemas.microsoft.com/office/powerpoint/2010/main" val="96421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94"/>
            <a:ext cx="12191999" cy="6835514"/>
          </a:xfrm>
          <a:prstGeom prst="rect">
            <a:avLst/>
          </a:prstGeom>
        </p:spPr>
      </p:pic>
      <p:sp>
        <p:nvSpPr>
          <p:cNvPr id="3" name="Up Ribbon 2"/>
          <p:cNvSpPr/>
          <p:nvPr/>
        </p:nvSpPr>
        <p:spPr>
          <a:xfrm>
            <a:off x="3819241" y="79787"/>
            <a:ext cx="4192269" cy="1026435"/>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4" name="TextBox 3"/>
          <p:cNvSpPr txBox="1"/>
          <p:nvPr/>
        </p:nvSpPr>
        <p:spPr>
          <a:xfrm>
            <a:off x="4556303" y="246763"/>
            <a:ext cx="2718143" cy="46153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kern="0" dirty="0">
                <a:solidFill>
                  <a:prstClr val="white"/>
                </a:solidFill>
              </a:rPr>
              <a:t>Special Operators</a:t>
            </a:r>
            <a:endParaRPr lang="es-UY" sz="1799" b="1" kern="0" dirty="0">
              <a:solidFill>
                <a:prstClr val="white"/>
              </a:solidFill>
            </a:endParaRPr>
          </a:p>
        </p:txBody>
      </p:sp>
      <p:sp>
        <p:nvSpPr>
          <p:cNvPr id="5" name="Rectangle 4">
            <a:extLst>
              <a:ext uri="{FF2B5EF4-FFF2-40B4-BE49-F238E27FC236}">
                <a16:creationId xmlns:a16="http://schemas.microsoft.com/office/drawing/2014/main" id="{27CB4732-19F4-41D3-A198-2FB2954A36A4}"/>
              </a:ext>
            </a:extLst>
          </p:cNvPr>
          <p:cNvSpPr/>
          <p:nvPr/>
        </p:nvSpPr>
        <p:spPr>
          <a:xfrm>
            <a:off x="1465838" y="1326854"/>
            <a:ext cx="10115696" cy="12261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6" name="Rectangle 5">
            <a:extLst>
              <a:ext uri="{FF2B5EF4-FFF2-40B4-BE49-F238E27FC236}">
                <a16:creationId xmlns:a16="http://schemas.microsoft.com/office/drawing/2014/main" id="{A95F1874-7624-4C74-BBA4-96E2DD102648}"/>
              </a:ext>
            </a:extLst>
          </p:cNvPr>
          <p:cNvSpPr/>
          <p:nvPr/>
        </p:nvSpPr>
        <p:spPr>
          <a:xfrm>
            <a:off x="1465838" y="2578161"/>
            <a:ext cx="10115696" cy="113687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7" name="Rectangle 6">
            <a:extLst>
              <a:ext uri="{FF2B5EF4-FFF2-40B4-BE49-F238E27FC236}">
                <a16:creationId xmlns:a16="http://schemas.microsoft.com/office/drawing/2014/main" id="{8DAC5C6B-3EAC-4289-B5C0-8BF76EB1D856}"/>
              </a:ext>
            </a:extLst>
          </p:cNvPr>
          <p:cNvSpPr/>
          <p:nvPr/>
        </p:nvSpPr>
        <p:spPr>
          <a:xfrm>
            <a:off x="1465838" y="3754908"/>
            <a:ext cx="10115696" cy="11041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8" name="Rectangle 7">
            <a:extLst>
              <a:ext uri="{FF2B5EF4-FFF2-40B4-BE49-F238E27FC236}">
                <a16:creationId xmlns:a16="http://schemas.microsoft.com/office/drawing/2014/main" id="{E81E2CD8-5D6E-451B-B356-30080C6CFB22}"/>
              </a:ext>
            </a:extLst>
          </p:cNvPr>
          <p:cNvSpPr/>
          <p:nvPr/>
        </p:nvSpPr>
        <p:spPr>
          <a:xfrm>
            <a:off x="1465838" y="4901995"/>
            <a:ext cx="10115696" cy="1213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9" name="Oval 8">
            <a:extLst>
              <a:ext uri="{FF2B5EF4-FFF2-40B4-BE49-F238E27FC236}">
                <a16:creationId xmlns:a16="http://schemas.microsoft.com/office/drawing/2014/main" id="{CB450084-1643-433D-B6AB-585F3E0F97A9}"/>
              </a:ext>
            </a:extLst>
          </p:cNvPr>
          <p:cNvSpPr/>
          <p:nvPr/>
        </p:nvSpPr>
        <p:spPr>
          <a:xfrm>
            <a:off x="1128757" y="1784341"/>
            <a:ext cx="549780" cy="549780"/>
          </a:xfrm>
          <a:prstGeom prst="ellipse">
            <a:avLst/>
          </a:prstGeom>
          <a:solidFill>
            <a:schemeClr val="accent4"/>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10" name="TextBox 7">
            <a:extLst>
              <a:ext uri="{FF2B5EF4-FFF2-40B4-BE49-F238E27FC236}">
                <a16:creationId xmlns:a16="http://schemas.microsoft.com/office/drawing/2014/main" id="{9F7C2B50-12FD-448B-BC57-CF0F47869093}"/>
              </a:ext>
            </a:extLst>
          </p:cNvPr>
          <p:cNvSpPr txBox="1"/>
          <p:nvPr/>
        </p:nvSpPr>
        <p:spPr>
          <a:xfrm>
            <a:off x="1223886" y="1809905"/>
            <a:ext cx="449466" cy="558615"/>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sz="2700" b="1" dirty="0">
                <a:solidFill>
                  <a:schemeClr val="bg1"/>
                </a:solidFill>
              </a:rPr>
              <a:t>1</a:t>
            </a:r>
            <a:endParaRPr lang="ko-KR" altLang="en-US" sz="2700" b="1" dirty="0">
              <a:solidFill>
                <a:schemeClr val="bg1"/>
              </a:solidFill>
            </a:endParaRPr>
          </a:p>
        </p:txBody>
      </p:sp>
      <p:sp>
        <p:nvSpPr>
          <p:cNvPr id="11" name="Oval 10">
            <a:extLst>
              <a:ext uri="{FF2B5EF4-FFF2-40B4-BE49-F238E27FC236}">
                <a16:creationId xmlns:a16="http://schemas.microsoft.com/office/drawing/2014/main" id="{6D4ECFC7-C1F9-44E1-857A-16ED0164D98E}"/>
              </a:ext>
            </a:extLst>
          </p:cNvPr>
          <p:cNvSpPr/>
          <p:nvPr/>
        </p:nvSpPr>
        <p:spPr>
          <a:xfrm>
            <a:off x="1263667" y="2981421"/>
            <a:ext cx="549780" cy="549780"/>
          </a:xfrm>
          <a:prstGeom prst="ellipse">
            <a:avLst/>
          </a:prstGeom>
          <a:solidFill>
            <a:schemeClr val="accent3"/>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12" name="TextBox 9">
            <a:extLst>
              <a:ext uri="{FF2B5EF4-FFF2-40B4-BE49-F238E27FC236}">
                <a16:creationId xmlns:a16="http://schemas.microsoft.com/office/drawing/2014/main" id="{1C5EBBF6-EE4D-4AB6-957C-5CC7B0F222B3}"/>
              </a:ext>
            </a:extLst>
          </p:cNvPr>
          <p:cNvSpPr txBox="1"/>
          <p:nvPr/>
        </p:nvSpPr>
        <p:spPr>
          <a:xfrm>
            <a:off x="1313826" y="2977005"/>
            <a:ext cx="449466" cy="558615"/>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sz="2700" b="1" dirty="0">
                <a:solidFill>
                  <a:schemeClr val="bg1"/>
                </a:solidFill>
              </a:rPr>
              <a:t>2</a:t>
            </a:r>
            <a:endParaRPr lang="ko-KR" altLang="en-US" sz="2700" b="1" dirty="0">
              <a:solidFill>
                <a:schemeClr val="bg1"/>
              </a:solidFill>
            </a:endParaRPr>
          </a:p>
        </p:txBody>
      </p:sp>
      <p:sp>
        <p:nvSpPr>
          <p:cNvPr id="13" name="Oval 12">
            <a:extLst>
              <a:ext uri="{FF2B5EF4-FFF2-40B4-BE49-F238E27FC236}">
                <a16:creationId xmlns:a16="http://schemas.microsoft.com/office/drawing/2014/main" id="{6C522952-4F73-4A89-987C-B39B5170E8AF}"/>
              </a:ext>
            </a:extLst>
          </p:cNvPr>
          <p:cNvSpPr/>
          <p:nvPr/>
        </p:nvSpPr>
        <p:spPr>
          <a:xfrm>
            <a:off x="1263667" y="3968641"/>
            <a:ext cx="549780" cy="549780"/>
          </a:xfrm>
          <a:prstGeom prst="ellipse">
            <a:avLst/>
          </a:prstGeom>
          <a:solidFill>
            <a:schemeClr val="accent6"/>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14" name="TextBox 11">
            <a:extLst>
              <a:ext uri="{FF2B5EF4-FFF2-40B4-BE49-F238E27FC236}">
                <a16:creationId xmlns:a16="http://schemas.microsoft.com/office/drawing/2014/main" id="{7E21AB34-7DCD-423A-9186-E405C5374A73}"/>
              </a:ext>
            </a:extLst>
          </p:cNvPr>
          <p:cNvSpPr txBox="1"/>
          <p:nvPr/>
        </p:nvSpPr>
        <p:spPr>
          <a:xfrm>
            <a:off x="1313826" y="3964225"/>
            <a:ext cx="449466" cy="558615"/>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sz="2700" b="1" dirty="0">
                <a:solidFill>
                  <a:schemeClr val="bg1"/>
                </a:solidFill>
              </a:rPr>
              <a:t>3</a:t>
            </a:r>
            <a:endParaRPr lang="ko-KR" altLang="en-US" sz="2700" b="1" dirty="0">
              <a:solidFill>
                <a:schemeClr val="bg1"/>
              </a:solidFill>
            </a:endParaRPr>
          </a:p>
        </p:txBody>
      </p:sp>
      <p:sp>
        <p:nvSpPr>
          <p:cNvPr id="15" name="Oval 14">
            <a:extLst>
              <a:ext uri="{FF2B5EF4-FFF2-40B4-BE49-F238E27FC236}">
                <a16:creationId xmlns:a16="http://schemas.microsoft.com/office/drawing/2014/main" id="{241EBBAC-FFD9-46E8-BD5D-ABC25FA07BF7}"/>
              </a:ext>
            </a:extLst>
          </p:cNvPr>
          <p:cNvSpPr/>
          <p:nvPr/>
        </p:nvSpPr>
        <p:spPr>
          <a:xfrm>
            <a:off x="1263667" y="5060790"/>
            <a:ext cx="549780" cy="549780"/>
          </a:xfrm>
          <a:prstGeom prst="ellipse">
            <a:avLst/>
          </a:prstGeom>
          <a:solidFill>
            <a:schemeClr val="accent1"/>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16" name="TextBox 13">
            <a:extLst>
              <a:ext uri="{FF2B5EF4-FFF2-40B4-BE49-F238E27FC236}">
                <a16:creationId xmlns:a16="http://schemas.microsoft.com/office/drawing/2014/main" id="{17D70073-D3F7-4DAF-BFF4-195335C621D6}"/>
              </a:ext>
            </a:extLst>
          </p:cNvPr>
          <p:cNvSpPr txBox="1"/>
          <p:nvPr/>
        </p:nvSpPr>
        <p:spPr>
          <a:xfrm>
            <a:off x="1313826" y="5056374"/>
            <a:ext cx="449466" cy="558615"/>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sz="2700" b="1" dirty="0">
                <a:solidFill>
                  <a:schemeClr val="bg1"/>
                </a:solidFill>
              </a:rPr>
              <a:t>4</a:t>
            </a:r>
            <a:endParaRPr lang="ko-KR" altLang="en-US" sz="2700" b="1" dirty="0">
              <a:solidFill>
                <a:schemeClr val="bg1"/>
              </a:solidFill>
            </a:endParaRPr>
          </a:p>
        </p:txBody>
      </p:sp>
      <p:grpSp>
        <p:nvGrpSpPr>
          <p:cNvPr id="17" name="Group 16">
            <a:extLst>
              <a:ext uri="{FF2B5EF4-FFF2-40B4-BE49-F238E27FC236}">
                <a16:creationId xmlns:a16="http://schemas.microsoft.com/office/drawing/2014/main" id="{A456F21D-8ECF-4696-B333-9D2B54EC3EEA}"/>
              </a:ext>
            </a:extLst>
          </p:cNvPr>
          <p:cNvGrpSpPr/>
          <p:nvPr/>
        </p:nvGrpSpPr>
        <p:grpSpPr>
          <a:xfrm>
            <a:off x="795647" y="1407832"/>
            <a:ext cx="1306857" cy="1336140"/>
            <a:chOff x="1779602" y="1104706"/>
            <a:chExt cx="1188052" cy="1214673"/>
          </a:xfrm>
          <a:solidFill>
            <a:schemeClr val="accent4"/>
          </a:solidFill>
        </p:grpSpPr>
        <p:sp>
          <p:nvSpPr>
            <p:cNvPr id="75" name="Block Arc 74">
              <a:extLst>
                <a:ext uri="{FF2B5EF4-FFF2-40B4-BE49-F238E27FC236}">
                  <a16:creationId xmlns:a16="http://schemas.microsoft.com/office/drawing/2014/main" id="{BE5B7B23-0A85-4003-922E-8CD60D92A849}"/>
                </a:ext>
              </a:extLst>
            </p:cNvPr>
            <p:cNvSpPr/>
            <p:nvPr/>
          </p:nvSpPr>
          <p:spPr>
            <a:xfrm rot="5400000">
              <a:off x="1779602" y="1131327"/>
              <a:ext cx="1188052" cy="1188052"/>
            </a:xfrm>
            <a:prstGeom prst="blockArc">
              <a:avLst>
                <a:gd name="adj1" fmla="val 10473157"/>
                <a:gd name="adj2" fmla="val 203130"/>
                <a:gd name="adj3" fmla="val 186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76" name="Right Triangle 75">
              <a:extLst>
                <a:ext uri="{FF2B5EF4-FFF2-40B4-BE49-F238E27FC236}">
                  <a16:creationId xmlns:a16="http://schemas.microsoft.com/office/drawing/2014/main" id="{D351394C-3D0E-4779-A87A-366FFB207E26}"/>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grpSp>
        <p:nvGrpSpPr>
          <p:cNvPr id="18" name="Group 17">
            <a:extLst>
              <a:ext uri="{FF2B5EF4-FFF2-40B4-BE49-F238E27FC236}">
                <a16:creationId xmlns:a16="http://schemas.microsoft.com/office/drawing/2014/main" id="{10418963-4CFA-46FD-9E26-932685D2DA4F}"/>
              </a:ext>
            </a:extLst>
          </p:cNvPr>
          <p:cNvGrpSpPr/>
          <p:nvPr/>
        </p:nvGrpSpPr>
        <p:grpSpPr>
          <a:xfrm>
            <a:off x="885587" y="2569724"/>
            <a:ext cx="1306857" cy="1336140"/>
            <a:chOff x="1779602" y="1104706"/>
            <a:chExt cx="1188052" cy="1214673"/>
          </a:xfrm>
          <a:solidFill>
            <a:schemeClr val="accent3"/>
          </a:solidFill>
        </p:grpSpPr>
        <p:sp>
          <p:nvSpPr>
            <p:cNvPr id="73" name="Block Arc 72">
              <a:extLst>
                <a:ext uri="{FF2B5EF4-FFF2-40B4-BE49-F238E27FC236}">
                  <a16:creationId xmlns:a16="http://schemas.microsoft.com/office/drawing/2014/main" id="{A98E1585-146F-4AB6-B654-51553CDB4E78}"/>
                </a:ext>
              </a:extLst>
            </p:cNvPr>
            <p:cNvSpPr/>
            <p:nvPr/>
          </p:nvSpPr>
          <p:spPr>
            <a:xfrm rot="5400000">
              <a:off x="1779602" y="1131327"/>
              <a:ext cx="1188052" cy="1188052"/>
            </a:xfrm>
            <a:prstGeom prst="blockArc">
              <a:avLst>
                <a:gd name="adj1" fmla="val 10473157"/>
                <a:gd name="adj2" fmla="val 203130"/>
                <a:gd name="adj3" fmla="val 186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74" name="Right Triangle 73">
              <a:extLst>
                <a:ext uri="{FF2B5EF4-FFF2-40B4-BE49-F238E27FC236}">
                  <a16:creationId xmlns:a16="http://schemas.microsoft.com/office/drawing/2014/main" id="{CA46B8B7-ABA4-46F8-8C15-89F84A73BAF6}"/>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grpSp>
        <p:nvGrpSpPr>
          <p:cNvPr id="19" name="Group 18">
            <a:extLst>
              <a:ext uri="{FF2B5EF4-FFF2-40B4-BE49-F238E27FC236}">
                <a16:creationId xmlns:a16="http://schemas.microsoft.com/office/drawing/2014/main" id="{EA2789F9-211D-4AB8-ADC7-2836867CF977}"/>
              </a:ext>
            </a:extLst>
          </p:cNvPr>
          <p:cNvGrpSpPr/>
          <p:nvPr/>
        </p:nvGrpSpPr>
        <p:grpSpPr>
          <a:xfrm>
            <a:off x="885587" y="3551736"/>
            <a:ext cx="1306857" cy="1336140"/>
            <a:chOff x="1779602" y="1104706"/>
            <a:chExt cx="1188052" cy="1214673"/>
          </a:xfrm>
          <a:solidFill>
            <a:schemeClr val="accent2"/>
          </a:solidFill>
        </p:grpSpPr>
        <p:sp>
          <p:nvSpPr>
            <p:cNvPr id="71" name="Block Arc 70">
              <a:extLst>
                <a:ext uri="{FF2B5EF4-FFF2-40B4-BE49-F238E27FC236}">
                  <a16:creationId xmlns:a16="http://schemas.microsoft.com/office/drawing/2014/main" id="{F75824BE-77DE-45DE-A4D0-0CAA0A8C2631}"/>
                </a:ext>
              </a:extLst>
            </p:cNvPr>
            <p:cNvSpPr/>
            <p:nvPr/>
          </p:nvSpPr>
          <p:spPr>
            <a:xfrm rot="5400000">
              <a:off x="1779602" y="1131327"/>
              <a:ext cx="1188052" cy="1188052"/>
            </a:xfrm>
            <a:prstGeom prst="blockArc">
              <a:avLst>
                <a:gd name="adj1" fmla="val 10473157"/>
                <a:gd name="adj2" fmla="val 203130"/>
                <a:gd name="adj3" fmla="val 186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72" name="Right Triangle 71">
              <a:extLst>
                <a:ext uri="{FF2B5EF4-FFF2-40B4-BE49-F238E27FC236}">
                  <a16:creationId xmlns:a16="http://schemas.microsoft.com/office/drawing/2014/main" id="{B9B8190E-0084-43E2-8671-D306DE315282}"/>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grpSp>
        <p:nvGrpSpPr>
          <p:cNvPr id="20" name="Group 19">
            <a:extLst>
              <a:ext uri="{FF2B5EF4-FFF2-40B4-BE49-F238E27FC236}">
                <a16:creationId xmlns:a16="http://schemas.microsoft.com/office/drawing/2014/main" id="{B86D3C28-916F-4997-8D00-027CE85C8AB0}"/>
              </a:ext>
            </a:extLst>
          </p:cNvPr>
          <p:cNvGrpSpPr/>
          <p:nvPr/>
        </p:nvGrpSpPr>
        <p:grpSpPr>
          <a:xfrm>
            <a:off x="885587" y="4653668"/>
            <a:ext cx="1306857" cy="1336140"/>
            <a:chOff x="1779602" y="1104706"/>
            <a:chExt cx="1188052" cy="1214673"/>
          </a:xfrm>
          <a:solidFill>
            <a:schemeClr val="accent1"/>
          </a:solidFill>
        </p:grpSpPr>
        <p:sp>
          <p:nvSpPr>
            <p:cNvPr id="69" name="Block Arc 68">
              <a:extLst>
                <a:ext uri="{FF2B5EF4-FFF2-40B4-BE49-F238E27FC236}">
                  <a16:creationId xmlns:a16="http://schemas.microsoft.com/office/drawing/2014/main" id="{55FBACAA-5BFB-4303-9668-0487CE8F4AB6}"/>
                </a:ext>
              </a:extLst>
            </p:cNvPr>
            <p:cNvSpPr/>
            <p:nvPr/>
          </p:nvSpPr>
          <p:spPr>
            <a:xfrm rot="5400000">
              <a:off x="1779602" y="1131327"/>
              <a:ext cx="1188052" cy="1188052"/>
            </a:xfrm>
            <a:prstGeom prst="blockArc">
              <a:avLst>
                <a:gd name="adj1" fmla="val 10473157"/>
                <a:gd name="adj2" fmla="val 5483321"/>
                <a:gd name="adj3" fmla="val 169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70" name="Right Triangle 69">
              <a:extLst>
                <a:ext uri="{FF2B5EF4-FFF2-40B4-BE49-F238E27FC236}">
                  <a16:creationId xmlns:a16="http://schemas.microsoft.com/office/drawing/2014/main" id="{FB3CE97E-871A-483B-A44F-4D43F1BEDE2C}"/>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sp>
        <p:nvSpPr>
          <p:cNvPr id="67" name="TextBox 27">
            <a:extLst>
              <a:ext uri="{FF2B5EF4-FFF2-40B4-BE49-F238E27FC236}">
                <a16:creationId xmlns:a16="http://schemas.microsoft.com/office/drawing/2014/main" id="{D0E43618-660D-45A3-B041-489A656BB3D2}"/>
              </a:ext>
            </a:extLst>
          </p:cNvPr>
          <p:cNvSpPr txBox="1"/>
          <p:nvPr/>
        </p:nvSpPr>
        <p:spPr>
          <a:xfrm>
            <a:off x="2078153" y="1585824"/>
            <a:ext cx="9230746" cy="830997"/>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400" baseline="-25000" dirty="0"/>
              <a:t>In C, the global version of a variable cannot be accessed from within the inner block. C++ resolves this problem by using scope resolution operator (::), because this operator allows access to the global version of a variable.</a:t>
            </a:r>
            <a:endParaRPr lang="en-US" altLang="ko-KR" sz="2400" baseline="-25000" dirty="0">
              <a:solidFill>
                <a:schemeClr val="tx1">
                  <a:lumMod val="75000"/>
                  <a:lumOff val="25000"/>
                </a:schemeClr>
              </a:solidFill>
              <a:cs typeface="Arial" pitchFamily="34" charset="0"/>
            </a:endParaRPr>
          </a:p>
        </p:txBody>
      </p:sp>
      <p:sp>
        <p:nvSpPr>
          <p:cNvPr id="65" name="TextBox 30">
            <a:extLst>
              <a:ext uri="{FF2B5EF4-FFF2-40B4-BE49-F238E27FC236}">
                <a16:creationId xmlns:a16="http://schemas.microsoft.com/office/drawing/2014/main" id="{AF181E77-CBCD-42AE-B334-3C09F4B6A91F}"/>
              </a:ext>
            </a:extLst>
          </p:cNvPr>
          <p:cNvSpPr txBox="1"/>
          <p:nvPr/>
        </p:nvSpPr>
        <p:spPr>
          <a:xfrm>
            <a:off x="2128311" y="2825534"/>
            <a:ext cx="9434766" cy="830997"/>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400" baseline="-25000" dirty="0"/>
              <a:t>The new operator denotes a request for memory allocation on the Heap. If sufficient memory is available, new operator initializes the memory and returns the address of the newly allocated and initialized memory to the pointer variable.</a:t>
            </a:r>
            <a:endParaRPr lang="en-US" altLang="ko-KR" sz="2400" baseline="-25000" dirty="0"/>
          </a:p>
        </p:txBody>
      </p:sp>
      <p:sp>
        <p:nvSpPr>
          <p:cNvPr id="63" name="TextBox 33">
            <a:extLst>
              <a:ext uri="{FF2B5EF4-FFF2-40B4-BE49-F238E27FC236}">
                <a16:creationId xmlns:a16="http://schemas.microsoft.com/office/drawing/2014/main" id="{F14CB549-68B7-44B8-B083-F1BD277E5C0C}"/>
              </a:ext>
            </a:extLst>
          </p:cNvPr>
          <p:cNvSpPr txBox="1"/>
          <p:nvPr/>
        </p:nvSpPr>
        <p:spPr>
          <a:xfrm>
            <a:off x="2191527" y="4018242"/>
            <a:ext cx="9434766" cy="584775"/>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400" baseline="-25000" dirty="0"/>
              <a:t>Since it is programmer’s responsibility to deallocate dynamically allocated memory, programmers are provided delete operator by C++ language</a:t>
            </a:r>
            <a:r>
              <a:rPr lang="en-US" sz="1200" dirty="0"/>
              <a:t>.</a:t>
            </a:r>
            <a:endParaRPr lang="en-US" altLang="ko-KR" sz="1200" dirty="0">
              <a:solidFill>
                <a:schemeClr val="tx1">
                  <a:lumMod val="75000"/>
                  <a:lumOff val="25000"/>
                </a:schemeClr>
              </a:solidFill>
              <a:cs typeface="Arial" pitchFamily="34" charset="0"/>
            </a:endParaRPr>
          </a:p>
        </p:txBody>
      </p:sp>
      <p:sp>
        <p:nvSpPr>
          <p:cNvPr id="61" name="TextBox 36">
            <a:extLst>
              <a:ext uri="{FF2B5EF4-FFF2-40B4-BE49-F238E27FC236}">
                <a16:creationId xmlns:a16="http://schemas.microsoft.com/office/drawing/2014/main" id="{987A773F-B0B5-434E-9A66-CCE658247B83}"/>
              </a:ext>
            </a:extLst>
          </p:cNvPr>
          <p:cNvSpPr txBox="1"/>
          <p:nvPr/>
        </p:nvSpPr>
        <p:spPr>
          <a:xfrm>
            <a:off x="2280209" y="5166496"/>
            <a:ext cx="9282868" cy="584775"/>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400" baseline="-25000" dirty="0"/>
              <a:t>C++ permits us to define a class containing various types of data &amp; functions as members. To access a member using a pointer in the object &amp; a pointer to the member.</a:t>
            </a:r>
            <a:endParaRPr lang="en-US" altLang="ko-KR" sz="2400" baseline="-25000" dirty="0"/>
          </a:p>
        </p:txBody>
      </p:sp>
      <p:grpSp>
        <p:nvGrpSpPr>
          <p:cNvPr id="25" name="Group 24">
            <a:extLst>
              <a:ext uri="{FF2B5EF4-FFF2-40B4-BE49-F238E27FC236}">
                <a16:creationId xmlns:a16="http://schemas.microsoft.com/office/drawing/2014/main" id="{746A9CB8-855A-438E-815C-9CC4D6395D43}"/>
              </a:ext>
            </a:extLst>
          </p:cNvPr>
          <p:cNvGrpSpPr/>
          <p:nvPr/>
        </p:nvGrpSpPr>
        <p:grpSpPr>
          <a:xfrm>
            <a:off x="7378352" y="1192211"/>
            <a:ext cx="4404039" cy="523446"/>
            <a:chOff x="1487532" y="2017033"/>
            <a:chExt cx="2952328" cy="376914"/>
          </a:xfrm>
        </p:grpSpPr>
        <p:sp>
          <p:nvSpPr>
            <p:cNvPr id="59" name="Rectangle 9">
              <a:extLst>
                <a:ext uri="{FF2B5EF4-FFF2-40B4-BE49-F238E27FC236}">
                  <a16:creationId xmlns:a16="http://schemas.microsoft.com/office/drawing/2014/main" id="{E9F9E0C1-D5A6-4617-8070-D67CBA2B3EFA}"/>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60" name="Rectangle 6">
              <a:extLst>
                <a:ext uri="{FF2B5EF4-FFF2-40B4-BE49-F238E27FC236}">
                  <a16:creationId xmlns:a16="http://schemas.microsoft.com/office/drawing/2014/main" id="{C7E5B4DA-8BF8-4E04-AC15-15FBC1E6020B}"/>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grpSp>
        <p:nvGrpSpPr>
          <p:cNvPr id="26" name="Group 25">
            <a:extLst>
              <a:ext uri="{FF2B5EF4-FFF2-40B4-BE49-F238E27FC236}">
                <a16:creationId xmlns:a16="http://schemas.microsoft.com/office/drawing/2014/main" id="{4CC6F952-4FCE-48E8-B904-03839C11B1F2}"/>
              </a:ext>
            </a:extLst>
          </p:cNvPr>
          <p:cNvGrpSpPr/>
          <p:nvPr/>
        </p:nvGrpSpPr>
        <p:grpSpPr>
          <a:xfrm>
            <a:off x="7368497" y="2400133"/>
            <a:ext cx="4404039" cy="523446"/>
            <a:chOff x="1487532" y="2017033"/>
            <a:chExt cx="2952328" cy="376914"/>
          </a:xfrm>
        </p:grpSpPr>
        <p:sp>
          <p:nvSpPr>
            <p:cNvPr id="57" name="Rectangle 9">
              <a:extLst>
                <a:ext uri="{FF2B5EF4-FFF2-40B4-BE49-F238E27FC236}">
                  <a16:creationId xmlns:a16="http://schemas.microsoft.com/office/drawing/2014/main" id="{68A61AB8-3AE0-473A-8C3B-C89B04A8F17B}"/>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58" name="Rectangle 6">
              <a:extLst>
                <a:ext uri="{FF2B5EF4-FFF2-40B4-BE49-F238E27FC236}">
                  <a16:creationId xmlns:a16="http://schemas.microsoft.com/office/drawing/2014/main" id="{1F531FAC-41FA-43E7-8507-0642DBDACB5C}"/>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grpSp>
        <p:nvGrpSpPr>
          <p:cNvPr id="27" name="Group 26">
            <a:extLst>
              <a:ext uri="{FF2B5EF4-FFF2-40B4-BE49-F238E27FC236}">
                <a16:creationId xmlns:a16="http://schemas.microsoft.com/office/drawing/2014/main" id="{8476D29A-0FC5-42F2-9B1F-25B0B6517E4F}"/>
              </a:ext>
            </a:extLst>
          </p:cNvPr>
          <p:cNvGrpSpPr/>
          <p:nvPr/>
        </p:nvGrpSpPr>
        <p:grpSpPr>
          <a:xfrm>
            <a:off x="7372930" y="3561146"/>
            <a:ext cx="4404039" cy="523446"/>
            <a:chOff x="1487532" y="2017033"/>
            <a:chExt cx="2952328" cy="376914"/>
          </a:xfrm>
        </p:grpSpPr>
        <p:sp>
          <p:nvSpPr>
            <p:cNvPr id="55" name="Rectangle 9">
              <a:extLst>
                <a:ext uri="{FF2B5EF4-FFF2-40B4-BE49-F238E27FC236}">
                  <a16:creationId xmlns:a16="http://schemas.microsoft.com/office/drawing/2014/main" id="{28721C94-BEF6-4002-9ED4-B25B436D0D59}"/>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56" name="Rectangle 6">
              <a:extLst>
                <a:ext uri="{FF2B5EF4-FFF2-40B4-BE49-F238E27FC236}">
                  <a16:creationId xmlns:a16="http://schemas.microsoft.com/office/drawing/2014/main" id="{04458C3C-6339-47BC-B83B-815C57A36581}"/>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grpSp>
        <p:nvGrpSpPr>
          <p:cNvPr id="28" name="Group 27">
            <a:extLst>
              <a:ext uri="{FF2B5EF4-FFF2-40B4-BE49-F238E27FC236}">
                <a16:creationId xmlns:a16="http://schemas.microsoft.com/office/drawing/2014/main" id="{8164ED04-E5AA-41A5-B30A-3A220607DCB4}"/>
              </a:ext>
            </a:extLst>
          </p:cNvPr>
          <p:cNvGrpSpPr/>
          <p:nvPr/>
        </p:nvGrpSpPr>
        <p:grpSpPr>
          <a:xfrm>
            <a:off x="7372930" y="4648071"/>
            <a:ext cx="4404039" cy="523446"/>
            <a:chOff x="1487532" y="2017033"/>
            <a:chExt cx="2952328" cy="376914"/>
          </a:xfrm>
        </p:grpSpPr>
        <p:sp>
          <p:nvSpPr>
            <p:cNvPr id="53" name="Rectangle 9">
              <a:extLst>
                <a:ext uri="{FF2B5EF4-FFF2-40B4-BE49-F238E27FC236}">
                  <a16:creationId xmlns:a16="http://schemas.microsoft.com/office/drawing/2014/main" id="{A0EA57AA-0746-44C1-BE1F-45EFAD8C916C}"/>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54" name="Rectangle 6">
              <a:extLst>
                <a:ext uri="{FF2B5EF4-FFF2-40B4-BE49-F238E27FC236}">
                  <a16:creationId xmlns:a16="http://schemas.microsoft.com/office/drawing/2014/main" id="{95EEB0DD-31EE-4C65-9B94-7C7EF746E546}"/>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sp>
        <p:nvSpPr>
          <p:cNvPr id="33" name="TextBox 70">
            <a:extLst>
              <a:ext uri="{FF2B5EF4-FFF2-40B4-BE49-F238E27FC236}">
                <a16:creationId xmlns:a16="http://schemas.microsoft.com/office/drawing/2014/main" id="{C16055BF-2DEA-4B0B-A871-9576B735EF6D}"/>
              </a:ext>
            </a:extLst>
          </p:cNvPr>
          <p:cNvSpPr txBox="1"/>
          <p:nvPr/>
        </p:nvSpPr>
        <p:spPr>
          <a:xfrm>
            <a:off x="8098607" y="1224427"/>
            <a:ext cx="3193661" cy="406265"/>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IN" b="1" dirty="0"/>
              <a:t>Scope resolution operator</a:t>
            </a:r>
            <a:endParaRPr lang="ko-KR" altLang="en-US" b="1" dirty="0">
              <a:solidFill>
                <a:schemeClr val="bg1"/>
              </a:solidFill>
            </a:endParaRPr>
          </a:p>
        </p:txBody>
      </p:sp>
      <p:sp>
        <p:nvSpPr>
          <p:cNvPr id="34" name="TextBox 71">
            <a:extLst>
              <a:ext uri="{FF2B5EF4-FFF2-40B4-BE49-F238E27FC236}">
                <a16:creationId xmlns:a16="http://schemas.microsoft.com/office/drawing/2014/main" id="{0F5C19A3-6BFE-4B02-8552-955CB182C737}"/>
              </a:ext>
            </a:extLst>
          </p:cNvPr>
          <p:cNvSpPr txBox="1"/>
          <p:nvPr/>
        </p:nvSpPr>
        <p:spPr>
          <a:xfrm>
            <a:off x="8246123" y="2508874"/>
            <a:ext cx="3351367" cy="369332"/>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b="1" dirty="0"/>
              <a:t>New Operator</a:t>
            </a:r>
            <a:endParaRPr lang="ko-KR" altLang="en-US" b="1" dirty="0"/>
          </a:p>
        </p:txBody>
      </p:sp>
      <p:sp>
        <p:nvSpPr>
          <p:cNvPr id="35" name="TextBox 72">
            <a:extLst>
              <a:ext uri="{FF2B5EF4-FFF2-40B4-BE49-F238E27FC236}">
                <a16:creationId xmlns:a16="http://schemas.microsoft.com/office/drawing/2014/main" id="{37A2FA8C-BE32-4EF2-A355-6AE08B53CCEC}"/>
              </a:ext>
            </a:extLst>
          </p:cNvPr>
          <p:cNvSpPr txBox="1"/>
          <p:nvPr/>
        </p:nvSpPr>
        <p:spPr>
          <a:xfrm>
            <a:off x="8221019" y="3613922"/>
            <a:ext cx="3193661" cy="369332"/>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b="1" dirty="0"/>
              <a:t>Delete Operator</a:t>
            </a:r>
            <a:endParaRPr lang="ko-KR" altLang="en-US" b="1" dirty="0"/>
          </a:p>
        </p:txBody>
      </p:sp>
      <p:sp>
        <p:nvSpPr>
          <p:cNvPr id="36" name="TextBox 73">
            <a:extLst>
              <a:ext uri="{FF2B5EF4-FFF2-40B4-BE49-F238E27FC236}">
                <a16:creationId xmlns:a16="http://schemas.microsoft.com/office/drawing/2014/main" id="{57A73C63-1C70-4232-AFF1-D43E29861D48}"/>
              </a:ext>
            </a:extLst>
          </p:cNvPr>
          <p:cNvSpPr txBox="1"/>
          <p:nvPr/>
        </p:nvSpPr>
        <p:spPr>
          <a:xfrm>
            <a:off x="8201343" y="4669026"/>
            <a:ext cx="3193661" cy="369332"/>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ctr"/>
            <a:r>
              <a:rPr lang="en-US" altLang="ko-KR" b="1" dirty="0"/>
              <a:t>Member Operator</a:t>
            </a:r>
            <a:endParaRPr lang="ko-KR" altLang="en-US" b="1" dirty="0"/>
          </a:p>
        </p:txBody>
      </p:sp>
    </p:spTree>
    <p:extLst>
      <p:ext uri="{BB962C8B-B14F-4D97-AF65-F5344CB8AC3E}">
        <p14:creationId xmlns:p14="http://schemas.microsoft.com/office/powerpoint/2010/main" val="2409437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5552" y="266211"/>
            <a:ext cx="3945449" cy="394403"/>
          </a:xfrm>
          <a:prstGeom prst="rect">
            <a:avLst/>
          </a:prstGeom>
        </p:spPr>
        <p:txBody>
          <a:bodyPr vert="horz" wrap="square" lIns="0" tIns="0" rIns="0" bIns="0" rtlCol="0">
            <a:spAutoFit/>
          </a:bodyPr>
          <a:lstStyle/>
          <a:p>
            <a:pPr marL="15875"/>
            <a:r>
              <a:rPr lang="en-US" sz="2563" b="1" spc="-75" dirty="0">
                <a:latin typeface="Arial"/>
                <a:cs typeface="Arial"/>
              </a:rPr>
              <a:t>Operator Precedence</a:t>
            </a:r>
            <a:endParaRPr sz="2563">
              <a:latin typeface="Arial"/>
              <a:cs typeface="Arial"/>
            </a:endParaRPr>
          </a:p>
        </p:txBody>
      </p:sp>
      <p:sp>
        <p:nvSpPr>
          <p:cNvPr id="20"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1" name="object 20"/>
          <p:cNvSpPr/>
          <p:nvPr/>
        </p:nvSpPr>
        <p:spPr>
          <a:xfrm flipV="1">
            <a:off x="0" y="762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aphicFrame>
        <p:nvGraphicFramePr>
          <p:cNvPr id="32" name="Table 31"/>
          <p:cNvGraphicFramePr>
            <a:graphicFrameLocks noGrp="1"/>
          </p:cNvGraphicFramePr>
          <p:nvPr/>
        </p:nvGraphicFramePr>
        <p:xfrm>
          <a:off x="476251" y="904137"/>
          <a:ext cx="11334749" cy="5507928"/>
        </p:xfrm>
        <a:graphic>
          <a:graphicData uri="http://schemas.openxmlformats.org/drawingml/2006/table">
            <a:tbl>
              <a:tblPr firstRow="1" bandRow="1">
                <a:tableStyleId>{3C2FFA5D-87B4-456A-9821-1D502468CF0F}</a:tableStyleId>
              </a:tblPr>
              <a:tblGrid>
                <a:gridCol w="879420">
                  <a:extLst>
                    <a:ext uri="{9D8B030D-6E8A-4147-A177-3AD203B41FA5}">
                      <a16:colId xmlns:a16="http://schemas.microsoft.com/office/drawing/2014/main" val="20000"/>
                    </a:ext>
                  </a:extLst>
                </a:gridCol>
                <a:gridCol w="8696489">
                  <a:extLst>
                    <a:ext uri="{9D8B030D-6E8A-4147-A177-3AD203B41FA5}">
                      <a16:colId xmlns:a16="http://schemas.microsoft.com/office/drawing/2014/main" val="20001"/>
                    </a:ext>
                  </a:extLst>
                </a:gridCol>
                <a:gridCol w="1758840">
                  <a:extLst>
                    <a:ext uri="{9D8B030D-6E8A-4147-A177-3AD203B41FA5}">
                      <a16:colId xmlns:a16="http://schemas.microsoft.com/office/drawing/2014/main" val="20002"/>
                    </a:ext>
                  </a:extLst>
                </a:gridCol>
              </a:tblGrid>
              <a:tr h="381000">
                <a:tc>
                  <a:txBody>
                    <a:bodyPr/>
                    <a:lstStyle/>
                    <a:p>
                      <a:r>
                        <a:rPr lang="en-US" sz="1800" b="1" dirty="0">
                          <a:solidFill>
                            <a:schemeClr val="tx1"/>
                          </a:solidFill>
                        </a:rPr>
                        <a:t>Rank</a:t>
                      </a:r>
                    </a:p>
                  </a:txBody>
                  <a:tcPr marL="114300" marR="114300" marT="57150" marB="57150"/>
                </a:tc>
                <a:tc>
                  <a:txBody>
                    <a:bodyPr/>
                    <a:lstStyle/>
                    <a:p>
                      <a:r>
                        <a:rPr lang="en-US" sz="1800" b="1" dirty="0">
                          <a:solidFill>
                            <a:schemeClr val="tx1"/>
                          </a:solidFill>
                        </a:rPr>
                        <a:t>Operators</a:t>
                      </a:r>
                    </a:p>
                  </a:txBody>
                  <a:tcPr marL="114300" marR="114300" marT="57150" marB="57150"/>
                </a:tc>
                <a:tc>
                  <a:txBody>
                    <a:bodyPr/>
                    <a:lstStyle/>
                    <a:p>
                      <a:r>
                        <a:rPr lang="en-US" sz="1800" b="1" dirty="0">
                          <a:solidFill>
                            <a:schemeClr val="tx1"/>
                          </a:solidFill>
                        </a:rPr>
                        <a:t>Associativity</a:t>
                      </a:r>
                    </a:p>
                  </a:txBody>
                  <a:tcPr marL="114300" marR="114300" marT="57150" marB="57150"/>
                </a:tc>
                <a:extLst>
                  <a:ext uri="{0D108BD9-81ED-4DB2-BD59-A6C34878D82A}">
                    <a16:rowId xmlns:a16="http://schemas.microsoft.com/office/drawing/2014/main" val="10000"/>
                  </a:ext>
                </a:extLst>
              </a:tr>
              <a:tr h="455868">
                <a:tc>
                  <a:txBody>
                    <a:bodyPr/>
                    <a:lstStyle/>
                    <a:p>
                      <a:r>
                        <a:rPr lang="en-US" sz="1800" b="1" dirty="0">
                          <a:solidFill>
                            <a:schemeClr val="tx1"/>
                          </a:solidFill>
                        </a:rPr>
                        <a:t>1</a:t>
                      </a:r>
                    </a:p>
                  </a:txBody>
                  <a:tcPr marL="114300" marR="114300" marT="57150" marB="57150"/>
                </a:tc>
                <a:tc>
                  <a:txBody>
                    <a:bodyPr/>
                    <a:lstStyle/>
                    <a:p>
                      <a:r>
                        <a:rPr lang="en-US" sz="1800" b="1" dirty="0">
                          <a:solidFill>
                            <a:schemeClr val="tx1"/>
                          </a:solidFill>
                        </a:rPr>
                        <a:t>++, --, +, -, !(logical complement) ,~(bitwis</a:t>
                      </a:r>
                      <a:r>
                        <a:rPr lang="en-US" sz="1800" b="1" baseline="0" dirty="0">
                          <a:solidFill>
                            <a:schemeClr val="tx1"/>
                          </a:solidFill>
                        </a:rPr>
                        <a:t>e complement) </a:t>
                      </a:r>
                      <a:r>
                        <a:rPr lang="en-US" sz="1800" b="1" dirty="0">
                          <a:solidFill>
                            <a:schemeClr val="tx1"/>
                          </a:solidFill>
                        </a:rPr>
                        <a:t>,(cast) </a:t>
                      </a:r>
                    </a:p>
                  </a:txBody>
                  <a:tcPr marL="114300" marR="114300" marT="57150" marB="57150"/>
                </a:tc>
                <a:tc>
                  <a:txBody>
                    <a:bodyPr/>
                    <a:lstStyle/>
                    <a:p>
                      <a:r>
                        <a:rPr lang="en-US" sz="1800" b="1" dirty="0">
                          <a:solidFill>
                            <a:schemeClr val="tx1"/>
                          </a:solidFill>
                        </a:rPr>
                        <a:t>Right</a:t>
                      </a:r>
                    </a:p>
                  </a:txBody>
                  <a:tcPr marL="114300" marR="114300" marT="57150" marB="57150"/>
                </a:tc>
                <a:extLst>
                  <a:ext uri="{0D108BD9-81ED-4DB2-BD59-A6C34878D82A}">
                    <a16:rowId xmlns:a16="http://schemas.microsoft.com/office/drawing/2014/main" val="10001"/>
                  </a:ext>
                </a:extLst>
              </a:tr>
              <a:tr h="381000">
                <a:tc>
                  <a:txBody>
                    <a:bodyPr/>
                    <a:lstStyle/>
                    <a:p>
                      <a:r>
                        <a:rPr lang="en-US" sz="1800" b="1" dirty="0">
                          <a:solidFill>
                            <a:schemeClr val="tx1"/>
                          </a:solidFill>
                        </a:rPr>
                        <a:t>2</a:t>
                      </a:r>
                    </a:p>
                  </a:txBody>
                  <a:tcPr marL="114300" marR="114300" marT="57150" marB="57150"/>
                </a:tc>
                <a:tc>
                  <a:txBody>
                    <a:bodyPr/>
                    <a:lstStyle/>
                    <a:p>
                      <a:r>
                        <a:rPr lang="en-US" sz="1800" b="1" dirty="0">
                          <a:solidFill>
                            <a:schemeClr val="tx1"/>
                          </a:solidFill>
                        </a:rPr>
                        <a:t>*(</a:t>
                      </a:r>
                      <a:r>
                        <a:rPr lang="en-US" sz="1800" b="1" dirty="0" err="1">
                          <a:solidFill>
                            <a:schemeClr val="tx1"/>
                          </a:solidFill>
                        </a:rPr>
                        <a:t>mul</a:t>
                      </a:r>
                      <a:r>
                        <a:rPr lang="en-US" sz="1800" b="1" dirty="0">
                          <a:solidFill>
                            <a:schemeClr val="tx1"/>
                          </a:solidFill>
                        </a:rPr>
                        <a:t>) , /(div), %(mod)</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02"/>
                  </a:ext>
                </a:extLst>
              </a:tr>
              <a:tr h="381000">
                <a:tc>
                  <a:txBody>
                    <a:bodyPr/>
                    <a:lstStyle/>
                    <a:p>
                      <a:r>
                        <a:rPr lang="en-US" sz="1800" b="1" dirty="0">
                          <a:solidFill>
                            <a:schemeClr val="tx1"/>
                          </a:solidFill>
                          <a:latin typeface="+mn-lt"/>
                          <a:ea typeface="+mn-ea"/>
                          <a:cs typeface="+mn-cs"/>
                        </a:rPr>
                        <a:t>3</a:t>
                      </a:r>
                    </a:p>
                  </a:txBody>
                  <a:tcPr marL="114300" marR="114300" marT="57150" marB="57150"/>
                </a:tc>
                <a:tc>
                  <a:txBody>
                    <a:bodyPr/>
                    <a:lstStyle/>
                    <a:p>
                      <a:r>
                        <a:rPr lang="en-US" sz="1800" b="1" dirty="0">
                          <a:solidFill>
                            <a:schemeClr val="tx1"/>
                          </a:solidFill>
                          <a:latin typeface="+mn-lt"/>
                          <a:ea typeface="+mn-ea"/>
                          <a:cs typeface="+mn-cs"/>
                        </a:rPr>
                        <a:t>+ , - (Binary)</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03"/>
                  </a:ext>
                </a:extLst>
              </a:tr>
              <a:tr h="381000">
                <a:tc>
                  <a:txBody>
                    <a:bodyPr/>
                    <a:lstStyle/>
                    <a:p>
                      <a:r>
                        <a:rPr lang="en-US" sz="1800" b="1" dirty="0">
                          <a:solidFill>
                            <a:schemeClr val="tx1"/>
                          </a:solidFill>
                          <a:latin typeface="+mn-lt"/>
                          <a:ea typeface="+mn-ea"/>
                          <a:cs typeface="+mn-cs"/>
                        </a:rPr>
                        <a:t>4</a:t>
                      </a:r>
                    </a:p>
                  </a:txBody>
                  <a:tcPr marL="114300" marR="114300" marT="57150" marB="57150"/>
                </a:tc>
                <a:tc>
                  <a:txBody>
                    <a:bodyPr/>
                    <a:lstStyle/>
                    <a:p>
                      <a:r>
                        <a:rPr lang="en-US" sz="1800" b="1" dirty="0">
                          <a:solidFill>
                            <a:schemeClr val="tx1"/>
                          </a:solidFill>
                          <a:latin typeface="+mn-lt"/>
                          <a:ea typeface="+mn-ea"/>
                          <a:cs typeface="+mn-cs"/>
                        </a:rPr>
                        <a:t>&gt;&gt; , &lt;&lt;, &gt;&gt;&gt; (Shift operator)</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04"/>
                  </a:ext>
                </a:extLst>
              </a:tr>
              <a:tr h="381000">
                <a:tc>
                  <a:txBody>
                    <a:bodyPr/>
                    <a:lstStyle/>
                    <a:p>
                      <a:r>
                        <a:rPr lang="en-US" sz="1800" b="1" dirty="0">
                          <a:solidFill>
                            <a:schemeClr val="tx1"/>
                          </a:solidFill>
                          <a:latin typeface="+mn-lt"/>
                          <a:ea typeface="+mn-ea"/>
                          <a:cs typeface="+mn-cs"/>
                        </a:rPr>
                        <a:t>5</a:t>
                      </a:r>
                    </a:p>
                  </a:txBody>
                  <a:tcPr marL="114300" marR="114300" marT="57150" marB="57150"/>
                </a:tc>
                <a:tc>
                  <a:txBody>
                    <a:bodyPr/>
                    <a:lstStyle/>
                    <a:p>
                      <a:r>
                        <a:rPr lang="en-US" sz="1800" b="1" dirty="0">
                          <a:solidFill>
                            <a:schemeClr val="tx1"/>
                          </a:solidFill>
                          <a:latin typeface="+mn-lt"/>
                          <a:ea typeface="+mn-ea"/>
                          <a:cs typeface="+mn-cs"/>
                        </a:rPr>
                        <a:t>&gt;, &lt;, &gt;=,&lt;=</a:t>
                      </a:r>
                    </a:p>
                  </a:txBody>
                  <a:tcPr marL="114300" marR="114300" marT="57150" marB="57150"/>
                </a:tc>
                <a:tc>
                  <a:txBody>
                    <a:bodyPr/>
                    <a:lstStyle/>
                    <a:p>
                      <a:r>
                        <a:rPr lang="en-US" sz="1800" b="1" dirty="0">
                          <a:solidFill>
                            <a:schemeClr val="tx1"/>
                          </a:solidFill>
                        </a:rPr>
                        <a:t>L</a:t>
                      </a:r>
                      <a:r>
                        <a:rPr lang="en-US" sz="1800" b="1">
                          <a:solidFill>
                            <a:schemeClr val="tx1"/>
                          </a:solidFill>
                        </a:rPr>
                        <a:t>eft</a:t>
                      </a:r>
                      <a:endParaRPr lang="en-US" sz="1800" b="1" dirty="0">
                        <a:solidFill>
                          <a:schemeClr val="tx1"/>
                        </a:solidFill>
                      </a:endParaRPr>
                    </a:p>
                  </a:txBody>
                  <a:tcPr marL="114300" marR="114300" marT="57150" marB="57150"/>
                </a:tc>
                <a:extLst>
                  <a:ext uri="{0D108BD9-81ED-4DB2-BD59-A6C34878D82A}">
                    <a16:rowId xmlns:a16="http://schemas.microsoft.com/office/drawing/2014/main" val="10005"/>
                  </a:ext>
                </a:extLst>
              </a:tr>
              <a:tr h="381000">
                <a:tc>
                  <a:txBody>
                    <a:bodyPr/>
                    <a:lstStyle/>
                    <a:p>
                      <a:r>
                        <a:rPr lang="en-US" sz="1800" b="1" dirty="0">
                          <a:solidFill>
                            <a:schemeClr val="tx1"/>
                          </a:solidFill>
                        </a:rPr>
                        <a:t>6</a:t>
                      </a:r>
                    </a:p>
                  </a:txBody>
                  <a:tcPr marL="114300" marR="114300" marT="57150" marB="57150"/>
                </a:tc>
                <a:tc>
                  <a:txBody>
                    <a:bodyPr/>
                    <a:lstStyle/>
                    <a:p>
                      <a:r>
                        <a:rPr lang="en-US" sz="1800" b="1" dirty="0">
                          <a:solidFill>
                            <a:schemeClr val="tx1"/>
                          </a:solidFill>
                        </a:rPr>
                        <a:t>==, !=</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06"/>
                  </a:ext>
                </a:extLst>
              </a:tr>
              <a:tr h="381000">
                <a:tc>
                  <a:txBody>
                    <a:bodyPr/>
                    <a:lstStyle/>
                    <a:p>
                      <a:r>
                        <a:rPr lang="en-US" sz="1800" b="1" dirty="0">
                          <a:solidFill>
                            <a:schemeClr val="tx1"/>
                          </a:solidFill>
                        </a:rPr>
                        <a:t>7</a:t>
                      </a:r>
                    </a:p>
                  </a:txBody>
                  <a:tcPr marL="114300" marR="114300" marT="57150" marB="57150"/>
                </a:tc>
                <a:tc>
                  <a:txBody>
                    <a:bodyPr/>
                    <a:lstStyle/>
                    <a:p>
                      <a:r>
                        <a:rPr lang="en-US" sz="1800" b="1" dirty="0">
                          <a:solidFill>
                            <a:schemeClr val="tx1"/>
                          </a:solidFill>
                        </a:rPr>
                        <a:t>&amp; (Bitwise and)</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07"/>
                  </a:ext>
                </a:extLst>
              </a:tr>
              <a:tr h="381000">
                <a:tc>
                  <a:txBody>
                    <a:bodyPr/>
                    <a:lstStyle/>
                    <a:p>
                      <a:r>
                        <a:rPr lang="en-US" sz="1800" b="1" dirty="0">
                          <a:solidFill>
                            <a:schemeClr val="tx1"/>
                          </a:solidFill>
                        </a:rPr>
                        <a:t>8</a:t>
                      </a:r>
                    </a:p>
                  </a:txBody>
                  <a:tcPr marL="114300" marR="114300" marT="57150" marB="57150"/>
                </a:tc>
                <a:tc>
                  <a:txBody>
                    <a:bodyPr/>
                    <a:lstStyle/>
                    <a:p>
                      <a:r>
                        <a:rPr lang="en-US" sz="1800" b="1" dirty="0">
                          <a:solidFill>
                            <a:schemeClr val="tx1"/>
                          </a:solidFill>
                        </a:rPr>
                        <a:t>^ ( XOR)</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08"/>
                  </a:ext>
                </a:extLst>
              </a:tr>
              <a:tr h="381000">
                <a:tc>
                  <a:txBody>
                    <a:bodyPr/>
                    <a:lstStyle/>
                    <a:p>
                      <a:r>
                        <a:rPr lang="en-US" sz="1800" b="1" dirty="0">
                          <a:solidFill>
                            <a:schemeClr val="tx1"/>
                          </a:solidFill>
                        </a:rPr>
                        <a:t>9</a:t>
                      </a:r>
                    </a:p>
                  </a:txBody>
                  <a:tcPr marL="114300" marR="114300" marT="57150" marB="57150"/>
                </a:tc>
                <a:tc>
                  <a:txBody>
                    <a:bodyPr/>
                    <a:lstStyle/>
                    <a:p>
                      <a:r>
                        <a:rPr lang="en-US" sz="1800" b="1" dirty="0">
                          <a:solidFill>
                            <a:schemeClr val="tx1"/>
                          </a:solidFill>
                        </a:rPr>
                        <a:t>| (Bitwise OR)</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09"/>
                  </a:ext>
                </a:extLst>
              </a:tr>
              <a:tr h="381000">
                <a:tc>
                  <a:txBody>
                    <a:bodyPr/>
                    <a:lstStyle/>
                    <a:p>
                      <a:r>
                        <a:rPr lang="en-US" sz="1800" b="1" dirty="0">
                          <a:solidFill>
                            <a:schemeClr val="tx1"/>
                          </a:solidFill>
                        </a:rPr>
                        <a:t>10</a:t>
                      </a:r>
                    </a:p>
                  </a:txBody>
                  <a:tcPr marL="114300" marR="114300" marT="57150" marB="57150"/>
                </a:tc>
                <a:tc>
                  <a:txBody>
                    <a:bodyPr/>
                    <a:lstStyle/>
                    <a:p>
                      <a:r>
                        <a:rPr lang="en-US" sz="1800" b="1" dirty="0">
                          <a:solidFill>
                            <a:schemeClr val="tx1"/>
                          </a:solidFill>
                        </a:rPr>
                        <a:t>&amp;&amp; (Logical</a:t>
                      </a:r>
                      <a:r>
                        <a:rPr lang="en-US" sz="1800" b="1" baseline="0" dirty="0">
                          <a:solidFill>
                            <a:schemeClr val="tx1"/>
                          </a:solidFill>
                        </a:rPr>
                        <a:t> and)</a:t>
                      </a:r>
                      <a:endParaRPr lang="en-US" sz="1800" b="1" dirty="0">
                        <a:solidFill>
                          <a:schemeClr val="tx1"/>
                        </a:solidFill>
                      </a:endParaRP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10"/>
                  </a:ext>
                </a:extLst>
              </a:tr>
              <a:tr h="381000">
                <a:tc>
                  <a:txBody>
                    <a:bodyPr/>
                    <a:lstStyle/>
                    <a:p>
                      <a:r>
                        <a:rPr lang="en-US" sz="1800" b="1" dirty="0">
                          <a:solidFill>
                            <a:schemeClr val="tx1"/>
                          </a:solidFill>
                        </a:rPr>
                        <a:t>11</a:t>
                      </a:r>
                    </a:p>
                  </a:txBody>
                  <a:tcPr marL="114300" marR="114300" marT="57150" marB="57150"/>
                </a:tc>
                <a:tc>
                  <a:txBody>
                    <a:bodyPr/>
                    <a:lstStyle/>
                    <a:p>
                      <a:r>
                        <a:rPr lang="en-US" sz="1800" b="1" dirty="0">
                          <a:solidFill>
                            <a:schemeClr val="tx1"/>
                          </a:solidFill>
                        </a:rPr>
                        <a:t> || (Logical OR)</a:t>
                      </a:r>
                    </a:p>
                  </a:txBody>
                  <a:tcPr marL="114300" marR="114300" marT="57150" marB="57150"/>
                </a:tc>
                <a:tc>
                  <a:txBody>
                    <a:bodyPr/>
                    <a:lstStyle/>
                    <a:p>
                      <a:r>
                        <a:rPr lang="en-US" sz="1800" b="1" dirty="0">
                          <a:solidFill>
                            <a:schemeClr val="tx1"/>
                          </a:solidFill>
                        </a:rPr>
                        <a:t>Left</a:t>
                      </a:r>
                    </a:p>
                  </a:txBody>
                  <a:tcPr marL="114300" marR="114300" marT="57150" marB="57150"/>
                </a:tc>
                <a:extLst>
                  <a:ext uri="{0D108BD9-81ED-4DB2-BD59-A6C34878D82A}">
                    <a16:rowId xmlns:a16="http://schemas.microsoft.com/office/drawing/2014/main" val="10011"/>
                  </a:ext>
                </a:extLst>
              </a:tr>
              <a:tr h="381000">
                <a:tc>
                  <a:txBody>
                    <a:bodyPr/>
                    <a:lstStyle/>
                    <a:p>
                      <a:r>
                        <a:rPr lang="en-US" sz="1800" b="1" dirty="0">
                          <a:solidFill>
                            <a:schemeClr val="tx1"/>
                          </a:solidFill>
                        </a:rPr>
                        <a:t>12</a:t>
                      </a:r>
                    </a:p>
                  </a:txBody>
                  <a:tcPr marL="114300" marR="114300" marT="57150" marB="57150"/>
                </a:tc>
                <a:tc>
                  <a:txBody>
                    <a:bodyPr/>
                    <a:lstStyle/>
                    <a:p>
                      <a:r>
                        <a:rPr lang="en-US" sz="1800" b="1" dirty="0">
                          <a:solidFill>
                            <a:schemeClr val="tx1"/>
                          </a:solidFill>
                        </a:rPr>
                        <a:t>Conditional</a:t>
                      </a:r>
                    </a:p>
                  </a:txBody>
                  <a:tcPr marL="114300" marR="114300" marT="57150" marB="57150"/>
                </a:tc>
                <a:tc>
                  <a:txBody>
                    <a:bodyPr/>
                    <a:lstStyle/>
                    <a:p>
                      <a:r>
                        <a:rPr lang="en-US" sz="1800" b="1" dirty="0">
                          <a:solidFill>
                            <a:schemeClr val="tx1"/>
                          </a:solidFill>
                        </a:rPr>
                        <a:t>Right</a:t>
                      </a:r>
                    </a:p>
                  </a:txBody>
                  <a:tcPr marL="114300" marR="114300" marT="57150" marB="57150"/>
                </a:tc>
                <a:extLst>
                  <a:ext uri="{0D108BD9-81ED-4DB2-BD59-A6C34878D82A}">
                    <a16:rowId xmlns:a16="http://schemas.microsoft.com/office/drawing/2014/main" val="10012"/>
                  </a:ext>
                </a:extLst>
              </a:tr>
              <a:tr h="381000">
                <a:tc>
                  <a:txBody>
                    <a:bodyPr/>
                    <a:lstStyle/>
                    <a:p>
                      <a:r>
                        <a:rPr lang="en-US" sz="1800" b="1" dirty="0">
                          <a:solidFill>
                            <a:schemeClr val="tx1"/>
                          </a:solidFill>
                        </a:rPr>
                        <a:t>13</a:t>
                      </a:r>
                    </a:p>
                  </a:txBody>
                  <a:tcPr marL="114300" marR="114300" marT="57150" marB="57150"/>
                </a:tc>
                <a:tc>
                  <a:txBody>
                    <a:bodyPr/>
                    <a:lstStyle/>
                    <a:p>
                      <a:r>
                        <a:rPr lang="en-US" sz="1800" b="1" dirty="0">
                          <a:solidFill>
                            <a:schemeClr val="tx1"/>
                          </a:solidFill>
                        </a:rPr>
                        <a:t>Shorthand Assignment</a:t>
                      </a:r>
                    </a:p>
                  </a:txBody>
                  <a:tcPr marL="114300" marR="114300" marT="57150" marB="57150"/>
                </a:tc>
                <a:tc>
                  <a:txBody>
                    <a:bodyPr/>
                    <a:lstStyle/>
                    <a:p>
                      <a:r>
                        <a:rPr lang="en-US" sz="1800" b="1" dirty="0">
                          <a:solidFill>
                            <a:schemeClr val="tx1"/>
                          </a:solidFill>
                        </a:rPr>
                        <a:t>Right</a:t>
                      </a:r>
                    </a:p>
                  </a:txBody>
                  <a:tcPr marL="114300" marR="114300" marT="57150" marB="5715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72838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Pointer is variable in C++</a:t>
            </a:r>
          </a:p>
          <a:p>
            <a:r>
              <a:rPr lang="en-IN" dirty="0"/>
              <a:t>It holds the address of another variable</a:t>
            </a:r>
          </a:p>
          <a:p>
            <a:r>
              <a:rPr lang="en-IN" dirty="0"/>
              <a:t>Syntax </a:t>
            </a:r>
            <a:r>
              <a:rPr lang="en-IN" dirty="0" err="1"/>
              <a:t>data_type</a:t>
            </a:r>
            <a:r>
              <a:rPr lang="en-IN" dirty="0"/>
              <a:t> *</a:t>
            </a:r>
            <a:r>
              <a:rPr lang="en-IN" dirty="0" err="1"/>
              <a:t>pointer_variable</a:t>
            </a:r>
            <a:r>
              <a:rPr lang="en-IN" dirty="0"/>
              <a:t>;</a:t>
            </a:r>
          </a:p>
          <a:p>
            <a:r>
              <a:rPr lang="en-IN" dirty="0"/>
              <a:t>Example </a:t>
            </a:r>
            <a:r>
              <a:rPr lang="en-IN" dirty="0" err="1"/>
              <a:t>int</a:t>
            </a:r>
            <a:r>
              <a:rPr lang="en-IN" dirty="0"/>
              <a:t> *</a:t>
            </a:r>
            <a:r>
              <a:rPr lang="en-IN" dirty="0" err="1"/>
              <a:t>p,sum</a:t>
            </a:r>
            <a:r>
              <a:rPr lang="en-IN" dirty="0"/>
              <a:t>;</a:t>
            </a:r>
          </a:p>
          <a:p>
            <a:pPr marL="0" indent="0">
              <a:buNone/>
            </a:pPr>
            <a:r>
              <a:rPr lang="en-IN" b="1" dirty="0"/>
              <a:t>Assignment </a:t>
            </a:r>
          </a:p>
          <a:p>
            <a:r>
              <a:rPr lang="en-IN" dirty="0"/>
              <a:t>integer type pointer can hold the address of another </a:t>
            </a:r>
            <a:r>
              <a:rPr lang="en-IN" dirty="0" err="1"/>
              <a:t>int</a:t>
            </a:r>
            <a:r>
              <a:rPr lang="en-IN" dirty="0"/>
              <a:t> variable</a:t>
            </a:r>
          </a:p>
          <a:p>
            <a:r>
              <a:rPr lang="en-IN" dirty="0"/>
              <a:t>To assign the address of variable to pointer-</a:t>
            </a:r>
            <a:r>
              <a:rPr lang="en-IN" b="1" dirty="0"/>
              <a:t>ampersand symbol</a:t>
            </a:r>
            <a:r>
              <a:rPr lang="en-IN" dirty="0"/>
              <a:t> (&amp;)</a:t>
            </a:r>
          </a:p>
          <a:p>
            <a:r>
              <a:rPr lang="en-IN" dirty="0"/>
              <a:t>p=&amp;sum;</a:t>
            </a:r>
          </a:p>
          <a:p>
            <a:endParaRPr lang="en-IN" dirty="0"/>
          </a:p>
          <a:p>
            <a:endParaRPr lang="en-IN" dirty="0"/>
          </a:p>
        </p:txBody>
      </p:sp>
      <p:sp>
        <p:nvSpPr>
          <p:cNvPr id="4" name="Rectangle 3"/>
          <p:cNvSpPr/>
          <p:nvPr/>
        </p:nvSpPr>
        <p:spPr>
          <a:xfrm>
            <a:off x="570807" y="194397"/>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Pointers</a:t>
            </a:r>
          </a:p>
        </p:txBody>
      </p:sp>
    </p:spTree>
    <p:extLst>
      <p:ext uri="{BB962C8B-B14F-4D97-AF65-F5344CB8AC3E}">
        <p14:creationId xmlns:p14="http://schemas.microsoft.com/office/powerpoint/2010/main" val="135750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503" y="1097280"/>
            <a:ext cx="10515600" cy="5120640"/>
          </a:xfrm>
        </p:spPr>
        <p:txBody>
          <a:bodyPr>
            <a:normAutofit fontScale="77500" lnSpcReduction="20000"/>
          </a:bodyPr>
          <a:lstStyle/>
          <a:p>
            <a:r>
              <a:rPr lang="en-IN" dirty="0"/>
              <a:t>P=&amp;sum;//assign address of another variable</a:t>
            </a:r>
          </a:p>
          <a:p>
            <a:r>
              <a:rPr lang="en-IN" dirty="0" err="1"/>
              <a:t>cout</a:t>
            </a:r>
            <a:r>
              <a:rPr lang="en-IN" dirty="0"/>
              <a:t>&lt;&lt;&amp;sum; //to print the address of variable</a:t>
            </a:r>
          </a:p>
          <a:p>
            <a:r>
              <a:rPr lang="en-IN" dirty="0" err="1"/>
              <a:t>cout</a:t>
            </a:r>
            <a:r>
              <a:rPr lang="en-IN" dirty="0"/>
              <a:t>&lt;&lt;p;//print the value of variable</a:t>
            </a:r>
          </a:p>
          <a:p>
            <a:r>
              <a:rPr lang="en-IN" dirty="0"/>
              <a:t>Example of pointer</a:t>
            </a:r>
          </a:p>
          <a:p>
            <a:pPr marL="0" indent="0">
              <a:buNone/>
            </a:pPr>
            <a:r>
              <a:rPr lang="en-IN" dirty="0"/>
              <a:t>#include&lt;</a:t>
            </a:r>
            <a:r>
              <a:rPr lang="en-IN" dirty="0" err="1"/>
              <a:t>iostream.h</a:t>
            </a:r>
            <a:r>
              <a:rPr lang="en-IN" dirty="0"/>
              <a:t>&gt;</a:t>
            </a:r>
          </a:p>
          <a:p>
            <a:pPr marL="0" indent="0">
              <a:buNone/>
            </a:pPr>
            <a:r>
              <a:rPr lang="en-IN" dirty="0"/>
              <a:t>using namespace </a:t>
            </a:r>
            <a:r>
              <a:rPr lang="en-IN" dirty="0" err="1"/>
              <a:t>std</a:t>
            </a:r>
            <a:r>
              <a:rPr lang="en-IN" dirty="0"/>
              <a:t>;</a:t>
            </a:r>
          </a:p>
          <a:p>
            <a:pPr marL="0" indent="0">
              <a:buNone/>
            </a:pPr>
            <a:r>
              <a:rPr lang="en-IN" dirty="0" err="1"/>
              <a:t>int</a:t>
            </a:r>
            <a:r>
              <a:rPr lang="en-IN" dirty="0"/>
              <a:t> main()</a:t>
            </a:r>
          </a:p>
          <a:p>
            <a:pPr marL="0" indent="0">
              <a:buNone/>
            </a:pPr>
            <a:r>
              <a:rPr lang="en-IN" dirty="0"/>
              <a:t>{ </a:t>
            </a:r>
            <a:r>
              <a:rPr lang="en-IN" dirty="0" err="1"/>
              <a:t>int</a:t>
            </a:r>
            <a:r>
              <a:rPr lang="en-IN" dirty="0"/>
              <a:t> *</a:t>
            </a:r>
            <a:r>
              <a:rPr lang="en-IN" dirty="0" err="1"/>
              <a:t>p,sum</a:t>
            </a:r>
            <a:r>
              <a:rPr lang="en-IN" dirty="0"/>
              <a:t>=10;</a:t>
            </a:r>
          </a:p>
          <a:p>
            <a:pPr marL="0" indent="0">
              <a:buNone/>
            </a:pPr>
            <a:r>
              <a:rPr lang="en-IN" dirty="0"/>
              <a:t>p=&amp;sum;</a:t>
            </a:r>
          </a:p>
          <a:p>
            <a:pPr marL="0" indent="0">
              <a:buNone/>
            </a:pPr>
            <a:r>
              <a:rPr lang="en-IN" dirty="0" err="1"/>
              <a:t>cout</a:t>
            </a:r>
            <a:r>
              <a:rPr lang="en-IN" dirty="0"/>
              <a:t>&lt;&lt;“Address of sum:”&lt;&lt;&amp;sum&lt;&lt;</a:t>
            </a:r>
            <a:r>
              <a:rPr lang="en-IN" dirty="0" err="1"/>
              <a:t>endl</a:t>
            </a:r>
            <a:r>
              <a:rPr lang="en-IN" dirty="0"/>
              <a:t>;</a:t>
            </a:r>
          </a:p>
          <a:p>
            <a:pPr marL="0" indent="0">
              <a:buNone/>
            </a:pPr>
            <a:r>
              <a:rPr lang="en-IN" dirty="0" err="1"/>
              <a:t>cout</a:t>
            </a:r>
            <a:r>
              <a:rPr lang="en-IN" dirty="0"/>
              <a:t>&lt;&lt;“Address of sum:”&lt;&lt;p&lt;&lt;</a:t>
            </a:r>
            <a:r>
              <a:rPr lang="en-IN" dirty="0" err="1"/>
              <a:t>endl</a:t>
            </a:r>
            <a:r>
              <a:rPr lang="en-IN" dirty="0"/>
              <a:t>;</a:t>
            </a:r>
          </a:p>
          <a:p>
            <a:pPr marL="0" indent="0">
              <a:buNone/>
            </a:pPr>
            <a:r>
              <a:rPr lang="en-IN" dirty="0" err="1"/>
              <a:t>cou</a:t>
            </a:r>
            <a:r>
              <a:rPr lang="en-IN" dirty="0"/>
              <a:t>&lt;&lt;“Address of p:”&lt;&lt;&amp;p&lt;&lt;endl;</a:t>
            </a:r>
          </a:p>
          <a:p>
            <a:pPr marL="0" indent="0">
              <a:buNone/>
            </a:pPr>
            <a:r>
              <a:rPr lang="en-IN" dirty="0" err="1"/>
              <a:t>cout</a:t>
            </a:r>
            <a:r>
              <a:rPr lang="en-IN" dirty="0"/>
              <a:t>&lt;&lt;“Value of sum”&lt;&lt;*p;</a:t>
            </a:r>
          </a:p>
          <a:p>
            <a:pPr marL="0" indent="0">
              <a:buNone/>
            </a:pPr>
            <a:r>
              <a:rPr lang="en-IN" dirty="0"/>
              <a:t>}</a:t>
            </a:r>
          </a:p>
        </p:txBody>
      </p:sp>
      <p:sp>
        <p:nvSpPr>
          <p:cNvPr id="4" name="Rectangle 3"/>
          <p:cNvSpPr/>
          <p:nvPr/>
        </p:nvSpPr>
        <p:spPr>
          <a:xfrm>
            <a:off x="570807" y="194397"/>
            <a:ext cx="10782993" cy="90288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How to use it</a:t>
            </a:r>
          </a:p>
        </p:txBody>
      </p:sp>
      <p:sp>
        <p:nvSpPr>
          <p:cNvPr id="5" name="Rectangle 4"/>
          <p:cNvSpPr/>
          <p:nvPr/>
        </p:nvSpPr>
        <p:spPr>
          <a:xfrm>
            <a:off x="6899565" y="3042458"/>
            <a:ext cx="4206240" cy="1945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Output:</a:t>
            </a:r>
          </a:p>
          <a:p>
            <a:r>
              <a:rPr lang="en-IN" dirty="0"/>
              <a:t>Address of sum : 0X77712</a:t>
            </a:r>
          </a:p>
          <a:p>
            <a:r>
              <a:rPr lang="en-IN" dirty="0"/>
              <a:t>Address of sum: 0x77712</a:t>
            </a:r>
          </a:p>
          <a:p>
            <a:r>
              <a:rPr lang="en-IN" dirty="0"/>
              <a:t>Address of p: 0x77717</a:t>
            </a:r>
          </a:p>
          <a:p>
            <a:r>
              <a:rPr lang="en-IN" dirty="0"/>
              <a:t>Value of sum: 10</a:t>
            </a:r>
          </a:p>
        </p:txBody>
      </p:sp>
    </p:spTree>
    <p:extLst>
      <p:ext uri="{BB962C8B-B14F-4D97-AF65-F5344CB8AC3E}">
        <p14:creationId xmlns:p14="http://schemas.microsoft.com/office/powerpoint/2010/main" val="4282366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807" y="1097280"/>
            <a:ext cx="10782993" cy="5079683"/>
          </a:xfrm>
        </p:spPr>
        <p:txBody>
          <a:bodyPr/>
          <a:lstStyle/>
          <a:p>
            <a:r>
              <a:rPr lang="en-IN" dirty="0"/>
              <a:t>assigning the address of array to pointer don’t use ampersand sign(&amp;)</a:t>
            </a:r>
          </a:p>
          <a:p>
            <a:pPr marL="0" indent="0">
              <a:buNone/>
            </a:pPr>
            <a:endParaRPr lang="en-IN" dirty="0"/>
          </a:p>
        </p:txBody>
      </p:sp>
      <p:sp>
        <p:nvSpPr>
          <p:cNvPr id="4" name="Rectangle 3"/>
          <p:cNvSpPr/>
          <p:nvPr/>
        </p:nvSpPr>
        <p:spPr>
          <a:xfrm>
            <a:off x="570807" y="194397"/>
            <a:ext cx="10782993" cy="90288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Pointers and Arrays</a:t>
            </a:r>
          </a:p>
        </p:txBody>
      </p:sp>
      <p:sp>
        <p:nvSpPr>
          <p:cNvPr id="6" name="Rectangle 5"/>
          <p:cNvSpPr/>
          <p:nvPr/>
        </p:nvSpPr>
        <p:spPr>
          <a:xfrm>
            <a:off x="853441" y="1652648"/>
            <a:ext cx="6096000" cy="4524315"/>
          </a:xfrm>
          <a:prstGeom prst="rect">
            <a:avLst/>
          </a:prstGeom>
        </p:spPr>
        <p:txBody>
          <a:bodyPr>
            <a:spAutoFit/>
          </a:bodyPr>
          <a:lstStyle/>
          <a:p>
            <a:r>
              <a:rPr lang="en-IN" dirty="0"/>
              <a:t>#include &lt;</a:t>
            </a:r>
            <a:r>
              <a:rPr lang="en-IN" dirty="0" err="1"/>
              <a:t>iostream</a:t>
            </a:r>
            <a:r>
              <a:rPr lang="en-IN" dirty="0"/>
              <a:t>&gt;</a:t>
            </a:r>
          </a:p>
          <a:p>
            <a:r>
              <a:rPr lang="en-IN" dirty="0"/>
              <a:t>using namespace </a:t>
            </a:r>
            <a:r>
              <a:rPr lang="en-IN" dirty="0" err="1"/>
              <a:t>std</a:t>
            </a:r>
            <a:r>
              <a:rPr lang="en-IN" dirty="0"/>
              <a:t>;</a:t>
            </a:r>
          </a:p>
          <a:p>
            <a:r>
              <a:rPr lang="en-IN" dirty="0" err="1"/>
              <a:t>int</a:t>
            </a:r>
            <a:r>
              <a:rPr lang="en-IN" dirty="0"/>
              <a:t> main(){</a:t>
            </a:r>
          </a:p>
          <a:p>
            <a:r>
              <a:rPr lang="en-IN" dirty="0"/>
              <a:t>   //Pointer declaration</a:t>
            </a:r>
          </a:p>
          <a:p>
            <a:r>
              <a:rPr lang="en-IN" dirty="0"/>
              <a:t>   </a:t>
            </a:r>
            <a:r>
              <a:rPr lang="en-IN" dirty="0" err="1"/>
              <a:t>int</a:t>
            </a:r>
            <a:r>
              <a:rPr lang="en-IN" dirty="0"/>
              <a:t> *p;</a:t>
            </a:r>
          </a:p>
          <a:p>
            <a:r>
              <a:rPr lang="en-IN" dirty="0"/>
              <a:t>   //Array declaration</a:t>
            </a:r>
          </a:p>
          <a:p>
            <a:r>
              <a:rPr lang="en-IN" dirty="0"/>
              <a:t>   </a:t>
            </a:r>
            <a:r>
              <a:rPr lang="en-IN" dirty="0" err="1"/>
              <a:t>int</a:t>
            </a:r>
            <a:r>
              <a:rPr lang="en-IN" dirty="0"/>
              <a:t> </a:t>
            </a:r>
            <a:r>
              <a:rPr lang="en-IN" dirty="0" err="1"/>
              <a:t>arr</a:t>
            </a:r>
            <a:r>
              <a:rPr lang="en-IN" dirty="0"/>
              <a:t>[]={1, 2, 3, 4, 5, 6};</a:t>
            </a:r>
          </a:p>
          <a:p>
            <a:r>
              <a:rPr lang="en-IN" dirty="0"/>
              <a:t>   //Assignment</a:t>
            </a:r>
          </a:p>
          <a:p>
            <a:r>
              <a:rPr lang="en-IN" dirty="0"/>
              <a:t>   p = </a:t>
            </a:r>
            <a:r>
              <a:rPr lang="en-IN" dirty="0" err="1"/>
              <a:t>arr</a:t>
            </a:r>
            <a:r>
              <a:rPr lang="en-IN" dirty="0"/>
              <a:t>;</a:t>
            </a:r>
          </a:p>
          <a:p>
            <a:r>
              <a:rPr lang="en-IN" dirty="0"/>
              <a:t>   for(</a:t>
            </a:r>
            <a:r>
              <a:rPr lang="en-IN" dirty="0" err="1"/>
              <a:t>int</a:t>
            </a:r>
            <a:r>
              <a:rPr lang="en-IN" dirty="0"/>
              <a:t> </a:t>
            </a:r>
            <a:r>
              <a:rPr lang="en-IN" dirty="0" err="1"/>
              <a:t>i</a:t>
            </a:r>
            <a:r>
              <a:rPr lang="en-IN" dirty="0"/>
              <a:t>=0; </a:t>
            </a:r>
            <a:r>
              <a:rPr lang="en-IN" dirty="0" err="1"/>
              <a:t>i</a:t>
            </a:r>
            <a:r>
              <a:rPr lang="en-IN" dirty="0"/>
              <a:t>&lt;6;i++){</a:t>
            </a:r>
          </a:p>
          <a:p>
            <a:r>
              <a:rPr lang="en-IN" dirty="0"/>
              <a:t>     </a:t>
            </a:r>
            <a:r>
              <a:rPr lang="en-IN" dirty="0" err="1"/>
              <a:t>cout</a:t>
            </a:r>
            <a:r>
              <a:rPr lang="en-IN" dirty="0"/>
              <a:t>&lt;&lt;*p&lt;&lt;</a:t>
            </a:r>
            <a:r>
              <a:rPr lang="en-IN" dirty="0" err="1"/>
              <a:t>endl</a:t>
            </a:r>
            <a:r>
              <a:rPr lang="en-IN" dirty="0"/>
              <a:t>;</a:t>
            </a:r>
          </a:p>
          <a:p>
            <a:r>
              <a:rPr lang="en-IN" dirty="0"/>
              <a:t>     //++ moves the pointer to next </a:t>
            </a:r>
            <a:r>
              <a:rPr lang="en-IN" dirty="0" err="1"/>
              <a:t>int</a:t>
            </a:r>
            <a:r>
              <a:rPr lang="en-IN" dirty="0"/>
              <a:t> position</a:t>
            </a:r>
          </a:p>
          <a:p>
            <a:r>
              <a:rPr lang="en-IN" dirty="0"/>
              <a:t>     p++;</a:t>
            </a:r>
          </a:p>
          <a:p>
            <a:r>
              <a:rPr lang="en-IN" dirty="0"/>
              <a:t>   }</a:t>
            </a:r>
          </a:p>
          <a:p>
            <a:r>
              <a:rPr lang="en-IN" dirty="0"/>
              <a:t>   return 0;</a:t>
            </a:r>
          </a:p>
          <a:p>
            <a:r>
              <a:rPr lang="en-IN" dirty="0"/>
              <a:t>}</a:t>
            </a:r>
          </a:p>
        </p:txBody>
      </p:sp>
      <p:sp>
        <p:nvSpPr>
          <p:cNvPr id="7" name="Rectangle 6"/>
          <p:cNvSpPr/>
          <p:nvPr/>
        </p:nvSpPr>
        <p:spPr>
          <a:xfrm>
            <a:off x="8545484" y="3308466"/>
            <a:ext cx="2294311" cy="2394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OUTPUT:</a:t>
            </a:r>
          </a:p>
          <a:p>
            <a:r>
              <a:rPr lang="en-IN" dirty="0"/>
              <a:t>0</a:t>
            </a:r>
          </a:p>
          <a:p>
            <a:r>
              <a:rPr lang="en-IN" dirty="0"/>
              <a:t>1</a:t>
            </a:r>
          </a:p>
          <a:p>
            <a:r>
              <a:rPr lang="en-IN" dirty="0"/>
              <a:t>2</a:t>
            </a:r>
          </a:p>
          <a:p>
            <a:r>
              <a:rPr lang="en-IN" dirty="0"/>
              <a:t>3</a:t>
            </a:r>
          </a:p>
          <a:p>
            <a:r>
              <a:rPr lang="en-IN" dirty="0"/>
              <a:t>4</a:t>
            </a:r>
          </a:p>
          <a:p>
            <a:r>
              <a:rPr lang="en-IN" dirty="0"/>
              <a:t>5</a:t>
            </a:r>
          </a:p>
          <a:p>
            <a:r>
              <a:rPr lang="en-IN" dirty="0"/>
              <a:t>6</a:t>
            </a:r>
          </a:p>
          <a:p>
            <a:pPr algn="ctr"/>
            <a:endParaRPr lang="en-IN" dirty="0"/>
          </a:p>
        </p:txBody>
      </p:sp>
    </p:spTree>
    <p:extLst>
      <p:ext uri="{BB962C8B-B14F-4D97-AF65-F5344CB8AC3E}">
        <p14:creationId xmlns:p14="http://schemas.microsoft.com/office/powerpoint/2010/main" val="240711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806" y="1246910"/>
            <a:ext cx="10782993" cy="5020886"/>
          </a:xfrm>
        </p:spPr>
        <p:txBody>
          <a:bodyPr/>
          <a:lstStyle/>
          <a:p>
            <a:r>
              <a:rPr lang="en-IN" dirty="0"/>
              <a:t>this pointer hold the </a:t>
            </a:r>
            <a:r>
              <a:rPr lang="en-IN" dirty="0" err="1"/>
              <a:t>adderss</a:t>
            </a:r>
            <a:r>
              <a:rPr lang="en-IN" dirty="0"/>
              <a:t> of current object</a:t>
            </a:r>
          </a:p>
          <a:p>
            <a:r>
              <a:rPr lang="en-IN" dirty="0" err="1"/>
              <a:t>int</a:t>
            </a:r>
            <a:r>
              <a:rPr lang="en-IN" dirty="0"/>
              <a:t> </a:t>
            </a:r>
            <a:r>
              <a:rPr lang="en-IN" dirty="0" err="1"/>
              <a:t>num</a:t>
            </a:r>
            <a:r>
              <a:rPr lang="en-IN" dirty="0"/>
              <a:t>;</a:t>
            </a:r>
          </a:p>
          <a:p>
            <a:r>
              <a:rPr lang="en-IN" dirty="0"/>
              <a:t>This-&gt;</a:t>
            </a:r>
            <a:r>
              <a:rPr lang="en-IN" dirty="0" err="1"/>
              <a:t>num</a:t>
            </a:r>
            <a:r>
              <a:rPr lang="en-IN" dirty="0"/>
              <a:t>=</a:t>
            </a:r>
            <a:r>
              <a:rPr lang="en-IN" dirty="0" err="1"/>
              <a:t>num</a:t>
            </a:r>
            <a:r>
              <a:rPr lang="en-IN" dirty="0"/>
              <a:t>;</a:t>
            </a:r>
          </a:p>
        </p:txBody>
      </p:sp>
      <p:sp>
        <p:nvSpPr>
          <p:cNvPr id="4" name="Rectangle 3"/>
          <p:cNvSpPr/>
          <p:nvPr/>
        </p:nvSpPr>
        <p:spPr>
          <a:xfrm>
            <a:off x="570807" y="344027"/>
            <a:ext cx="10782993" cy="90288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This Pointers</a:t>
            </a:r>
          </a:p>
        </p:txBody>
      </p:sp>
    </p:spTree>
    <p:extLst>
      <p:ext uri="{BB962C8B-B14F-4D97-AF65-F5344CB8AC3E}">
        <p14:creationId xmlns:p14="http://schemas.microsoft.com/office/powerpoint/2010/main" val="1746858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7156"/>
            <a:ext cx="10515600" cy="6051666"/>
          </a:xfrm>
        </p:spPr>
        <p:txBody>
          <a:bodyPr>
            <a:noAutofit/>
          </a:bodyPr>
          <a:lstStyle/>
          <a:p>
            <a:pPr marL="0" indent="0">
              <a:buNone/>
            </a:pPr>
            <a:br>
              <a:rPr lang="en-IN" sz="5400" dirty="0"/>
            </a:br>
            <a:endParaRPr lang="en-IN" sz="5400" dirty="0"/>
          </a:p>
        </p:txBody>
      </p:sp>
      <p:sp>
        <p:nvSpPr>
          <p:cNvPr id="4" name="Rectangle 3"/>
          <p:cNvSpPr/>
          <p:nvPr/>
        </p:nvSpPr>
        <p:spPr>
          <a:xfrm>
            <a:off x="448886" y="1346662"/>
            <a:ext cx="6949440" cy="537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IN" sz="2000" dirty="0"/>
              <a:t>#include&lt;</a:t>
            </a:r>
            <a:r>
              <a:rPr lang="en-IN" sz="2000" dirty="0" err="1"/>
              <a:t>iostream</a:t>
            </a:r>
            <a:r>
              <a:rPr lang="en-IN" sz="2000" dirty="0"/>
              <a:t>&gt;</a:t>
            </a:r>
          </a:p>
          <a:p>
            <a:pPr fontAlgn="base"/>
            <a:r>
              <a:rPr lang="en-IN" sz="2000" dirty="0"/>
              <a:t>using namespace </a:t>
            </a:r>
            <a:r>
              <a:rPr lang="en-IN" sz="2000" dirty="0" err="1"/>
              <a:t>std</a:t>
            </a:r>
            <a:r>
              <a:rPr lang="en-IN" sz="2000" dirty="0"/>
              <a:t>;</a:t>
            </a:r>
          </a:p>
          <a:p>
            <a:pPr fontAlgn="base"/>
            <a:r>
              <a:rPr lang="en-IN" sz="2000" dirty="0"/>
              <a:t>void swap(</a:t>
            </a:r>
            <a:r>
              <a:rPr lang="en-IN" sz="2000" dirty="0" err="1"/>
              <a:t>int</a:t>
            </a:r>
            <a:r>
              <a:rPr lang="en-IN" sz="2000" dirty="0"/>
              <a:t> *a ,</a:t>
            </a:r>
            <a:r>
              <a:rPr lang="en-IN" sz="2000" dirty="0" err="1"/>
              <a:t>int</a:t>
            </a:r>
            <a:r>
              <a:rPr lang="en-IN" sz="2000" dirty="0"/>
              <a:t> *b );</a:t>
            </a:r>
          </a:p>
          <a:p>
            <a:pPr fontAlgn="base"/>
            <a:r>
              <a:rPr lang="en-IN" sz="2000" dirty="0"/>
              <a:t>//Call By Reference</a:t>
            </a:r>
          </a:p>
          <a:p>
            <a:pPr fontAlgn="base"/>
            <a:r>
              <a:rPr lang="en-IN" sz="2000" dirty="0" err="1"/>
              <a:t>int</a:t>
            </a:r>
            <a:r>
              <a:rPr lang="en-IN" sz="2000" dirty="0"/>
              <a:t> main()</a:t>
            </a:r>
          </a:p>
          <a:p>
            <a:pPr fontAlgn="base"/>
            <a:r>
              <a:rPr lang="en-IN" sz="2000" dirty="0"/>
              <a:t>{</a:t>
            </a:r>
          </a:p>
          <a:p>
            <a:pPr fontAlgn="base"/>
            <a:r>
              <a:rPr lang="en-IN" sz="2000" dirty="0"/>
              <a:t>  </a:t>
            </a:r>
            <a:r>
              <a:rPr lang="en-IN" sz="2000" dirty="0" err="1"/>
              <a:t>int</a:t>
            </a:r>
            <a:r>
              <a:rPr lang="en-IN" sz="2000" dirty="0"/>
              <a:t> </a:t>
            </a:r>
            <a:r>
              <a:rPr lang="en-IN" sz="2000" dirty="0" err="1"/>
              <a:t>p,q</a:t>
            </a:r>
            <a:r>
              <a:rPr lang="en-IN" sz="2000" dirty="0"/>
              <a:t>;</a:t>
            </a:r>
          </a:p>
          <a:p>
            <a:pPr fontAlgn="base"/>
            <a:r>
              <a:rPr lang="en-IN" sz="2000" dirty="0"/>
              <a:t> </a:t>
            </a:r>
            <a:r>
              <a:rPr lang="en-IN" sz="2000" dirty="0" err="1"/>
              <a:t>cout</a:t>
            </a:r>
            <a:r>
              <a:rPr lang="en-IN" sz="2000" dirty="0"/>
              <a:t>&lt;&lt;"\</a:t>
            </a:r>
            <a:r>
              <a:rPr lang="en-IN" sz="2000" dirty="0" err="1"/>
              <a:t>nEnter</a:t>
            </a:r>
            <a:r>
              <a:rPr lang="en-IN" sz="2000" dirty="0"/>
              <a:t> Two Number You Want To Swap \n";</a:t>
            </a:r>
          </a:p>
          <a:p>
            <a:pPr fontAlgn="base"/>
            <a:r>
              <a:rPr lang="en-IN" sz="2000" dirty="0" err="1"/>
              <a:t>cin</a:t>
            </a:r>
            <a:r>
              <a:rPr lang="en-IN" sz="2000" dirty="0"/>
              <a:t>&gt;&gt;p&gt;&gt;q;</a:t>
            </a:r>
          </a:p>
          <a:p>
            <a:pPr fontAlgn="base"/>
            <a:r>
              <a:rPr lang="en-IN" sz="2000" dirty="0"/>
              <a:t>swap(&amp;</a:t>
            </a:r>
            <a:r>
              <a:rPr lang="en-IN" sz="2000" dirty="0" err="1"/>
              <a:t>p,&amp;q</a:t>
            </a:r>
            <a:r>
              <a:rPr lang="en-IN" sz="2000" dirty="0"/>
              <a:t>);</a:t>
            </a:r>
          </a:p>
          <a:p>
            <a:pPr fontAlgn="base"/>
            <a:r>
              <a:rPr lang="en-IN" sz="2000" dirty="0" err="1"/>
              <a:t>cout</a:t>
            </a:r>
            <a:r>
              <a:rPr lang="en-IN" sz="2000" dirty="0"/>
              <a:t>&lt;&lt;"\</a:t>
            </a:r>
            <a:r>
              <a:rPr lang="en-IN" sz="2000" dirty="0" err="1"/>
              <a:t>nAfter</a:t>
            </a:r>
            <a:r>
              <a:rPr lang="en-IN" sz="2000" dirty="0"/>
              <a:t> Swapping Numbers Are Given below\n\n";</a:t>
            </a:r>
          </a:p>
          <a:p>
            <a:pPr fontAlgn="base"/>
            <a:r>
              <a:rPr lang="en-IN" sz="2000" dirty="0" err="1"/>
              <a:t>cout</a:t>
            </a:r>
            <a:r>
              <a:rPr lang="en-IN" sz="2000" dirty="0"/>
              <a:t>&lt;&lt;p&lt;&lt;"   "&lt;&lt;q&lt;&lt;" \n";</a:t>
            </a:r>
          </a:p>
          <a:p>
            <a:pPr fontAlgn="base"/>
            <a:r>
              <a:rPr lang="en-IN" sz="2000" dirty="0"/>
              <a:t>     return 0;</a:t>
            </a:r>
          </a:p>
          <a:p>
            <a:pPr fontAlgn="base"/>
            <a:r>
              <a:rPr lang="en-IN" sz="2000" dirty="0"/>
              <a:t>}</a:t>
            </a:r>
          </a:p>
          <a:p>
            <a:pPr algn="ctr"/>
            <a:endParaRPr lang="en-IN" dirty="0"/>
          </a:p>
        </p:txBody>
      </p:sp>
      <p:sp>
        <p:nvSpPr>
          <p:cNvPr id="5" name="Rectangle 4"/>
          <p:cNvSpPr/>
          <p:nvPr/>
        </p:nvSpPr>
        <p:spPr>
          <a:xfrm>
            <a:off x="7586751" y="1346662"/>
            <a:ext cx="4283825" cy="5336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r>
              <a:rPr lang="en-IN" dirty="0"/>
              <a:t>void swap(</a:t>
            </a:r>
            <a:r>
              <a:rPr lang="en-IN" dirty="0" err="1"/>
              <a:t>int</a:t>
            </a:r>
            <a:r>
              <a:rPr lang="en-IN" dirty="0"/>
              <a:t> *</a:t>
            </a:r>
            <a:r>
              <a:rPr lang="en-IN" dirty="0" err="1"/>
              <a:t>a,int</a:t>
            </a:r>
            <a:r>
              <a:rPr lang="en-IN" dirty="0"/>
              <a:t> *b)</a:t>
            </a:r>
          </a:p>
          <a:p>
            <a:pPr fontAlgn="base"/>
            <a:r>
              <a:rPr lang="en-IN" dirty="0"/>
              <a:t>{</a:t>
            </a:r>
          </a:p>
          <a:p>
            <a:pPr fontAlgn="base"/>
            <a:r>
              <a:rPr lang="en-IN" dirty="0" err="1"/>
              <a:t>int</a:t>
            </a:r>
            <a:r>
              <a:rPr lang="en-IN" dirty="0"/>
              <a:t> c;</a:t>
            </a:r>
          </a:p>
          <a:p>
            <a:pPr fontAlgn="base"/>
            <a:r>
              <a:rPr lang="en-IN" dirty="0"/>
              <a:t>c=*a;</a:t>
            </a:r>
          </a:p>
          <a:p>
            <a:pPr fontAlgn="base"/>
            <a:r>
              <a:rPr lang="en-IN" dirty="0"/>
              <a:t>*a=*b;</a:t>
            </a:r>
          </a:p>
          <a:p>
            <a:pPr fontAlgn="base"/>
            <a:r>
              <a:rPr lang="en-IN" dirty="0"/>
              <a:t>*b=c; </a:t>
            </a:r>
          </a:p>
          <a:p>
            <a:pPr fontAlgn="base"/>
            <a:r>
              <a:rPr lang="en-IN" dirty="0"/>
              <a:t>}</a:t>
            </a:r>
          </a:p>
          <a:p>
            <a:pPr fontAlgn="base"/>
            <a:endParaRPr lang="en-IN" dirty="0"/>
          </a:p>
          <a:p>
            <a:pPr fontAlgn="base"/>
            <a:r>
              <a:rPr lang="en-IN" dirty="0"/>
              <a:t>Output:</a:t>
            </a:r>
          </a:p>
          <a:p>
            <a:pPr fontAlgn="base"/>
            <a:r>
              <a:rPr lang="en-IN" dirty="0"/>
              <a:t>Enter Two Number You Want to Swap</a:t>
            </a:r>
          </a:p>
          <a:p>
            <a:pPr fontAlgn="base"/>
            <a:r>
              <a:rPr lang="en-IN" dirty="0"/>
              <a:t>10 20</a:t>
            </a:r>
          </a:p>
          <a:p>
            <a:pPr fontAlgn="base"/>
            <a:r>
              <a:rPr lang="en-IN" dirty="0"/>
              <a:t>After Swapping Numbers Are Given below</a:t>
            </a:r>
          </a:p>
          <a:p>
            <a:pPr fontAlgn="base"/>
            <a:r>
              <a:rPr lang="en-IN" dirty="0"/>
              <a:t>20 10</a:t>
            </a:r>
          </a:p>
          <a:p>
            <a:pPr fontAlgn="base"/>
            <a:endParaRPr lang="en-IN" dirty="0"/>
          </a:p>
        </p:txBody>
      </p:sp>
      <p:sp>
        <p:nvSpPr>
          <p:cNvPr id="7" name="Rectangle 6"/>
          <p:cNvSpPr/>
          <p:nvPr/>
        </p:nvSpPr>
        <p:spPr>
          <a:xfrm>
            <a:off x="448886" y="180325"/>
            <a:ext cx="10782993" cy="90288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Function using pointers</a:t>
            </a:r>
          </a:p>
        </p:txBody>
      </p:sp>
    </p:spTree>
    <p:extLst>
      <p:ext uri="{BB962C8B-B14F-4D97-AF65-F5344CB8AC3E}">
        <p14:creationId xmlns:p14="http://schemas.microsoft.com/office/powerpoint/2010/main" val="3415507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938" y="0"/>
            <a:ext cx="9138062" cy="990600"/>
          </a:xfrm>
          <a:solidFill>
            <a:schemeClr val="accent5">
              <a:lumMod val="75000"/>
            </a:schemeClr>
          </a:solidFill>
        </p:spPr>
        <p:txBody>
          <a:bodyPr vert="horz" lIns="91440" tIns="45720" rIns="91440" bIns="45720" rtlCol="0" anchor="ctr">
            <a:normAutofit/>
          </a:bodyPr>
          <a:lstStyle/>
          <a:p>
            <a:r>
              <a:rPr lang="en-US" dirty="0">
                <a:solidFill>
                  <a:schemeClr val="bg1"/>
                </a:solidFill>
              </a:rPr>
              <a:t>Type conversion and type casting</a:t>
            </a:r>
          </a:p>
        </p:txBody>
      </p:sp>
      <p:sp>
        <p:nvSpPr>
          <p:cNvPr id="3" name="Content Placeholder 2"/>
          <p:cNvSpPr>
            <a:spLocks noGrp="1"/>
          </p:cNvSpPr>
          <p:nvPr>
            <p:ph idx="1"/>
          </p:nvPr>
        </p:nvSpPr>
        <p:spPr>
          <a:xfrm>
            <a:off x="1981200" y="1219201"/>
            <a:ext cx="8229600" cy="2209799"/>
          </a:xfrm>
        </p:spPr>
        <p:txBody>
          <a:bodyPr>
            <a:normAutofit/>
          </a:bodyPr>
          <a:lstStyle/>
          <a:p>
            <a:pPr algn="just"/>
            <a:r>
              <a:rPr lang="en-US" sz="2400" dirty="0">
                <a:latin typeface="Times New Roman" pitchFamily="18" charset="0"/>
                <a:cs typeface="Times New Roman" pitchFamily="18" charset="0"/>
              </a:rPr>
              <a:t>Type conversion or typecasting of variables refers to changing a variable of one data type into another. While type conversion is done implicitly, casting has to be done explicitly by the programmer.</a:t>
            </a:r>
          </a:p>
        </p:txBody>
      </p:sp>
      <p:pic>
        <p:nvPicPr>
          <p:cNvPr id="33794" name="Picture 2"/>
          <p:cNvPicPr>
            <a:picLocks noChangeAspect="1" noChangeArrowheads="1"/>
          </p:cNvPicPr>
          <p:nvPr/>
        </p:nvPicPr>
        <p:blipFill>
          <a:blip r:embed="rId2"/>
          <a:srcRect/>
          <a:stretch>
            <a:fillRect/>
          </a:stretch>
        </p:blipFill>
        <p:spPr bwMode="auto">
          <a:xfrm>
            <a:off x="2286000" y="2971800"/>
            <a:ext cx="6991350" cy="3219450"/>
          </a:xfrm>
          <a:prstGeom prst="rect">
            <a:avLst/>
          </a:prstGeom>
          <a:noFill/>
          <a:ln w="9525">
            <a:noFill/>
            <a:miter lim="800000"/>
            <a:headEnd/>
            <a:tailEnd/>
          </a:ln>
          <a:effectLst/>
        </p:spPr>
      </p:pic>
    </p:spTree>
    <p:extLst>
      <p:ext uri="{BB962C8B-B14F-4D97-AF65-F5344CB8AC3E}">
        <p14:creationId xmlns:p14="http://schemas.microsoft.com/office/powerpoint/2010/main" val="847456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a:solidFill>
            <a:schemeClr val="accent5">
              <a:lumMod val="75000"/>
            </a:schemeClr>
          </a:solidFill>
        </p:spPr>
        <p:txBody>
          <a:bodyPr vert="horz" lIns="91440" tIns="45720" rIns="91440" bIns="45720" rtlCol="0" anchor="ctr">
            <a:normAutofit/>
          </a:bodyPr>
          <a:lstStyle/>
          <a:p>
            <a:r>
              <a:rPr lang="en-US" dirty="0">
                <a:solidFill>
                  <a:schemeClr val="bg1"/>
                </a:solidFill>
              </a:rPr>
              <a:t>Type Casting</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Type casting an arithmetic expression tells the compiler to represent the value of the expression in a certain format.</a:t>
            </a:r>
          </a:p>
          <a:p>
            <a:pPr algn="just"/>
            <a:r>
              <a:rPr lang="en-US" sz="2400" dirty="0">
                <a:latin typeface="Times New Roman" pitchFamily="18" charset="0"/>
                <a:cs typeface="Times New Roman" pitchFamily="18" charset="0"/>
              </a:rPr>
              <a:t> It is done when the value of a higher data type has to be converted into the value of a lower data type. </a:t>
            </a:r>
          </a:p>
          <a:p>
            <a:pPr algn="just"/>
            <a:r>
              <a:rPr lang="en-US" sz="2400" dirty="0">
                <a:latin typeface="Times New Roman" pitchFamily="18" charset="0"/>
                <a:cs typeface="Times New Roman" pitchFamily="18" charset="0"/>
              </a:rPr>
              <a:t>However, this cast is under the programmer’s control and not under the compiler’s control. The general syntax for type casting is </a:t>
            </a:r>
            <a:r>
              <a:rPr lang="en-US" sz="2400" dirty="0" err="1">
                <a:solidFill>
                  <a:srgbClr val="FF0000"/>
                </a:solidFill>
                <a:latin typeface="Times New Roman" pitchFamily="18" charset="0"/>
                <a:cs typeface="Times New Roman" pitchFamily="18" charset="0"/>
              </a:rPr>
              <a:t>destination_variable_name</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destination_data_ty</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pe</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source_variable_name</a:t>
            </a:r>
            <a:r>
              <a:rPr lang="en-US" sz="2400" dirty="0">
                <a:solidFill>
                  <a:srgbClr val="FF0000"/>
                </a:solidFill>
                <a:latin typeface="Times New Roman" pitchFamily="18" charset="0"/>
                <a:cs typeface="Times New Roman" pitchFamily="18" charset="0"/>
              </a:rPr>
              <a:t>);</a:t>
            </a:r>
          </a:p>
        </p:txBody>
      </p:sp>
      <p:sp>
        <p:nvSpPr>
          <p:cNvPr id="5" name="Rectangle 4"/>
          <p:cNvSpPr/>
          <p:nvPr/>
        </p:nvSpPr>
        <p:spPr>
          <a:xfrm>
            <a:off x="4039985" y="4763800"/>
            <a:ext cx="4112029" cy="93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float </a:t>
            </a:r>
            <a:r>
              <a:rPr lang="en-IN" dirty="0" err="1"/>
              <a:t>sal</a:t>
            </a:r>
            <a:r>
              <a:rPr lang="en-IN" dirty="0"/>
              <a:t>=10000.00;</a:t>
            </a:r>
          </a:p>
          <a:p>
            <a:r>
              <a:rPr lang="en-IN" dirty="0" err="1"/>
              <a:t>int</a:t>
            </a:r>
            <a:r>
              <a:rPr lang="en-IN" dirty="0"/>
              <a:t> income;</a:t>
            </a:r>
          </a:p>
          <a:p>
            <a:r>
              <a:rPr lang="en-IN" dirty="0"/>
              <a:t>Income=</a:t>
            </a:r>
            <a:r>
              <a:rPr lang="en-IN" dirty="0" err="1"/>
              <a:t>int</a:t>
            </a:r>
            <a:r>
              <a:rPr lang="en-IN" dirty="0"/>
              <a:t>(</a:t>
            </a:r>
            <a:r>
              <a:rPr lang="en-IN" dirty="0" err="1"/>
              <a:t>sal</a:t>
            </a:r>
            <a:r>
              <a:rPr lang="en-IN" dirty="0"/>
              <a:t>);</a:t>
            </a:r>
          </a:p>
        </p:txBody>
      </p:sp>
    </p:spTree>
    <p:extLst>
      <p:ext uri="{BB962C8B-B14F-4D97-AF65-F5344CB8AC3E}">
        <p14:creationId xmlns:p14="http://schemas.microsoft.com/office/powerpoint/2010/main" val="352846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C++ I/O operation occurs in streams, which involve transfer of information into byte</a:t>
            </a:r>
          </a:p>
          <a:p>
            <a:r>
              <a:rPr lang="en-IN" dirty="0"/>
              <a:t>It’s a  sequences of bytes</a:t>
            </a:r>
          </a:p>
          <a:p>
            <a:r>
              <a:rPr lang="en-IN" dirty="0"/>
              <a:t>Stream involved in two ways</a:t>
            </a:r>
          </a:p>
          <a:p>
            <a:pPr algn="just"/>
            <a:r>
              <a:rPr lang="en-US" dirty="0">
                <a:cs typeface="Times New Roman" pitchFamily="18" charset="0"/>
              </a:rPr>
              <a:t>It is the source as well as the destination of data</a:t>
            </a:r>
          </a:p>
          <a:p>
            <a:pPr algn="just"/>
            <a:r>
              <a:rPr lang="en-US" dirty="0">
                <a:cs typeface="Times New Roman" pitchFamily="18" charset="0"/>
              </a:rPr>
              <a:t>C++ programs input data and output data from a stream.</a:t>
            </a:r>
          </a:p>
          <a:p>
            <a:pPr algn="just"/>
            <a:r>
              <a:rPr lang="en-US" dirty="0">
                <a:cs typeface="Times New Roman" pitchFamily="18" charset="0"/>
              </a:rPr>
              <a:t> Streams are related with a physical device such as the monitor or with a file stored on the secondary memory.</a:t>
            </a:r>
          </a:p>
          <a:p>
            <a:pPr algn="just"/>
            <a:r>
              <a:rPr lang="en-US" dirty="0">
                <a:cs typeface="Times New Roman" pitchFamily="18" charset="0"/>
              </a:rPr>
              <a:t>In a text stream, the sequence of characters is divided into lines, with each line being terminated.</a:t>
            </a:r>
          </a:p>
          <a:p>
            <a:pPr algn="just"/>
            <a:r>
              <a:rPr lang="en-US" dirty="0">
                <a:cs typeface="Times New Roman" pitchFamily="18" charset="0"/>
              </a:rPr>
              <a:t>With a new-line character (\n) . On the other hand, a binary stream contains data values using  their memory representation.</a:t>
            </a:r>
          </a:p>
          <a:p>
            <a:endParaRPr lang="en-IN" dirty="0"/>
          </a:p>
          <a:p>
            <a:endParaRPr lang="en-IN" dirty="0"/>
          </a:p>
        </p:txBody>
      </p:sp>
      <p:sp>
        <p:nvSpPr>
          <p:cNvPr id="4" name="Rectangle 3"/>
          <p:cNvSpPr/>
          <p:nvPr/>
        </p:nvSpPr>
        <p:spPr>
          <a:xfrm>
            <a:off x="570807" y="246205"/>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I/O Operation</a:t>
            </a:r>
          </a:p>
        </p:txBody>
      </p:sp>
    </p:spTree>
    <p:extLst>
      <p:ext uri="{BB962C8B-B14F-4D97-AF65-F5344CB8AC3E}">
        <p14:creationId xmlns:p14="http://schemas.microsoft.com/office/powerpoint/2010/main" val="32902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6829" y="2383516"/>
            <a:ext cx="335834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Stream in C</a:t>
            </a:r>
          </a:p>
        </p:txBody>
      </p:sp>
      <p:sp>
        <p:nvSpPr>
          <p:cNvPr id="5" name="Rectangle 4"/>
          <p:cNvSpPr/>
          <p:nvPr/>
        </p:nvSpPr>
        <p:spPr>
          <a:xfrm>
            <a:off x="2421774" y="3624350"/>
            <a:ext cx="2482735" cy="748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 Stream</a:t>
            </a:r>
          </a:p>
        </p:txBody>
      </p:sp>
      <p:sp>
        <p:nvSpPr>
          <p:cNvPr id="6" name="Rectangle 5"/>
          <p:cNvSpPr/>
          <p:nvPr/>
        </p:nvSpPr>
        <p:spPr>
          <a:xfrm>
            <a:off x="7082443" y="3677400"/>
            <a:ext cx="2726575" cy="748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Binary Stream</a:t>
            </a:r>
          </a:p>
        </p:txBody>
      </p:sp>
      <p:cxnSp>
        <p:nvCxnSpPr>
          <p:cNvPr id="8" name="Straight Connector 7"/>
          <p:cNvCxnSpPr/>
          <p:nvPr/>
        </p:nvCxnSpPr>
        <p:spPr>
          <a:xfrm flipH="1">
            <a:off x="5931131" y="2965407"/>
            <a:ext cx="12469" cy="326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06735" y="3291840"/>
            <a:ext cx="3768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23360" y="3291840"/>
            <a:ext cx="0" cy="332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775171" y="3291840"/>
            <a:ext cx="0" cy="38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6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&lt;&lt;   operator –It can use multiple times in the same line.</a:t>
            </a:r>
          </a:p>
          <a:p>
            <a:r>
              <a:rPr lang="en-IN" dirty="0"/>
              <a:t>Its called Cascading</a:t>
            </a:r>
          </a:p>
          <a:p>
            <a:r>
              <a:rPr lang="en-IN" dirty="0" err="1"/>
              <a:t>Cout</a:t>
            </a:r>
            <a:r>
              <a:rPr lang="en-IN" dirty="0"/>
              <a:t> ,</a:t>
            </a:r>
            <a:r>
              <a:rPr lang="en-IN" dirty="0" err="1"/>
              <a:t>Cin</a:t>
            </a:r>
            <a:r>
              <a:rPr lang="en-IN" dirty="0"/>
              <a:t> can cascaded</a:t>
            </a:r>
          </a:p>
          <a:p>
            <a:endParaRPr lang="en-IN" dirty="0"/>
          </a:p>
          <a:p>
            <a:r>
              <a:rPr lang="en-IN" dirty="0"/>
              <a:t>For example</a:t>
            </a:r>
          </a:p>
          <a:p>
            <a:r>
              <a:rPr lang="en-IN" dirty="0" err="1"/>
              <a:t>cout</a:t>
            </a:r>
            <a:r>
              <a:rPr lang="en-IN" dirty="0"/>
              <a:t>&lt;&lt;“\n Enter the Marks”;</a:t>
            </a:r>
          </a:p>
          <a:p>
            <a:r>
              <a:rPr lang="en-IN" dirty="0" err="1"/>
              <a:t>cin</a:t>
            </a:r>
            <a:r>
              <a:rPr lang="en-IN" dirty="0"/>
              <a:t>&gt;&gt; </a:t>
            </a:r>
            <a:r>
              <a:rPr lang="en-IN" dirty="0" err="1"/>
              <a:t>ComputerNetworks</a:t>
            </a:r>
            <a:r>
              <a:rPr lang="en-IN" dirty="0"/>
              <a:t>&gt;&gt;OODP;</a:t>
            </a:r>
          </a:p>
        </p:txBody>
      </p:sp>
      <p:sp>
        <p:nvSpPr>
          <p:cNvPr id="4" name="Rectangle 3"/>
          <p:cNvSpPr/>
          <p:nvPr/>
        </p:nvSpPr>
        <p:spPr>
          <a:xfrm>
            <a:off x="570807" y="392661"/>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Cascading of Input or Output Operators</a:t>
            </a:r>
          </a:p>
        </p:txBody>
      </p:sp>
    </p:spTree>
    <p:extLst>
      <p:ext uri="{BB962C8B-B14F-4D97-AF65-F5344CB8AC3E}">
        <p14:creationId xmlns:p14="http://schemas.microsoft.com/office/powerpoint/2010/main" val="357377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char marks;</a:t>
            </a:r>
          </a:p>
          <a:p>
            <a:r>
              <a:rPr lang="en-IN" dirty="0" err="1"/>
              <a:t>cin.get</a:t>
            </a:r>
            <a:r>
              <a:rPr lang="en-IN" dirty="0"/>
              <a:t>(marks);//The value for marks is read</a:t>
            </a:r>
          </a:p>
          <a:p>
            <a:r>
              <a:rPr lang="en-IN" dirty="0"/>
              <a:t>OR</a:t>
            </a:r>
          </a:p>
          <a:p>
            <a:r>
              <a:rPr lang="en-IN" dirty="0"/>
              <a:t>marks=</a:t>
            </a:r>
            <a:r>
              <a:rPr lang="en-IN" dirty="0" err="1"/>
              <a:t>cin.get</a:t>
            </a:r>
            <a:r>
              <a:rPr lang="en-IN" dirty="0"/>
              <a:t>();//A character is read and assigned to marks</a:t>
            </a:r>
          </a:p>
          <a:p>
            <a:pPr marL="0" indent="0">
              <a:buNone/>
            </a:pPr>
            <a:endParaRPr lang="en-IN" dirty="0"/>
          </a:p>
          <a:p>
            <a:r>
              <a:rPr lang="en-IN" dirty="0"/>
              <a:t>string </a:t>
            </a:r>
            <a:r>
              <a:rPr lang="en-IN" dirty="0" err="1"/>
              <a:t>empname</a:t>
            </a:r>
            <a:r>
              <a:rPr lang="en-IN" dirty="0"/>
              <a:t>;</a:t>
            </a:r>
          </a:p>
          <a:p>
            <a:r>
              <a:rPr lang="en-IN" dirty="0" err="1"/>
              <a:t>cin.getline</a:t>
            </a:r>
            <a:r>
              <a:rPr lang="en-IN" dirty="0"/>
              <a:t>(empname,20);</a:t>
            </a:r>
          </a:p>
          <a:p>
            <a:r>
              <a:rPr lang="en-IN" dirty="0" err="1"/>
              <a:t>Cout</a:t>
            </a:r>
            <a:r>
              <a:rPr lang="en-IN" dirty="0"/>
              <a:t>&lt;&lt;“\n Welcome ,”&lt;&lt;</a:t>
            </a:r>
            <a:r>
              <a:rPr lang="en-IN" dirty="0" err="1"/>
              <a:t>empname</a:t>
            </a:r>
            <a:r>
              <a:rPr lang="en-IN" dirty="0"/>
              <a:t>;</a:t>
            </a:r>
          </a:p>
        </p:txBody>
      </p:sp>
      <p:sp>
        <p:nvSpPr>
          <p:cNvPr id="4" name="Rectangle 3"/>
          <p:cNvSpPr/>
          <p:nvPr/>
        </p:nvSpPr>
        <p:spPr>
          <a:xfrm>
            <a:off x="704503" y="246207"/>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Reading and Writing Characters and Strings</a:t>
            </a:r>
          </a:p>
        </p:txBody>
      </p:sp>
    </p:spTree>
    <p:extLst>
      <p:ext uri="{BB962C8B-B14F-4D97-AF65-F5344CB8AC3E}">
        <p14:creationId xmlns:p14="http://schemas.microsoft.com/office/powerpoint/2010/main" val="127008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a:stCxn id="6" idx="2"/>
          </p:cNvCxnSpPr>
          <p:nvPr/>
        </p:nvCxnSpPr>
        <p:spPr>
          <a:xfrm flipH="1">
            <a:off x="9351817" y="2457392"/>
            <a:ext cx="1" cy="288846"/>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65076" y="1825625"/>
            <a:ext cx="3988724" cy="1724848"/>
            <a:chOff x="7365076" y="1825625"/>
            <a:chExt cx="3988724" cy="1724848"/>
          </a:xfrm>
        </p:grpSpPr>
        <p:sp>
          <p:nvSpPr>
            <p:cNvPr id="6" name="Rectangle 5"/>
            <p:cNvSpPr/>
            <p:nvPr/>
          </p:nvSpPr>
          <p:spPr>
            <a:xfrm>
              <a:off x="8312727" y="1825625"/>
              <a:ext cx="2078182" cy="63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Formatted I/O</a:t>
              </a:r>
            </a:p>
          </p:txBody>
        </p:sp>
        <p:sp>
          <p:nvSpPr>
            <p:cNvPr id="7" name="Rectangle 6"/>
            <p:cNvSpPr/>
            <p:nvPr/>
          </p:nvSpPr>
          <p:spPr>
            <a:xfrm>
              <a:off x="7365076" y="3018459"/>
              <a:ext cx="1895302" cy="532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I/O class function and </a:t>
              </a:r>
              <a:r>
                <a:rPr lang="en-IN" dirty="0" err="1"/>
                <a:t>flages</a:t>
              </a:r>
              <a:endParaRPr lang="en-IN" dirty="0"/>
            </a:p>
          </p:txBody>
        </p:sp>
        <p:sp>
          <p:nvSpPr>
            <p:cNvPr id="8" name="Rectangle 7"/>
            <p:cNvSpPr/>
            <p:nvPr/>
          </p:nvSpPr>
          <p:spPr>
            <a:xfrm>
              <a:off x="9741131" y="3007280"/>
              <a:ext cx="1612669" cy="502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Manipulators</a:t>
              </a:r>
            </a:p>
          </p:txBody>
        </p:sp>
        <p:cxnSp>
          <p:nvCxnSpPr>
            <p:cNvPr id="13" name="Straight Connector 12"/>
            <p:cNvCxnSpPr/>
            <p:nvPr/>
          </p:nvCxnSpPr>
          <p:spPr>
            <a:xfrm>
              <a:off x="7880465" y="2729612"/>
              <a:ext cx="2942705" cy="16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880465" y="2729612"/>
              <a:ext cx="0" cy="27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823170" y="2729612"/>
              <a:ext cx="0" cy="27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0" name="Picture 3"/>
          <p:cNvPicPr>
            <a:picLocks noGrp="1" noChangeAspect="1" noChangeArrowheads="1"/>
          </p:cNvPicPr>
          <p:nvPr>
            <p:ph idx="1"/>
          </p:nvPr>
        </p:nvPicPr>
        <p:blipFill>
          <a:blip r:embed="rId2"/>
          <a:srcRect/>
          <a:stretch>
            <a:fillRect/>
          </a:stretch>
        </p:blipFill>
        <p:spPr bwMode="auto">
          <a:xfrm>
            <a:off x="142872" y="1526367"/>
            <a:ext cx="7130461" cy="4009909"/>
          </a:xfrm>
          <a:prstGeom prst="rect">
            <a:avLst/>
          </a:prstGeom>
          <a:noFill/>
          <a:ln w="9525">
            <a:noFill/>
            <a:miter lim="800000"/>
            <a:headEnd/>
            <a:tailEnd/>
          </a:ln>
          <a:effectLst/>
        </p:spPr>
      </p:pic>
      <p:sp>
        <p:nvSpPr>
          <p:cNvPr id="21" name="Rectangle 20"/>
          <p:cNvSpPr/>
          <p:nvPr/>
        </p:nvSpPr>
        <p:spPr>
          <a:xfrm>
            <a:off x="7596448" y="3767419"/>
            <a:ext cx="3924992" cy="2916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#include&lt;</a:t>
            </a:r>
            <a:r>
              <a:rPr lang="en-IN" dirty="0" err="1"/>
              <a:t>iostream.h</a:t>
            </a:r>
            <a:r>
              <a:rPr lang="en-IN" dirty="0"/>
              <a:t>&gt;</a:t>
            </a:r>
          </a:p>
          <a:p>
            <a:r>
              <a:rPr lang="en-IN" dirty="0"/>
              <a:t>#define PI 3.14159</a:t>
            </a:r>
          </a:p>
          <a:p>
            <a:r>
              <a:rPr lang="en-IN" dirty="0"/>
              <a:t>main()</a:t>
            </a:r>
          </a:p>
          <a:p>
            <a:r>
              <a:rPr lang="en-IN" dirty="0"/>
              <a:t>{</a:t>
            </a:r>
          </a:p>
          <a:p>
            <a:r>
              <a:rPr lang="en-IN" dirty="0" err="1"/>
              <a:t>cout.precision</a:t>
            </a:r>
            <a:r>
              <a:rPr lang="en-IN" dirty="0"/>
              <a:t>(3);</a:t>
            </a:r>
          </a:p>
          <a:p>
            <a:r>
              <a:rPr lang="en-IN" dirty="0" err="1"/>
              <a:t>cout.width</a:t>
            </a:r>
            <a:r>
              <a:rPr lang="en-IN" dirty="0"/>
              <a:t>(10);</a:t>
            </a:r>
          </a:p>
          <a:p>
            <a:r>
              <a:rPr lang="en-IN" dirty="0" err="1"/>
              <a:t>cout.fill</a:t>
            </a:r>
            <a:r>
              <a:rPr lang="en-IN" dirty="0"/>
              <a:t>(‘*’);</a:t>
            </a:r>
          </a:p>
          <a:p>
            <a:r>
              <a:rPr lang="en-IN" dirty="0" err="1"/>
              <a:t>cout</a:t>
            </a:r>
            <a:r>
              <a:rPr lang="en-IN" dirty="0"/>
              <a:t>&lt;&lt;PI;</a:t>
            </a:r>
          </a:p>
          <a:p>
            <a:r>
              <a:rPr lang="en-IN" dirty="0"/>
              <a:t>Output</a:t>
            </a:r>
          </a:p>
          <a:p>
            <a:r>
              <a:rPr lang="en-IN" dirty="0"/>
              <a:t>*****3.142</a:t>
            </a:r>
          </a:p>
          <a:p>
            <a:endParaRPr lang="en-IN" dirty="0"/>
          </a:p>
        </p:txBody>
      </p:sp>
      <p:sp>
        <p:nvSpPr>
          <p:cNvPr id="23" name="Rectangle 22"/>
          <p:cNvSpPr/>
          <p:nvPr/>
        </p:nvSpPr>
        <p:spPr>
          <a:xfrm>
            <a:off x="338050" y="51875"/>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Formatted Input and Output Operations</a:t>
            </a:r>
          </a:p>
        </p:txBody>
      </p:sp>
    </p:spTree>
    <p:extLst>
      <p:ext uri="{BB962C8B-B14F-4D97-AF65-F5344CB8AC3E}">
        <p14:creationId xmlns:p14="http://schemas.microsoft.com/office/powerpoint/2010/main" val="24747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setf</a:t>
            </a:r>
            <a:r>
              <a:rPr lang="en-US" dirty="0">
                <a:latin typeface="Times New Roman" pitchFamily="18" charset="0"/>
                <a:cs typeface="Times New Roman" pitchFamily="18" charset="0"/>
              </a:rPr>
              <a:t>() is a member function of the </a:t>
            </a:r>
            <a:r>
              <a:rPr lang="en-US" dirty="0" err="1">
                <a:latin typeface="Times New Roman" pitchFamily="18" charset="0"/>
                <a:cs typeface="Times New Roman" pitchFamily="18" charset="0"/>
              </a:rPr>
              <a:t>ios</a:t>
            </a:r>
            <a:r>
              <a:rPr lang="en-US" dirty="0">
                <a:latin typeface="Times New Roman" pitchFamily="18" charset="0"/>
                <a:cs typeface="Times New Roman" pitchFamily="18" charset="0"/>
              </a:rPr>
              <a:t> class that is used to set flags for formatting output.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syntax -</a:t>
            </a:r>
            <a:r>
              <a:rPr lang="en-US" b="1" dirty="0" err="1">
                <a:latin typeface="Times New Roman" pitchFamily="18" charset="0"/>
                <a:cs typeface="Times New Roman" pitchFamily="18" charset="0"/>
              </a:rPr>
              <a:t>cout.setf</a:t>
            </a:r>
            <a:r>
              <a:rPr lang="en-US" b="1" dirty="0">
                <a:latin typeface="Times New Roman" pitchFamily="18" charset="0"/>
                <a:cs typeface="Times New Roman" pitchFamily="18" charset="0"/>
              </a:rPr>
              <a:t>(flag, bit-field)</a:t>
            </a:r>
          </a:p>
          <a:p>
            <a:pPr algn="just"/>
            <a:r>
              <a:rPr lang="en-US" dirty="0">
                <a:latin typeface="Times New Roman" pitchFamily="18" charset="0"/>
                <a:cs typeface="Times New Roman" pitchFamily="18" charset="0"/>
              </a:rPr>
              <a:t>Here, flag defined in the </a:t>
            </a:r>
            <a:r>
              <a:rPr lang="en-US" dirty="0" err="1">
                <a:latin typeface="Times New Roman" pitchFamily="18" charset="0"/>
                <a:cs typeface="Times New Roman" pitchFamily="18" charset="0"/>
              </a:rPr>
              <a:t>ios</a:t>
            </a:r>
            <a:r>
              <a:rPr lang="en-US" dirty="0">
                <a:latin typeface="Times New Roman" pitchFamily="18" charset="0"/>
                <a:cs typeface="Times New Roman" pitchFamily="18" charset="0"/>
              </a:rPr>
              <a:t> class specifies how the output should be formatted and bit-field is a constant (defined in </a:t>
            </a:r>
            <a:r>
              <a:rPr lang="en-US" dirty="0" err="1">
                <a:latin typeface="Times New Roman" pitchFamily="18" charset="0"/>
                <a:cs typeface="Times New Roman" pitchFamily="18" charset="0"/>
              </a:rPr>
              <a:t>ios</a:t>
            </a:r>
            <a:r>
              <a:rPr lang="en-US" dirty="0">
                <a:latin typeface="Times New Roman" pitchFamily="18" charset="0"/>
                <a:cs typeface="Times New Roman" pitchFamily="18" charset="0"/>
              </a:rPr>
              <a:t> ) that identifies the group to which the formatting flag belongs to.</a:t>
            </a:r>
          </a:p>
          <a:p>
            <a:pPr algn="just"/>
            <a:r>
              <a:rPr lang="en-US" dirty="0">
                <a:latin typeface="Times New Roman" pitchFamily="18" charset="0"/>
                <a:cs typeface="Times New Roman" pitchFamily="18" charset="0"/>
              </a:rPr>
              <a:t> There are two types of </a:t>
            </a:r>
            <a:r>
              <a:rPr lang="en-US" dirty="0" err="1">
                <a:latin typeface="Times New Roman" pitchFamily="18" charset="0"/>
                <a:cs typeface="Times New Roman" pitchFamily="18" charset="0"/>
              </a:rPr>
              <a:t>setf</a:t>
            </a:r>
            <a:r>
              <a:rPr lang="en-US" dirty="0">
                <a:latin typeface="Times New Roman" pitchFamily="18" charset="0"/>
                <a:cs typeface="Times New Roman" pitchFamily="18" charset="0"/>
              </a:rPr>
              <a:t>()—one that takes both flag and bit-fields and the other that takes only the flag .</a:t>
            </a:r>
          </a:p>
          <a:p>
            <a:endParaRPr lang="en-IN" dirty="0"/>
          </a:p>
        </p:txBody>
      </p:sp>
      <p:sp>
        <p:nvSpPr>
          <p:cNvPr id="4" name="Rectangle 3"/>
          <p:cNvSpPr/>
          <p:nvPr/>
        </p:nvSpPr>
        <p:spPr>
          <a:xfrm>
            <a:off x="570807" y="294150"/>
            <a:ext cx="10782993" cy="121683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Formatting with flags</a:t>
            </a:r>
          </a:p>
        </p:txBody>
      </p:sp>
    </p:spTree>
    <p:extLst>
      <p:ext uri="{BB962C8B-B14F-4D97-AF65-F5344CB8AC3E}">
        <p14:creationId xmlns:p14="http://schemas.microsoft.com/office/powerpoint/2010/main" val="127652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497377" y="232756"/>
            <a:ext cx="10558549" cy="6575368"/>
          </a:xfrm>
          <a:prstGeom prst="rect">
            <a:avLst/>
          </a:prstGeom>
          <a:noFill/>
          <a:ln w="9525">
            <a:noFill/>
            <a:miter lim="800000"/>
            <a:headEnd/>
            <a:tailEnd/>
          </a:ln>
          <a:effectLst/>
        </p:spPr>
      </p:pic>
    </p:spTree>
    <p:extLst>
      <p:ext uri="{BB962C8B-B14F-4D97-AF65-F5344CB8AC3E}">
        <p14:creationId xmlns:p14="http://schemas.microsoft.com/office/powerpoint/2010/main" val="44015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12306</TotalTime>
  <Words>1824</Words>
  <Application>Microsoft Office PowerPoint</Application>
  <PresentationFormat>Widescreen</PresentationFormat>
  <Paragraphs>277</Paragraphs>
  <Slides>29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CONSTANTS</vt:lpstr>
      <vt:lpstr>Declaring Constants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conversion and type casting</vt:lpstr>
      <vt:lpstr>Type Casting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Dell</cp:lastModifiedBy>
  <cp:revision>59</cp:revision>
  <dcterms:created xsi:type="dcterms:W3CDTF">2019-07-12T04:46:08Z</dcterms:created>
  <dcterms:modified xsi:type="dcterms:W3CDTF">2022-03-11T08:08:13Z</dcterms:modified>
</cp:coreProperties>
</file>