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4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8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5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2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8E93-241C-4161-B6CB-9F425A75EEB3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1C43-1ED4-44E3-9401-F7C941355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457200"/>
            <a:ext cx="1219200" cy="53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0" y="1905001"/>
            <a:ext cx="5791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ACCESS SPECIFIERS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457200"/>
            <a:ext cx="1219200" cy="5334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081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Cambria" pitchFamily="18" charset="0"/>
              </a:rPr>
              <a:t/>
            </a:r>
            <a:br>
              <a:rPr lang="en-US" sz="4000" b="1" dirty="0" smtClean="0">
                <a:latin typeface="Cambria" pitchFamily="18" charset="0"/>
              </a:rPr>
            </a:br>
            <a:r>
              <a:rPr lang="en-US" sz="4000" b="1" dirty="0" smtClean="0">
                <a:latin typeface="Cambria" pitchFamily="18" charset="0"/>
              </a:rPr>
              <a:t>Inline </a:t>
            </a:r>
            <a:r>
              <a:rPr lang="en-US" b="1" dirty="0">
                <a:latin typeface="Cambria" pitchFamily="18" charset="0"/>
              </a:rPr>
              <a:t>Function</a:t>
            </a:r>
            <a:r>
              <a:rPr lang="en-US" sz="4000" b="1" dirty="0">
                <a:latin typeface="Cambria" pitchFamily="18" charset="0"/>
              </a:rPr>
              <a:t> - Example</a:t>
            </a:r>
            <a:endParaRPr lang="en-IN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703385" y="1825625"/>
            <a:ext cx="6236677" cy="4821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Cambria" pitchFamily="18" charset="0"/>
              </a:rPr>
              <a:t>include &lt;</a:t>
            </a:r>
            <a:r>
              <a:rPr lang="en-IN" sz="2000" dirty="0" err="1">
                <a:latin typeface="Cambria" pitchFamily="18" charset="0"/>
              </a:rPr>
              <a:t>iostream</a:t>
            </a:r>
            <a:r>
              <a:rPr lang="en-IN" sz="2000" dirty="0">
                <a:latin typeface="Cambria" pitchFamily="18" charset="0"/>
              </a:rPr>
              <a:t>&gt; </a:t>
            </a:r>
            <a:endParaRPr lang="en-I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mbria" pitchFamily="18" charset="0"/>
              </a:rPr>
              <a:t>using </a:t>
            </a:r>
            <a:r>
              <a:rPr lang="en-IN" sz="2000" dirty="0">
                <a:latin typeface="Cambria" pitchFamily="18" charset="0"/>
              </a:rPr>
              <a:t>namespace </a:t>
            </a:r>
            <a:r>
              <a:rPr lang="en-IN" sz="2000" dirty="0" err="1">
                <a:latin typeface="Cambria" pitchFamily="18" charset="0"/>
              </a:rPr>
              <a:t>std</a:t>
            </a:r>
            <a:r>
              <a:rPr lang="en-IN" sz="2000" dirty="0">
                <a:latin typeface="Cambria" pitchFamily="18" charset="0"/>
              </a:rPr>
              <a:t>; </a:t>
            </a:r>
            <a:endParaRPr lang="en-I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mbria" pitchFamily="18" charset="0"/>
              </a:rPr>
              <a:t>inline </a:t>
            </a:r>
            <a:r>
              <a:rPr lang="en-IN" sz="2000" dirty="0" err="1">
                <a:latin typeface="Cambria" pitchFamily="18" charset="0"/>
              </a:rPr>
              <a:t>int</a:t>
            </a:r>
            <a:r>
              <a:rPr lang="en-IN" sz="2000" dirty="0">
                <a:latin typeface="Cambria" pitchFamily="18" charset="0"/>
              </a:rPr>
              <a:t> Max(</a:t>
            </a:r>
            <a:r>
              <a:rPr lang="en-IN" sz="2000" dirty="0" err="1">
                <a:latin typeface="Cambria" pitchFamily="18" charset="0"/>
              </a:rPr>
              <a:t>int</a:t>
            </a:r>
            <a:r>
              <a:rPr lang="en-IN" sz="2000" dirty="0">
                <a:latin typeface="Cambria" pitchFamily="18" charset="0"/>
              </a:rPr>
              <a:t> x, </a:t>
            </a:r>
            <a:r>
              <a:rPr lang="en-IN" sz="2000" dirty="0" err="1">
                <a:latin typeface="Cambria" pitchFamily="18" charset="0"/>
              </a:rPr>
              <a:t>int</a:t>
            </a:r>
            <a:r>
              <a:rPr lang="en-IN" sz="2000" dirty="0">
                <a:latin typeface="Cambria" pitchFamily="18" charset="0"/>
              </a:rPr>
              <a:t> y) </a:t>
            </a:r>
            <a:r>
              <a:rPr lang="en-IN" sz="2000" dirty="0" smtClean="0">
                <a:latin typeface="Cambria" pitchFamily="18" charset="0"/>
              </a:rPr>
              <a:t>{ </a:t>
            </a:r>
          </a:p>
          <a:p>
            <a:pPr marL="0" indent="0">
              <a:buNone/>
            </a:pPr>
            <a:r>
              <a:rPr lang="en-IN" sz="2000" dirty="0" smtClean="0">
                <a:latin typeface="Cambria" pitchFamily="18" charset="0"/>
              </a:rPr>
              <a:t>return </a:t>
            </a:r>
            <a:r>
              <a:rPr lang="en-IN" sz="2000" dirty="0">
                <a:latin typeface="Cambria" pitchFamily="18" charset="0"/>
              </a:rPr>
              <a:t>(x &gt; y)? x : y</a:t>
            </a:r>
            <a:r>
              <a:rPr lang="en-IN" sz="2000" dirty="0" smtClean="0">
                <a:latin typeface="Cambria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latin typeface="Cambria" pitchFamily="18" charset="0"/>
              </a:rPr>
              <a:t> </a:t>
            </a:r>
            <a:r>
              <a:rPr lang="en-IN" sz="2000" dirty="0">
                <a:latin typeface="Cambria" pitchFamily="18" charset="0"/>
              </a:rPr>
              <a:t>} </a:t>
            </a:r>
            <a:endParaRPr lang="en-I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mbria" pitchFamily="18" charset="0"/>
              </a:rPr>
              <a:t>// </a:t>
            </a:r>
            <a:r>
              <a:rPr lang="en-IN" sz="2000" dirty="0">
                <a:latin typeface="Cambria" pitchFamily="18" charset="0"/>
              </a:rPr>
              <a:t>Main function for the </a:t>
            </a:r>
            <a:r>
              <a:rPr lang="en-IN" sz="2000" dirty="0" smtClean="0">
                <a:latin typeface="Cambria" pitchFamily="18" charset="0"/>
              </a:rPr>
              <a:t>program</a:t>
            </a:r>
          </a:p>
          <a:p>
            <a:pPr marL="0" indent="0">
              <a:buNone/>
            </a:pPr>
            <a:r>
              <a:rPr lang="en-IN" sz="2000" dirty="0" smtClean="0">
                <a:latin typeface="Cambria" pitchFamily="18" charset="0"/>
              </a:rPr>
              <a:t> </a:t>
            </a:r>
            <a:r>
              <a:rPr lang="en-IN" sz="2000" dirty="0" err="1">
                <a:latin typeface="Cambria" pitchFamily="18" charset="0"/>
              </a:rPr>
              <a:t>int</a:t>
            </a:r>
            <a:r>
              <a:rPr lang="en-IN" sz="2000" dirty="0">
                <a:latin typeface="Cambria" pitchFamily="18" charset="0"/>
              </a:rPr>
              <a:t> main() </a:t>
            </a:r>
            <a:r>
              <a:rPr lang="en-IN" sz="2000" dirty="0" smtClean="0">
                <a:latin typeface="Cambria" pitchFamily="18" charset="0"/>
              </a:rPr>
              <a:t>{ </a:t>
            </a:r>
          </a:p>
          <a:p>
            <a:pPr marL="0" indent="0">
              <a:buNone/>
            </a:pPr>
            <a:r>
              <a:rPr lang="en-IN" sz="2000" dirty="0" err="1" smtClean="0">
                <a:latin typeface="Cambria" pitchFamily="18" charset="0"/>
              </a:rPr>
              <a:t>cout</a:t>
            </a:r>
            <a:r>
              <a:rPr lang="en-IN" sz="2000" dirty="0" smtClean="0">
                <a:latin typeface="Cambria" pitchFamily="18" charset="0"/>
              </a:rPr>
              <a:t> </a:t>
            </a:r>
            <a:r>
              <a:rPr lang="en-IN" sz="2000" dirty="0">
                <a:latin typeface="Cambria" pitchFamily="18" charset="0"/>
              </a:rPr>
              <a:t>&lt;&lt; "Max (20,10): " &lt;&lt; Max(20,10) &lt;&lt; </a:t>
            </a:r>
            <a:r>
              <a:rPr lang="en-IN" sz="2000" dirty="0" err="1">
                <a:latin typeface="Cambria" pitchFamily="18" charset="0"/>
              </a:rPr>
              <a:t>endl</a:t>
            </a:r>
            <a:r>
              <a:rPr lang="en-IN" sz="2000" dirty="0">
                <a:latin typeface="Cambria" pitchFamily="18" charset="0"/>
              </a:rPr>
              <a:t>; </a:t>
            </a:r>
            <a:endParaRPr lang="en-I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Cambria" pitchFamily="18" charset="0"/>
              </a:rPr>
              <a:t>cout</a:t>
            </a:r>
            <a:r>
              <a:rPr lang="en-IN" sz="2000" dirty="0" smtClean="0">
                <a:latin typeface="Cambria" pitchFamily="18" charset="0"/>
              </a:rPr>
              <a:t> </a:t>
            </a:r>
            <a:r>
              <a:rPr lang="en-IN" sz="2000" dirty="0">
                <a:latin typeface="Cambria" pitchFamily="18" charset="0"/>
              </a:rPr>
              <a:t>&lt;&lt; "Max (0,200): " &lt;&lt; Max(0,200) &lt;&lt; </a:t>
            </a:r>
            <a:r>
              <a:rPr lang="en-IN" sz="2000" dirty="0" err="1">
                <a:latin typeface="Cambria" pitchFamily="18" charset="0"/>
              </a:rPr>
              <a:t>endl</a:t>
            </a:r>
            <a:r>
              <a:rPr lang="en-IN" sz="2000" dirty="0">
                <a:latin typeface="Cambria" pitchFamily="18" charset="0"/>
              </a:rPr>
              <a:t>; </a:t>
            </a:r>
            <a:endParaRPr lang="en-I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Cambria" pitchFamily="18" charset="0"/>
              </a:rPr>
              <a:t>cout</a:t>
            </a:r>
            <a:r>
              <a:rPr lang="en-IN" sz="2000" dirty="0" smtClean="0">
                <a:latin typeface="Cambria" pitchFamily="18" charset="0"/>
              </a:rPr>
              <a:t> </a:t>
            </a:r>
            <a:r>
              <a:rPr lang="en-IN" sz="2000" dirty="0">
                <a:latin typeface="Cambria" pitchFamily="18" charset="0"/>
              </a:rPr>
              <a:t>&lt;&lt; "Max (100,1010): " &lt;&lt; Max(100,1010) &lt;&lt; </a:t>
            </a:r>
            <a:r>
              <a:rPr lang="en-IN" sz="2000" dirty="0" err="1">
                <a:latin typeface="Cambria" pitchFamily="18" charset="0"/>
              </a:rPr>
              <a:t>endl</a:t>
            </a:r>
            <a:r>
              <a:rPr lang="en-IN" sz="2000" dirty="0" smtClean="0">
                <a:latin typeface="Cambria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latin typeface="Cambria" pitchFamily="18" charset="0"/>
              </a:rPr>
              <a:t> </a:t>
            </a:r>
            <a:r>
              <a:rPr lang="en-IN" sz="2000" dirty="0">
                <a:latin typeface="Cambria" pitchFamily="18" charset="0"/>
              </a:rPr>
              <a:t>return 0</a:t>
            </a:r>
            <a:r>
              <a:rPr lang="en-IN" sz="2000" dirty="0" smtClean="0">
                <a:latin typeface="Cambria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latin typeface="Cambria" pitchFamily="18" charset="0"/>
              </a:rPr>
              <a:t> </a:t>
            </a:r>
            <a:r>
              <a:rPr lang="en-IN" sz="2000" dirty="0">
                <a:latin typeface="Cambria" pitchFamily="18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086600" y="1825625"/>
            <a:ext cx="4267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Cambria" pitchFamily="18" charset="0"/>
              </a:rPr>
              <a:t>Output:</a:t>
            </a:r>
          </a:p>
          <a:p>
            <a:pPr marL="0" indent="0">
              <a:buNone/>
            </a:pPr>
            <a:endParaRPr lang="en-IN" sz="2000" b="1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fr-FR" sz="2000" dirty="0">
                <a:latin typeface="Cambria" pitchFamily="18" charset="0"/>
              </a:rPr>
              <a:t>Max (20,10): 20 </a:t>
            </a:r>
            <a:endParaRPr lang="fr-FR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ambria" pitchFamily="18" charset="0"/>
              </a:rPr>
              <a:t>Max </a:t>
            </a:r>
            <a:r>
              <a:rPr lang="fr-FR" sz="2000" dirty="0">
                <a:latin typeface="Cambria" pitchFamily="18" charset="0"/>
              </a:rPr>
              <a:t>(0,200): 200 </a:t>
            </a:r>
            <a:endParaRPr lang="fr-FR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ambria" pitchFamily="18" charset="0"/>
              </a:rPr>
              <a:t>Max </a:t>
            </a:r>
            <a:r>
              <a:rPr lang="fr-FR" sz="2000" dirty="0">
                <a:latin typeface="Cambria" pitchFamily="18" charset="0"/>
              </a:rPr>
              <a:t>(100,1010): 1010</a:t>
            </a:r>
            <a:endParaRPr lang="en-IN" sz="20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457200"/>
            <a:ext cx="1219200" cy="533400"/>
          </a:xfrm>
          <a:prstGeom prst="rect">
            <a:avLst/>
          </a:prstGeom>
        </p:spPr>
      </p:pic>
      <p:pic>
        <p:nvPicPr>
          <p:cNvPr id="57346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676401"/>
            <a:ext cx="5734050" cy="381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35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4000" b="1" spc="49" dirty="0">
                <a:latin typeface="Cambria" pitchFamily="18" charset="0"/>
              </a:rPr>
              <a:t>Access </a:t>
            </a:r>
            <a:r>
              <a:rPr sz="4000" b="1" spc="14" dirty="0">
                <a:latin typeface="Cambria" pitchFamily="18" charset="0"/>
              </a:rPr>
              <a:t>control </a:t>
            </a:r>
            <a:r>
              <a:rPr sz="4000" b="1" spc="-4" dirty="0">
                <a:latin typeface="Cambria" pitchFamily="18" charset="0"/>
              </a:rPr>
              <a:t>in</a:t>
            </a:r>
            <a:r>
              <a:rPr sz="4000" b="1" spc="-95" dirty="0">
                <a:latin typeface="Cambria" pitchFamily="18" charset="0"/>
              </a:rPr>
              <a:t> </a:t>
            </a:r>
            <a:r>
              <a:rPr sz="4000" b="1" spc="21" dirty="0">
                <a:latin typeface="Cambria" pitchFamily="18" charset="0"/>
              </a:rPr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3883"/>
          </a:xfrm>
        </p:spPr>
        <p:txBody>
          <a:bodyPr>
            <a:normAutofit/>
          </a:bodyPr>
          <a:lstStyle/>
          <a:p>
            <a:pPr marL="8929" marR="3572" algn="just">
              <a:lnSpc>
                <a:spcPts val="2250"/>
              </a:lnSpc>
              <a:spcBef>
                <a:spcPts val="218"/>
              </a:spcBef>
            </a:pPr>
            <a:r>
              <a:rPr lang="en-IN" sz="2200" b="1" spc="4" dirty="0">
                <a:solidFill>
                  <a:srgbClr val="942192"/>
                </a:solidFill>
                <a:latin typeface="Cambria" pitchFamily="18" charset="0"/>
                <a:cs typeface="Arial"/>
              </a:rPr>
              <a:t>public : </a:t>
            </a:r>
            <a:r>
              <a:rPr lang="en-IN" sz="2200" spc="7" dirty="0">
                <a:latin typeface="Cambria" pitchFamily="18" charset="0"/>
                <a:cs typeface="Arial"/>
              </a:rPr>
              <a:t>A </a:t>
            </a:r>
            <a:r>
              <a:rPr lang="en-IN" sz="2200" spc="60" dirty="0">
                <a:latin typeface="Cambria" pitchFamily="18" charset="0"/>
                <a:cs typeface="Arial"/>
              </a:rPr>
              <a:t>public </a:t>
            </a:r>
            <a:r>
              <a:rPr lang="en-IN" sz="2200" spc="25" dirty="0">
                <a:latin typeface="Cambria" pitchFamily="18" charset="0"/>
                <a:cs typeface="Arial"/>
              </a:rPr>
              <a:t>member </a:t>
            </a:r>
            <a:r>
              <a:rPr lang="en-IN" sz="2200" spc="4" dirty="0">
                <a:latin typeface="Cambria" pitchFamily="18" charset="0"/>
                <a:cs typeface="Arial"/>
              </a:rPr>
              <a:t>is </a:t>
            </a:r>
            <a:r>
              <a:rPr lang="en-IN" sz="2200" spc="39" dirty="0">
                <a:latin typeface="Cambria" pitchFamily="18" charset="0"/>
                <a:cs typeface="Arial"/>
              </a:rPr>
              <a:t>accessible </a:t>
            </a:r>
            <a:r>
              <a:rPr lang="en-IN" sz="2200" spc="-4" dirty="0">
                <a:latin typeface="Cambria" pitchFamily="18" charset="0"/>
                <a:cs typeface="Arial"/>
              </a:rPr>
              <a:t>from </a:t>
            </a:r>
            <a:r>
              <a:rPr lang="en-IN" sz="2200" spc="4" dirty="0">
                <a:latin typeface="Cambria" pitchFamily="18" charset="0"/>
                <a:cs typeface="Arial"/>
              </a:rPr>
              <a:t>anywhere </a:t>
            </a:r>
            <a:r>
              <a:rPr lang="en-IN" sz="2200" spc="21" dirty="0">
                <a:latin typeface="Cambria" pitchFamily="18" charset="0"/>
                <a:cs typeface="Arial"/>
              </a:rPr>
              <a:t>outside </a:t>
            </a:r>
            <a:r>
              <a:rPr lang="en-IN" sz="2200" spc="7" dirty="0">
                <a:latin typeface="Cambria" pitchFamily="18" charset="0"/>
                <a:cs typeface="Arial"/>
              </a:rPr>
              <a:t>the </a:t>
            </a:r>
            <a:r>
              <a:rPr lang="en-IN" sz="2200" spc="28" dirty="0">
                <a:latin typeface="Cambria" pitchFamily="18" charset="0"/>
                <a:cs typeface="Arial"/>
              </a:rPr>
              <a:t>class  </a:t>
            </a:r>
            <a:r>
              <a:rPr lang="en-IN" sz="2200" spc="42" dirty="0">
                <a:latin typeface="Cambria" pitchFamily="18" charset="0"/>
                <a:cs typeface="Arial"/>
              </a:rPr>
              <a:t>but </a:t>
            </a:r>
            <a:r>
              <a:rPr lang="en-IN" sz="2200" spc="4" dirty="0">
                <a:latin typeface="Cambria" pitchFamily="18" charset="0"/>
                <a:cs typeface="Arial"/>
              </a:rPr>
              <a:t>within </a:t>
            </a:r>
            <a:r>
              <a:rPr lang="en-IN" sz="2200" spc="7" dirty="0">
                <a:latin typeface="Cambria" pitchFamily="18" charset="0"/>
                <a:cs typeface="Arial"/>
              </a:rPr>
              <a:t>a</a:t>
            </a:r>
            <a:r>
              <a:rPr lang="en-IN" sz="2200" spc="-39" dirty="0">
                <a:latin typeface="Cambria" pitchFamily="18" charset="0"/>
                <a:cs typeface="Arial"/>
              </a:rPr>
              <a:t> </a:t>
            </a:r>
            <a:r>
              <a:rPr lang="en-IN" sz="2200" spc="28" dirty="0">
                <a:latin typeface="Cambria" pitchFamily="18" charset="0"/>
                <a:cs typeface="Arial"/>
              </a:rPr>
              <a:t>program</a:t>
            </a:r>
            <a:r>
              <a:rPr lang="en-IN" sz="2200" spc="28" dirty="0" smtClean="0">
                <a:latin typeface="Cambria" pitchFamily="18" charset="0"/>
                <a:cs typeface="Arial"/>
              </a:rPr>
              <a:t>.</a:t>
            </a:r>
          </a:p>
          <a:p>
            <a:pPr marL="0" marR="3572" indent="0" algn="just">
              <a:lnSpc>
                <a:spcPts val="2250"/>
              </a:lnSpc>
              <a:spcBef>
                <a:spcPts val="218"/>
              </a:spcBef>
              <a:buNone/>
            </a:pPr>
            <a:endParaRPr lang="en-IN" sz="2200" dirty="0">
              <a:latin typeface="Cambria" pitchFamily="18" charset="0"/>
              <a:cs typeface="Arial"/>
            </a:endParaRPr>
          </a:p>
          <a:p>
            <a:pPr marL="8929" marR="3572" algn="just">
              <a:lnSpc>
                <a:spcPts val="2250"/>
              </a:lnSpc>
              <a:spcBef>
                <a:spcPts val="218"/>
              </a:spcBef>
            </a:pPr>
            <a:r>
              <a:rPr lang="en-IN" sz="2200" b="1" spc="4" dirty="0">
                <a:solidFill>
                  <a:srgbClr val="942192"/>
                </a:solidFill>
                <a:latin typeface="Cambria" pitchFamily="18" charset="0"/>
                <a:cs typeface="Arial"/>
              </a:rPr>
              <a:t>private : </a:t>
            </a:r>
            <a:r>
              <a:rPr lang="en-IN" sz="2200" spc="7" dirty="0">
                <a:latin typeface="Cambria" pitchFamily="18" charset="0"/>
                <a:cs typeface="Arial"/>
              </a:rPr>
              <a:t>A </a:t>
            </a:r>
            <a:r>
              <a:rPr lang="en-IN" sz="2200" spc="21" dirty="0">
                <a:latin typeface="Cambria" pitchFamily="18" charset="0"/>
                <a:cs typeface="Arial"/>
              </a:rPr>
              <a:t>private </a:t>
            </a:r>
            <a:r>
              <a:rPr lang="en-IN" sz="2200" spc="25" dirty="0">
                <a:latin typeface="Cambria" pitchFamily="18" charset="0"/>
                <a:cs typeface="Arial"/>
              </a:rPr>
              <a:t>member </a:t>
            </a:r>
            <a:r>
              <a:rPr lang="en-IN" sz="2200" spc="18" dirty="0">
                <a:latin typeface="Cambria" pitchFamily="18" charset="0"/>
                <a:cs typeface="Arial"/>
              </a:rPr>
              <a:t>variable </a:t>
            </a:r>
            <a:r>
              <a:rPr lang="en-IN" sz="2200" spc="4" dirty="0">
                <a:latin typeface="Cambria" pitchFamily="18" charset="0"/>
                <a:cs typeface="Arial"/>
              </a:rPr>
              <a:t>or </a:t>
            </a:r>
            <a:r>
              <a:rPr lang="en-IN" sz="2200" spc="18" dirty="0">
                <a:latin typeface="Cambria" pitchFamily="18" charset="0"/>
                <a:cs typeface="Arial"/>
              </a:rPr>
              <a:t>function </a:t>
            </a:r>
            <a:r>
              <a:rPr lang="en-IN" sz="2200" spc="25" dirty="0">
                <a:latin typeface="Cambria" pitchFamily="18" charset="0"/>
                <a:cs typeface="Arial"/>
              </a:rPr>
              <a:t>cannot </a:t>
            </a:r>
            <a:r>
              <a:rPr lang="en-IN" sz="2200" spc="60" dirty="0">
                <a:latin typeface="Cambria" pitchFamily="18" charset="0"/>
                <a:cs typeface="Arial"/>
              </a:rPr>
              <a:t>be </a:t>
            </a:r>
            <a:r>
              <a:rPr lang="en-IN" sz="2200" spc="42" dirty="0">
                <a:latin typeface="Cambria" pitchFamily="18" charset="0"/>
                <a:cs typeface="Arial"/>
              </a:rPr>
              <a:t>accessed, </a:t>
            </a:r>
            <a:r>
              <a:rPr lang="en-IN" sz="2200" spc="4" dirty="0">
                <a:latin typeface="Cambria" pitchFamily="18" charset="0"/>
                <a:cs typeface="Arial"/>
              </a:rPr>
              <a:t>or  </a:t>
            </a:r>
            <a:r>
              <a:rPr lang="en-IN" sz="2200" spc="7" dirty="0">
                <a:latin typeface="Cambria" pitchFamily="18" charset="0"/>
                <a:cs typeface="Arial"/>
              </a:rPr>
              <a:t>even </a:t>
            </a:r>
            <a:r>
              <a:rPr lang="en-IN" sz="2200" spc="25" dirty="0">
                <a:latin typeface="Cambria" pitchFamily="18" charset="0"/>
                <a:cs typeface="Arial"/>
              </a:rPr>
              <a:t>viewed </a:t>
            </a:r>
            <a:r>
              <a:rPr lang="en-IN" sz="2200" spc="-4" dirty="0">
                <a:latin typeface="Cambria" pitchFamily="18" charset="0"/>
                <a:cs typeface="Arial"/>
              </a:rPr>
              <a:t>from </a:t>
            </a:r>
            <a:r>
              <a:rPr lang="en-IN" sz="2200" spc="21" dirty="0">
                <a:latin typeface="Cambria" pitchFamily="18" charset="0"/>
                <a:cs typeface="Arial"/>
              </a:rPr>
              <a:t>outside </a:t>
            </a:r>
            <a:r>
              <a:rPr lang="en-IN" sz="2200" spc="7" dirty="0">
                <a:latin typeface="Cambria" pitchFamily="18" charset="0"/>
                <a:cs typeface="Arial"/>
              </a:rPr>
              <a:t>the </a:t>
            </a:r>
            <a:r>
              <a:rPr lang="en-IN" sz="2200" spc="25" dirty="0">
                <a:latin typeface="Cambria" pitchFamily="18" charset="0"/>
                <a:cs typeface="Arial"/>
              </a:rPr>
              <a:t>class. </a:t>
            </a:r>
            <a:r>
              <a:rPr lang="en-IN" sz="2200" spc="7" dirty="0">
                <a:latin typeface="Cambria" pitchFamily="18" charset="0"/>
                <a:cs typeface="Arial"/>
              </a:rPr>
              <a:t>Only the </a:t>
            </a:r>
            <a:r>
              <a:rPr lang="en-IN" sz="2200" spc="28" dirty="0">
                <a:latin typeface="Cambria" pitchFamily="18" charset="0"/>
                <a:cs typeface="Arial"/>
              </a:rPr>
              <a:t>class </a:t>
            </a:r>
            <a:r>
              <a:rPr lang="en-IN" sz="2200" spc="42" dirty="0">
                <a:latin typeface="Cambria" pitchFamily="18" charset="0"/>
                <a:cs typeface="Arial"/>
              </a:rPr>
              <a:t>and </a:t>
            </a:r>
            <a:r>
              <a:rPr lang="en-IN" sz="2200" spc="21" dirty="0">
                <a:latin typeface="Cambria" pitchFamily="18" charset="0"/>
                <a:cs typeface="Arial"/>
              </a:rPr>
              <a:t>friend </a:t>
            </a:r>
            <a:r>
              <a:rPr lang="en-IN" sz="2200" spc="18" dirty="0">
                <a:latin typeface="Cambria" pitchFamily="18" charset="0"/>
                <a:cs typeface="Arial"/>
              </a:rPr>
              <a:t>functions  </a:t>
            </a:r>
            <a:r>
              <a:rPr lang="en-IN" sz="2200" spc="42" dirty="0">
                <a:latin typeface="Cambria" pitchFamily="18" charset="0"/>
                <a:cs typeface="Arial"/>
              </a:rPr>
              <a:t>can access </a:t>
            </a:r>
            <a:r>
              <a:rPr lang="en-IN" sz="2200" spc="21" dirty="0">
                <a:latin typeface="Cambria" pitchFamily="18" charset="0"/>
                <a:cs typeface="Arial"/>
              </a:rPr>
              <a:t>private</a:t>
            </a:r>
            <a:r>
              <a:rPr lang="en-IN" sz="2200" spc="-77" dirty="0">
                <a:latin typeface="Cambria" pitchFamily="18" charset="0"/>
                <a:cs typeface="Arial"/>
              </a:rPr>
              <a:t> </a:t>
            </a:r>
            <a:r>
              <a:rPr lang="en-IN" sz="2200" spc="21" dirty="0">
                <a:latin typeface="Cambria" pitchFamily="18" charset="0"/>
                <a:cs typeface="Arial"/>
              </a:rPr>
              <a:t>members</a:t>
            </a:r>
            <a:r>
              <a:rPr lang="en-IN" sz="2200" spc="21" dirty="0" smtClean="0">
                <a:latin typeface="Cambria" pitchFamily="18" charset="0"/>
                <a:cs typeface="Arial"/>
              </a:rPr>
              <a:t>.</a:t>
            </a:r>
          </a:p>
          <a:p>
            <a:pPr marL="0" marR="3572" indent="0" algn="just">
              <a:lnSpc>
                <a:spcPts val="2250"/>
              </a:lnSpc>
              <a:spcBef>
                <a:spcPts val="218"/>
              </a:spcBef>
              <a:buNone/>
            </a:pPr>
            <a:endParaRPr lang="en-IN" sz="2200" spc="21" dirty="0">
              <a:latin typeface="Cambria" pitchFamily="18" charset="0"/>
              <a:cs typeface="Arial"/>
            </a:endParaRPr>
          </a:p>
          <a:p>
            <a:pPr marL="8929" marR="3572" algn="just">
              <a:lnSpc>
                <a:spcPts val="2250"/>
              </a:lnSpc>
              <a:spcBef>
                <a:spcPts val="218"/>
              </a:spcBef>
            </a:pPr>
            <a:r>
              <a:rPr lang="en-IN" sz="2200" b="1" spc="7" dirty="0">
                <a:solidFill>
                  <a:srgbClr val="942192"/>
                </a:solidFill>
                <a:latin typeface="Cambria" pitchFamily="18" charset="0"/>
                <a:cs typeface="Arial"/>
              </a:rPr>
              <a:t>protected </a:t>
            </a:r>
            <a:r>
              <a:rPr lang="en-IN" sz="2200" b="1" spc="4" dirty="0">
                <a:solidFill>
                  <a:srgbClr val="942192"/>
                </a:solidFill>
                <a:latin typeface="Cambria" pitchFamily="18" charset="0"/>
                <a:cs typeface="Arial"/>
              </a:rPr>
              <a:t>: </a:t>
            </a:r>
            <a:r>
              <a:rPr lang="en-IN" sz="2200" spc="7" dirty="0">
                <a:latin typeface="Cambria" pitchFamily="18" charset="0"/>
                <a:cs typeface="Arial"/>
              </a:rPr>
              <a:t>A </a:t>
            </a:r>
            <a:r>
              <a:rPr lang="en-IN" sz="2200" spc="39" dirty="0">
                <a:latin typeface="Cambria" pitchFamily="18" charset="0"/>
                <a:cs typeface="Arial"/>
              </a:rPr>
              <a:t>protected </a:t>
            </a:r>
            <a:r>
              <a:rPr lang="en-IN" sz="2200" spc="25" dirty="0">
                <a:latin typeface="Cambria" pitchFamily="18" charset="0"/>
                <a:cs typeface="Arial"/>
              </a:rPr>
              <a:t>member </a:t>
            </a:r>
            <a:r>
              <a:rPr lang="en-IN" sz="2200" spc="18" dirty="0">
                <a:latin typeface="Cambria" pitchFamily="18" charset="0"/>
                <a:cs typeface="Arial"/>
              </a:rPr>
              <a:t>variable </a:t>
            </a:r>
            <a:r>
              <a:rPr lang="en-IN" sz="2200" spc="4" dirty="0">
                <a:latin typeface="Cambria" pitchFamily="18" charset="0"/>
                <a:cs typeface="Arial"/>
              </a:rPr>
              <a:t>or </a:t>
            </a:r>
            <a:r>
              <a:rPr lang="en-IN" sz="2200" spc="18" dirty="0">
                <a:latin typeface="Cambria" pitchFamily="18" charset="0"/>
                <a:cs typeface="Arial"/>
              </a:rPr>
              <a:t>function </a:t>
            </a:r>
            <a:r>
              <a:rPr lang="en-IN" sz="2200" spc="4" dirty="0">
                <a:latin typeface="Cambria" pitchFamily="18" charset="0"/>
                <a:cs typeface="Arial"/>
              </a:rPr>
              <a:t>is </a:t>
            </a:r>
            <a:r>
              <a:rPr lang="en-IN" sz="2200" spc="14" dirty="0">
                <a:latin typeface="Cambria" pitchFamily="18" charset="0"/>
                <a:cs typeface="Arial"/>
              </a:rPr>
              <a:t>very </a:t>
            </a:r>
            <a:r>
              <a:rPr lang="en-IN" sz="2200" spc="4" dirty="0">
                <a:latin typeface="Cambria" pitchFamily="18" charset="0"/>
                <a:cs typeface="Arial"/>
              </a:rPr>
              <a:t>similar to </a:t>
            </a:r>
            <a:r>
              <a:rPr lang="en-IN" sz="2200" spc="7" dirty="0">
                <a:latin typeface="Cambria" pitchFamily="18" charset="0"/>
                <a:cs typeface="Arial"/>
              </a:rPr>
              <a:t>a  </a:t>
            </a:r>
            <a:r>
              <a:rPr lang="en-IN" sz="2200" spc="21" dirty="0">
                <a:latin typeface="Cambria" pitchFamily="18" charset="0"/>
                <a:cs typeface="Arial"/>
              </a:rPr>
              <a:t>private </a:t>
            </a:r>
            <a:r>
              <a:rPr lang="en-IN" sz="2200" spc="25" dirty="0">
                <a:latin typeface="Cambria" pitchFamily="18" charset="0"/>
                <a:cs typeface="Arial"/>
              </a:rPr>
              <a:t>member </a:t>
            </a:r>
            <a:r>
              <a:rPr lang="en-IN" sz="2200" spc="42" dirty="0">
                <a:latin typeface="Cambria" pitchFamily="18" charset="0"/>
                <a:cs typeface="Arial"/>
              </a:rPr>
              <a:t>but </a:t>
            </a:r>
            <a:r>
              <a:rPr lang="en-IN" sz="2200" spc="4" dirty="0">
                <a:latin typeface="Cambria" pitchFamily="18" charset="0"/>
                <a:cs typeface="Arial"/>
              </a:rPr>
              <a:t>it </a:t>
            </a:r>
            <a:r>
              <a:rPr lang="en-IN" sz="2200" spc="42" dirty="0">
                <a:latin typeface="Cambria" pitchFamily="18" charset="0"/>
                <a:cs typeface="Arial"/>
              </a:rPr>
              <a:t>provided </a:t>
            </a:r>
            <a:r>
              <a:rPr lang="en-IN" sz="2200" spc="7" dirty="0">
                <a:latin typeface="Cambria" pitchFamily="18" charset="0"/>
                <a:cs typeface="Arial"/>
              </a:rPr>
              <a:t>one </a:t>
            </a:r>
            <a:r>
              <a:rPr lang="en-IN" sz="2200" spc="25" dirty="0">
                <a:latin typeface="Cambria" pitchFamily="18" charset="0"/>
                <a:cs typeface="Arial"/>
              </a:rPr>
              <a:t>additional </a:t>
            </a:r>
            <a:r>
              <a:rPr lang="en-IN" sz="2200" spc="21" dirty="0">
                <a:latin typeface="Cambria" pitchFamily="18" charset="0"/>
                <a:cs typeface="Arial"/>
              </a:rPr>
              <a:t>benefit </a:t>
            </a:r>
            <a:r>
              <a:rPr lang="en-IN" sz="2200" spc="4" dirty="0">
                <a:latin typeface="Cambria" pitchFamily="18" charset="0"/>
                <a:cs typeface="Arial"/>
              </a:rPr>
              <a:t>that </a:t>
            </a:r>
            <a:r>
              <a:rPr lang="en-IN" sz="2200" spc="7" dirty="0">
                <a:latin typeface="Cambria" pitchFamily="18" charset="0"/>
                <a:cs typeface="Arial"/>
              </a:rPr>
              <a:t>they </a:t>
            </a:r>
            <a:r>
              <a:rPr lang="en-IN" sz="2200" spc="42" dirty="0">
                <a:latin typeface="Cambria" pitchFamily="18" charset="0"/>
                <a:cs typeface="Arial"/>
              </a:rPr>
              <a:t>can </a:t>
            </a:r>
            <a:r>
              <a:rPr lang="en-IN" sz="2200" spc="60" dirty="0">
                <a:latin typeface="Cambria" pitchFamily="18" charset="0"/>
                <a:cs typeface="Arial"/>
              </a:rPr>
              <a:t>be  </a:t>
            </a:r>
            <a:r>
              <a:rPr lang="en-IN" sz="2200" spc="46" dirty="0">
                <a:latin typeface="Cambria" pitchFamily="18" charset="0"/>
                <a:cs typeface="Arial"/>
              </a:rPr>
              <a:t>accessed </a:t>
            </a:r>
            <a:r>
              <a:rPr lang="en-IN" sz="2200" spc="4" dirty="0">
                <a:latin typeface="Cambria" pitchFamily="18" charset="0"/>
                <a:cs typeface="Arial"/>
              </a:rPr>
              <a:t>in </a:t>
            </a:r>
            <a:r>
              <a:rPr lang="en-IN" sz="2200" spc="49" dirty="0">
                <a:latin typeface="Cambria" pitchFamily="18" charset="0"/>
                <a:cs typeface="Arial"/>
              </a:rPr>
              <a:t>child </a:t>
            </a:r>
            <a:r>
              <a:rPr lang="en-IN" sz="2200" spc="21" dirty="0">
                <a:latin typeface="Cambria" pitchFamily="18" charset="0"/>
                <a:cs typeface="Arial"/>
              </a:rPr>
              <a:t>classes </a:t>
            </a:r>
            <a:r>
              <a:rPr lang="en-IN" sz="2200" spc="28" dirty="0">
                <a:latin typeface="Cambria" pitchFamily="18" charset="0"/>
                <a:cs typeface="Arial"/>
              </a:rPr>
              <a:t>which </a:t>
            </a:r>
            <a:r>
              <a:rPr lang="en-IN" sz="2200" spc="-7" dirty="0">
                <a:latin typeface="Cambria" pitchFamily="18" charset="0"/>
                <a:cs typeface="Arial"/>
              </a:rPr>
              <a:t>are </a:t>
            </a:r>
            <a:r>
              <a:rPr lang="en-IN" sz="2200" spc="42" dirty="0">
                <a:latin typeface="Cambria" pitchFamily="18" charset="0"/>
                <a:cs typeface="Arial"/>
              </a:rPr>
              <a:t>called </a:t>
            </a:r>
            <a:r>
              <a:rPr lang="en-IN" sz="2200" spc="35" dirty="0">
                <a:latin typeface="Cambria" pitchFamily="18" charset="0"/>
                <a:cs typeface="Arial"/>
              </a:rPr>
              <a:t>derived</a:t>
            </a:r>
            <a:r>
              <a:rPr lang="en-IN" sz="2200" spc="-151" dirty="0">
                <a:latin typeface="Cambria" pitchFamily="18" charset="0"/>
                <a:cs typeface="Arial"/>
              </a:rPr>
              <a:t> </a:t>
            </a:r>
            <a:r>
              <a:rPr lang="en-IN" sz="2200" spc="21" dirty="0">
                <a:latin typeface="Cambria" pitchFamily="18" charset="0"/>
                <a:cs typeface="Arial"/>
              </a:rPr>
              <a:t>classes</a:t>
            </a:r>
            <a:endParaRPr lang="en-IN" sz="2200" dirty="0">
              <a:latin typeface="Cambria" pitchFamily="18" charset="0"/>
              <a:cs typeface="Arial"/>
            </a:endParaRPr>
          </a:p>
          <a:p>
            <a:endParaRPr lang="en-IN" sz="220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2506">
              <a:lnSpc>
                <a:spcPts val="1297"/>
              </a:lnSpc>
            </a:pPr>
            <a:fld id="{81D60167-4931-47E6-BA6A-407CBD079E47}" type="slidenum">
              <a:rPr spc="-4" dirty="0">
                <a:latin typeface="Cambria" pitchFamily="18" charset="0"/>
              </a:rPr>
              <a:pPr marL="62506">
                <a:lnSpc>
                  <a:spcPts val="1297"/>
                </a:lnSpc>
              </a:pPr>
              <a:t>2</a:t>
            </a:fld>
            <a:endParaRPr spc="-4" dirty="0">
              <a:latin typeface="Cambria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4772" y="4297585"/>
            <a:ext cx="83046" cy="227165"/>
          </a:xfrm>
          <a:prstGeom prst="rect">
            <a:avLst/>
          </a:prstGeom>
        </p:spPr>
        <p:txBody>
          <a:bodyPr vert="horz" wrap="square" lIns="0" tIns="11608" rIns="0" bIns="0" rtlCol="0">
            <a:spAutoFit/>
          </a:bodyPr>
          <a:lstStyle/>
          <a:p>
            <a:pPr marL="8929">
              <a:spcBef>
                <a:spcPts val="91"/>
              </a:spcBef>
            </a:pPr>
            <a:r>
              <a:rPr sz="1400" b="1" spc="7" dirty="0">
                <a:solidFill>
                  <a:srgbClr val="942192"/>
                </a:solidFill>
                <a:latin typeface="Cambria" pitchFamily="18" charset="0"/>
                <a:cs typeface="Arial"/>
              </a:rPr>
              <a:t>•</a:t>
            </a:r>
            <a:endParaRPr sz="1400">
              <a:latin typeface="Cambria" pitchFamily="18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1219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3200" y="-1524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pic>
        <p:nvPicPr>
          <p:cNvPr id="16" name="Picture 1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-152400"/>
            <a:ext cx="1219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6606" y="484900"/>
            <a:ext cx="8711394" cy="563014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4000" b="1" spc="49" dirty="0" smtClean="0">
                <a:latin typeface="Cambria" pitchFamily="18" charset="0"/>
              </a:rPr>
              <a:t>Access </a:t>
            </a:r>
            <a:r>
              <a:rPr sz="4000" b="1" spc="14" dirty="0" err="1" smtClean="0">
                <a:latin typeface="Cambria" pitchFamily="18" charset="0"/>
              </a:rPr>
              <a:t>Specifiers</a:t>
            </a:r>
            <a:r>
              <a:rPr lang="en-IN" sz="4000" b="1" spc="14" dirty="0" smtClean="0">
                <a:latin typeface="Cambria" pitchFamily="18" charset="0"/>
              </a:rPr>
              <a:t> </a:t>
            </a:r>
            <a:r>
              <a:rPr lang="en-IN" sz="4000" b="1" dirty="0" smtClean="0">
                <a:latin typeface="Cambria" pitchFamily="18" charset="0"/>
              </a:rPr>
              <a:t>Example 1</a:t>
            </a:r>
            <a:endParaRPr sz="4000" b="1" spc="-4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5935266" y="6564570"/>
            <a:ext cx="259407" cy="1667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2506">
              <a:lnSpc>
                <a:spcPts val="1297"/>
              </a:lnSpc>
            </a:pPr>
            <a:fld id="{81D60167-4931-47E6-BA6A-407CBD079E47}" type="slidenum">
              <a:rPr spc="-4" dirty="0"/>
              <a:pPr marL="62506">
                <a:lnSpc>
                  <a:spcPts val="1297"/>
                </a:lnSpc>
              </a:pPr>
              <a:t>3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1786470" y="1134070"/>
            <a:ext cx="3822740" cy="4625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3260" y="1143000"/>
            <a:ext cx="3769161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3260" y="1441760"/>
            <a:ext cx="3769221" cy="431788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32146" marR="1855523">
              <a:spcBef>
                <a:spcPts val="70"/>
              </a:spcBef>
            </a:pPr>
            <a:r>
              <a:rPr sz="1400" b="1" dirty="0">
                <a:solidFill>
                  <a:srgbClr val="880F00"/>
                </a:solidFill>
                <a:latin typeface="Arial"/>
                <a:cs typeface="Arial"/>
              </a:rPr>
              <a:t>#include </a:t>
            </a:r>
            <a:r>
              <a:rPr sz="1400" b="1" spc="-4" dirty="0">
                <a:latin typeface="Arial"/>
                <a:cs typeface="Arial"/>
              </a:rPr>
              <a:t>&lt;iostream&gt;  using namespace</a:t>
            </a:r>
            <a:r>
              <a:rPr sz="1400" b="1" spc="-56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13131"/>
                </a:solidFill>
                <a:latin typeface="Arial"/>
                <a:cs typeface="Arial"/>
              </a:rPr>
              <a:t>std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2146"/>
            <a:r>
              <a:rPr sz="1400" b="1" dirty="0">
                <a:latin typeface="Arial"/>
                <a:cs typeface="Arial"/>
              </a:rPr>
              <a:t>class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7F1455"/>
                </a:solidFill>
                <a:latin typeface="Arial"/>
                <a:cs typeface="Arial"/>
              </a:rPr>
              <a:t>Line</a:t>
            </a:r>
            <a:endParaRPr sz="1400" dirty="0">
              <a:latin typeface="Arial"/>
              <a:cs typeface="Arial"/>
            </a:endParaRPr>
          </a:p>
          <a:p>
            <a:pPr marL="32146"/>
            <a:r>
              <a:rPr sz="1400" b="1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180820"/>
            <a:r>
              <a:rPr sz="1400" b="1" spc="-4" dirty="0">
                <a:latin typeface="Arial"/>
                <a:cs typeface="Arial"/>
              </a:rPr>
              <a:t>public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329494"/>
            <a:r>
              <a:rPr sz="1400" b="1" spc="-4" dirty="0">
                <a:solidFill>
                  <a:srgbClr val="011688"/>
                </a:solidFill>
                <a:latin typeface="Arial"/>
                <a:cs typeface="Arial"/>
              </a:rPr>
              <a:t>double </a:t>
            </a:r>
            <a:r>
              <a:rPr sz="1400" b="1" spc="-4" dirty="0">
                <a:latin typeface="Arial"/>
                <a:cs typeface="Arial"/>
              </a:rPr>
              <a:t>length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329494" marR="992946"/>
            <a:r>
              <a:rPr sz="1400" b="1" dirty="0">
                <a:solidFill>
                  <a:srgbClr val="011688"/>
                </a:solidFill>
                <a:latin typeface="Arial"/>
                <a:cs typeface="Arial"/>
              </a:rPr>
              <a:t>void </a:t>
            </a:r>
            <a:r>
              <a:rPr sz="1400" b="1" spc="-4" dirty="0">
                <a:latin typeface="Arial"/>
                <a:cs typeface="Arial"/>
              </a:rPr>
              <a:t>setLength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( </a:t>
            </a:r>
            <a:r>
              <a:rPr sz="1400" b="1" spc="-4" dirty="0">
                <a:solidFill>
                  <a:srgbClr val="011688"/>
                </a:solidFill>
                <a:latin typeface="Arial"/>
                <a:cs typeface="Arial"/>
              </a:rPr>
              <a:t>double </a:t>
            </a:r>
            <a:r>
              <a:rPr sz="1400" b="1" dirty="0">
                <a:latin typeface="Arial"/>
                <a:cs typeface="Arial"/>
              </a:rPr>
              <a:t>len</a:t>
            </a:r>
            <a:r>
              <a:rPr sz="1400" b="1" spc="-42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);  </a:t>
            </a:r>
            <a:r>
              <a:rPr sz="1400" b="1" spc="-4" dirty="0">
                <a:solidFill>
                  <a:srgbClr val="011688"/>
                </a:solidFill>
                <a:latin typeface="Arial"/>
                <a:cs typeface="Arial"/>
              </a:rPr>
              <a:t>double </a:t>
            </a:r>
            <a:r>
              <a:rPr sz="1400" b="1" spc="-4" dirty="0">
                <a:latin typeface="Arial"/>
                <a:cs typeface="Arial"/>
              </a:rPr>
              <a:t>getLength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( </a:t>
            </a:r>
            <a:r>
              <a:rPr sz="1400" b="1" dirty="0">
                <a:solidFill>
                  <a:srgbClr val="011688"/>
                </a:solidFill>
                <a:latin typeface="Arial"/>
                <a:cs typeface="Arial"/>
              </a:rPr>
              <a:t>void</a:t>
            </a:r>
            <a:r>
              <a:rPr sz="1400" b="1" spc="-14" dirty="0">
                <a:solidFill>
                  <a:srgbClr val="011688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);</a:t>
            </a:r>
            <a:endParaRPr sz="1400" dirty="0">
              <a:latin typeface="Arial"/>
              <a:cs typeface="Arial"/>
            </a:endParaRPr>
          </a:p>
          <a:p>
            <a:pPr marL="32146"/>
            <a:r>
              <a:rPr sz="1400" b="1" dirty="0">
                <a:latin typeface="Arial"/>
                <a:cs typeface="Arial"/>
              </a:rPr>
              <a:t>};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1704"/>
            <a:r>
              <a:rPr sz="1400" b="1" spc="-4" dirty="0">
                <a:solidFill>
                  <a:srgbClr val="011688"/>
                </a:solidFill>
                <a:latin typeface="Arial"/>
                <a:cs typeface="Arial"/>
              </a:rPr>
              <a:t>double </a:t>
            </a:r>
            <a:r>
              <a:rPr sz="1400" b="1" spc="-4" dirty="0">
                <a:solidFill>
                  <a:srgbClr val="7F1455"/>
                </a:solidFill>
                <a:latin typeface="Arial"/>
                <a:cs typeface="Arial"/>
              </a:rPr>
              <a:t>Line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::</a:t>
            </a:r>
            <a:r>
              <a:rPr sz="1400" b="1" spc="-4" dirty="0">
                <a:latin typeface="Arial"/>
                <a:cs typeface="Arial"/>
              </a:rPr>
              <a:t>getLength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(</a:t>
            </a:r>
            <a:r>
              <a:rPr sz="1400" b="1" spc="-4" dirty="0">
                <a:solidFill>
                  <a:srgbClr val="011688"/>
                </a:solidFill>
                <a:latin typeface="Arial"/>
                <a:cs typeface="Arial"/>
              </a:rPr>
              <a:t>void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32146"/>
            <a:r>
              <a:rPr sz="1400" b="1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230378"/>
            <a:r>
              <a:rPr sz="1400" b="1" spc="-4" dirty="0">
                <a:solidFill>
                  <a:srgbClr val="011688"/>
                </a:solidFill>
                <a:latin typeface="Arial"/>
                <a:cs typeface="Arial"/>
              </a:rPr>
              <a:t>return </a:t>
            </a:r>
            <a:r>
              <a:rPr sz="1400" b="1" spc="-4" dirty="0">
                <a:latin typeface="Arial"/>
                <a:cs typeface="Arial"/>
              </a:rPr>
              <a:t>length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32146"/>
            <a:r>
              <a:rPr sz="1400" b="1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2146"/>
            <a:r>
              <a:rPr sz="1400" b="1" dirty="0">
                <a:solidFill>
                  <a:srgbClr val="011688"/>
                </a:solidFill>
                <a:latin typeface="Arial"/>
                <a:cs typeface="Arial"/>
              </a:rPr>
              <a:t>void </a:t>
            </a:r>
            <a:r>
              <a:rPr sz="1400" b="1" spc="-4" dirty="0">
                <a:solidFill>
                  <a:srgbClr val="7F1455"/>
                </a:solidFill>
                <a:latin typeface="Arial"/>
                <a:cs typeface="Arial"/>
              </a:rPr>
              <a:t>Line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::</a:t>
            </a:r>
            <a:r>
              <a:rPr sz="1400" b="1" spc="-4" dirty="0">
                <a:latin typeface="Arial"/>
                <a:cs typeface="Arial"/>
              </a:rPr>
              <a:t>setLength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( </a:t>
            </a:r>
            <a:r>
              <a:rPr sz="1400" b="1" spc="-4" dirty="0">
                <a:solidFill>
                  <a:srgbClr val="011688"/>
                </a:solidFill>
                <a:latin typeface="Arial"/>
                <a:cs typeface="Arial"/>
              </a:rPr>
              <a:t>double </a:t>
            </a:r>
            <a:r>
              <a:rPr sz="1400" b="1" dirty="0">
                <a:latin typeface="Arial"/>
                <a:cs typeface="Arial"/>
              </a:rPr>
              <a:t>len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32146"/>
            <a:r>
              <a:rPr sz="1400" b="1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230378"/>
            <a:r>
              <a:rPr sz="1400" b="1" spc="-4" dirty="0">
                <a:latin typeface="Arial"/>
                <a:cs typeface="Arial"/>
              </a:rPr>
              <a:t>length 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=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len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32146"/>
            <a:r>
              <a:rPr sz="1400" b="1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83885" y="1136076"/>
            <a:ext cx="4847843" cy="3554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0674" y="1145008"/>
            <a:ext cx="4794261" cy="3500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88679" y="1441760"/>
            <a:ext cx="4794349" cy="3456114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37057">
              <a:spcBef>
                <a:spcPts val="70"/>
              </a:spcBef>
            </a:pPr>
            <a:r>
              <a:rPr sz="1400" b="1" spc="-4" dirty="0">
                <a:latin typeface="Arial"/>
                <a:cs typeface="Arial"/>
              </a:rPr>
              <a:t>// Main function for the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program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7057"/>
            <a:r>
              <a:rPr sz="1400" b="1" spc="-4" dirty="0">
                <a:solidFill>
                  <a:srgbClr val="011688"/>
                </a:solidFill>
                <a:latin typeface="Arial"/>
                <a:cs typeface="Arial"/>
              </a:rPr>
              <a:t>int </a:t>
            </a:r>
            <a:r>
              <a:rPr sz="1400" b="1" spc="-4" dirty="0">
                <a:latin typeface="Arial"/>
                <a:cs typeface="Arial"/>
              </a:rPr>
              <a:t>main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(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 )</a:t>
            </a:r>
            <a:endParaRPr sz="1400" dirty="0">
              <a:latin typeface="Arial"/>
              <a:cs typeface="Arial"/>
            </a:endParaRPr>
          </a:p>
          <a:p>
            <a:pPr marL="37057"/>
            <a:r>
              <a:rPr sz="1400" b="1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185731"/>
            <a:r>
              <a:rPr sz="1400" b="1" spc="-4" dirty="0">
                <a:solidFill>
                  <a:srgbClr val="7F1455"/>
                </a:solidFill>
                <a:latin typeface="Arial"/>
                <a:cs typeface="Arial"/>
              </a:rPr>
              <a:t>Line </a:t>
            </a:r>
            <a:r>
              <a:rPr sz="1400" b="1" spc="-4" dirty="0">
                <a:latin typeface="Arial"/>
                <a:cs typeface="Arial"/>
              </a:rPr>
              <a:t>line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5731" marR="2965444"/>
            <a:r>
              <a:rPr sz="1400" b="1" spc="-4" dirty="0">
                <a:latin typeface="Arial"/>
                <a:cs typeface="Arial"/>
              </a:rPr>
              <a:t>// </a:t>
            </a:r>
            <a:r>
              <a:rPr sz="1400" b="1" dirty="0">
                <a:latin typeface="Arial"/>
                <a:cs typeface="Arial"/>
              </a:rPr>
              <a:t>set </a:t>
            </a:r>
            <a:r>
              <a:rPr sz="1400" b="1" spc="-4" dirty="0">
                <a:latin typeface="Arial"/>
                <a:cs typeface="Arial"/>
              </a:rPr>
              <a:t>line length  lin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.</a:t>
            </a:r>
            <a:r>
              <a:rPr sz="1400" b="1" dirty="0">
                <a:latin typeface="Arial"/>
                <a:cs typeface="Arial"/>
              </a:rPr>
              <a:t>set</a:t>
            </a:r>
            <a:r>
              <a:rPr sz="1400" b="1" spc="-4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" dirty="0">
                <a:latin typeface="Arial"/>
                <a:cs typeface="Arial"/>
              </a:rPr>
              <a:t>ng</a:t>
            </a:r>
            <a:r>
              <a:rPr sz="1400" b="1" dirty="0">
                <a:latin typeface="Arial"/>
                <a:cs typeface="Arial"/>
              </a:rPr>
              <a:t>th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(</a:t>
            </a:r>
            <a:r>
              <a:rPr sz="1400" b="1" dirty="0">
                <a:solidFill>
                  <a:srgbClr val="006666"/>
                </a:solidFill>
                <a:latin typeface="Arial"/>
                <a:cs typeface="Arial"/>
              </a:rPr>
              <a:t>6.</a:t>
            </a:r>
            <a:r>
              <a:rPr sz="1400" b="1" spc="-4" dirty="0">
                <a:solidFill>
                  <a:srgbClr val="006666"/>
                </a:solidFill>
                <a:latin typeface="Arial"/>
                <a:cs typeface="Arial"/>
              </a:rPr>
              <a:t>0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);</a:t>
            </a:r>
            <a:endParaRPr sz="1400" dirty="0">
              <a:latin typeface="Arial"/>
              <a:cs typeface="Arial"/>
            </a:endParaRPr>
          </a:p>
          <a:p>
            <a:pPr marL="185731"/>
            <a:r>
              <a:rPr sz="1400" b="1" spc="-4" dirty="0">
                <a:solidFill>
                  <a:srgbClr val="313131"/>
                </a:solidFill>
                <a:latin typeface="Arial"/>
                <a:cs typeface="Arial"/>
              </a:rPr>
              <a:t>cout 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&lt;&lt; </a:t>
            </a:r>
            <a:r>
              <a:rPr sz="1400" b="1" spc="-4" dirty="0">
                <a:latin typeface="Arial"/>
                <a:cs typeface="Arial"/>
              </a:rPr>
              <a:t>"Length of line </a:t>
            </a:r>
            <a:r>
              <a:rPr sz="1400" b="1" dirty="0">
                <a:latin typeface="Arial"/>
                <a:cs typeface="Arial"/>
              </a:rPr>
              <a:t>: " 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&lt;&lt; </a:t>
            </a:r>
            <a:r>
              <a:rPr sz="1400" b="1" spc="-4" dirty="0">
                <a:solidFill>
                  <a:srgbClr val="313131"/>
                </a:solidFill>
                <a:latin typeface="Arial"/>
                <a:cs typeface="Arial"/>
              </a:rPr>
              <a:t>line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.</a:t>
            </a:r>
            <a:r>
              <a:rPr sz="1400" b="1" spc="-4" dirty="0">
                <a:solidFill>
                  <a:srgbClr val="313131"/>
                </a:solidFill>
                <a:latin typeface="Arial"/>
                <a:cs typeface="Arial"/>
              </a:rPr>
              <a:t>getLength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()</a:t>
            </a:r>
            <a:r>
              <a:rPr sz="1400" b="1" spc="7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&lt;&lt;</a:t>
            </a:r>
            <a:r>
              <a:rPr sz="1400" b="1" spc="-4" dirty="0">
                <a:solidFill>
                  <a:srgbClr val="313131"/>
                </a:solidFill>
                <a:latin typeface="Arial"/>
                <a:cs typeface="Arial"/>
              </a:rPr>
              <a:t>endl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5731"/>
            <a:r>
              <a:rPr sz="1400" b="1" spc="-4" dirty="0">
                <a:latin typeface="Arial"/>
                <a:cs typeface="Arial"/>
              </a:rPr>
              <a:t>// </a:t>
            </a:r>
            <a:r>
              <a:rPr sz="1400" b="1" dirty="0">
                <a:latin typeface="Arial"/>
                <a:cs typeface="Arial"/>
              </a:rPr>
              <a:t>set </a:t>
            </a:r>
            <a:r>
              <a:rPr sz="1400" b="1" spc="-4" dirty="0">
                <a:latin typeface="Arial"/>
                <a:cs typeface="Arial"/>
              </a:rPr>
              <a:t>line length without member function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5731" marR="449594"/>
            <a:r>
              <a:rPr sz="1400" b="1" spc="-4" dirty="0">
                <a:solidFill>
                  <a:srgbClr val="313131"/>
                </a:solidFill>
                <a:latin typeface="Arial"/>
                <a:cs typeface="Arial"/>
              </a:rPr>
              <a:t>line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.</a:t>
            </a:r>
            <a:r>
              <a:rPr sz="1400" b="1" spc="-4" dirty="0">
                <a:solidFill>
                  <a:srgbClr val="313131"/>
                </a:solidFill>
                <a:latin typeface="Arial"/>
                <a:cs typeface="Arial"/>
              </a:rPr>
              <a:t>length 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= </a:t>
            </a:r>
            <a:r>
              <a:rPr sz="1400" b="1" spc="-4" dirty="0">
                <a:solidFill>
                  <a:srgbClr val="006666"/>
                </a:solidFill>
                <a:latin typeface="Arial"/>
                <a:cs typeface="Arial"/>
              </a:rPr>
              <a:t>10.0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; </a:t>
            </a:r>
            <a:r>
              <a:rPr sz="1400" b="1" spc="-4" dirty="0">
                <a:latin typeface="Arial"/>
                <a:cs typeface="Arial"/>
              </a:rPr>
              <a:t>// OK: because length is public  </a:t>
            </a:r>
            <a:r>
              <a:rPr sz="1400" b="1" spc="-4" dirty="0">
                <a:solidFill>
                  <a:srgbClr val="313131"/>
                </a:solidFill>
                <a:latin typeface="Arial"/>
                <a:cs typeface="Arial"/>
              </a:rPr>
              <a:t>cout 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&lt;&lt; </a:t>
            </a:r>
            <a:r>
              <a:rPr sz="1400" b="1" spc="-4" dirty="0">
                <a:latin typeface="Arial"/>
                <a:cs typeface="Arial"/>
              </a:rPr>
              <a:t>"Length of line </a:t>
            </a:r>
            <a:r>
              <a:rPr sz="1400" b="1" dirty="0">
                <a:latin typeface="Arial"/>
                <a:cs typeface="Arial"/>
              </a:rPr>
              <a:t>: " 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&lt;&lt; </a:t>
            </a:r>
            <a:r>
              <a:rPr sz="1400" b="1" spc="-4" dirty="0">
                <a:solidFill>
                  <a:srgbClr val="313131"/>
                </a:solidFill>
                <a:latin typeface="Arial"/>
                <a:cs typeface="Arial"/>
              </a:rPr>
              <a:t>line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.</a:t>
            </a:r>
            <a:r>
              <a:rPr sz="1400" b="1" spc="-4" dirty="0">
                <a:solidFill>
                  <a:srgbClr val="313131"/>
                </a:solidFill>
                <a:latin typeface="Arial"/>
                <a:cs typeface="Arial"/>
              </a:rPr>
              <a:t>length 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&lt;&lt;</a:t>
            </a:r>
            <a:r>
              <a:rPr sz="1400" b="1" spc="-4" dirty="0">
                <a:solidFill>
                  <a:srgbClr val="313131"/>
                </a:solidFill>
                <a:latin typeface="Arial"/>
                <a:cs typeface="Arial"/>
              </a:rPr>
              <a:t>endl</a:t>
            </a:r>
            <a:r>
              <a:rPr sz="1400" b="1" spc="-4" dirty="0">
                <a:solidFill>
                  <a:srgbClr val="666600"/>
                </a:solidFill>
                <a:latin typeface="Arial"/>
                <a:cs typeface="Arial"/>
              </a:rPr>
              <a:t>;  </a:t>
            </a:r>
            <a:r>
              <a:rPr sz="1400" b="1" spc="-4" dirty="0">
                <a:latin typeface="Arial"/>
                <a:cs typeface="Arial"/>
              </a:rPr>
              <a:t>return </a:t>
            </a:r>
            <a:r>
              <a:rPr sz="1400" b="1" dirty="0">
                <a:solidFill>
                  <a:srgbClr val="006666"/>
                </a:solidFill>
                <a:latin typeface="Arial"/>
                <a:cs typeface="Arial"/>
              </a:rPr>
              <a:t>0</a:t>
            </a:r>
            <a:r>
              <a:rPr sz="1400" b="1" dirty="0">
                <a:solidFill>
                  <a:srgbClr val="666600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37057"/>
            <a:r>
              <a:rPr sz="1400" b="1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85538" y="4920435"/>
            <a:ext cx="4862395" cy="6607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2328" y="4956154"/>
            <a:ext cx="4790957" cy="589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2328" y="4956154"/>
            <a:ext cx="4791223" cy="589359"/>
          </a:xfrm>
          <a:custGeom>
            <a:avLst/>
            <a:gdLst/>
            <a:ahLst/>
            <a:cxnLst/>
            <a:rect l="l" t="t" r="r" b="b"/>
            <a:pathLst>
              <a:path w="6814184" h="838200">
                <a:moveTo>
                  <a:pt x="0" y="0"/>
                </a:moveTo>
                <a:lnTo>
                  <a:pt x="6813804" y="0"/>
                </a:lnTo>
                <a:lnTo>
                  <a:pt x="6813804" y="838199"/>
                </a:lnTo>
                <a:lnTo>
                  <a:pt x="0" y="838199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12328" y="4982767"/>
            <a:ext cx="4791223" cy="535691"/>
          </a:xfrm>
          <a:prstGeom prst="rect">
            <a:avLst/>
          </a:prstGeom>
        </p:spPr>
        <p:txBody>
          <a:bodyPr vert="horz" wrap="square" lIns="0" tIns="7143" rIns="0" bIns="0" rtlCol="0">
            <a:spAutoFit/>
          </a:bodyPr>
          <a:lstStyle/>
          <a:p>
            <a:pPr marL="35271" marR="2916332">
              <a:lnSpc>
                <a:spcPct val="100699"/>
              </a:lnSpc>
              <a:spcBef>
                <a:spcPts val="56"/>
              </a:spcBef>
            </a:pPr>
            <a:r>
              <a:rPr sz="1700" b="1" spc="-4" dirty="0">
                <a:solidFill>
                  <a:srgbClr val="FFFFFF"/>
                </a:solidFill>
                <a:latin typeface="Arial"/>
                <a:cs typeface="Arial"/>
              </a:rPr>
              <a:t>Length of line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: 6  </a:t>
            </a:r>
            <a:r>
              <a:rPr sz="1700" b="1" spc="-4" dirty="0">
                <a:solidFill>
                  <a:srgbClr val="FFFFFF"/>
                </a:solidFill>
                <a:latin typeface="Arial"/>
                <a:cs typeface="Arial"/>
              </a:rPr>
              <a:t>Length of line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70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1219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553200" y="-1524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ngfind.com-kingpin-png-4152286 (1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7000" y="-152400"/>
            <a:ext cx="1219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982" y="408700"/>
            <a:ext cx="8316771" cy="563014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4000" b="1" spc="49" dirty="0">
                <a:latin typeface="Cambria" pitchFamily="18" charset="0"/>
              </a:rPr>
              <a:t>Access </a:t>
            </a:r>
            <a:r>
              <a:rPr sz="4000" b="1" spc="14" dirty="0">
                <a:latin typeface="Cambria" pitchFamily="18" charset="0"/>
              </a:rPr>
              <a:t>Specifiers </a:t>
            </a:r>
            <a:r>
              <a:rPr sz="4000" b="1" spc="-4" dirty="0">
                <a:latin typeface="Cambria" pitchFamily="18" charset="0"/>
              </a:rPr>
              <a:t>Example</a:t>
            </a:r>
            <a:r>
              <a:rPr sz="4000" b="1" spc="-80" dirty="0">
                <a:latin typeface="Cambria" pitchFamily="18" charset="0"/>
              </a:rPr>
              <a:t> </a:t>
            </a:r>
            <a:r>
              <a:rPr sz="4000" b="1" spc="-4" dirty="0">
                <a:latin typeface="Cambria" pitchFamily="18" charset="0"/>
              </a:rPr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5935266" y="6564570"/>
            <a:ext cx="259407" cy="1667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2506">
              <a:lnSpc>
                <a:spcPts val="1297"/>
              </a:lnSpc>
            </a:pPr>
            <a:fld id="{81D60167-4931-47E6-BA6A-407CBD079E47}" type="slidenum">
              <a:rPr spc="-4" dirty="0"/>
              <a:pPr marL="62506">
                <a:lnSpc>
                  <a:spcPts val="1297"/>
                </a:lnSpc>
              </a:pPr>
              <a:t>4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1861923" y="1062837"/>
            <a:ext cx="3364786" cy="5482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8712" y="1071769"/>
            <a:ext cx="3311208" cy="5429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8714" y="1089422"/>
            <a:ext cx="3311575" cy="539510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37057">
              <a:spcBef>
                <a:spcPts val="70"/>
              </a:spcBef>
            </a:pPr>
            <a:r>
              <a:rPr sz="1400" b="1" spc="-4" dirty="0">
                <a:latin typeface="Arial"/>
                <a:cs typeface="Arial"/>
              </a:rPr>
              <a:t>#include &lt;iostream&gt;</a:t>
            </a:r>
            <a:endParaRPr sz="1400" dirty="0">
              <a:latin typeface="Arial"/>
              <a:cs typeface="Arial"/>
            </a:endParaRPr>
          </a:p>
          <a:p>
            <a:pPr marL="37057" marR="1392535">
              <a:lnSpc>
                <a:spcPct val="200000"/>
              </a:lnSpc>
            </a:pPr>
            <a:r>
              <a:rPr sz="1400" b="1" spc="-4" dirty="0">
                <a:latin typeface="Arial"/>
                <a:cs typeface="Arial"/>
              </a:rPr>
              <a:t>using namespace std;  class </a:t>
            </a:r>
            <a:r>
              <a:rPr sz="1400" b="1" dirty="0">
                <a:latin typeface="Arial"/>
                <a:cs typeface="Arial"/>
              </a:rPr>
              <a:t>Box</a:t>
            </a:r>
            <a:endParaRPr sz="1400" dirty="0">
              <a:latin typeface="Arial"/>
              <a:cs typeface="Arial"/>
            </a:endParaRPr>
          </a:p>
          <a:p>
            <a:pPr marL="37057"/>
            <a:r>
              <a:rPr sz="1400" b="1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185731"/>
            <a:r>
              <a:rPr sz="1400" b="1" spc="-4" dirty="0">
                <a:latin typeface="Arial"/>
                <a:cs typeface="Arial"/>
              </a:rPr>
              <a:t>public:</a:t>
            </a:r>
            <a:endParaRPr sz="1400" dirty="0">
              <a:latin typeface="Arial"/>
              <a:cs typeface="Arial"/>
            </a:endParaRPr>
          </a:p>
          <a:p>
            <a:pPr marL="334405"/>
            <a:r>
              <a:rPr sz="1400" b="1" spc="-4" dirty="0">
                <a:latin typeface="Arial"/>
                <a:cs typeface="Arial"/>
              </a:rPr>
              <a:t>double length;</a:t>
            </a:r>
            <a:endParaRPr sz="1400" dirty="0">
              <a:latin typeface="Arial"/>
              <a:cs typeface="Arial"/>
            </a:endParaRPr>
          </a:p>
          <a:p>
            <a:pPr marL="334405" marR="591571"/>
            <a:r>
              <a:rPr sz="1400" b="1" spc="-4" dirty="0">
                <a:latin typeface="Arial"/>
                <a:cs typeface="Arial"/>
              </a:rPr>
              <a:t>void setWidth( double wid </a:t>
            </a:r>
            <a:r>
              <a:rPr sz="1400" b="1" dirty="0">
                <a:latin typeface="Arial"/>
                <a:cs typeface="Arial"/>
              </a:rPr>
              <a:t>);  </a:t>
            </a:r>
            <a:r>
              <a:rPr sz="1400" b="1" spc="-4" dirty="0">
                <a:latin typeface="Arial"/>
                <a:cs typeface="Arial"/>
              </a:rPr>
              <a:t>double getWidth( void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);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5731"/>
            <a:r>
              <a:rPr sz="1400" b="1" spc="-4" dirty="0">
                <a:latin typeface="Arial"/>
                <a:cs typeface="Arial"/>
              </a:rPr>
              <a:t>private:</a:t>
            </a:r>
            <a:endParaRPr sz="1400" dirty="0">
              <a:latin typeface="Arial"/>
              <a:cs typeface="Arial"/>
            </a:endParaRPr>
          </a:p>
          <a:p>
            <a:pPr marL="334405"/>
            <a:r>
              <a:rPr sz="1400" b="1" spc="-4" dirty="0">
                <a:latin typeface="Arial"/>
                <a:cs typeface="Arial"/>
              </a:rPr>
              <a:t>double width;</a:t>
            </a:r>
            <a:endParaRPr sz="1400" dirty="0">
              <a:latin typeface="Arial"/>
              <a:cs typeface="Arial"/>
            </a:endParaRPr>
          </a:p>
          <a:p>
            <a:pPr marL="37057"/>
            <a:r>
              <a:rPr sz="1400" b="1" dirty="0">
                <a:latin typeface="Arial"/>
                <a:cs typeface="Arial"/>
              </a:rPr>
              <a:t>};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7057" marR="629521"/>
            <a:r>
              <a:rPr sz="1400" b="1" spc="-4" dirty="0">
                <a:latin typeface="Arial"/>
                <a:cs typeface="Arial"/>
              </a:rPr>
              <a:t>// Member functions definitions  double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Box::getWidth(void)</a:t>
            </a:r>
            <a:endParaRPr sz="1400" dirty="0">
              <a:latin typeface="Arial"/>
              <a:cs typeface="Arial"/>
            </a:endParaRPr>
          </a:p>
          <a:p>
            <a:pPr marL="37057"/>
            <a:r>
              <a:rPr sz="1400" b="1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235289"/>
            <a:r>
              <a:rPr sz="1400" b="1" spc="-4" dirty="0">
                <a:latin typeface="Arial"/>
                <a:cs typeface="Arial"/>
              </a:rPr>
              <a:t>return width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37057"/>
            <a:r>
              <a:rPr sz="1400" b="1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7057"/>
            <a:r>
              <a:rPr sz="1400" b="1" spc="-4" dirty="0">
                <a:latin typeface="Arial"/>
                <a:cs typeface="Arial"/>
              </a:rPr>
              <a:t>void Box::setWidth( double wid</a:t>
            </a:r>
            <a:r>
              <a:rPr sz="1400" b="1" spc="-11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37057"/>
            <a:r>
              <a:rPr sz="1400" b="1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235289"/>
            <a:r>
              <a:rPr sz="1400" b="1" spc="-4" dirty="0">
                <a:latin typeface="Arial"/>
                <a:cs typeface="Arial"/>
              </a:rPr>
              <a:t>width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4" dirty="0">
                <a:latin typeface="Arial"/>
                <a:cs typeface="Arial"/>
              </a:rPr>
              <a:t> wid;</a:t>
            </a:r>
            <a:endParaRPr sz="1400" dirty="0">
              <a:latin typeface="Arial"/>
              <a:cs typeface="Arial"/>
            </a:endParaRPr>
          </a:p>
          <a:p>
            <a:pPr marL="37057"/>
            <a:r>
              <a:rPr sz="1400" b="1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87642" y="1053092"/>
            <a:ext cx="4786277" cy="3768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4430" y="1062022"/>
            <a:ext cx="4732699" cy="3714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4429" y="1294805"/>
            <a:ext cx="4732734" cy="3456114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38396" marR="1999732">
              <a:spcBef>
                <a:spcPts val="70"/>
              </a:spcBef>
            </a:pPr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// Main function for the program  </a:t>
            </a:r>
            <a:r>
              <a:rPr sz="1400" b="1" spc="-4" dirty="0">
                <a:latin typeface="Arial"/>
                <a:cs typeface="Arial"/>
              </a:rPr>
              <a:t>int main(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8396"/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7070"/>
            <a:r>
              <a:rPr sz="1400" b="1" spc="-4" dirty="0">
                <a:latin typeface="Arial"/>
                <a:cs typeface="Arial"/>
              </a:rPr>
              <a:t>Box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box;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>
              <a:latin typeface="Times New Roman"/>
              <a:cs typeface="Times New Roman"/>
            </a:endParaRPr>
          </a:p>
          <a:p>
            <a:pPr marL="187070" marR="376819"/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// </a:t>
            </a:r>
            <a:r>
              <a:rPr sz="1400" b="1" dirty="0">
                <a:solidFill>
                  <a:srgbClr val="0433FF"/>
                </a:solidFill>
                <a:latin typeface="Arial"/>
                <a:cs typeface="Arial"/>
              </a:rPr>
              <a:t>set </a:t>
            </a:r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box length without member function  </a:t>
            </a:r>
            <a:r>
              <a:rPr sz="1400" b="1" spc="-4" dirty="0">
                <a:latin typeface="Arial"/>
                <a:cs typeface="Arial"/>
              </a:rPr>
              <a:t>box.length </a:t>
            </a:r>
            <a:r>
              <a:rPr sz="1400" b="1" dirty="0">
                <a:latin typeface="Arial"/>
                <a:cs typeface="Arial"/>
              </a:rPr>
              <a:t>= </a:t>
            </a:r>
            <a:r>
              <a:rPr sz="1400" b="1" spc="-4" dirty="0">
                <a:latin typeface="Arial"/>
                <a:cs typeface="Arial"/>
              </a:rPr>
              <a:t>10.0; </a:t>
            </a:r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// OK: because length is public  </a:t>
            </a:r>
            <a:r>
              <a:rPr sz="1400" b="1" spc="-4" dirty="0">
                <a:latin typeface="Arial"/>
                <a:cs typeface="Arial"/>
              </a:rPr>
              <a:t>cout </a:t>
            </a:r>
            <a:r>
              <a:rPr sz="1400" b="1" dirty="0">
                <a:latin typeface="Arial"/>
                <a:cs typeface="Arial"/>
              </a:rPr>
              <a:t>&lt;&lt; </a:t>
            </a:r>
            <a:r>
              <a:rPr sz="1400" b="1" spc="-4" dirty="0">
                <a:latin typeface="Arial"/>
                <a:cs typeface="Arial"/>
              </a:rPr>
              <a:t>"Length of box </a:t>
            </a:r>
            <a:r>
              <a:rPr sz="1400" b="1" dirty="0">
                <a:latin typeface="Arial"/>
                <a:cs typeface="Arial"/>
              </a:rPr>
              <a:t>: " &lt;&lt; </a:t>
            </a:r>
            <a:r>
              <a:rPr sz="1400" b="1" spc="-4" dirty="0">
                <a:latin typeface="Arial"/>
                <a:cs typeface="Arial"/>
              </a:rPr>
              <a:t>box.length</a:t>
            </a:r>
            <a:r>
              <a:rPr sz="1400" b="1" spc="-21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&lt;&lt;endl;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400">
              <a:latin typeface="Times New Roman"/>
              <a:cs typeface="Times New Roman"/>
            </a:endParaRPr>
          </a:p>
          <a:p>
            <a:pPr marL="187070" algn="just"/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// </a:t>
            </a:r>
            <a:r>
              <a:rPr sz="1400" b="1" dirty="0">
                <a:solidFill>
                  <a:srgbClr val="0433FF"/>
                </a:solidFill>
                <a:latin typeface="Arial"/>
                <a:cs typeface="Arial"/>
              </a:rPr>
              <a:t>set </a:t>
            </a:r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box width without member</a:t>
            </a:r>
            <a:r>
              <a:rPr sz="1400" b="1" spc="-7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  <a:p>
            <a:pPr marL="187070" marR="85722" algn="just"/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// box.width </a:t>
            </a:r>
            <a:r>
              <a:rPr sz="1400" b="1" dirty="0">
                <a:solidFill>
                  <a:srgbClr val="0433FF"/>
                </a:solidFill>
                <a:latin typeface="Arial"/>
                <a:cs typeface="Arial"/>
              </a:rPr>
              <a:t>= </a:t>
            </a:r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10.0; // Error: because width is private  </a:t>
            </a:r>
            <a:r>
              <a:rPr sz="1400" b="1" spc="-4" dirty="0">
                <a:latin typeface="Arial"/>
                <a:cs typeface="Arial"/>
              </a:rPr>
              <a:t>box.setWidth(10.0);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dirty="0">
                <a:solidFill>
                  <a:srgbClr val="0433FF"/>
                </a:solidFill>
                <a:latin typeface="Arial"/>
                <a:cs typeface="Arial"/>
              </a:rPr>
              <a:t>/ Use </a:t>
            </a:r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member function </a:t>
            </a:r>
            <a:r>
              <a:rPr sz="1400" b="1" dirty="0">
                <a:solidFill>
                  <a:srgbClr val="0433FF"/>
                </a:solidFill>
                <a:latin typeface="Arial"/>
                <a:cs typeface="Arial"/>
              </a:rPr>
              <a:t>to set </a:t>
            </a:r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it.  </a:t>
            </a:r>
            <a:r>
              <a:rPr sz="1400" b="1" spc="-4" dirty="0">
                <a:latin typeface="Arial"/>
                <a:cs typeface="Arial"/>
              </a:rPr>
              <a:t>cout </a:t>
            </a:r>
            <a:r>
              <a:rPr sz="1400" b="1" dirty="0">
                <a:latin typeface="Arial"/>
                <a:cs typeface="Arial"/>
              </a:rPr>
              <a:t>&lt;&lt; </a:t>
            </a:r>
            <a:r>
              <a:rPr sz="1400" b="1" spc="-4" dirty="0">
                <a:latin typeface="Arial"/>
                <a:cs typeface="Arial"/>
              </a:rPr>
              <a:t>"Width of box </a:t>
            </a:r>
            <a:r>
              <a:rPr sz="1400" b="1" dirty="0">
                <a:latin typeface="Arial"/>
                <a:cs typeface="Arial"/>
              </a:rPr>
              <a:t>: " &lt;&lt; </a:t>
            </a:r>
            <a:r>
              <a:rPr sz="1400" b="1" spc="-4" dirty="0">
                <a:latin typeface="Arial"/>
                <a:cs typeface="Arial"/>
              </a:rPr>
              <a:t>box.getWidth()</a:t>
            </a:r>
            <a:r>
              <a:rPr sz="1400" b="1" spc="-32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&lt;&lt;endl;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>
              <a:latin typeface="Times New Roman"/>
              <a:cs typeface="Times New Roman"/>
            </a:endParaRPr>
          </a:p>
          <a:p>
            <a:pPr marL="187070"/>
            <a:r>
              <a:rPr sz="1400" b="1" spc="-4" dirty="0">
                <a:latin typeface="Arial"/>
                <a:cs typeface="Arial"/>
              </a:rPr>
              <a:t>return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0;</a:t>
            </a:r>
            <a:endParaRPr sz="1400">
              <a:latin typeface="Arial"/>
              <a:cs typeface="Arial"/>
            </a:endParaRPr>
          </a:p>
          <a:p>
            <a:pPr marL="38396"/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6052" y="5310627"/>
            <a:ext cx="4804137" cy="6607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2842" y="5346346"/>
            <a:ext cx="4732699" cy="589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2841" y="5346346"/>
            <a:ext cx="4732734" cy="589359"/>
          </a:xfrm>
          <a:custGeom>
            <a:avLst/>
            <a:gdLst/>
            <a:ahLst/>
            <a:cxnLst/>
            <a:rect l="l" t="t" r="r" b="b"/>
            <a:pathLst>
              <a:path w="6731000" h="838200">
                <a:moveTo>
                  <a:pt x="0" y="0"/>
                </a:moveTo>
                <a:lnTo>
                  <a:pt x="6730950" y="0"/>
                </a:lnTo>
                <a:lnTo>
                  <a:pt x="673095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92841" y="5366743"/>
            <a:ext cx="4732734" cy="535691"/>
          </a:xfrm>
          <a:prstGeom prst="rect">
            <a:avLst/>
          </a:prstGeom>
        </p:spPr>
        <p:txBody>
          <a:bodyPr vert="horz" wrap="square" lIns="0" tIns="7143" rIns="0" bIns="0" rtlCol="0">
            <a:spAutoFit/>
          </a:bodyPr>
          <a:lstStyle/>
          <a:p>
            <a:pPr marL="33039" marR="2848469">
              <a:lnSpc>
                <a:spcPct val="100699"/>
              </a:lnSpc>
              <a:spcBef>
                <a:spcPts val="56"/>
              </a:spcBef>
            </a:pPr>
            <a:r>
              <a:rPr sz="1700" b="1" spc="-4" dirty="0">
                <a:solidFill>
                  <a:srgbClr val="FFFFFF"/>
                </a:solidFill>
                <a:latin typeface="Arial"/>
                <a:cs typeface="Arial"/>
              </a:rPr>
              <a:t>Length of box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70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10  </a:t>
            </a:r>
            <a:r>
              <a:rPr sz="1700" b="1" spc="-7" dirty="0">
                <a:solidFill>
                  <a:srgbClr val="FFFFFF"/>
                </a:solidFill>
                <a:latin typeface="Arial"/>
                <a:cs typeface="Arial"/>
              </a:rPr>
              <a:t>Width </a:t>
            </a:r>
            <a:r>
              <a:rPr sz="1700" b="1" spc="-4" dirty="0">
                <a:solidFill>
                  <a:srgbClr val="FFFFFF"/>
                </a:solidFill>
                <a:latin typeface="Arial"/>
                <a:cs typeface="Arial"/>
              </a:rPr>
              <a:t>of box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700" b="1" spc="-3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1219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553200" y="-1524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ngfind.com-kingpin-png-4152286 (1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7000" y="-152400"/>
            <a:ext cx="1219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402" y="484900"/>
            <a:ext cx="8536297" cy="563014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4000" b="1" spc="49" dirty="0">
                <a:latin typeface="Cambria" pitchFamily="18" charset="0"/>
              </a:rPr>
              <a:t>Access </a:t>
            </a:r>
            <a:r>
              <a:rPr sz="4000" b="1" spc="14" dirty="0">
                <a:latin typeface="Cambria" pitchFamily="18" charset="0"/>
              </a:rPr>
              <a:t>Specifiers </a:t>
            </a:r>
            <a:r>
              <a:rPr sz="4000" b="1" spc="-4" dirty="0">
                <a:latin typeface="Cambria" pitchFamily="18" charset="0"/>
              </a:rPr>
              <a:t>Example</a:t>
            </a:r>
            <a:r>
              <a:rPr sz="4000" b="1" spc="-80" dirty="0">
                <a:latin typeface="Cambria" pitchFamily="18" charset="0"/>
              </a:rPr>
              <a:t> </a:t>
            </a:r>
            <a:r>
              <a:rPr sz="4000" b="1" spc="-4" dirty="0">
                <a:latin typeface="Cambria" pitchFamily="18" charset="0"/>
              </a:rPr>
              <a:t>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5935266" y="6564570"/>
            <a:ext cx="259407" cy="1667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2506">
              <a:lnSpc>
                <a:spcPts val="1297"/>
              </a:lnSpc>
            </a:pPr>
            <a:fld id="{81D60167-4931-47E6-BA6A-407CBD079E47}" type="slidenum">
              <a:rPr spc="-4" dirty="0"/>
              <a:pPr marL="62506">
                <a:lnSpc>
                  <a:spcPts val="1297"/>
                </a:lnSpc>
              </a:pPr>
              <a:t>5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1826480" y="1160511"/>
            <a:ext cx="3949298" cy="5054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3269" y="1169440"/>
            <a:ext cx="3895720" cy="500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3270" y="1187648"/>
            <a:ext cx="3896023" cy="453333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36610" marR="1977409">
              <a:spcBef>
                <a:spcPts val="70"/>
              </a:spcBef>
            </a:pPr>
            <a:r>
              <a:rPr sz="1400" b="1" spc="-4" dirty="0">
                <a:latin typeface="Arial"/>
                <a:cs typeface="Arial"/>
              </a:rPr>
              <a:t>#include &lt;iostream&gt;  using namespace</a:t>
            </a:r>
            <a:r>
              <a:rPr sz="1400" b="1" spc="-28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std;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>
              <a:latin typeface="Times New Roman"/>
              <a:cs typeface="Times New Roman"/>
            </a:endParaRPr>
          </a:p>
          <a:p>
            <a:pPr marL="36610"/>
            <a:r>
              <a:rPr sz="1400" b="1" spc="-4" dirty="0">
                <a:latin typeface="Arial"/>
                <a:cs typeface="Arial"/>
              </a:rPr>
              <a:t>class </a:t>
            </a:r>
            <a:r>
              <a:rPr sz="1400" b="1" dirty="0">
                <a:latin typeface="Arial"/>
                <a:cs typeface="Arial"/>
              </a:rPr>
              <a:t>Box</a:t>
            </a:r>
            <a:endParaRPr sz="1400">
              <a:latin typeface="Arial"/>
              <a:cs typeface="Arial"/>
            </a:endParaRPr>
          </a:p>
          <a:p>
            <a:pPr marL="36610"/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34405" marR="2394857" indent="-149120"/>
            <a:r>
              <a:rPr sz="1400" b="1" spc="-4" dirty="0">
                <a:latin typeface="Arial"/>
                <a:cs typeface="Arial"/>
              </a:rPr>
              <a:t>protected:  double</a:t>
            </a:r>
            <a:r>
              <a:rPr sz="1400" b="1" spc="-56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width;</a:t>
            </a:r>
            <a:endParaRPr sz="1400">
              <a:latin typeface="Arial"/>
              <a:cs typeface="Arial"/>
            </a:endParaRPr>
          </a:p>
          <a:p>
            <a:pPr marL="36610"/>
            <a:r>
              <a:rPr sz="1400" b="1" dirty="0"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400">
              <a:latin typeface="Times New Roman"/>
              <a:cs typeface="Times New Roman"/>
            </a:endParaRPr>
          </a:p>
          <a:p>
            <a:pPr marL="36610"/>
            <a:r>
              <a:rPr sz="1400" b="1" spc="-4" dirty="0">
                <a:latin typeface="Arial"/>
                <a:cs typeface="Arial"/>
              </a:rPr>
              <a:t>class SmallBox:Box</a:t>
            </a:r>
            <a:endParaRPr sz="1400">
              <a:latin typeface="Arial"/>
              <a:cs typeface="Arial"/>
            </a:endParaRPr>
          </a:p>
          <a:p>
            <a:pPr marL="36610"/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5284"/>
            <a:r>
              <a:rPr sz="1400" b="1" spc="-4" dirty="0">
                <a:latin typeface="Arial"/>
                <a:cs typeface="Arial"/>
              </a:rPr>
              <a:t>public:</a:t>
            </a:r>
            <a:endParaRPr sz="1400">
              <a:latin typeface="Arial"/>
              <a:cs typeface="Arial"/>
            </a:endParaRPr>
          </a:p>
          <a:p>
            <a:pPr marL="334405" marR="699615"/>
            <a:r>
              <a:rPr sz="1400" b="1" spc="-4" dirty="0">
                <a:latin typeface="Arial"/>
                <a:cs typeface="Arial"/>
              </a:rPr>
              <a:t>void setSmallWidth( double wid </a:t>
            </a:r>
            <a:r>
              <a:rPr sz="1400" b="1" dirty="0">
                <a:latin typeface="Arial"/>
                <a:cs typeface="Arial"/>
              </a:rPr>
              <a:t>);  </a:t>
            </a:r>
            <a:r>
              <a:rPr sz="1400" b="1" spc="-4" dirty="0">
                <a:latin typeface="Arial"/>
                <a:cs typeface="Arial"/>
              </a:rPr>
              <a:t>double getSmallWidth( void</a:t>
            </a:r>
            <a:r>
              <a:rPr sz="1400" b="1" spc="-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36610"/>
            <a:r>
              <a:rPr sz="1400" b="1" dirty="0"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>
              <a:latin typeface="Times New Roman"/>
              <a:cs typeface="Times New Roman"/>
            </a:endParaRPr>
          </a:p>
          <a:p>
            <a:pPr marL="36610" marR="560764"/>
            <a:r>
              <a:rPr sz="1400" b="1" spc="-4" dirty="0">
                <a:latin typeface="Arial"/>
                <a:cs typeface="Arial"/>
              </a:rPr>
              <a:t>// Member functions of child class  double</a:t>
            </a:r>
            <a:r>
              <a:rPr sz="1400" b="1" spc="-21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SmallBox::getSmallWidth(void)</a:t>
            </a:r>
            <a:endParaRPr sz="1400">
              <a:latin typeface="Arial"/>
              <a:cs typeface="Arial"/>
            </a:endParaRPr>
          </a:p>
          <a:p>
            <a:pPr marL="36610"/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35289"/>
            <a:r>
              <a:rPr sz="1400" b="1" spc="-4" dirty="0">
                <a:latin typeface="Arial"/>
                <a:cs typeface="Arial"/>
              </a:rPr>
              <a:t>return width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36610"/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20602" y="1122027"/>
            <a:ext cx="4467285" cy="3554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7391" y="1130958"/>
            <a:ext cx="4413707" cy="3500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7390" y="1151931"/>
            <a:ext cx="4413945" cy="354844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32146">
              <a:spcBef>
                <a:spcPts val="70"/>
              </a:spcBef>
            </a:pPr>
            <a:r>
              <a:rPr sz="1400" b="1" spc="-4" dirty="0">
                <a:latin typeface="Arial"/>
                <a:cs typeface="Arial"/>
              </a:rPr>
              <a:t>void SmallBox::setSmallWidth( double wid 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2146"/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30824"/>
            <a:r>
              <a:rPr sz="1400" b="1" spc="-4" dirty="0">
                <a:latin typeface="Arial"/>
                <a:cs typeface="Arial"/>
              </a:rPr>
              <a:t>width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4" dirty="0">
                <a:latin typeface="Arial"/>
                <a:cs typeface="Arial"/>
              </a:rPr>
              <a:t> wid;</a:t>
            </a:r>
            <a:endParaRPr sz="1400">
              <a:latin typeface="Arial"/>
              <a:cs typeface="Arial"/>
            </a:endParaRPr>
          </a:p>
          <a:p>
            <a:pPr marL="32146"/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>
              <a:latin typeface="Times New Roman"/>
              <a:cs typeface="Times New Roman"/>
            </a:endParaRPr>
          </a:p>
          <a:p>
            <a:pPr marL="32146" marR="1686758"/>
            <a:r>
              <a:rPr sz="1400" b="1" spc="-4" dirty="0">
                <a:solidFill>
                  <a:srgbClr val="0433FF"/>
                </a:solidFill>
                <a:latin typeface="Arial"/>
                <a:cs typeface="Arial"/>
              </a:rPr>
              <a:t>// Main function for the program  </a:t>
            </a:r>
            <a:r>
              <a:rPr sz="1400" b="1" spc="-4" dirty="0">
                <a:latin typeface="Arial"/>
                <a:cs typeface="Arial"/>
              </a:rPr>
              <a:t>int main(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2146"/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1266"/>
            <a:r>
              <a:rPr sz="1400" b="1" spc="-4" dirty="0">
                <a:latin typeface="Arial"/>
                <a:cs typeface="Arial"/>
              </a:rPr>
              <a:t>SmallBox box;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400">
              <a:latin typeface="Times New Roman"/>
              <a:cs typeface="Times New Roman"/>
            </a:endParaRPr>
          </a:p>
          <a:p>
            <a:pPr marL="181266" marR="912582"/>
            <a:r>
              <a:rPr sz="1400" b="1" spc="-4" dirty="0">
                <a:solidFill>
                  <a:srgbClr val="0365C0"/>
                </a:solidFill>
                <a:latin typeface="Arial"/>
                <a:cs typeface="Arial"/>
              </a:rPr>
              <a:t>// </a:t>
            </a:r>
            <a:r>
              <a:rPr sz="1400" b="1" dirty="0">
                <a:solidFill>
                  <a:srgbClr val="0365C0"/>
                </a:solidFill>
                <a:latin typeface="Arial"/>
                <a:cs typeface="Arial"/>
              </a:rPr>
              <a:t>set </a:t>
            </a:r>
            <a:r>
              <a:rPr sz="1400" b="1" spc="-4" dirty="0">
                <a:solidFill>
                  <a:srgbClr val="0365C0"/>
                </a:solidFill>
                <a:latin typeface="Arial"/>
                <a:cs typeface="Arial"/>
              </a:rPr>
              <a:t>box width using member function  </a:t>
            </a:r>
            <a:r>
              <a:rPr sz="1400" b="1" spc="-4" dirty="0">
                <a:latin typeface="Arial"/>
                <a:cs typeface="Arial"/>
              </a:rPr>
              <a:t>box.setSmallWidth(5.0);</a:t>
            </a:r>
            <a:endParaRPr sz="1400">
              <a:latin typeface="Arial"/>
              <a:cs typeface="Arial"/>
            </a:endParaRPr>
          </a:p>
          <a:p>
            <a:pPr marL="181266"/>
            <a:r>
              <a:rPr sz="1400" b="1" spc="-4" dirty="0">
                <a:latin typeface="Arial"/>
                <a:cs typeface="Arial"/>
              </a:rPr>
              <a:t>cout </a:t>
            </a:r>
            <a:r>
              <a:rPr sz="1400" b="1" dirty="0">
                <a:latin typeface="Arial"/>
                <a:cs typeface="Arial"/>
              </a:rPr>
              <a:t>&lt;&lt; </a:t>
            </a:r>
            <a:r>
              <a:rPr sz="1400" b="1" spc="-4" dirty="0">
                <a:latin typeface="Arial"/>
                <a:cs typeface="Arial"/>
              </a:rPr>
              <a:t>"Width of box </a:t>
            </a:r>
            <a:r>
              <a:rPr sz="1400" b="1" dirty="0">
                <a:latin typeface="Arial"/>
                <a:cs typeface="Arial"/>
              </a:rPr>
              <a:t>: "&lt;&lt;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box.getSmallWidth();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1400">
              <a:latin typeface="Times New Roman"/>
              <a:cs typeface="Times New Roman"/>
            </a:endParaRPr>
          </a:p>
          <a:p>
            <a:pPr marL="181266"/>
            <a:r>
              <a:rPr sz="1400" b="1" spc="-4" dirty="0">
                <a:latin typeface="Arial"/>
                <a:cs typeface="Arial"/>
              </a:rPr>
              <a:t>return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0;</a:t>
            </a:r>
            <a:endParaRPr sz="1400">
              <a:latin typeface="Arial"/>
              <a:cs typeface="Arial"/>
            </a:endParaRPr>
          </a:p>
          <a:p>
            <a:pPr marL="32146"/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08886" y="4960849"/>
            <a:ext cx="4508575" cy="401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5674" y="4996568"/>
            <a:ext cx="4437138" cy="330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35674" y="4996568"/>
            <a:ext cx="4437162" cy="330398"/>
          </a:xfrm>
          <a:custGeom>
            <a:avLst/>
            <a:gdLst/>
            <a:ahLst/>
            <a:cxnLst/>
            <a:rect l="l" t="t" r="r" b="b"/>
            <a:pathLst>
              <a:path w="6310630" h="469900">
                <a:moveTo>
                  <a:pt x="0" y="0"/>
                </a:moveTo>
                <a:lnTo>
                  <a:pt x="6310596" y="0"/>
                </a:lnTo>
                <a:lnTo>
                  <a:pt x="6310596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35674" y="5018485"/>
            <a:ext cx="4437162" cy="27062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35271">
              <a:spcBef>
                <a:spcPts val="70"/>
              </a:spcBef>
            </a:pPr>
            <a:r>
              <a:rPr sz="1700" b="1" spc="-7" dirty="0">
                <a:solidFill>
                  <a:srgbClr val="FFFFFF"/>
                </a:solidFill>
                <a:latin typeface="Arial"/>
                <a:cs typeface="Arial"/>
              </a:rPr>
              <a:t>Width </a:t>
            </a:r>
            <a:r>
              <a:rPr sz="1700" b="1" spc="-4" dirty="0">
                <a:solidFill>
                  <a:srgbClr val="FFFFFF"/>
                </a:solidFill>
                <a:latin typeface="Arial"/>
                <a:cs typeface="Arial"/>
              </a:rPr>
              <a:t>of box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700" b="1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1219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553200" y="-1524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ngfind.com-kingpin-png-4152286 (1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7000" y="-152400"/>
            <a:ext cx="1219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18699"/>
            <a:ext cx="10515600" cy="618414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b="1" spc="-4" dirty="0">
                <a:latin typeface="Cambria" pitchFamily="18" charset="0"/>
              </a:rPr>
              <a:t>Friend</a:t>
            </a:r>
            <a:r>
              <a:rPr b="1" spc="-35" dirty="0">
                <a:latin typeface="Cambria" pitchFamily="18" charset="0"/>
              </a:rPr>
              <a:t> </a:t>
            </a:r>
            <a:r>
              <a:rPr b="1" spc="18" dirty="0">
                <a:latin typeface="Cambria" pitchFamily="18" charset="0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929" marR="3572" algn="just">
              <a:lnSpc>
                <a:spcPct val="101200"/>
              </a:lnSpc>
              <a:spcBef>
                <a:spcPts val="42"/>
              </a:spcBef>
            </a:pPr>
            <a:r>
              <a:rPr lang="en-IN" sz="2200" dirty="0">
                <a:latin typeface="Cambria" pitchFamily="18" charset="0"/>
                <a:cs typeface="Arial"/>
              </a:rPr>
              <a:t>A </a:t>
            </a:r>
            <a:r>
              <a:rPr lang="en-IN" sz="2200" spc="18" dirty="0">
                <a:latin typeface="Cambria" pitchFamily="18" charset="0"/>
                <a:cs typeface="Arial"/>
              </a:rPr>
              <a:t>friend </a:t>
            </a:r>
            <a:r>
              <a:rPr lang="en-IN" sz="2200" spc="11" dirty="0">
                <a:latin typeface="Cambria" pitchFamily="18" charset="0"/>
                <a:cs typeface="Arial"/>
              </a:rPr>
              <a:t>function </a:t>
            </a:r>
            <a:r>
              <a:rPr lang="en-IN" sz="2200" dirty="0">
                <a:latin typeface="Cambria" pitchFamily="18" charset="0"/>
                <a:cs typeface="Arial"/>
              </a:rPr>
              <a:t>of </a:t>
            </a:r>
            <a:r>
              <a:rPr lang="en-IN" sz="2200" spc="-4" dirty="0">
                <a:latin typeface="Cambria" pitchFamily="18" charset="0"/>
                <a:cs typeface="Arial"/>
              </a:rPr>
              <a:t>a </a:t>
            </a:r>
            <a:r>
              <a:rPr lang="en-IN" sz="2200" spc="21" dirty="0">
                <a:latin typeface="Cambria" pitchFamily="18" charset="0"/>
                <a:cs typeface="Arial"/>
              </a:rPr>
              <a:t>class </a:t>
            </a:r>
            <a:r>
              <a:rPr lang="en-IN" sz="2200" spc="-4" dirty="0">
                <a:latin typeface="Cambria" pitchFamily="18" charset="0"/>
                <a:cs typeface="Arial"/>
              </a:rPr>
              <a:t>is </a:t>
            </a:r>
            <a:r>
              <a:rPr lang="en-IN" sz="2200" spc="28" dirty="0">
                <a:latin typeface="Cambria" pitchFamily="18" charset="0"/>
                <a:cs typeface="Arial"/>
              </a:rPr>
              <a:t>defined </a:t>
            </a:r>
            <a:r>
              <a:rPr lang="en-IN" sz="2200" spc="14" dirty="0">
                <a:latin typeface="Cambria" pitchFamily="18" charset="0"/>
                <a:cs typeface="Arial"/>
              </a:rPr>
              <a:t>outside </a:t>
            </a:r>
            <a:r>
              <a:rPr lang="en-IN" sz="2200" dirty="0">
                <a:latin typeface="Cambria" pitchFamily="18" charset="0"/>
                <a:cs typeface="Arial"/>
              </a:rPr>
              <a:t>that </a:t>
            </a:r>
            <a:r>
              <a:rPr lang="en-IN" sz="2200" spc="28" dirty="0">
                <a:latin typeface="Cambria" pitchFamily="18" charset="0"/>
                <a:cs typeface="Arial"/>
              </a:rPr>
              <a:t>class' </a:t>
            </a:r>
            <a:r>
              <a:rPr lang="en-IN" sz="2200" spc="42" dirty="0">
                <a:latin typeface="Cambria" pitchFamily="18" charset="0"/>
                <a:cs typeface="Arial"/>
              </a:rPr>
              <a:t>scope </a:t>
            </a:r>
            <a:r>
              <a:rPr lang="en-IN" sz="2200" spc="35" dirty="0">
                <a:latin typeface="Cambria" pitchFamily="18" charset="0"/>
                <a:cs typeface="Arial"/>
              </a:rPr>
              <a:t>but </a:t>
            </a:r>
            <a:r>
              <a:rPr lang="en-IN" sz="2200" dirty="0">
                <a:latin typeface="Cambria" pitchFamily="18" charset="0"/>
                <a:cs typeface="Arial"/>
              </a:rPr>
              <a:t>it </a:t>
            </a:r>
            <a:r>
              <a:rPr lang="en-IN" sz="2200" spc="-4" dirty="0">
                <a:latin typeface="Cambria" pitchFamily="18" charset="0"/>
                <a:cs typeface="Arial"/>
              </a:rPr>
              <a:t>has  the </a:t>
            </a:r>
            <a:r>
              <a:rPr lang="en-IN" sz="2200" spc="21" dirty="0">
                <a:latin typeface="Cambria" pitchFamily="18" charset="0"/>
                <a:cs typeface="Arial"/>
              </a:rPr>
              <a:t>right </a:t>
            </a:r>
            <a:r>
              <a:rPr lang="en-IN" sz="2200" dirty="0">
                <a:latin typeface="Cambria" pitchFamily="18" charset="0"/>
                <a:cs typeface="Arial"/>
              </a:rPr>
              <a:t>to </a:t>
            </a:r>
            <a:r>
              <a:rPr lang="en-IN" sz="2200" spc="35" dirty="0">
                <a:latin typeface="Cambria" pitchFamily="18" charset="0"/>
                <a:cs typeface="Arial"/>
              </a:rPr>
              <a:t>access </a:t>
            </a:r>
            <a:r>
              <a:rPr lang="en-IN" sz="2200" spc="-4" dirty="0">
                <a:latin typeface="Cambria" pitchFamily="18" charset="0"/>
                <a:cs typeface="Arial"/>
              </a:rPr>
              <a:t>all </a:t>
            </a:r>
            <a:r>
              <a:rPr lang="en-IN" sz="2200" spc="14" dirty="0">
                <a:latin typeface="Cambria" pitchFamily="18" charset="0"/>
                <a:cs typeface="Arial"/>
              </a:rPr>
              <a:t>private </a:t>
            </a:r>
            <a:r>
              <a:rPr lang="en-IN" sz="2200" spc="35" dirty="0">
                <a:latin typeface="Cambria" pitchFamily="18" charset="0"/>
                <a:cs typeface="Arial"/>
              </a:rPr>
              <a:t>and </a:t>
            </a:r>
            <a:r>
              <a:rPr lang="en-IN" sz="2200" spc="32" dirty="0">
                <a:latin typeface="Cambria" pitchFamily="18" charset="0"/>
                <a:cs typeface="Arial"/>
              </a:rPr>
              <a:t>protected </a:t>
            </a:r>
            <a:r>
              <a:rPr lang="en-IN" sz="2200" spc="14" dirty="0">
                <a:latin typeface="Cambria" pitchFamily="18" charset="0"/>
                <a:cs typeface="Arial"/>
              </a:rPr>
              <a:t>members </a:t>
            </a:r>
            <a:r>
              <a:rPr lang="en-IN" sz="2200" dirty="0">
                <a:latin typeface="Cambria" pitchFamily="18" charset="0"/>
                <a:cs typeface="Arial"/>
              </a:rPr>
              <a:t>of the </a:t>
            </a:r>
            <a:r>
              <a:rPr lang="en-IN" sz="2200" spc="18" dirty="0">
                <a:latin typeface="Cambria" pitchFamily="18" charset="0"/>
                <a:cs typeface="Arial"/>
              </a:rPr>
              <a:t>class. </a:t>
            </a:r>
            <a:endParaRPr lang="en-IN" sz="2200" spc="18" dirty="0" smtClean="0">
              <a:latin typeface="Cambria" pitchFamily="18" charset="0"/>
              <a:cs typeface="Arial"/>
            </a:endParaRPr>
          </a:p>
          <a:p>
            <a:pPr marL="8929" marR="3572" algn="just">
              <a:lnSpc>
                <a:spcPct val="101200"/>
              </a:lnSpc>
              <a:spcBef>
                <a:spcPts val="42"/>
              </a:spcBef>
            </a:pPr>
            <a:endParaRPr lang="en-IN" sz="2200" spc="18" dirty="0">
              <a:latin typeface="Cambria" pitchFamily="18" charset="0"/>
              <a:cs typeface="Arial"/>
            </a:endParaRPr>
          </a:p>
          <a:p>
            <a:pPr marL="8929" marR="3572" algn="just">
              <a:lnSpc>
                <a:spcPct val="101200"/>
              </a:lnSpc>
              <a:spcBef>
                <a:spcPts val="42"/>
              </a:spcBef>
            </a:pPr>
            <a:r>
              <a:rPr lang="en-IN" sz="2200" spc="-28" dirty="0" smtClean="0">
                <a:latin typeface="Cambria" pitchFamily="18" charset="0"/>
                <a:cs typeface="Arial"/>
              </a:rPr>
              <a:t>Even </a:t>
            </a:r>
            <a:r>
              <a:rPr lang="en-IN" sz="2200" spc="489" dirty="0" smtClean="0">
                <a:latin typeface="Cambria" pitchFamily="18" charset="0"/>
                <a:cs typeface="Arial"/>
              </a:rPr>
              <a:t> </a:t>
            </a:r>
            <a:r>
              <a:rPr lang="en-IN" sz="2200" spc="18" dirty="0">
                <a:latin typeface="Cambria" pitchFamily="18" charset="0"/>
                <a:cs typeface="Arial"/>
              </a:rPr>
              <a:t>though </a:t>
            </a:r>
            <a:r>
              <a:rPr lang="en-IN" sz="2200" dirty="0">
                <a:latin typeface="Cambria" pitchFamily="18" charset="0"/>
                <a:cs typeface="Arial"/>
              </a:rPr>
              <a:t>the </a:t>
            </a:r>
            <a:r>
              <a:rPr lang="en-IN" sz="2200" spc="18" dirty="0">
                <a:latin typeface="Cambria" pitchFamily="18" charset="0"/>
                <a:cs typeface="Arial"/>
              </a:rPr>
              <a:t>prototypes </a:t>
            </a:r>
            <a:r>
              <a:rPr lang="en-IN" sz="2200" dirty="0">
                <a:latin typeface="Cambria" pitchFamily="18" charset="0"/>
                <a:cs typeface="Arial"/>
              </a:rPr>
              <a:t>for </a:t>
            </a:r>
            <a:r>
              <a:rPr lang="en-IN" sz="2200" spc="18" dirty="0">
                <a:latin typeface="Cambria" pitchFamily="18" charset="0"/>
                <a:cs typeface="Arial"/>
              </a:rPr>
              <a:t>friend </a:t>
            </a:r>
            <a:r>
              <a:rPr lang="en-IN" sz="2200" spc="11" dirty="0">
                <a:latin typeface="Cambria" pitchFamily="18" charset="0"/>
                <a:cs typeface="Arial"/>
              </a:rPr>
              <a:t>functions </a:t>
            </a:r>
            <a:r>
              <a:rPr lang="en-IN" sz="2200" spc="35" dirty="0">
                <a:latin typeface="Cambria" pitchFamily="18" charset="0"/>
                <a:cs typeface="Arial"/>
              </a:rPr>
              <a:t>appear </a:t>
            </a:r>
            <a:r>
              <a:rPr lang="en-IN" sz="2200" spc="-4" dirty="0">
                <a:latin typeface="Cambria" pitchFamily="18" charset="0"/>
                <a:cs typeface="Arial"/>
              </a:rPr>
              <a:t>in </a:t>
            </a:r>
            <a:r>
              <a:rPr lang="en-IN" sz="2200" dirty="0">
                <a:latin typeface="Cambria" pitchFamily="18" charset="0"/>
                <a:cs typeface="Arial"/>
              </a:rPr>
              <a:t>the </a:t>
            </a:r>
            <a:r>
              <a:rPr lang="en-IN" sz="2200" spc="21" dirty="0">
                <a:latin typeface="Cambria" pitchFamily="18" charset="0"/>
                <a:cs typeface="Arial"/>
              </a:rPr>
              <a:t>class </a:t>
            </a:r>
            <a:r>
              <a:rPr lang="en-IN" sz="2200" spc="7" dirty="0">
                <a:latin typeface="Cambria" pitchFamily="18" charset="0"/>
                <a:cs typeface="Arial"/>
              </a:rPr>
              <a:t>definition,  </a:t>
            </a:r>
            <a:r>
              <a:rPr lang="en-IN" sz="2200" spc="14" dirty="0">
                <a:latin typeface="Cambria" pitchFamily="18" charset="0"/>
                <a:cs typeface="Arial"/>
              </a:rPr>
              <a:t>friends </a:t>
            </a:r>
            <a:r>
              <a:rPr lang="en-IN" sz="2200" spc="-14" dirty="0">
                <a:latin typeface="Cambria" pitchFamily="18" charset="0"/>
                <a:cs typeface="Arial"/>
              </a:rPr>
              <a:t>are </a:t>
            </a:r>
            <a:r>
              <a:rPr lang="en-IN" sz="2200" dirty="0">
                <a:latin typeface="Cambria" pitchFamily="18" charset="0"/>
                <a:cs typeface="Arial"/>
              </a:rPr>
              <a:t>not </a:t>
            </a:r>
            <a:r>
              <a:rPr lang="en-IN" sz="2200" spc="18" dirty="0">
                <a:latin typeface="Cambria" pitchFamily="18" charset="0"/>
                <a:cs typeface="Arial"/>
              </a:rPr>
              <a:t>member</a:t>
            </a:r>
            <a:r>
              <a:rPr lang="en-IN" sz="2200" spc="-4" dirty="0">
                <a:latin typeface="Cambria" pitchFamily="18" charset="0"/>
                <a:cs typeface="Arial"/>
              </a:rPr>
              <a:t> </a:t>
            </a:r>
            <a:r>
              <a:rPr lang="en-IN" sz="2200" spc="11" dirty="0">
                <a:latin typeface="Cambria" pitchFamily="18" charset="0"/>
                <a:cs typeface="Arial"/>
              </a:rPr>
              <a:t>functions.</a:t>
            </a:r>
            <a:endParaRPr lang="en-IN" sz="2200" dirty="0">
              <a:latin typeface="Cambria" pitchFamily="18" charset="0"/>
              <a:cs typeface="Arial"/>
            </a:endParaRPr>
          </a:p>
          <a:p>
            <a:pPr marL="8929" marR="3572" algn="just">
              <a:lnSpc>
                <a:spcPct val="101200"/>
              </a:lnSpc>
              <a:spcBef>
                <a:spcPts val="42"/>
              </a:spcBef>
            </a:pPr>
            <a:endParaRPr lang="en-IN" sz="2200" dirty="0">
              <a:latin typeface="Cambria" pitchFamily="18" charset="0"/>
              <a:cs typeface="Arial"/>
            </a:endParaRPr>
          </a:p>
          <a:p>
            <a:pPr marL="8929" marR="3572" algn="just">
              <a:lnSpc>
                <a:spcPct val="101200"/>
              </a:lnSpc>
              <a:spcBef>
                <a:spcPts val="42"/>
              </a:spcBef>
            </a:pPr>
            <a:r>
              <a:rPr lang="en-IN" sz="2200" dirty="0">
                <a:latin typeface="Cambria" pitchFamily="18" charset="0"/>
                <a:cs typeface="Arial"/>
              </a:rPr>
              <a:t>A </a:t>
            </a:r>
            <a:r>
              <a:rPr lang="en-IN" sz="2200" spc="18" dirty="0">
                <a:latin typeface="Cambria" pitchFamily="18" charset="0"/>
                <a:cs typeface="Arial"/>
              </a:rPr>
              <a:t>friend </a:t>
            </a:r>
            <a:r>
              <a:rPr lang="en-IN" sz="2200" spc="35" dirty="0">
                <a:latin typeface="Cambria" pitchFamily="18" charset="0"/>
                <a:cs typeface="Arial"/>
              </a:rPr>
              <a:t>can </a:t>
            </a:r>
            <a:r>
              <a:rPr lang="en-IN" sz="2200" spc="53" dirty="0">
                <a:latin typeface="Cambria" pitchFamily="18" charset="0"/>
                <a:cs typeface="Arial"/>
              </a:rPr>
              <a:t>be </a:t>
            </a:r>
            <a:r>
              <a:rPr lang="en-IN" sz="2200" spc="-4" dirty="0">
                <a:latin typeface="Cambria" pitchFamily="18" charset="0"/>
                <a:cs typeface="Arial"/>
              </a:rPr>
              <a:t>a </a:t>
            </a:r>
            <a:r>
              <a:rPr lang="en-IN" sz="2200" spc="11" dirty="0">
                <a:latin typeface="Cambria" pitchFamily="18" charset="0"/>
                <a:cs typeface="Arial"/>
              </a:rPr>
              <a:t>function, function template, </a:t>
            </a:r>
            <a:r>
              <a:rPr lang="en-IN" sz="2200" spc="-4" dirty="0">
                <a:latin typeface="Cambria" pitchFamily="18" charset="0"/>
                <a:cs typeface="Arial"/>
              </a:rPr>
              <a:t>or </a:t>
            </a:r>
            <a:r>
              <a:rPr lang="en-IN" sz="2200" spc="18" dirty="0">
                <a:latin typeface="Cambria" pitchFamily="18" charset="0"/>
                <a:cs typeface="Arial"/>
              </a:rPr>
              <a:t>member </a:t>
            </a:r>
            <a:r>
              <a:rPr lang="en-IN" sz="2200" spc="11" dirty="0">
                <a:latin typeface="Cambria" pitchFamily="18" charset="0"/>
                <a:cs typeface="Arial"/>
              </a:rPr>
              <a:t>function, </a:t>
            </a:r>
            <a:r>
              <a:rPr lang="en-IN" sz="2200" spc="-4" dirty="0">
                <a:latin typeface="Cambria" pitchFamily="18" charset="0"/>
                <a:cs typeface="Arial"/>
              </a:rPr>
              <a:t>or a  </a:t>
            </a:r>
            <a:r>
              <a:rPr lang="en-IN" sz="2200" spc="21" dirty="0">
                <a:latin typeface="Cambria" pitchFamily="18" charset="0"/>
                <a:cs typeface="Arial"/>
              </a:rPr>
              <a:t>class </a:t>
            </a:r>
            <a:r>
              <a:rPr lang="en-IN" sz="2200" spc="-4" dirty="0">
                <a:latin typeface="Cambria" pitchFamily="18" charset="0"/>
                <a:cs typeface="Arial"/>
              </a:rPr>
              <a:t>or </a:t>
            </a:r>
            <a:r>
              <a:rPr lang="en-IN" sz="2200" spc="21" dirty="0">
                <a:latin typeface="Cambria" pitchFamily="18" charset="0"/>
                <a:cs typeface="Arial"/>
              </a:rPr>
              <a:t>class </a:t>
            </a:r>
            <a:r>
              <a:rPr lang="en-IN" sz="2200" spc="11" dirty="0">
                <a:latin typeface="Cambria" pitchFamily="18" charset="0"/>
                <a:cs typeface="Arial"/>
              </a:rPr>
              <a:t>template, </a:t>
            </a:r>
            <a:r>
              <a:rPr lang="en-IN" sz="2200" spc="-4" dirty="0">
                <a:latin typeface="Cambria" pitchFamily="18" charset="0"/>
                <a:cs typeface="Arial"/>
              </a:rPr>
              <a:t>in </a:t>
            </a:r>
            <a:r>
              <a:rPr lang="en-IN" sz="2200" spc="21" dirty="0">
                <a:latin typeface="Cambria" pitchFamily="18" charset="0"/>
                <a:cs typeface="Arial"/>
              </a:rPr>
              <a:t>which </a:t>
            </a:r>
            <a:r>
              <a:rPr lang="en-IN" sz="2200" spc="25" dirty="0">
                <a:latin typeface="Cambria" pitchFamily="18" charset="0"/>
                <a:cs typeface="Arial"/>
              </a:rPr>
              <a:t>case </a:t>
            </a:r>
            <a:r>
              <a:rPr lang="en-IN" sz="2200" dirty="0">
                <a:latin typeface="Cambria" pitchFamily="18" charset="0"/>
                <a:cs typeface="Arial"/>
              </a:rPr>
              <a:t>the </a:t>
            </a:r>
            <a:r>
              <a:rPr lang="en-IN" sz="2200" spc="-7" dirty="0">
                <a:latin typeface="Cambria" pitchFamily="18" charset="0"/>
                <a:cs typeface="Arial"/>
              </a:rPr>
              <a:t>entire </a:t>
            </a:r>
            <a:r>
              <a:rPr lang="en-IN" sz="2200" spc="21" dirty="0">
                <a:latin typeface="Cambria" pitchFamily="18" charset="0"/>
                <a:cs typeface="Arial"/>
              </a:rPr>
              <a:t>class </a:t>
            </a:r>
            <a:r>
              <a:rPr lang="en-IN" sz="2200" spc="35" dirty="0">
                <a:latin typeface="Cambria" pitchFamily="18" charset="0"/>
                <a:cs typeface="Arial"/>
              </a:rPr>
              <a:t>and </a:t>
            </a:r>
            <a:r>
              <a:rPr lang="en-IN" sz="2200" spc="-4" dirty="0">
                <a:latin typeface="Cambria" pitchFamily="18" charset="0"/>
                <a:cs typeface="Arial"/>
              </a:rPr>
              <a:t>all </a:t>
            </a:r>
            <a:r>
              <a:rPr lang="en-IN" sz="2200" dirty="0">
                <a:latin typeface="Cambria" pitchFamily="18" charset="0"/>
                <a:cs typeface="Arial"/>
              </a:rPr>
              <a:t>of its  </a:t>
            </a:r>
            <a:r>
              <a:rPr lang="en-IN" sz="2200" spc="14" dirty="0">
                <a:latin typeface="Cambria" pitchFamily="18" charset="0"/>
                <a:cs typeface="Arial"/>
              </a:rPr>
              <a:t>members </a:t>
            </a:r>
            <a:r>
              <a:rPr lang="en-IN" sz="2200" spc="-14" dirty="0">
                <a:latin typeface="Cambria" pitchFamily="18" charset="0"/>
                <a:cs typeface="Arial"/>
              </a:rPr>
              <a:t>are</a:t>
            </a:r>
            <a:r>
              <a:rPr lang="en-IN" sz="2200" spc="-18" dirty="0">
                <a:latin typeface="Cambria" pitchFamily="18" charset="0"/>
                <a:cs typeface="Arial"/>
              </a:rPr>
              <a:t> </a:t>
            </a:r>
            <a:r>
              <a:rPr lang="en-IN" sz="2200" spc="11" dirty="0">
                <a:latin typeface="Cambria" pitchFamily="18" charset="0"/>
                <a:cs typeface="Arial"/>
              </a:rPr>
              <a:t>friends.</a:t>
            </a:r>
            <a:endParaRPr lang="en-IN" sz="2200" dirty="0">
              <a:latin typeface="Cambria" pitchFamily="18" charset="0"/>
              <a:cs typeface="Arial"/>
            </a:endParaRPr>
          </a:p>
          <a:p>
            <a:endParaRPr lang="en-IN" sz="22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2506">
              <a:lnSpc>
                <a:spcPts val="1297"/>
              </a:lnSpc>
            </a:pPr>
            <a:fld id="{81D60167-4931-47E6-BA6A-407CBD079E47}" type="slidenum">
              <a:rPr spc="-4" dirty="0">
                <a:latin typeface="Cambria" pitchFamily="18" charset="0"/>
              </a:rPr>
              <a:pPr marL="62506">
                <a:lnSpc>
                  <a:spcPts val="1297"/>
                </a:lnSpc>
              </a:pPr>
              <a:t>6</a:t>
            </a:fld>
            <a:endParaRPr spc="-4" dirty="0"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6027" y="0"/>
            <a:ext cx="9361973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6027" y="121920"/>
            <a:ext cx="9361973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27770" y="-152400"/>
            <a:ext cx="109223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pic>
        <p:nvPicPr>
          <p:cNvPr id="11" name="Picture 10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937" y="-152400"/>
            <a:ext cx="124826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4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4000" b="1" spc="-4" dirty="0">
                <a:latin typeface="Cambria" pitchFamily="18" charset="0"/>
              </a:rPr>
              <a:t>Friend </a:t>
            </a:r>
            <a:r>
              <a:rPr sz="4000" b="1" spc="18" dirty="0">
                <a:latin typeface="Cambria" pitchFamily="18" charset="0"/>
              </a:rPr>
              <a:t>function </a:t>
            </a:r>
            <a:r>
              <a:rPr sz="4000" b="1" spc="-4" dirty="0">
                <a:latin typeface="Cambria" pitchFamily="18" charset="0"/>
              </a:rPr>
              <a:t>Ex</a:t>
            </a:r>
            <a:r>
              <a:rPr lang="en-US" sz="4000" b="1" spc="-4" dirty="0">
                <a:latin typeface="Cambria" pitchFamily="18" charset="0"/>
              </a:rPr>
              <a:t>ample</a:t>
            </a:r>
            <a:endParaRPr sz="4000" b="1" spc="-4" dirty="0">
              <a:latin typeface="Cambria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ts val="1020"/>
              </a:lnSpc>
              <a:buNone/>
            </a:pPr>
            <a:endParaRPr lang="en-US" sz="2000" dirty="0" smtClean="0">
              <a:latin typeface="Cambria" pitchFamily="18" charset="0"/>
            </a:endParaRPr>
          </a:p>
          <a:p>
            <a:pPr fontAlgn="base">
              <a:lnSpc>
                <a:spcPts val="1020"/>
              </a:lnSpc>
              <a:buNone/>
            </a:pPr>
            <a:r>
              <a:rPr lang="en-US" sz="2000" dirty="0" smtClean="0">
                <a:latin typeface="Cambria" pitchFamily="18" charset="0"/>
              </a:rPr>
              <a:t>#</a:t>
            </a:r>
            <a:r>
              <a:rPr lang="en-US" sz="2000" dirty="0">
                <a:latin typeface="Cambria" pitchFamily="18" charset="0"/>
              </a:rPr>
              <a:t>include &lt;</a:t>
            </a:r>
            <a:r>
              <a:rPr lang="en-US" sz="2000" dirty="0" err="1">
                <a:latin typeface="Cambria" pitchFamily="18" charset="0"/>
              </a:rPr>
              <a:t>iostream</a:t>
            </a:r>
            <a:r>
              <a:rPr lang="en-US" sz="2000" dirty="0">
                <a:latin typeface="Cambria" pitchFamily="18" charset="0"/>
              </a:rPr>
              <a:t>&gt;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>
                <a:latin typeface="Cambria" pitchFamily="18" charset="0"/>
              </a:rPr>
              <a:t> using namespace </a:t>
            </a:r>
            <a:r>
              <a:rPr lang="en-US" sz="2000" dirty="0" err="1">
                <a:latin typeface="Cambria" pitchFamily="18" charset="0"/>
              </a:rPr>
              <a:t>std</a:t>
            </a:r>
            <a:r>
              <a:rPr lang="en-US" sz="2000" dirty="0">
                <a:latin typeface="Cambria" pitchFamily="18" charset="0"/>
              </a:rPr>
              <a:t>; 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 smtClean="0">
                <a:latin typeface="Cambria" pitchFamily="18" charset="0"/>
              </a:rPr>
              <a:t> class </a:t>
            </a:r>
            <a:r>
              <a:rPr lang="en-US" sz="2000" dirty="0">
                <a:latin typeface="Cambria" pitchFamily="18" charset="0"/>
              </a:rPr>
              <a:t>XYZ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>
                <a:latin typeface="Cambria" pitchFamily="18" charset="0"/>
              </a:rPr>
              <a:t> { </a:t>
            </a:r>
          </a:p>
          <a:p>
            <a:pPr fontAlgn="base">
              <a:lnSpc>
                <a:spcPts val="1020"/>
              </a:lnSpc>
              <a:buNone/>
            </a:pPr>
            <a:endParaRPr lang="en-US" sz="2000" dirty="0" smtClean="0">
              <a:latin typeface="Cambria" pitchFamily="18" charset="0"/>
            </a:endParaRPr>
          </a:p>
          <a:p>
            <a:pPr fontAlgn="base">
              <a:lnSpc>
                <a:spcPts val="1020"/>
              </a:lnSpc>
              <a:buNone/>
            </a:pPr>
            <a:r>
              <a:rPr lang="en-US" sz="2000" dirty="0" smtClean="0">
                <a:latin typeface="Cambria" pitchFamily="18" charset="0"/>
              </a:rPr>
              <a:t> private</a:t>
            </a:r>
            <a:r>
              <a:rPr lang="en-US" sz="2000" dirty="0">
                <a:latin typeface="Cambria" pitchFamily="18" charset="0"/>
              </a:rPr>
              <a:t>: </a:t>
            </a:r>
            <a:r>
              <a:rPr lang="en-US" sz="2000" dirty="0" err="1">
                <a:latin typeface="Cambria" pitchFamily="18" charset="0"/>
              </a:rPr>
              <a:t>int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num</a:t>
            </a:r>
            <a:r>
              <a:rPr lang="en-US" sz="2000" dirty="0">
                <a:latin typeface="Cambria" pitchFamily="18" charset="0"/>
              </a:rPr>
              <a:t>=100;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>
                <a:latin typeface="Cambria" pitchFamily="18" charset="0"/>
              </a:rPr>
              <a:t> char </a:t>
            </a:r>
            <a:r>
              <a:rPr lang="en-US" sz="2000" dirty="0" err="1">
                <a:latin typeface="Cambria" pitchFamily="18" charset="0"/>
              </a:rPr>
              <a:t>ch</a:t>
            </a:r>
            <a:r>
              <a:rPr lang="en-US" sz="2000" dirty="0">
                <a:latin typeface="Cambria" pitchFamily="18" charset="0"/>
              </a:rPr>
              <a:t>='Z'; 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 smtClean="0">
                <a:latin typeface="Cambria" pitchFamily="18" charset="0"/>
              </a:rPr>
              <a:t> public</a:t>
            </a:r>
            <a:r>
              <a:rPr lang="en-US" sz="2000" dirty="0">
                <a:latin typeface="Cambria" pitchFamily="18" charset="0"/>
              </a:rPr>
              <a:t>: friend void </a:t>
            </a:r>
            <a:r>
              <a:rPr lang="en-US" sz="2000" dirty="0" err="1">
                <a:latin typeface="Cambria" pitchFamily="18" charset="0"/>
              </a:rPr>
              <a:t>disp</a:t>
            </a:r>
            <a:r>
              <a:rPr lang="en-US" sz="2000" dirty="0">
                <a:latin typeface="Cambria" pitchFamily="18" charset="0"/>
              </a:rPr>
              <a:t>(XYZ </a:t>
            </a:r>
            <a:r>
              <a:rPr lang="en-US" sz="2000" dirty="0" err="1">
                <a:latin typeface="Cambria" pitchFamily="18" charset="0"/>
              </a:rPr>
              <a:t>obj</a:t>
            </a:r>
            <a:r>
              <a:rPr lang="en-US" sz="2000" dirty="0">
                <a:latin typeface="Cambria" pitchFamily="18" charset="0"/>
              </a:rPr>
              <a:t>); 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 smtClean="0">
                <a:latin typeface="Cambria" pitchFamily="18" charset="0"/>
              </a:rPr>
              <a:t> }; </a:t>
            </a:r>
            <a:endParaRPr lang="en-US" sz="2000" dirty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>
              <a:lnSpc>
                <a:spcPts val="1020"/>
              </a:lnSpc>
              <a:buNone/>
            </a:pPr>
            <a:endParaRPr lang="en-US" sz="2000" dirty="0">
              <a:latin typeface="Cambria" pitchFamily="18" charset="0"/>
            </a:endParaRPr>
          </a:p>
          <a:p>
            <a:pPr fontAlgn="base">
              <a:lnSpc>
                <a:spcPts val="1020"/>
              </a:lnSpc>
              <a:buNone/>
            </a:pPr>
            <a:r>
              <a:rPr lang="en-US" sz="2000" dirty="0" smtClean="0">
                <a:latin typeface="Cambria" pitchFamily="18" charset="0"/>
              </a:rPr>
              <a:t>//</a:t>
            </a:r>
            <a:r>
              <a:rPr lang="en-US" sz="2000" dirty="0">
                <a:latin typeface="Cambria" pitchFamily="18" charset="0"/>
              </a:rPr>
              <a:t>Global Function </a:t>
            </a:r>
          </a:p>
          <a:p>
            <a:pPr fontAlgn="base">
              <a:lnSpc>
                <a:spcPts val="1020"/>
              </a:lnSpc>
              <a:buNone/>
            </a:pPr>
            <a:endParaRPr lang="en-US" sz="2000" dirty="0" smtClean="0">
              <a:latin typeface="Cambria" pitchFamily="18" charset="0"/>
            </a:endParaRPr>
          </a:p>
          <a:p>
            <a:pPr fontAlgn="base">
              <a:lnSpc>
                <a:spcPts val="1020"/>
              </a:lnSpc>
              <a:buNone/>
            </a:pPr>
            <a:r>
              <a:rPr lang="en-US" sz="2000" dirty="0" smtClean="0">
                <a:latin typeface="Cambria" pitchFamily="18" charset="0"/>
              </a:rPr>
              <a:t>void </a:t>
            </a:r>
            <a:r>
              <a:rPr lang="en-US" sz="2000" dirty="0" err="1">
                <a:latin typeface="Cambria" pitchFamily="18" charset="0"/>
              </a:rPr>
              <a:t>disp</a:t>
            </a:r>
            <a:r>
              <a:rPr lang="en-US" sz="2000" dirty="0">
                <a:latin typeface="Cambria" pitchFamily="18" charset="0"/>
              </a:rPr>
              <a:t>(XYZ </a:t>
            </a:r>
            <a:r>
              <a:rPr lang="en-US" sz="2000" dirty="0" err="1">
                <a:latin typeface="Cambria" pitchFamily="18" charset="0"/>
              </a:rPr>
              <a:t>obj</a:t>
            </a:r>
            <a:r>
              <a:rPr lang="en-US" sz="2000" dirty="0">
                <a:latin typeface="Cambria" pitchFamily="18" charset="0"/>
              </a:rPr>
              <a:t>)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>
                <a:latin typeface="Cambria" pitchFamily="18" charset="0"/>
              </a:rPr>
              <a:t>{ 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 err="1">
                <a:latin typeface="Cambria" pitchFamily="18" charset="0"/>
              </a:rPr>
              <a:t>cout</a:t>
            </a:r>
            <a:r>
              <a:rPr lang="en-US" sz="2000" dirty="0">
                <a:latin typeface="Cambria" pitchFamily="18" charset="0"/>
              </a:rPr>
              <a:t>&lt;&lt;</a:t>
            </a:r>
            <a:r>
              <a:rPr lang="en-US" sz="2000" dirty="0" err="1">
                <a:latin typeface="Cambria" pitchFamily="18" charset="0"/>
              </a:rPr>
              <a:t>obj.num</a:t>
            </a:r>
            <a:r>
              <a:rPr lang="en-US" sz="2000" dirty="0">
                <a:latin typeface="Cambria" pitchFamily="18" charset="0"/>
              </a:rPr>
              <a:t>&lt;&lt;</a:t>
            </a:r>
            <a:r>
              <a:rPr lang="en-US" sz="2000" dirty="0" err="1">
                <a:latin typeface="Cambria" pitchFamily="18" charset="0"/>
              </a:rPr>
              <a:t>endl</a:t>
            </a:r>
            <a:r>
              <a:rPr lang="en-US" sz="2000" dirty="0">
                <a:latin typeface="Cambria" pitchFamily="18" charset="0"/>
              </a:rPr>
              <a:t>;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</a:rPr>
              <a:t>cout</a:t>
            </a:r>
            <a:r>
              <a:rPr lang="en-US" sz="2000" dirty="0">
                <a:latin typeface="Cambria" pitchFamily="18" charset="0"/>
              </a:rPr>
              <a:t>&lt;&lt;obj.ch&lt;&lt;</a:t>
            </a:r>
            <a:r>
              <a:rPr lang="en-US" sz="2000" dirty="0" err="1">
                <a:latin typeface="Cambria" pitchFamily="18" charset="0"/>
              </a:rPr>
              <a:t>endl</a:t>
            </a:r>
            <a:r>
              <a:rPr lang="en-US" sz="2000" dirty="0">
                <a:latin typeface="Cambria" pitchFamily="18" charset="0"/>
              </a:rPr>
              <a:t>; 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>
                <a:latin typeface="Cambria" pitchFamily="18" charset="0"/>
              </a:rPr>
              <a:t>} 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 err="1">
                <a:latin typeface="Cambria" pitchFamily="18" charset="0"/>
              </a:rPr>
              <a:t>int</a:t>
            </a:r>
            <a:r>
              <a:rPr lang="en-US" sz="2000" dirty="0">
                <a:latin typeface="Cambria" pitchFamily="18" charset="0"/>
              </a:rPr>
              <a:t> main() 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>
                <a:latin typeface="Cambria" pitchFamily="18" charset="0"/>
              </a:rPr>
              <a:t>{ 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>
                <a:latin typeface="Cambria" pitchFamily="18" charset="0"/>
              </a:rPr>
              <a:t>XYZ </a:t>
            </a:r>
            <a:r>
              <a:rPr lang="en-US" sz="2000" dirty="0" err="1">
                <a:latin typeface="Cambria" pitchFamily="18" charset="0"/>
              </a:rPr>
              <a:t>obj</a:t>
            </a:r>
            <a:r>
              <a:rPr lang="en-US" sz="2000" dirty="0">
                <a:latin typeface="Cambria" pitchFamily="18" charset="0"/>
              </a:rPr>
              <a:t>; 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 err="1">
                <a:latin typeface="Cambria" pitchFamily="18" charset="0"/>
              </a:rPr>
              <a:t>disp</a:t>
            </a:r>
            <a:r>
              <a:rPr lang="en-US" sz="2000" dirty="0">
                <a:latin typeface="Cambria" pitchFamily="18" charset="0"/>
              </a:rPr>
              <a:t>(</a:t>
            </a:r>
            <a:r>
              <a:rPr lang="en-US" sz="2000" dirty="0" err="1">
                <a:latin typeface="Cambria" pitchFamily="18" charset="0"/>
              </a:rPr>
              <a:t>obj</a:t>
            </a:r>
            <a:r>
              <a:rPr lang="en-US" sz="2000" dirty="0">
                <a:latin typeface="Cambria" pitchFamily="18" charset="0"/>
              </a:rPr>
              <a:t>); 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>
                <a:latin typeface="Cambria" pitchFamily="18" charset="0"/>
              </a:rPr>
              <a:t>return 0;</a:t>
            </a:r>
          </a:p>
          <a:p>
            <a:pPr fontAlgn="base">
              <a:lnSpc>
                <a:spcPts val="1020"/>
              </a:lnSpc>
              <a:buNone/>
            </a:pPr>
            <a:r>
              <a:rPr lang="en-US" sz="2000" dirty="0">
                <a:latin typeface="Cambria" pitchFamily="18" charset="0"/>
              </a:rPr>
              <a:t> }</a:t>
            </a:r>
          </a:p>
          <a:p>
            <a:endParaRPr lang="en-IN" sz="20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2506">
              <a:lnSpc>
                <a:spcPts val="1297"/>
              </a:lnSpc>
            </a:pPr>
            <a:fld id="{81D60167-4931-47E6-BA6A-407CBD079E47}" type="slidenum">
              <a:rPr spc="-4" dirty="0"/>
              <a:pPr marL="62506">
                <a:lnSpc>
                  <a:spcPts val="1297"/>
                </a:lnSpc>
              </a:pPr>
              <a:t>7</a:t>
            </a:fld>
            <a:endParaRPr spc="-4" dirty="0"/>
          </a:p>
        </p:txBody>
      </p:sp>
      <p:sp>
        <p:nvSpPr>
          <p:cNvPr id="5" name="Rectangle 4"/>
          <p:cNvSpPr/>
          <p:nvPr/>
        </p:nvSpPr>
        <p:spPr>
          <a:xfrm>
            <a:off x="1524000" y="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1219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553200" y="-1524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-152400"/>
            <a:ext cx="1219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ambria" pitchFamily="18" charset="0"/>
              </a:rPr>
              <a:t>Inline Function</a:t>
            </a:r>
            <a:endParaRPr lang="en-US" sz="4000" b="1" dirty="0">
              <a:latin typeface="Cambria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Cambria" pitchFamily="18" charset="0"/>
              </a:rPr>
              <a:t>C++ provides an inline functions to reduce the function call overhead.</a:t>
            </a:r>
          </a:p>
          <a:p>
            <a:pPr algn="just"/>
            <a:endParaRPr lang="en-US" sz="2200" dirty="0">
              <a:latin typeface="Cambria" pitchFamily="18" charset="0"/>
            </a:endParaRPr>
          </a:p>
          <a:p>
            <a:pPr algn="just"/>
            <a:r>
              <a:rPr lang="en-US" sz="2200" dirty="0">
                <a:latin typeface="Cambria" pitchFamily="18" charset="0"/>
              </a:rPr>
              <a:t> Inline function is a function that is expanded in line when it is called.</a:t>
            </a:r>
          </a:p>
          <a:p>
            <a:pPr algn="just"/>
            <a:endParaRPr lang="en-US" sz="2200" dirty="0">
              <a:latin typeface="Cambria" pitchFamily="18" charset="0"/>
            </a:endParaRPr>
          </a:p>
          <a:p>
            <a:pPr algn="just"/>
            <a:r>
              <a:rPr lang="en-US" sz="2200" dirty="0">
                <a:latin typeface="Cambria" pitchFamily="18" charset="0"/>
              </a:rPr>
              <a:t>When the inline function is called whole code of the inline function gets inserted or substituted at the point of inline function call. This substitution is performed by the C++ compiler at compile time. </a:t>
            </a:r>
          </a:p>
          <a:p>
            <a:pPr algn="just"/>
            <a:endParaRPr lang="en-US" sz="2200" dirty="0">
              <a:latin typeface="Cambria" pitchFamily="18" charset="0"/>
            </a:endParaRPr>
          </a:p>
          <a:p>
            <a:pPr algn="just"/>
            <a:r>
              <a:rPr lang="en-US" sz="2200" dirty="0">
                <a:latin typeface="Cambria" pitchFamily="18" charset="0"/>
              </a:rPr>
              <a:t>Inline function may increase efficiency if it is small.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219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53200" y="-1524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-152400"/>
            <a:ext cx="1219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ambria" pitchFamily="18" charset="0"/>
              </a:rPr>
              <a:t>Inline Function - Example</a:t>
            </a:r>
            <a:endParaRPr lang="en-US" sz="4000" b="1" dirty="0">
              <a:latin typeface="Cambria" pitchFamily="18" charset="0"/>
            </a:endParaRPr>
          </a:p>
        </p:txBody>
      </p:sp>
      <p:pic>
        <p:nvPicPr>
          <p:cNvPr id="4" name="Content Placeholder 3" descr="inline-functions-in-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8375" y="1710531"/>
            <a:ext cx="7715250" cy="4305300"/>
          </a:xfrm>
        </p:spPr>
      </p:pic>
      <p:sp>
        <p:nvSpPr>
          <p:cNvPr id="5" name="Rectangle 4"/>
          <p:cNvSpPr/>
          <p:nvPr/>
        </p:nvSpPr>
        <p:spPr>
          <a:xfrm>
            <a:off x="1524000" y="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1219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553200" y="-1524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ngfind.com-kingpin-png-4152286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-152400"/>
            <a:ext cx="1219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866</Words>
  <Application>Microsoft Office PowerPoint</Application>
  <PresentationFormat>Custom</PresentationFormat>
  <Paragraphs>173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Access control in classes</vt:lpstr>
      <vt:lpstr>Access Specifiers Example 1</vt:lpstr>
      <vt:lpstr>Access Specifiers Example 2</vt:lpstr>
      <vt:lpstr>Access Specifiers Example 3</vt:lpstr>
      <vt:lpstr>Friend function</vt:lpstr>
      <vt:lpstr>Friend function Example</vt:lpstr>
      <vt:lpstr>Inline Function</vt:lpstr>
      <vt:lpstr>Inline Function - Example</vt:lpstr>
      <vt:lpstr> Inline Function -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guestuser</dc:creator>
  <cp:lastModifiedBy>Admin</cp:lastModifiedBy>
  <cp:revision>12</cp:revision>
  <dcterms:created xsi:type="dcterms:W3CDTF">2020-06-17T04:54:54Z</dcterms:created>
  <dcterms:modified xsi:type="dcterms:W3CDTF">2020-08-02T07:36:15Z</dcterms:modified>
</cp:coreProperties>
</file>