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259" r:id="rId3"/>
    <p:sldId id="326" r:id="rId4"/>
    <p:sldId id="327" r:id="rId5"/>
    <p:sldId id="328" r:id="rId6"/>
    <p:sldId id="329" r:id="rId7"/>
    <p:sldId id="330" r:id="rId8"/>
    <p:sldId id="27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0" d="100"/>
          <a:sy n="70" d="100"/>
        </p:scale>
        <p:origin x="-193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3952E6-B9EC-453A-AC2F-3F3B851E06B5}" type="datetimeFigureOut">
              <a:rPr lang="en-US" smtClean="0"/>
              <a:pPr/>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3952E6-B9EC-453A-AC2F-3F3B851E06B5}" type="datetimeFigureOut">
              <a:rPr lang="en-US" smtClean="0"/>
              <a:pPr/>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3952E6-B9EC-453A-AC2F-3F3B851E06B5}" type="datetimeFigureOut">
              <a:rPr lang="en-US" smtClean="0"/>
              <a:pPr/>
              <a:t>8/2/2020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952E6-B9EC-453A-AC2F-3F3B851E06B5}" type="datetimeFigureOut">
              <a:rPr lang="en-US" smtClean="0"/>
              <a:pPr/>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952E6-B9EC-453A-AC2F-3F3B851E06B5}" type="datetimeFigureOut">
              <a:rPr lang="en-US" smtClean="0"/>
              <a:pPr/>
              <a:t>8/2/2020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952E6-B9EC-453A-AC2F-3F3B851E06B5}" type="datetimeFigureOut">
              <a:rPr lang="en-US" smtClean="0"/>
              <a:pPr/>
              <a:t>8/2/2020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7"/>
          <p:cNvSpPr/>
          <p:nvPr/>
        </p:nvSpPr>
        <p:spPr>
          <a:xfrm>
            <a:off x="1524000" y="1905000"/>
            <a:ext cx="6096000" cy="3046988"/>
          </a:xfrm>
          <a:prstGeom prst="rect">
            <a:avLst/>
          </a:prstGeom>
        </p:spPr>
        <p:txBody>
          <a:bodyPr wrap="square">
            <a:spAutoFit/>
          </a:bodyPr>
          <a:lstStyle/>
          <a:p>
            <a:pPr lvl="0" algn="ctr" fontAlgn="base">
              <a:spcBef>
                <a:spcPct val="0"/>
              </a:spcBef>
              <a:spcAft>
                <a:spcPct val="0"/>
              </a:spcAft>
            </a:pPr>
            <a:r>
              <a:rPr lang="en-US" sz="2400" b="1" dirty="0" smtClean="0">
                <a:latin typeface="Times New Roman" pitchFamily="18" charset="0"/>
                <a:cs typeface="Times New Roman" pitchFamily="18" charset="0"/>
              </a:rPr>
              <a:t>18CSC202J - OBJECT ORIENTED DESIGN AND PROGRAMMING</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Session 8</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Topic : </a:t>
            </a:r>
            <a:r>
              <a:rPr lang="en-US" sz="2400" b="1" dirty="0" smtClean="0"/>
              <a:t>Feature Abstraction and Encapsulation, Application of Abstraction and Encapsulation</a:t>
            </a:r>
            <a:endParaRPr lang="en-US" sz="2400" b="1" dirty="0" smtClean="0">
              <a:latin typeface="Arial" pitchFamily="34" charset="0"/>
              <a:cs typeface="Arial" pitchFamily="34" charset="0"/>
            </a:endParaRPr>
          </a:p>
        </p:txBody>
      </p:sp>
    </p:spTree>
    <p:extLst>
      <p:ext uri="{BB962C8B-B14F-4D97-AF65-F5344CB8AC3E}">
        <p14:creationId xmlns:p14="http://schemas.microsoft.com/office/powerpoint/2010/main" val="3595696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0347"/>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8417" y="140058"/>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5029200" y="24129"/>
            <a:ext cx="1219200" cy="533400"/>
          </a:xfrm>
          <a:prstGeom prst="rect">
            <a:avLst/>
          </a:prstGeom>
        </p:spPr>
      </p:pic>
      <p:sp>
        <p:nvSpPr>
          <p:cNvPr id="9" name="Title 1"/>
          <p:cNvSpPr txBox="1">
            <a:spLocks/>
          </p:cNvSpPr>
          <p:nvPr/>
        </p:nvSpPr>
        <p:spPr>
          <a:xfrm>
            <a:off x="598696" y="932096"/>
            <a:ext cx="8153400"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Features Of OOPS</a:t>
            </a:r>
            <a:endParaRPr lang="en-US" dirty="0"/>
          </a:p>
        </p:txBody>
      </p:sp>
      <p:sp>
        <p:nvSpPr>
          <p:cNvPr id="10" name="Content Placeholder 2"/>
          <p:cNvSpPr txBox="1">
            <a:spLocks/>
          </p:cNvSpPr>
          <p:nvPr/>
        </p:nvSpPr>
        <p:spPr>
          <a:xfrm>
            <a:off x="612648" y="1600200"/>
            <a:ext cx="8153400" cy="4829196"/>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smtClean="0"/>
              <a:t>DATA ENCAPSULATION</a:t>
            </a:r>
          </a:p>
          <a:p>
            <a:pPr lvl="1" algn="just"/>
            <a:r>
              <a:rPr lang="en-US" sz="2000" dirty="0" smtClean="0"/>
              <a:t>Combining data and functions into a single unit called </a:t>
            </a:r>
            <a:r>
              <a:rPr lang="en-US" sz="2000" b="1" dirty="0" smtClean="0"/>
              <a:t>class</a:t>
            </a:r>
            <a:r>
              <a:rPr lang="en-US" sz="2000" dirty="0" smtClean="0"/>
              <a:t> and the process is known as </a:t>
            </a:r>
            <a:r>
              <a:rPr lang="en-US" sz="2000" b="1" dirty="0" smtClean="0"/>
              <a:t>Encapsulation</a:t>
            </a:r>
            <a:r>
              <a:rPr lang="en-US" sz="2000" dirty="0" smtClean="0"/>
              <a:t>.</a:t>
            </a:r>
          </a:p>
          <a:p>
            <a:pPr lvl="1" algn="just">
              <a:buFont typeface="Arial" pitchFamily="34" charset="0"/>
              <a:buNone/>
            </a:pPr>
            <a:endParaRPr lang="en-US" sz="2000" dirty="0" smtClean="0"/>
          </a:p>
          <a:p>
            <a:r>
              <a:rPr lang="en-US" sz="2000" dirty="0" smtClean="0"/>
              <a:t> Provides </a:t>
            </a:r>
            <a:r>
              <a:rPr lang="en-US" sz="2000" b="1" dirty="0" smtClean="0"/>
              <a:t>security</a:t>
            </a:r>
            <a:r>
              <a:rPr lang="en-US" sz="2000" dirty="0" smtClean="0"/>
              <a:t>, </a:t>
            </a:r>
            <a:r>
              <a:rPr lang="en-US" sz="2000" b="1" dirty="0" smtClean="0"/>
              <a:t>flexibility</a:t>
            </a:r>
            <a:r>
              <a:rPr lang="en-US" sz="2000" dirty="0" smtClean="0"/>
              <a:t> and </a:t>
            </a:r>
            <a:r>
              <a:rPr lang="en-US" sz="2000" b="1" dirty="0" smtClean="0"/>
              <a:t>easy maintainability</a:t>
            </a:r>
          </a:p>
          <a:p>
            <a:endParaRPr lang="en-US" sz="2000" dirty="0" smtClean="0"/>
          </a:p>
          <a:p>
            <a:r>
              <a:rPr lang="en-US" sz="2000" dirty="0" smtClean="0"/>
              <a:t>Encapsulation helps us in </a:t>
            </a:r>
            <a:r>
              <a:rPr lang="en-US" sz="2000" b="1" dirty="0" smtClean="0"/>
              <a:t>binding the data</a:t>
            </a:r>
            <a:r>
              <a:rPr lang="en-US" sz="2000" dirty="0" smtClean="0"/>
              <a:t>(i</a:t>
            </a:r>
            <a:r>
              <a:rPr lang="en-US" sz="2000" i="1" dirty="0" smtClean="0"/>
              <a:t>nstance variables</a:t>
            </a:r>
            <a:r>
              <a:rPr lang="en-US" sz="2000" dirty="0" smtClean="0"/>
              <a:t>) and the </a:t>
            </a:r>
            <a:r>
              <a:rPr lang="en-US" sz="2000" b="1" dirty="0" smtClean="0"/>
              <a:t>member functions</a:t>
            </a:r>
            <a:r>
              <a:rPr lang="en-US" sz="2000" dirty="0" smtClean="0"/>
              <a:t>(that work on the instance variables) of a class.</a:t>
            </a:r>
          </a:p>
          <a:p>
            <a:endParaRPr lang="en-US" sz="2000" dirty="0" smtClean="0"/>
          </a:p>
          <a:p>
            <a:r>
              <a:rPr lang="en-US" sz="2000" b="1" dirty="0" smtClean="0"/>
              <a:t>Encapsulation</a:t>
            </a:r>
            <a:r>
              <a:rPr lang="en-US" sz="2000" dirty="0" smtClean="0"/>
              <a:t> is also useful in </a:t>
            </a:r>
            <a:r>
              <a:rPr lang="en-US" sz="2000" b="1" dirty="0" smtClean="0"/>
              <a:t>hiding</a:t>
            </a:r>
            <a:r>
              <a:rPr lang="en-US" sz="2000" dirty="0" smtClean="0"/>
              <a:t> the </a:t>
            </a:r>
            <a:r>
              <a:rPr lang="en-US" sz="2000" b="1" dirty="0" smtClean="0"/>
              <a:t>data</a:t>
            </a:r>
            <a:r>
              <a:rPr lang="en-US" sz="2000" dirty="0" smtClean="0"/>
              <a:t>(</a:t>
            </a:r>
            <a:r>
              <a:rPr lang="en-US" sz="2000" i="1" dirty="0" smtClean="0"/>
              <a:t>instance variables</a:t>
            </a:r>
            <a:r>
              <a:rPr lang="en-US" sz="2000" dirty="0" smtClean="0"/>
              <a:t>) of a class from an </a:t>
            </a:r>
            <a:r>
              <a:rPr lang="en-US" sz="2000" i="1" dirty="0" smtClean="0"/>
              <a:t>illegal direct access</a:t>
            </a:r>
            <a:r>
              <a:rPr lang="en-US" sz="2000" dirty="0" smtClean="0"/>
              <a:t>.</a:t>
            </a:r>
          </a:p>
          <a:p>
            <a:endParaRPr lang="en-US" sz="2000" dirty="0" smtClean="0"/>
          </a:p>
          <a:p>
            <a:r>
              <a:rPr lang="en-US" sz="2000" b="1" dirty="0" smtClean="0"/>
              <a:t>Encapsulation</a:t>
            </a:r>
            <a:r>
              <a:rPr lang="en-US" sz="2000" dirty="0" smtClean="0"/>
              <a:t> also helps us to make a </a:t>
            </a:r>
            <a:r>
              <a:rPr lang="en-US" sz="2000" b="1" dirty="0" smtClean="0"/>
              <a:t>flexible code</a:t>
            </a:r>
            <a:r>
              <a:rPr lang="en-US" sz="2000" dirty="0" smtClean="0"/>
              <a:t> which is easy to </a:t>
            </a:r>
            <a:r>
              <a:rPr lang="en-US" sz="2000" i="1" dirty="0" smtClean="0"/>
              <a:t>change and maintain.</a:t>
            </a:r>
            <a:endParaRPr lang="en-US" sz="2000" dirty="0" smtClean="0"/>
          </a:p>
          <a:p>
            <a:pPr lvl="1" algn="just"/>
            <a:endParaRPr lang="en-US" sz="2000" dirty="0" smtClean="0"/>
          </a:p>
          <a:p>
            <a:pPr lvl="1" algn="just">
              <a:buFont typeface="Arial" pitchFamily="34" charset="0"/>
              <a:buNone/>
            </a:pPr>
            <a:endParaRPr lang="en-US" sz="2000" dirty="0" smtClean="0"/>
          </a:p>
          <a:p>
            <a:endParaRPr lang="en-US" sz="2000" dirty="0" smtClean="0"/>
          </a:p>
          <a:p>
            <a:endParaRPr lang="en-US" sz="2000" dirty="0"/>
          </a:p>
        </p:txBody>
      </p:sp>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OOPS</a:t>
            </a:r>
            <a:endParaRPr lang="en-US" dirty="0"/>
          </a:p>
        </p:txBody>
      </p:sp>
      <p:sp>
        <p:nvSpPr>
          <p:cNvPr id="3" name="Content Placeholder 2"/>
          <p:cNvSpPr>
            <a:spLocks noGrp="1"/>
          </p:cNvSpPr>
          <p:nvPr>
            <p:ph idx="1"/>
          </p:nvPr>
        </p:nvSpPr>
        <p:spPr/>
        <p:txBody>
          <a:bodyPr>
            <a:normAutofit/>
          </a:bodyPr>
          <a:lstStyle/>
          <a:p>
            <a:pPr algn="just"/>
            <a:r>
              <a:rPr lang="en-US" sz="2000" b="1" dirty="0" smtClean="0"/>
              <a:t>ABSTRACTION OR DATA HIDING</a:t>
            </a:r>
            <a:endParaRPr lang="en-US" sz="2000" dirty="0" smtClean="0"/>
          </a:p>
          <a:p>
            <a:pPr lvl="1" algn="just"/>
            <a:r>
              <a:rPr lang="en-US" sz="2000" dirty="0" smtClean="0"/>
              <a:t>Class contains both data and functions. Data is not accessible from the outside world and only those function which are present in the class can access the data. </a:t>
            </a:r>
          </a:p>
          <a:p>
            <a:pPr lvl="1" algn="just"/>
            <a:endParaRPr lang="en-US" sz="2000" dirty="0" smtClean="0"/>
          </a:p>
          <a:p>
            <a:pPr lvl="1" algn="just"/>
            <a:r>
              <a:rPr lang="en-US" sz="2000" dirty="0" smtClean="0"/>
              <a:t>The insulation of the data from direct access by the program is called </a:t>
            </a:r>
            <a:r>
              <a:rPr lang="en-US" sz="2000" b="1" dirty="0" smtClean="0"/>
              <a:t>data hiding or information hiding</a:t>
            </a:r>
            <a:r>
              <a:rPr lang="en-US" sz="2000" dirty="0" smtClean="0"/>
              <a:t>. Hiding the complexity of program is called A</a:t>
            </a:r>
            <a:r>
              <a:rPr lang="en-US" sz="2000" b="1" dirty="0" smtClean="0"/>
              <a:t>bstraction</a:t>
            </a:r>
            <a:r>
              <a:rPr lang="en-US" sz="2000" dirty="0" smtClean="0"/>
              <a:t> and only the essential features are represented.</a:t>
            </a:r>
          </a:p>
          <a:p>
            <a:pPr lvl="1" algn="just"/>
            <a:endParaRPr lang="en-US" sz="2000" dirty="0" smtClean="0"/>
          </a:p>
          <a:p>
            <a:pPr lvl="1" algn="just"/>
            <a:r>
              <a:rPr lang="en-US" sz="2000" dirty="0" smtClean="0"/>
              <a:t>Uses</a:t>
            </a:r>
          </a:p>
          <a:p>
            <a:pPr lvl="2" algn="just"/>
            <a:r>
              <a:rPr lang="en-US" sz="2000" dirty="0" smtClean="0"/>
              <a:t>1) Makes the application secure by making data private and avoiding the user level error that may corrupt the data.</a:t>
            </a:r>
          </a:p>
          <a:p>
            <a:pPr lvl="2" algn="just"/>
            <a:r>
              <a:rPr lang="en-US" sz="2000" dirty="0" smtClean="0"/>
              <a:t>2) This avoids code duplication and increases the code reusability.</a:t>
            </a:r>
          </a:p>
          <a:p>
            <a:endParaRPr lang="en-US" sz="2000" dirty="0"/>
          </a:p>
        </p:txBody>
      </p:sp>
      <p:sp>
        <p:nvSpPr>
          <p:cNvPr id="4" name="Rectangle 3"/>
          <p:cNvSpPr/>
          <p:nvPr/>
        </p:nvSpPr>
        <p:spPr>
          <a:xfrm>
            <a:off x="0" y="50347"/>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417" y="140058"/>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5029200" y="24129"/>
            <a:ext cx="1219200" cy="533400"/>
          </a:xfrm>
          <a:prstGeom prst="rect">
            <a:avLst/>
          </a:prstGeom>
        </p:spPr>
      </p:pic>
    </p:spTree>
    <p:extLst>
      <p:ext uri="{BB962C8B-B14F-4D97-AF65-F5344CB8AC3E}">
        <p14:creationId xmlns:p14="http://schemas.microsoft.com/office/powerpoint/2010/main" val="3611350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Abstraction </a:t>
            </a:r>
            <a:endParaRPr lang="en-US" dirty="0"/>
          </a:p>
        </p:txBody>
      </p:sp>
      <p:sp>
        <p:nvSpPr>
          <p:cNvPr id="3" name="Content Placeholder 2"/>
          <p:cNvSpPr>
            <a:spLocks noGrp="1"/>
          </p:cNvSpPr>
          <p:nvPr>
            <p:ph idx="1"/>
          </p:nvPr>
        </p:nvSpPr>
        <p:spPr/>
        <p:txBody>
          <a:bodyPr/>
          <a:lstStyle/>
          <a:p>
            <a:r>
              <a:rPr lang="en-IN" dirty="0"/>
              <a:t>For example, when you send an email to someone you just click send and you get the success message, what actually happens when you click send, how data is transmitted over network to the recipient is hidden from you</a:t>
            </a:r>
            <a:endParaRPr lang="en-US" dirty="0"/>
          </a:p>
        </p:txBody>
      </p:sp>
      <p:sp>
        <p:nvSpPr>
          <p:cNvPr id="4" name="Rectangle 3"/>
          <p:cNvSpPr/>
          <p:nvPr/>
        </p:nvSpPr>
        <p:spPr>
          <a:xfrm>
            <a:off x="0" y="50347"/>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417" y="140058"/>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5029200" y="24129"/>
            <a:ext cx="1219200" cy="533400"/>
          </a:xfrm>
          <a:prstGeom prst="rect">
            <a:avLst/>
          </a:prstGeom>
        </p:spPr>
      </p:pic>
    </p:spTree>
    <p:extLst>
      <p:ext uri="{BB962C8B-B14F-4D97-AF65-F5344CB8AC3E}">
        <p14:creationId xmlns:p14="http://schemas.microsoft.com/office/powerpoint/2010/main" val="372713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pPr marL="0" indent="0">
              <a:buNone/>
            </a:pPr>
            <a:r>
              <a:rPr lang="en-US" dirty="0" smtClean="0"/>
              <a:t>ADVANTAGES</a:t>
            </a:r>
          </a:p>
          <a:p>
            <a:r>
              <a:rPr lang="en-IN" sz="1800" b="1" dirty="0"/>
              <a:t>Encapsulated classes reduce complexity.</a:t>
            </a:r>
            <a:endParaRPr lang="en-IN" sz="1800" dirty="0"/>
          </a:p>
          <a:p>
            <a:r>
              <a:rPr lang="en-IN" sz="1800" b="1" dirty="0"/>
              <a:t>Help protect our data.</a:t>
            </a:r>
            <a:r>
              <a:rPr lang="en-IN" sz="1800" dirty="0"/>
              <a:t> A client cannot change an Account's balance if we encapsulate it.</a:t>
            </a:r>
          </a:p>
          <a:p>
            <a:r>
              <a:rPr lang="en-IN" sz="1800" b="1" dirty="0"/>
              <a:t>Encapsulated classes are easier to change.</a:t>
            </a:r>
            <a:endParaRPr lang="en-IN" sz="1800" dirty="0"/>
          </a:p>
          <a:p>
            <a:pPr marL="0" indent="0">
              <a:buNone/>
            </a:pPr>
            <a:endParaRPr lang="en-US" sz="1800" dirty="0"/>
          </a:p>
        </p:txBody>
      </p:sp>
      <p:sp>
        <p:nvSpPr>
          <p:cNvPr id="4" name="Rectangle 3"/>
          <p:cNvSpPr/>
          <p:nvPr/>
        </p:nvSpPr>
        <p:spPr>
          <a:xfrm>
            <a:off x="0" y="50347"/>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417" y="140058"/>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5029200" y="24129"/>
            <a:ext cx="1219200" cy="533400"/>
          </a:xfrm>
          <a:prstGeom prst="rect">
            <a:avLst/>
          </a:prstGeom>
        </p:spPr>
      </p:pic>
    </p:spTree>
    <p:extLst>
      <p:ext uri="{BB962C8B-B14F-4D97-AF65-F5344CB8AC3E}">
        <p14:creationId xmlns:p14="http://schemas.microsoft.com/office/powerpoint/2010/main" val="90878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Example</a:t>
            </a:r>
          </a:p>
          <a:p>
            <a:pPr marL="0" indent="0">
              <a:buNone/>
            </a:pPr>
            <a:endParaRPr lang="en-US" dirty="0"/>
          </a:p>
          <a:p>
            <a:r>
              <a:rPr lang="en-IN" sz="2000" dirty="0"/>
              <a:t>The common example of encapsulation is </a:t>
            </a:r>
            <a:r>
              <a:rPr lang="en-IN" sz="2000" b="1" dirty="0"/>
              <a:t>Capsule</a:t>
            </a:r>
            <a:r>
              <a:rPr lang="en-IN" sz="2000" dirty="0"/>
              <a:t>. In capsule all medicine are encapsulated in side capsule</a:t>
            </a:r>
            <a:r>
              <a:rPr lang="en-IN" sz="2000" dirty="0" smtClean="0"/>
              <a:t>.</a:t>
            </a:r>
          </a:p>
          <a:p>
            <a:r>
              <a:rPr lang="en-IN" sz="2000" b="1" dirty="0"/>
              <a:t>Automatic Cola Vending Machine :</a:t>
            </a:r>
            <a:r>
              <a:rPr lang="en-IN" sz="2000" dirty="0"/>
              <a:t>Suppose you go to an automatic cola vending machine and request for a cola. The machine processes your request and gives the cola.</a:t>
            </a:r>
            <a:endParaRPr lang="en-US" sz="2000" dirty="0"/>
          </a:p>
        </p:txBody>
      </p:sp>
      <p:sp>
        <p:nvSpPr>
          <p:cNvPr id="5" name="Rectangle 4"/>
          <p:cNvSpPr/>
          <p:nvPr/>
        </p:nvSpPr>
        <p:spPr>
          <a:xfrm>
            <a:off x="0" y="50347"/>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417" y="140058"/>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6" descr="pngfind.com-kingpin-png-4152286 (1).png"/>
          <p:cNvPicPr>
            <a:picLocks noChangeAspect="1"/>
          </p:cNvPicPr>
          <p:nvPr/>
        </p:nvPicPr>
        <p:blipFill>
          <a:blip r:embed="rId2" cstate="print"/>
          <a:stretch>
            <a:fillRect/>
          </a:stretch>
        </p:blipFill>
        <p:spPr>
          <a:xfrm>
            <a:off x="5029200" y="24129"/>
            <a:ext cx="1219200" cy="533400"/>
          </a:xfrm>
          <a:prstGeom prst="rect">
            <a:avLst/>
          </a:prstGeom>
        </p:spPr>
      </p:pic>
      <p:sp>
        <p:nvSpPr>
          <p:cNvPr id="9" name="AutoShape 3" descr="real life example of encapsulation in 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5" descr="https://www.sitesbay.com/cpp/images/encapsulation.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468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457200" y="914400"/>
            <a:ext cx="8153400" cy="5791200"/>
          </a:xfrm>
        </p:spPr>
        <p:txBody>
          <a:bodyPr>
            <a:normAutofit fontScale="25000" lnSpcReduction="20000"/>
          </a:bodyPr>
          <a:lstStyle/>
          <a:p>
            <a:endParaRPr lang="en-US" dirty="0" smtClean="0"/>
          </a:p>
          <a:p>
            <a:pPr marL="0" indent="0">
              <a:buNone/>
            </a:pPr>
            <a:r>
              <a:rPr lang="en-US" sz="7400" b="1" dirty="0" smtClean="0"/>
              <a:t>Data Abstraction and Encapsulation</a:t>
            </a:r>
          </a:p>
          <a:p>
            <a:pPr marL="0" indent="0">
              <a:buNone/>
            </a:pPr>
            <a:r>
              <a:rPr lang="en-US" sz="7200" dirty="0"/>
              <a:t>Any C++ program where you implement a class with public and private members is an example of data encapsulation and data abstraction</a:t>
            </a:r>
            <a:r>
              <a:rPr lang="en-US" sz="7200" b="1" dirty="0" smtClean="0"/>
              <a:t> </a:t>
            </a:r>
          </a:p>
          <a:p>
            <a:pPr marL="0" indent="0">
              <a:buNone/>
            </a:pPr>
            <a:endParaRPr lang="en-US" sz="7200" b="1" dirty="0"/>
          </a:p>
          <a:p>
            <a:r>
              <a:rPr lang="en-US" sz="4800" dirty="0" smtClean="0"/>
              <a:t>#</a:t>
            </a:r>
            <a:r>
              <a:rPr lang="en-US" sz="4800" dirty="0"/>
              <a:t>include &lt;</a:t>
            </a:r>
            <a:r>
              <a:rPr lang="en-US" sz="4800" dirty="0" err="1"/>
              <a:t>iostream</a:t>
            </a:r>
            <a:r>
              <a:rPr lang="en-US" sz="4800" dirty="0"/>
              <a:t>&gt;</a:t>
            </a:r>
          </a:p>
          <a:p>
            <a:r>
              <a:rPr lang="en-US" sz="4800" dirty="0"/>
              <a:t>using namespace </a:t>
            </a:r>
            <a:r>
              <a:rPr lang="en-US" sz="4800" dirty="0" err="1"/>
              <a:t>std</a:t>
            </a:r>
            <a:r>
              <a:rPr lang="en-US" sz="4800" dirty="0"/>
              <a:t>;</a:t>
            </a:r>
          </a:p>
          <a:p>
            <a:endParaRPr lang="en-US" sz="4800" dirty="0"/>
          </a:p>
          <a:p>
            <a:r>
              <a:rPr lang="en-US" sz="4800" dirty="0"/>
              <a:t>class Adder {</a:t>
            </a:r>
          </a:p>
          <a:p>
            <a:r>
              <a:rPr lang="en-US" sz="4800" dirty="0"/>
              <a:t>   public:</a:t>
            </a:r>
          </a:p>
          <a:p>
            <a:r>
              <a:rPr lang="en-US" sz="4800" dirty="0"/>
              <a:t>      // constructor</a:t>
            </a:r>
          </a:p>
          <a:p>
            <a:r>
              <a:rPr lang="en-US" sz="4800" dirty="0"/>
              <a:t>      Adder(</a:t>
            </a:r>
            <a:r>
              <a:rPr lang="en-US" sz="4800" dirty="0" err="1"/>
              <a:t>int</a:t>
            </a:r>
            <a:r>
              <a:rPr lang="en-US" sz="4800" dirty="0"/>
              <a:t> </a:t>
            </a:r>
            <a:r>
              <a:rPr lang="en-US" sz="4800" dirty="0" err="1"/>
              <a:t>i</a:t>
            </a:r>
            <a:r>
              <a:rPr lang="en-US" sz="4800" dirty="0"/>
              <a:t> = 0) {</a:t>
            </a:r>
          </a:p>
          <a:p>
            <a:r>
              <a:rPr lang="en-US" sz="4800" dirty="0"/>
              <a:t>         total = </a:t>
            </a:r>
            <a:r>
              <a:rPr lang="en-US" sz="4800" dirty="0" err="1"/>
              <a:t>i</a:t>
            </a:r>
            <a:r>
              <a:rPr lang="en-US" sz="4800" dirty="0"/>
              <a:t>;</a:t>
            </a:r>
          </a:p>
          <a:p>
            <a:r>
              <a:rPr lang="en-US" sz="4800" dirty="0"/>
              <a:t>      }</a:t>
            </a:r>
          </a:p>
          <a:p>
            <a:r>
              <a:rPr lang="en-US" sz="4800" dirty="0"/>
              <a:t>      </a:t>
            </a:r>
          </a:p>
          <a:p>
            <a:r>
              <a:rPr lang="en-US" sz="4800" dirty="0"/>
              <a:t>      // interface to outside world</a:t>
            </a:r>
          </a:p>
          <a:p>
            <a:r>
              <a:rPr lang="en-US" sz="4800" dirty="0"/>
              <a:t>      void </a:t>
            </a:r>
            <a:r>
              <a:rPr lang="en-US" sz="4800" dirty="0" err="1"/>
              <a:t>addNum</a:t>
            </a:r>
            <a:r>
              <a:rPr lang="en-US" sz="4800" dirty="0"/>
              <a:t>(</a:t>
            </a:r>
            <a:r>
              <a:rPr lang="en-US" sz="4800" dirty="0" err="1"/>
              <a:t>int</a:t>
            </a:r>
            <a:r>
              <a:rPr lang="en-US" sz="4800" dirty="0"/>
              <a:t> number) {</a:t>
            </a:r>
          </a:p>
          <a:p>
            <a:r>
              <a:rPr lang="en-US" sz="4800" dirty="0"/>
              <a:t>         total += number;</a:t>
            </a:r>
          </a:p>
          <a:p>
            <a:r>
              <a:rPr lang="en-US" sz="4800" dirty="0"/>
              <a:t>      }</a:t>
            </a:r>
          </a:p>
          <a:p>
            <a:r>
              <a:rPr lang="en-US" sz="4800" dirty="0"/>
              <a:t>      </a:t>
            </a:r>
          </a:p>
          <a:p>
            <a:r>
              <a:rPr lang="en-US" sz="4800" dirty="0"/>
              <a:t>      // interface to outside world</a:t>
            </a:r>
          </a:p>
          <a:p>
            <a:r>
              <a:rPr lang="en-US" sz="4800" dirty="0"/>
              <a:t>      </a:t>
            </a:r>
            <a:r>
              <a:rPr lang="en-US" sz="4800" dirty="0" err="1"/>
              <a:t>int</a:t>
            </a:r>
            <a:r>
              <a:rPr lang="en-US" sz="4800" dirty="0"/>
              <a:t> </a:t>
            </a:r>
            <a:r>
              <a:rPr lang="en-US" sz="4800" dirty="0" err="1"/>
              <a:t>getTotal</a:t>
            </a:r>
            <a:r>
              <a:rPr lang="en-US" sz="4800" dirty="0"/>
              <a:t>() {</a:t>
            </a:r>
          </a:p>
          <a:p>
            <a:r>
              <a:rPr lang="en-US" sz="4800" dirty="0"/>
              <a:t>         return total;</a:t>
            </a:r>
          </a:p>
          <a:p>
            <a:r>
              <a:rPr lang="en-US" sz="4800" dirty="0"/>
              <a:t>      };</a:t>
            </a:r>
          </a:p>
          <a:p>
            <a:r>
              <a:rPr lang="en-US" sz="4800" dirty="0"/>
              <a:t>      </a:t>
            </a:r>
          </a:p>
          <a:p>
            <a:r>
              <a:rPr lang="en-US" sz="4800" dirty="0"/>
              <a:t>   private:</a:t>
            </a:r>
          </a:p>
          <a:p>
            <a:r>
              <a:rPr lang="en-US" sz="4800" dirty="0"/>
              <a:t>      // hidden data from outside world</a:t>
            </a:r>
          </a:p>
          <a:p>
            <a:r>
              <a:rPr lang="en-US" sz="4800" dirty="0"/>
              <a:t>      </a:t>
            </a:r>
            <a:r>
              <a:rPr lang="en-US" sz="4800" dirty="0" err="1"/>
              <a:t>int</a:t>
            </a:r>
            <a:r>
              <a:rPr lang="en-US" sz="4800" dirty="0"/>
              <a:t> total;</a:t>
            </a:r>
          </a:p>
          <a:p>
            <a:r>
              <a:rPr lang="en-US" sz="4800" dirty="0"/>
              <a:t>};</a:t>
            </a:r>
          </a:p>
        </p:txBody>
      </p:sp>
    </p:spTree>
    <p:extLst>
      <p:ext uri="{BB962C8B-B14F-4D97-AF65-F5344CB8AC3E}">
        <p14:creationId xmlns:p14="http://schemas.microsoft.com/office/powerpoint/2010/main" val="76941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pic>
        <p:nvPicPr>
          <p:cNvPr id="57346" name="Picture 2" descr="Related image"/>
          <p:cNvPicPr>
            <a:picLocks noChangeAspect="1" noChangeArrowheads="1"/>
          </p:cNvPicPr>
          <p:nvPr/>
        </p:nvPicPr>
        <p:blipFill>
          <a:blip r:embed="rId3"/>
          <a:srcRect/>
          <a:stretch>
            <a:fillRect/>
          </a:stretch>
        </p:blipFill>
        <p:spPr bwMode="auto">
          <a:xfrm>
            <a:off x="1600200" y="1676400"/>
            <a:ext cx="5734050" cy="38195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263</Words>
  <Application>Microsoft Office PowerPoint</Application>
  <PresentationFormat>On-screen Show (4:3)</PresentationFormat>
  <Paragraphs>63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Features Of OOPS</vt:lpstr>
      <vt:lpstr>Application of Abstraction </vt:lpstr>
      <vt:lpstr>ENCAPSULATION</vt:lpstr>
      <vt:lpstr>PowerPoint Presentation</vt:lpstr>
      <vt:lpstr>Examples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Admin</cp:lastModifiedBy>
  <cp:revision>28</cp:revision>
  <dcterms:created xsi:type="dcterms:W3CDTF">2019-09-14T05:22:07Z</dcterms:created>
  <dcterms:modified xsi:type="dcterms:W3CDTF">2020-08-02T12:47:25Z</dcterms:modified>
</cp:coreProperties>
</file>