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6.wdp"/><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2192000" cy="990600"/>
          </a:xfrm>
          <a:solidFill>
            <a:schemeClr val="accent5">
              <a:lumMod val="75000"/>
            </a:schemeClr>
          </a:solidFill>
        </p:spPr>
        <p:txBody>
          <a:bodyPr vert="horz" lIns="91440" tIns="45720" rIns="91440" bIns="45720" rtlCol="0" anchor="ctr">
            <a:noAutofit/>
          </a:bodyPr>
          <a:lstStyle/>
          <a:p>
            <a:pPr algn="ctr"/>
            <a:r>
              <a:rPr lang="en-US" sz="3600" dirty="0">
                <a:solidFill>
                  <a:schemeClr val="bg1"/>
                </a:solidFill>
              </a:rPr>
              <a:t>METHOD OVERLOADING</a:t>
            </a:r>
            <a:endParaRPr lang="en-US" sz="3600" dirty="0">
              <a:solidFill>
                <a:schemeClr val="bg1"/>
              </a:solidFill>
            </a:endParaRPr>
          </a:p>
        </p:txBody>
      </p:sp>
      <p:sp>
        <p:nvSpPr>
          <p:cNvPr id="3" name="Content Placeholder 2"/>
          <p:cNvSpPr>
            <a:spLocks noGrp="1"/>
          </p:cNvSpPr>
          <p:nvPr>
            <p:ph idx="1"/>
          </p:nvPr>
        </p:nvSpPr>
        <p:spPr>
          <a:xfrm>
            <a:off x="88265" y="1066800"/>
            <a:ext cx="11918950" cy="5007610"/>
          </a:xfrm>
        </p:spPr>
        <p:txBody>
          <a:bodyPr>
            <a:no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Method overloading is a feature in C++ that allows creation of several methods with the same name but with different parameters.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example, print(), print(</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and print("Hello") are overloaded methods.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While calling print() , no arguments are passed to the function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When calling print(</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and print("Hello") , an integer and a string arguments are passed to the called function.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Allows one function to perform different tasks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a:solidFill>
            <a:schemeClr val="accent5">
              <a:lumMod val="75000"/>
            </a:schemeClr>
          </a:solidFill>
        </p:spPr>
        <p:txBody>
          <a:bodyPr vert="horz" lIns="91440" tIns="45720" rIns="91440" bIns="45720" rtlCol="0" anchor="ctr">
            <a:noAutofit/>
          </a:bodyPr>
          <a:lstStyle/>
          <a:p>
            <a:pPr algn="ctr"/>
            <a:r>
              <a:rPr lang="en-US" sz="3600" dirty="0">
                <a:solidFill>
                  <a:schemeClr val="bg1"/>
                </a:solidFill>
              </a:rPr>
              <a:t>METHOD </a:t>
            </a:r>
            <a:r>
              <a:rPr lang="en-US" sz="3600" dirty="0" smtClean="0">
                <a:solidFill>
                  <a:schemeClr val="bg1"/>
                </a:solidFill>
              </a:rPr>
              <a:t>OVERLOADING</a:t>
            </a:r>
            <a:endParaRPr lang="en-US" sz="3600" dirty="0">
              <a:solidFill>
                <a:schemeClr val="bg1"/>
              </a:solidFill>
            </a:endParaRPr>
          </a:p>
        </p:txBody>
      </p:sp>
      <p:sp>
        <p:nvSpPr>
          <p:cNvPr id="3" name="Content Placeholder 2"/>
          <p:cNvSpPr>
            <a:spLocks noGrp="1"/>
          </p:cNvSpPr>
          <p:nvPr>
            <p:ph idx="1"/>
          </p:nvPr>
        </p:nvSpPr>
        <p:spPr>
          <a:xfrm>
            <a:off x="172085" y="1012825"/>
            <a:ext cx="10267315" cy="4397375"/>
          </a:xfrm>
        </p:spPr>
        <p:txBody>
          <a:bodyPr>
            <a:normAutofit/>
          </a:bodyPr>
          <a:lstStyle/>
          <a:p>
            <a:r>
              <a:rPr lang="en-US" sz="2400" dirty="0" smtClean="0">
                <a:latin typeface="Times New Roman" panose="02020603050405020304" pitchFamily="18" charset="0"/>
                <a:cs typeface="Times New Roman" panose="02020603050405020304" pitchFamily="18" charset="0"/>
              </a:rPr>
              <a:t>Basically, there are two types of polymorphism:</a:t>
            </a:r>
            <a:endParaRPr lang="en-US" sz="2400" dirty="0" smtClean="0">
              <a:latin typeface="Times New Roman" panose="02020603050405020304" pitchFamily="18" charset="0"/>
              <a:cs typeface="Times New Roman" panose="02020603050405020304" pitchFamily="18" charset="0"/>
            </a:endParaRPr>
          </a:p>
          <a:p>
            <a:pPr lvl="1"/>
            <a:r>
              <a:rPr lang="en-US" sz="2055" dirty="0" smtClean="0">
                <a:solidFill>
                  <a:srgbClr val="FF0000"/>
                </a:solidFill>
                <a:latin typeface="Times New Roman" panose="02020603050405020304" pitchFamily="18" charset="0"/>
                <a:cs typeface="Times New Roman" panose="02020603050405020304" pitchFamily="18" charset="0"/>
              </a:rPr>
              <a:t>Compile time (or static)</a:t>
            </a:r>
            <a:r>
              <a:rPr lang="en-US" sz="2055" dirty="0" smtClean="0">
                <a:latin typeface="Times New Roman" panose="02020603050405020304" pitchFamily="18" charset="0"/>
                <a:cs typeface="Times New Roman" panose="02020603050405020304" pitchFamily="18" charset="0"/>
              </a:rPr>
              <a:t> polymorphism </a:t>
            </a:r>
            <a:endParaRPr lang="en-US" sz="2055" dirty="0" smtClean="0">
              <a:latin typeface="Times New Roman" panose="02020603050405020304" pitchFamily="18" charset="0"/>
              <a:cs typeface="Times New Roman" panose="02020603050405020304" pitchFamily="18" charset="0"/>
            </a:endParaRPr>
          </a:p>
          <a:p>
            <a:pPr lvl="1"/>
            <a:r>
              <a:rPr lang="en-US" sz="2055" dirty="0" smtClean="0">
                <a:solidFill>
                  <a:srgbClr val="FF0000"/>
                </a:solidFill>
                <a:latin typeface="Times New Roman" panose="02020603050405020304" pitchFamily="18" charset="0"/>
                <a:cs typeface="Times New Roman" panose="02020603050405020304" pitchFamily="18" charset="0"/>
              </a:rPr>
              <a:t>Run-time (or dynamic)</a:t>
            </a:r>
            <a:r>
              <a:rPr lang="en-US" sz="2055" dirty="0" smtClean="0">
                <a:latin typeface="Times New Roman" panose="02020603050405020304" pitchFamily="18" charset="0"/>
                <a:cs typeface="Times New Roman" panose="02020603050405020304" pitchFamily="18" charset="0"/>
              </a:rPr>
              <a:t> polymorphism. </a:t>
            </a:r>
            <a:endParaRPr lang="en-US" sz="2055"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Static polymorphism -&gt; Method overloading - calls a function using the best match technique or overload resolution.</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p>
        </p:txBody>
      </p:sp>
      <p:sp>
        <p:nvSpPr>
          <p:cNvPr id="5" name="Footer Placeholder 1"/>
          <p:cNvSpPr txBox="1"/>
          <p:nvPr/>
        </p:nvSpPr>
        <p:spPr>
          <a:xfrm>
            <a:off x="4367808" y="6448251"/>
            <a:ext cx="37444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solidFill>
                  <a:schemeClr val="tx2">
                    <a:lumMod val="50000"/>
                  </a:schemeClr>
                </a:solidFill>
              </a:rPr>
              <a:t>© Oxford University Press 2015. All rights reserved.</a:t>
            </a:r>
            <a:endParaRPr lang="en-IN" dirty="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59310" cy="1143000"/>
          </a:xfrm>
          <a:solidFill>
            <a:schemeClr val="accent5">
              <a:lumMod val="75000"/>
            </a:schemeClr>
          </a:solidFill>
        </p:spPr>
        <p:txBody>
          <a:bodyPr vert="horz" lIns="91440" tIns="45720" rIns="91440" bIns="45720" rtlCol="0" anchor="ctr">
            <a:noAutofit/>
          </a:bodyPr>
          <a:lstStyle/>
          <a:p>
            <a:r>
              <a:rPr lang="en-US" sz="3600" dirty="0" smtClean="0">
                <a:solidFill>
                  <a:schemeClr val="bg1"/>
                </a:solidFill>
              </a:rPr>
              <a:t>MATCHING FUNCTION CALLS WITH OVERLOADED METHODS</a:t>
            </a:r>
            <a:endParaRPr lang="en-US" sz="3600" dirty="0">
              <a:solidFill>
                <a:schemeClr val="bg1"/>
              </a:solidFill>
            </a:endParaRPr>
          </a:p>
        </p:txBody>
      </p:sp>
      <p:sp>
        <p:nvSpPr>
          <p:cNvPr id="3" name="Content Placeholder 2"/>
          <p:cNvSpPr>
            <a:spLocks noGrp="1"/>
          </p:cNvSpPr>
          <p:nvPr>
            <p:ph idx="1"/>
          </p:nvPr>
        </p:nvSpPr>
        <p:spPr>
          <a:xfrm>
            <a:off x="120650" y="1345565"/>
            <a:ext cx="11570970" cy="4526280"/>
          </a:xfrm>
        </p:spPr>
        <p:txBody>
          <a:bodyPr>
            <a:noAutofit/>
          </a:bodyPr>
          <a:lstStyle/>
          <a:p>
            <a:pPr>
              <a:buNone/>
            </a:pPr>
            <a:r>
              <a:rPr lang="en-US" sz="2400" dirty="0" smtClean="0">
                <a:latin typeface="Times New Roman" panose="02020603050405020304" pitchFamily="18" charset="0"/>
                <a:cs typeface="Times New Roman" panose="02020603050405020304" pitchFamily="18" charset="0"/>
              </a:rPr>
              <a:t>When an overloaded function is called, one of the following cases occurs:</a:t>
            </a:r>
            <a:endParaRPr lang="en-US" sz="2400" dirty="0" smtClean="0">
              <a:latin typeface="Times New Roman" panose="02020603050405020304" pitchFamily="18" charset="0"/>
              <a:cs typeface="Times New Roman" panose="02020603050405020304" pitchFamily="18" charset="0"/>
            </a:endParaRPr>
          </a:p>
          <a:p>
            <a:r>
              <a:rPr lang="en-US" sz="2400" dirty="0" smtClean="0">
                <a:solidFill>
                  <a:schemeClr val="tx2">
                    <a:lumMod val="60000"/>
                    <a:lumOff val="40000"/>
                  </a:schemeClr>
                </a:solidFill>
                <a:latin typeface="Times New Roman" panose="02020603050405020304" pitchFamily="18" charset="0"/>
                <a:cs typeface="Times New Roman" panose="02020603050405020304" pitchFamily="18" charset="0"/>
              </a:rPr>
              <a:t>Case 1</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 direct match is found,</a:t>
            </a:r>
            <a:r>
              <a:rPr lang="en-US" sz="2400" dirty="0" smtClean="0">
                <a:latin typeface="Times New Roman" panose="02020603050405020304" pitchFamily="18" charset="0"/>
                <a:cs typeface="Times New Roman" panose="02020603050405020304" pitchFamily="18" charset="0"/>
              </a:rPr>
              <a:t> and there is no confusion in calling the appropriate overloaded function.</a:t>
            </a:r>
            <a:endParaRPr lang="en-US" sz="2400" dirty="0" smtClean="0">
              <a:latin typeface="Times New Roman" panose="02020603050405020304" pitchFamily="18" charset="0"/>
              <a:cs typeface="Times New Roman" panose="02020603050405020304" pitchFamily="18" charset="0"/>
            </a:endParaRPr>
          </a:p>
          <a:p>
            <a:r>
              <a:rPr lang="en-US" sz="2400" dirty="0" smtClean="0">
                <a:solidFill>
                  <a:schemeClr val="tx2">
                    <a:lumMod val="60000"/>
                    <a:lumOff val="40000"/>
                  </a:schemeClr>
                </a:solidFill>
                <a:latin typeface="Times New Roman" panose="02020603050405020304" pitchFamily="18" charset="0"/>
                <a:cs typeface="Times New Roman" panose="02020603050405020304" pitchFamily="18" charset="0"/>
              </a:rPr>
              <a:t>Case 2</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If a match is not found</a:t>
            </a:r>
            <a:r>
              <a:rPr lang="en-US" sz="2400" dirty="0" smtClean="0">
                <a:latin typeface="Times New Roman" panose="02020603050405020304" pitchFamily="18" charset="0"/>
                <a:cs typeface="Times New Roman" panose="02020603050405020304" pitchFamily="18" charset="0"/>
              </a:rPr>
              <a:t>, a linker error will be generated. However, if a direct match is not found, then, at first, the compiler will try to find a match through the type conversion or type casting.</a:t>
            </a:r>
            <a:endParaRPr lang="en-US" sz="2400" dirty="0" smtClean="0">
              <a:latin typeface="Times New Roman" panose="02020603050405020304" pitchFamily="18" charset="0"/>
              <a:cs typeface="Times New Roman" panose="02020603050405020304" pitchFamily="18" charset="0"/>
            </a:endParaRPr>
          </a:p>
          <a:p>
            <a:r>
              <a:rPr lang="en-US" sz="2400" dirty="0" smtClean="0">
                <a:solidFill>
                  <a:schemeClr val="tx2">
                    <a:lumMod val="60000"/>
                    <a:lumOff val="40000"/>
                  </a:schemeClr>
                </a:solidFill>
                <a:latin typeface="Times New Roman" panose="02020603050405020304" pitchFamily="18" charset="0"/>
                <a:cs typeface="Times New Roman" panose="02020603050405020304" pitchFamily="18" charset="0"/>
              </a:rPr>
              <a:t>Case 3</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If an ambiguous match is found</a:t>
            </a:r>
            <a:r>
              <a:rPr lang="en-US" sz="2400" dirty="0" smtClean="0">
                <a:latin typeface="Times New Roman" panose="02020603050405020304" pitchFamily="18" charset="0"/>
                <a:cs typeface="Times New Roman" panose="02020603050405020304" pitchFamily="18" charset="0"/>
              </a:rPr>
              <a:t>, that is, when the arguments match more than one overloaded function, a compiler error will be generated. This usually happens because all standard conversions are treated equal.</a:t>
            </a:r>
            <a:endParaRPr lang="en-US" sz="2400" dirty="0">
              <a:latin typeface="Times New Roman" panose="02020603050405020304" pitchFamily="18" charset="0"/>
              <a:cs typeface="Times New Roman" panose="02020603050405020304" pitchFamily="18" charset="0"/>
            </a:endParaRPr>
          </a:p>
        </p:txBody>
      </p:sp>
      <p:pic>
        <p:nvPicPr>
          <p:cNvPr id="23554" name="Picture 2"/>
          <p:cNvPicPr>
            <a:picLocks noChangeAspect="1" noChangeArrowheads="1"/>
          </p:cNvPicPr>
          <p:nvPr/>
        </p:nvPicPr>
        <p:blipFill>
          <a:blip r:embed="rId1">
            <a:extLst>
              <a:ext uri="{BEBA8EAE-BF5A-486C-A8C5-ECC9F3942E4B}">
                <a14:imgProps xmlns:a14="http://schemas.microsoft.com/office/drawing/2010/main">
                  <a14:imgLayer r:embed="rId2">
                    <a14:imgEffect>
                      <a14:saturation sat="300000"/>
                    </a14:imgEffect>
                  </a14:imgLayer>
                </a14:imgProps>
              </a:ext>
            </a:extLst>
          </a:blip>
          <a:srcRect/>
          <a:stretch>
            <a:fillRect/>
          </a:stretch>
        </p:blipFill>
        <p:spPr bwMode="auto">
          <a:xfrm>
            <a:off x="3462020" y="5110480"/>
            <a:ext cx="4038600" cy="609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1">
            <a:extLst>
              <a:ext uri="{BEBA8EAE-BF5A-486C-A8C5-ECC9F3942E4B}">
                <a14:imgProps xmlns:a14="http://schemas.microsoft.com/office/drawing/2010/main">
                  <a14:imgLayer r:embed="rId2">
                    <a14:imgEffect>
                      <a14:saturation sat="300000"/>
                    </a14:imgEffect>
                  </a14:imgLayer>
                </a14:imgProps>
              </a:ext>
            </a:extLst>
          </a:blip>
          <a:srcRect/>
          <a:stretch>
            <a:fillRect/>
          </a:stretch>
        </p:blipFill>
        <p:spPr bwMode="auto">
          <a:xfrm>
            <a:off x="3100388" y="1757363"/>
            <a:ext cx="5991225" cy="33432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1">
            <a:extLst>
              <a:ext uri="{BEBA8EAE-BF5A-486C-A8C5-ECC9F3942E4B}">
                <a14:imgProps xmlns:a14="http://schemas.microsoft.com/office/drawing/2010/main">
                  <a14:imgLayer r:embed="rId2">
                    <a14:imgEffect>
                      <a14:saturation sat="300000"/>
                    </a14:imgEffect>
                  </a14:imgLayer>
                </a14:imgProps>
              </a:ext>
            </a:extLst>
          </a:blip>
          <a:srcRect/>
          <a:stretch>
            <a:fillRect/>
          </a:stretch>
        </p:blipFill>
        <p:spPr bwMode="auto">
          <a:xfrm>
            <a:off x="2133600" y="152400"/>
            <a:ext cx="7791450" cy="61757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a:solidFill>
            <a:schemeClr val="accent5">
              <a:lumMod val="75000"/>
            </a:schemeClr>
          </a:solidFill>
        </p:spPr>
        <p:txBody>
          <a:bodyPr vert="horz" lIns="91440" tIns="45720" rIns="91440" bIns="45720" rtlCol="0" anchor="ctr">
            <a:noAutofit/>
          </a:bodyPr>
          <a:lstStyle/>
          <a:p>
            <a:pPr algn="ctr"/>
            <a:r>
              <a:rPr lang="en-US" sz="3600" dirty="0">
                <a:solidFill>
                  <a:schemeClr val="bg1"/>
                </a:solidFill>
              </a:rPr>
              <a:t>Methods that Cannot be Overloaded</a:t>
            </a:r>
            <a:endParaRPr lang="en-US" sz="3600" dirty="0">
              <a:solidFill>
                <a:schemeClr val="bg1"/>
              </a:solidFill>
            </a:endParaRPr>
          </a:p>
        </p:txBody>
      </p:sp>
      <p:sp>
        <p:nvSpPr>
          <p:cNvPr id="3" name="Text Box 2"/>
          <p:cNvSpPr txBox="1"/>
          <p:nvPr/>
        </p:nvSpPr>
        <p:spPr>
          <a:xfrm>
            <a:off x="259080" y="987425"/>
            <a:ext cx="11673840" cy="3185795"/>
          </a:xfrm>
          <a:prstGeom prst="rect">
            <a:avLst/>
          </a:prstGeom>
          <a:noFill/>
        </p:spPr>
        <p:txBody>
          <a:bodyPr wrap="square" rtlCol="0">
            <a:spAutoFit/>
          </a:bodyPr>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Methods that differ only in the return type</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Parameter declarations that differ only in a pointer * versus an array []</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If paramters differ only in the prescence or absence of const and/or volatile</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Using typedef does not introduce a new type, hence cannot be overloaded</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Methods that differ only in their default arguments </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Methods that differ only in a reference parameter and a normal parameter</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a:solidFill>
            <a:schemeClr val="accent5">
              <a:lumMod val="75000"/>
            </a:schemeClr>
          </a:solidFill>
        </p:spPr>
        <p:txBody>
          <a:bodyPr vert="horz" lIns="91440" tIns="45720" rIns="91440" bIns="45720" rtlCol="0" anchor="ctr">
            <a:noAutofit/>
          </a:bodyPr>
          <a:lstStyle/>
          <a:p>
            <a:pPr algn="ctr"/>
            <a:r>
              <a:rPr lang="en-US" sz="3600" dirty="0">
                <a:solidFill>
                  <a:schemeClr val="bg1"/>
                </a:solidFill>
              </a:rPr>
              <a:t>Method overloading- Points to Remember</a:t>
            </a:r>
            <a:endParaRPr lang="en-US" sz="3600" dirty="0">
              <a:solidFill>
                <a:schemeClr val="bg1"/>
              </a:solidFill>
            </a:endParaRPr>
          </a:p>
        </p:txBody>
      </p:sp>
      <p:sp>
        <p:nvSpPr>
          <p:cNvPr id="3" name="Text Box 2"/>
          <p:cNvSpPr txBox="1"/>
          <p:nvPr/>
        </p:nvSpPr>
        <p:spPr>
          <a:xfrm>
            <a:off x="259080" y="1023620"/>
            <a:ext cx="11673840" cy="2445385"/>
          </a:xfrm>
          <a:prstGeom prst="rect">
            <a:avLst/>
          </a:prstGeom>
          <a:noFill/>
        </p:spPr>
        <p:txBody>
          <a:bodyPr wrap="square" rtlCol="0">
            <a:spAutoFit/>
          </a:bodyPr>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There are multiple definitions for the same function name in the same scope</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The definitions of these functions vary according to the types and/or the number of arguments in the argument list</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r>
              <a:rPr lang="en-US" sz="2400" dirty="0" smtClean="0">
                <a:latin typeface="Times New Roman" panose="02020603050405020304" pitchFamily="18" charset="0"/>
                <a:cs typeface="Times New Roman" panose="02020603050405020304" pitchFamily="18" charset="0"/>
              </a:rPr>
              <a:t>Data type of the return value is not considered while writing overloaded functions because the appropriate function is called at the compile time while the return value will be obtained only when the function is called and executed</a:t>
            </a: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gn="l">
              <a:lnSpc>
                <a:spcPct val="90000"/>
              </a:lnSpc>
              <a:spcBef>
                <a:spcPts val="1000"/>
              </a:spcBef>
              <a:buClrTx/>
              <a:buSzTx/>
              <a:buFont typeface="Arial" panose="020B0604020202020204" pitchFamily="34" charset="0"/>
              <a:buAutoNum type="arabicPeriod"/>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Words>
  <Application>WPS Presentation</Application>
  <PresentationFormat>Widescreen</PresentationFormat>
  <Paragraphs>44</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FUNCTION OVERLOADING</vt:lpstr>
      <vt:lpstr>FUNCTION OVERLOADING</vt:lpstr>
      <vt:lpstr>MATCHING FUNCTION CALLS WITH OVERLOADED FUNCTIONS</vt:lpstr>
      <vt:lpstr>PowerPoint 演示文稿</vt:lpstr>
      <vt:lpstr>PowerPoint 演示文稿</vt:lpstr>
      <vt:lpstr>Functions that Cannot be Overloaded</vt:lpstr>
      <vt:lpstr>Methods that Cannot be Overloaded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Administrator</cp:lastModifiedBy>
  <cp:revision>2</cp:revision>
  <dcterms:created xsi:type="dcterms:W3CDTF">2020-08-18T05:21:16Z</dcterms:created>
  <dcterms:modified xsi:type="dcterms:W3CDTF">2020-08-18T06:03:57Z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