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88" r:id="rId7"/>
    <p:sldId id="261" r:id="rId8"/>
    <p:sldId id="289" r:id="rId9"/>
    <p:sldId id="290" r:id="rId10"/>
    <p:sldId id="291" r:id="rId11"/>
    <p:sldId id="262" r:id="rId12"/>
    <p:sldId id="292" r:id="rId13"/>
    <p:sldId id="293" r:id="rId14"/>
    <p:sldId id="263" r:id="rId15"/>
    <p:sldId id="294" r:id="rId16"/>
    <p:sldId id="296" r:id="rId17"/>
    <p:sldId id="295" r:id="rId18"/>
    <p:sldId id="297" r:id="rId19"/>
    <p:sldId id="298" r:id="rId20"/>
    <p:sldId id="299" r:id="rId21"/>
    <p:sldId id="300" r:id="rId22"/>
    <p:sldId id="301" r:id="rId23"/>
    <p:sldId id="302" r:id="rId24"/>
    <p:sldId id="303" r:id="rId25"/>
    <p:sldId id="30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4C2712-4438-420C-854C-F25D722FA0F3}" type="datetimeFigureOut">
              <a:rPr lang="en-US" smtClean="0"/>
              <a:t>8/27/2020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966730-DBF1-4B4A-84CD-2558A673A53A}" type="slidenum">
              <a:rPr lang="en-US" smtClean="0"/>
              <a:t>‹#›</a:t>
            </a:fld>
            <a:endParaRPr lang="en-US"/>
          </a:p>
        </p:txBody>
      </p:sp>
    </p:spTree>
    <p:extLst>
      <p:ext uri="{BB962C8B-B14F-4D97-AF65-F5344CB8AC3E}">
        <p14:creationId xmlns:p14="http://schemas.microsoft.com/office/powerpoint/2010/main" val="257285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2</a:t>
            </a:fld>
            <a:endParaRPr lang="en-IN"/>
          </a:p>
        </p:txBody>
      </p:sp>
    </p:spTree>
    <p:extLst>
      <p:ext uri="{BB962C8B-B14F-4D97-AF65-F5344CB8AC3E}">
        <p14:creationId xmlns:p14="http://schemas.microsoft.com/office/powerpoint/2010/main" val="369346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3</a:t>
            </a:fld>
            <a:endParaRPr lang="en-IN"/>
          </a:p>
        </p:txBody>
      </p:sp>
    </p:spTree>
    <p:extLst>
      <p:ext uri="{BB962C8B-B14F-4D97-AF65-F5344CB8AC3E}">
        <p14:creationId xmlns:p14="http://schemas.microsoft.com/office/powerpoint/2010/main" val="1619855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4</a:t>
            </a:fld>
            <a:endParaRPr lang="en-IN"/>
          </a:p>
        </p:txBody>
      </p:sp>
    </p:spTree>
    <p:extLst>
      <p:ext uri="{BB962C8B-B14F-4D97-AF65-F5344CB8AC3E}">
        <p14:creationId xmlns:p14="http://schemas.microsoft.com/office/powerpoint/2010/main" val="138186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5</a:t>
            </a:fld>
            <a:endParaRPr lang="en-IN"/>
          </a:p>
        </p:txBody>
      </p:sp>
    </p:spTree>
    <p:extLst>
      <p:ext uri="{BB962C8B-B14F-4D97-AF65-F5344CB8AC3E}">
        <p14:creationId xmlns:p14="http://schemas.microsoft.com/office/powerpoint/2010/main" val="219248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7</a:t>
            </a:fld>
            <a:endParaRPr lang="en-IN"/>
          </a:p>
        </p:txBody>
      </p:sp>
    </p:spTree>
    <p:extLst>
      <p:ext uri="{BB962C8B-B14F-4D97-AF65-F5344CB8AC3E}">
        <p14:creationId xmlns:p14="http://schemas.microsoft.com/office/powerpoint/2010/main" val="160489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11</a:t>
            </a:fld>
            <a:endParaRPr lang="en-IN"/>
          </a:p>
        </p:txBody>
      </p:sp>
    </p:spTree>
    <p:extLst>
      <p:ext uri="{BB962C8B-B14F-4D97-AF65-F5344CB8AC3E}">
        <p14:creationId xmlns:p14="http://schemas.microsoft.com/office/powerpoint/2010/main" val="218968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14</a:t>
            </a:fld>
            <a:endParaRPr lang="en-IN"/>
          </a:p>
        </p:txBody>
      </p:sp>
    </p:spTree>
    <p:extLst>
      <p:ext uri="{BB962C8B-B14F-4D97-AF65-F5344CB8AC3E}">
        <p14:creationId xmlns:p14="http://schemas.microsoft.com/office/powerpoint/2010/main" val="2183141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24</a:t>
            </a:fld>
            <a:endParaRPr lang="en-IN"/>
          </a:p>
        </p:txBody>
      </p:sp>
    </p:spTree>
    <p:extLst>
      <p:ext uri="{BB962C8B-B14F-4D97-AF65-F5344CB8AC3E}">
        <p14:creationId xmlns:p14="http://schemas.microsoft.com/office/powerpoint/2010/main" val="330869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2B6D9F-3FFC-4B7B-A47D-F1B2EA8B768A}" type="slidenum">
              <a:rPr lang="en-IN" smtClean="0"/>
              <a:t>25</a:t>
            </a:fld>
            <a:endParaRPr lang="en-IN"/>
          </a:p>
        </p:txBody>
      </p:sp>
    </p:spTree>
    <p:extLst>
      <p:ext uri="{BB962C8B-B14F-4D97-AF65-F5344CB8AC3E}">
        <p14:creationId xmlns:p14="http://schemas.microsoft.com/office/powerpoint/2010/main" val="245957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B4F4C-4699-4DA8-AAAA-10CEDDA034AF}"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267318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B4F4C-4699-4DA8-AAAA-10CEDDA034AF}"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111365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B4F4C-4699-4DA8-AAAA-10CEDDA034AF}"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161081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07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9"/>
            <a:ext cx="9144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4"/>
            <a:ext cx="9144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B4F4C-4699-4DA8-AAAA-10CEDDA034AF}"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230066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B4F4C-4699-4DA8-AAAA-10CEDDA034AF}"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93695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3B4F4C-4699-4DA8-AAAA-10CEDDA034AF}"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259828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3B4F4C-4699-4DA8-AAAA-10CEDDA034AF}"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6524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B4F4C-4699-4DA8-AAAA-10CEDDA034AF}"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291524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B4F4C-4699-4DA8-AAAA-10CEDDA034AF}"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104996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B4F4C-4699-4DA8-AAAA-10CEDDA034AF}"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30237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B4F4C-4699-4DA8-AAAA-10CEDDA034AF}"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6A75-BA93-44FB-BD3F-BBF526B67398}" type="slidenum">
              <a:rPr lang="en-US" smtClean="0"/>
              <a:t>‹#›</a:t>
            </a:fld>
            <a:endParaRPr lang="en-US"/>
          </a:p>
        </p:txBody>
      </p:sp>
    </p:spTree>
    <p:extLst>
      <p:ext uri="{BB962C8B-B14F-4D97-AF65-F5344CB8AC3E}">
        <p14:creationId xmlns:p14="http://schemas.microsoft.com/office/powerpoint/2010/main" val="95974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B4F4C-4699-4DA8-AAAA-10CEDDA034AF}" type="datetimeFigureOut">
              <a:rPr lang="en-US" smtClean="0"/>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E6A75-BA93-44FB-BD3F-BBF526B67398}" type="slidenum">
              <a:rPr lang="en-US" smtClean="0"/>
              <a:t>‹#›</a:t>
            </a:fld>
            <a:endParaRPr lang="en-US"/>
          </a:p>
        </p:txBody>
      </p:sp>
    </p:spTree>
    <p:extLst>
      <p:ext uri="{BB962C8B-B14F-4D97-AF65-F5344CB8AC3E}">
        <p14:creationId xmlns:p14="http://schemas.microsoft.com/office/powerpoint/2010/main" val="418016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07504" y="1052736"/>
            <a:ext cx="8928992" cy="5040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3568" y="116632"/>
            <a:ext cx="7772400" cy="1080120"/>
          </a:xfrm>
        </p:spPr>
        <p:txBody>
          <a:bodyPr>
            <a:normAutofit fontScale="90000"/>
          </a:bodyPr>
          <a:lstStyle/>
          <a:p>
            <a:r>
              <a:rPr lang="en-US" b="1" dirty="0" smtClean="0"/>
              <a:t/>
            </a:r>
            <a:br>
              <a:rPr lang="en-US" b="1" dirty="0" smtClean="0"/>
            </a:br>
            <a:r>
              <a:rPr lang="en-US" b="1" dirty="0" smtClean="0"/>
              <a:t>18CSC202J - Syllabus</a:t>
            </a:r>
            <a:br>
              <a:rPr lang="en-US" b="1" dirty="0" smtClean="0"/>
            </a:br>
            <a:endParaRPr lang="en-US" dirty="0"/>
          </a:p>
        </p:txBody>
      </p:sp>
      <p:sp>
        <p:nvSpPr>
          <p:cNvPr id="3" name="Subtitle 2"/>
          <p:cNvSpPr>
            <a:spLocks noGrp="1"/>
          </p:cNvSpPr>
          <p:nvPr>
            <p:ph type="subTitle" idx="1"/>
          </p:nvPr>
        </p:nvSpPr>
        <p:spPr>
          <a:xfrm>
            <a:off x="179512" y="1340768"/>
            <a:ext cx="8784976" cy="4608512"/>
          </a:xfrm>
        </p:spPr>
        <p:txBody>
          <a:bodyPr>
            <a:normAutofit/>
          </a:bodyPr>
          <a:lstStyle/>
          <a:p>
            <a:pPr>
              <a:lnSpc>
                <a:spcPct val="150000"/>
              </a:lnSpc>
            </a:pPr>
            <a:r>
              <a:rPr lang="en-US" b="1" u="sng" dirty="0" smtClean="0">
                <a:solidFill>
                  <a:schemeClr val="tx1"/>
                </a:solidFill>
              </a:rPr>
              <a:t>Unit 3 :</a:t>
            </a:r>
          </a:p>
          <a:p>
            <a:pPr algn="just">
              <a:lnSpc>
                <a:spcPct val="150000"/>
              </a:lnSpc>
            </a:pPr>
            <a:r>
              <a:rPr lang="en-US" sz="2800" dirty="0" smtClean="0">
                <a:solidFill>
                  <a:schemeClr val="bg1"/>
                </a:solidFill>
              </a:rPr>
              <a:t>Single and Multiple Inheritance - Multilevel inheritance - Hierarchical - Hybrid Inheritance - Advanced Functions - Inline - Friend - Virtual -Overriding - Pure virtual function -Abstract class and Interface -UML State Chart Diagram - UML Activity Diagram</a:t>
            </a:r>
          </a:p>
          <a:p>
            <a:endParaRPr lang="en-US" dirty="0"/>
          </a:p>
        </p:txBody>
      </p:sp>
    </p:spTree>
    <p:extLst>
      <p:ext uri="{BB962C8B-B14F-4D97-AF65-F5344CB8AC3E}">
        <p14:creationId xmlns:p14="http://schemas.microsoft.com/office/powerpoint/2010/main" val="2431259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Multiple Inheritance</a:t>
            </a:r>
            <a:endParaRPr lang="en-US" dirty="0"/>
          </a:p>
        </p:txBody>
      </p:sp>
      <p:sp>
        <p:nvSpPr>
          <p:cNvPr id="3" name="Text Placeholder 2"/>
          <p:cNvSpPr>
            <a:spLocks noGrp="1"/>
          </p:cNvSpPr>
          <p:nvPr>
            <p:ph type="body" sz="quarter" idx="11"/>
          </p:nvPr>
        </p:nvSpPr>
        <p:spPr/>
        <p:txBody>
          <a:bodyPr/>
          <a:lstStyle/>
          <a:p>
            <a:endParaRPr lang="en-US"/>
          </a:p>
        </p:txBody>
      </p:sp>
      <p:sp>
        <p:nvSpPr>
          <p:cNvPr id="10" name="TextBox 9"/>
          <p:cNvSpPr txBox="1"/>
          <p:nvPr/>
        </p:nvSpPr>
        <p:spPr>
          <a:xfrm>
            <a:off x="935590" y="2370728"/>
            <a:ext cx="1260146" cy="369332"/>
          </a:xfrm>
          <a:prstGeom prst="rect">
            <a:avLst/>
          </a:prstGeom>
          <a:noFill/>
        </p:spPr>
        <p:txBody>
          <a:bodyPr wrap="square" rtlCol="0">
            <a:spAutoFit/>
          </a:bodyPr>
          <a:lstStyle/>
          <a:p>
            <a:r>
              <a:rPr lang="en-US" dirty="0" smtClean="0"/>
              <a:t>Base Class</a:t>
            </a:r>
            <a:endParaRPr lang="en-US" dirty="0"/>
          </a:p>
        </p:txBody>
      </p:sp>
      <p:sp>
        <p:nvSpPr>
          <p:cNvPr id="11" name="TextBox 10"/>
          <p:cNvSpPr txBox="1"/>
          <p:nvPr/>
        </p:nvSpPr>
        <p:spPr>
          <a:xfrm>
            <a:off x="5369395" y="2370728"/>
            <a:ext cx="1260146" cy="369332"/>
          </a:xfrm>
          <a:prstGeom prst="rect">
            <a:avLst/>
          </a:prstGeom>
          <a:noFill/>
        </p:spPr>
        <p:txBody>
          <a:bodyPr wrap="square" rtlCol="0">
            <a:spAutoFit/>
          </a:bodyPr>
          <a:lstStyle/>
          <a:p>
            <a:r>
              <a:rPr lang="en-US" dirty="0" smtClean="0"/>
              <a:t>Base Class</a:t>
            </a:r>
            <a:endParaRPr lang="en-US" dirty="0"/>
          </a:p>
        </p:txBody>
      </p:sp>
      <p:pic>
        <p:nvPicPr>
          <p:cNvPr id="12" name="Picture 2"/>
          <p:cNvPicPr>
            <a:picLocks noChangeAspect="1" noChangeArrowheads="1"/>
          </p:cNvPicPr>
          <p:nvPr/>
        </p:nvPicPr>
        <p:blipFill>
          <a:blip r:embed="rId2"/>
          <a:srcRect/>
          <a:stretch>
            <a:fillRect/>
          </a:stretch>
        </p:blipFill>
        <p:spPr bwMode="auto">
          <a:xfrm>
            <a:off x="2300287" y="1994195"/>
            <a:ext cx="2924175" cy="3090989"/>
          </a:xfrm>
          <a:prstGeom prst="rect">
            <a:avLst/>
          </a:prstGeom>
          <a:noFill/>
          <a:ln w="9525">
            <a:noFill/>
            <a:miter lim="800000"/>
            <a:headEnd/>
            <a:tailEnd/>
          </a:ln>
          <a:effectLst/>
        </p:spPr>
      </p:pic>
    </p:spTree>
    <p:extLst>
      <p:ext uri="{BB962C8B-B14F-4D97-AF65-F5344CB8AC3E}">
        <p14:creationId xmlns:p14="http://schemas.microsoft.com/office/powerpoint/2010/main" val="4192399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a:bodyPr>
          <a:lstStyle/>
          <a:p>
            <a:r>
              <a:rPr lang="en-US" altLang="ko-KR" sz="3600" b="1" dirty="0" smtClean="0">
                <a:latin typeface="Segoe UI" panose="020B0502040204020203" pitchFamily="34" charset="0"/>
                <a:cs typeface="Segoe UI" panose="020B0502040204020203" pitchFamily="34" charset="0"/>
              </a:rPr>
              <a:t>Multiple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35475" y="599091"/>
            <a:ext cx="8496965" cy="5478423"/>
          </a:xfrm>
          <a:prstGeom prst="rect">
            <a:avLst/>
          </a:prstGeom>
          <a:noFill/>
        </p:spPr>
        <p:txBody>
          <a:bodyPr wrap="square" rtlCol="0">
            <a:spAutoFit/>
          </a:bodyPr>
          <a:lstStyle/>
          <a:p>
            <a:r>
              <a:rPr lang="en-US" sz="2200" dirty="0">
                <a:solidFill>
                  <a:schemeClr val="bg1"/>
                </a:solidFill>
              </a:rPr>
              <a:t>In this type of inheritance a single derived class may inherit from two or more than two base classes</a:t>
            </a:r>
            <a:r>
              <a:rPr lang="en-US" sz="2000" dirty="0">
                <a:solidFill>
                  <a:schemeClr val="bg1"/>
                </a:solidFill>
              </a:rPr>
              <a:t>.</a:t>
            </a:r>
          </a:p>
          <a:p>
            <a:r>
              <a:rPr lang="en-US" sz="2000" dirty="0">
                <a:solidFill>
                  <a:schemeClr val="bg1"/>
                </a:solidFill>
              </a:rPr>
              <a:t/>
            </a:r>
            <a:br>
              <a:rPr lang="en-US" sz="2000" dirty="0">
                <a:solidFill>
                  <a:schemeClr val="bg1"/>
                </a:solidFill>
              </a:rPr>
            </a:br>
            <a:r>
              <a:rPr lang="en-US" sz="2200" b="1" u="sng" dirty="0" smtClean="0">
                <a:solidFill>
                  <a:schemeClr val="bg1"/>
                </a:solidFill>
              </a:rPr>
              <a:t>Syntax:</a:t>
            </a:r>
          </a:p>
          <a:p>
            <a:pPr algn="just"/>
            <a:r>
              <a:rPr lang="en-US" sz="2200" dirty="0">
                <a:solidFill>
                  <a:schemeClr val="bg1"/>
                </a:solidFill>
              </a:rPr>
              <a:t>class A   // base class</a:t>
            </a:r>
          </a:p>
          <a:p>
            <a:pPr algn="just"/>
            <a:r>
              <a:rPr lang="en-US" sz="2200" dirty="0">
                <a:solidFill>
                  <a:schemeClr val="bg1"/>
                </a:solidFill>
              </a:rPr>
              <a:t>{</a:t>
            </a:r>
          </a:p>
          <a:p>
            <a:pPr algn="just"/>
            <a:r>
              <a:rPr lang="en-US" sz="2200" dirty="0">
                <a:solidFill>
                  <a:schemeClr val="bg1"/>
                </a:solidFill>
              </a:rPr>
              <a:t>    ..........</a:t>
            </a:r>
          </a:p>
          <a:p>
            <a:pPr algn="just"/>
            <a:r>
              <a:rPr lang="en-US" sz="2200" dirty="0" smtClean="0">
                <a:solidFill>
                  <a:schemeClr val="bg1"/>
                </a:solidFill>
              </a:rPr>
              <a:t>};</a:t>
            </a:r>
          </a:p>
          <a:p>
            <a:pPr algn="just"/>
            <a:r>
              <a:rPr lang="en-US" sz="2200" dirty="0" smtClean="0">
                <a:solidFill>
                  <a:schemeClr val="bg1"/>
                </a:solidFill>
              </a:rPr>
              <a:t>class B</a:t>
            </a:r>
          </a:p>
          <a:p>
            <a:pPr algn="just"/>
            <a:r>
              <a:rPr lang="en-US" sz="2200" dirty="0" smtClean="0">
                <a:solidFill>
                  <a:schemeClr val="bg1"/>
                </a:solidFill>
              </a:rPr>
              <a:t>{</a:t>
            </a:r>
          </a:p>
          <a:p>
            <a:pPr algn="just"/>
            <a:r>
              <a:rPr lang="en-US" sz="2200" dirty="0">
                <a:solidFill>
                  <a:schemeClr val="bg1"/>
                </a:solidFill>
              </a:rPr>
              <a:t>  </a:t>
            </a:r>
            <a:r>
              <a:rPr lang="en-US" sz="2200" dirty="0" smtClean="0">
                <a:solidFill>
                  <a:schemeClr val="bg1"/>
                </a:solidFill>
              </a:rPr>
              <a:t>   ..........</a:t>
            </a:r>
            <a:r>
              <a:rPr lang="en-US" sz="2200" dirty="0">
                <a:solidFill>
                  <a:schemeClr val="bg1"/>
                </a:solidFill>
              </a:rPr>
              <a:t>	</a:t>
            </a:r>
            <a:endParaRPr lang="en-US" sz="2200" dirty="0" smtClean="0">
              <a:solidFill>
                <a:schemeClr val="bg1"/>
              </a:solidFill>
            </a:endParaRPr>
          </a:p>
          <a:p>
            <a:pPr algn="just"/>
            <a:r>
              <a:rPr lang="en-US" sz="2200" dirty="0" smtClean="0">
                <a:solidFill>
                  <a:schemeClr val="bg1"/>
                </a:solidFill>
              </a:rPr>
              <a:t>}</a:t>
            </a:r>
            <a:endParaRPr lang="en-US" sz="2200" dirty="0">
              <a:solidFill>
                <a:schemeClr val="bg1"/>
              </a:solidFill>
            </a:endParaRPr>
          </a:p>
          <a:p>
            <a:pPr algn="just"/>
            <a:r>
              <a:rPr lang="en-US" sz="2200" dirty="0">
                <a:solidFill>
                  <a:schemeClr val="bg1"/>
                </a:solidFill>
              </a:rPr>
              <a:t>class </a:t>
            </a:r>
            <a:r>
              <a:rPr lang="en-US" sz="2200" dirty="0" smtClean="0">
                <a:solidFill>
                  <a:schemeClr val="bg1"/>
                </a:solidFill>
              </a:rPr>
              <a:t>c </a:t>
            </a:r>
            <a:r>
              <a:rPr lang="en-US" sz="2200" dirty="0">
                <a:solidFill>
                  <a:schemeClr val="bg1"/>
                </a:solidFill>
              </a:rPr>
              <a:t>: </a:t>
            </a:r>
            <a:r>
              <a:rPr lang="en-US" sz="2200" dirty="0" err="1" smtClean="0">
                <a:solidFill>
                  <a:schemeClr val="bg1"/>
                </a:solidFill>
              </a:rPr>
              <a:t>access_specifier</a:t>
            </a:r>
            <a:r>
              <a:rPr lang="en-US" sz="2200" dirty="0" smtClean="0">
                <a:solidFill>
                  <a:schemeClr val="bg1"/>
                </a:solidFill>
              </a:rPr>
              <a:t> A, </a:t>
            </a:r>
            <a:r>
              <a:rPr lang="en-US" sz="2200" dirty="0" err="1" smtClean="0">
                <a:solidFill>
                  <a:schemeClr val="bg1"/>
                </a:solidFill>
              </a:rPr>
              <a:t>access_specifier</a:t>
            </a:r>
            <a:r>
              <a:rPr lang="en-US" sz="2200" dirty="0" smtClean="0">
                <a:solidFill>
                  <a:schemeClr val="bg1"/>
                </a:solidFill>
              </a:rPr>
              <a:t> B   </a:t>
            </a:r>
            <a:r>
              <a:rPr lang="en-US" sz="2200" dirty="0">
                <a:solidFill>
                  <a:schemeClr val="bg1"/>
                </a:solidFill>
              </a:rPr>
              <a:t>// derived class</a:t>
            </a:r>
          </a:p>
          <a:p>
            <a:pPr algn="just"/>
            <a:r>
              <a:rPr lang="en-US" sz="2200" dirty="0">
                <a:solidFill>
                  <a:schemeClr val="bg1"/>
                </a:solidFill>
              </a:rPr>
              <a:t>{</a:t>
            </a:r>
          </a:p>
          <a:p>
            <a:pPr algn="just"/>
            <a:r>
              <a:rPr lang="en-US" sz="2200" dirty="0">
                <a:solidFill>
                  <a:schemeClr val="bg1"/>
                </a:solidFill>
              </a:rPr>
              <a:t>    ...........</a:t>
            </a:r>
          </a:p>
          <a:p>
            <a:pPr algn="just"/>
            <a:r>
              <a:rPr lang="en-US" sz="2200" dirty="0">
                <a:solidFill>
                  <a:schemeClr val="bg1"/>
                </a:solidFill>
              </a:rPr>
              <a:t>} ;</a:t>
            </a:r>
          </a:p>
        </p:txBody>
      </p:sp>
      <p:sp>
        <p:nvSpPr>
          <p:cNvPr id="25" name="TextBox 24"/>
          <p:cNvSpPr txBox="1"/>
          <p:nvPr/>
        </p:nvSpPr>
        <p:spPr>
          <a:xfrm>
            <a:off x="3934716" y="599095"/>
            <a:ext cx="4906994" cy="379656"/>
          </a:xfrm>
          <a:prstGeom prst="rect">
            <a:avLst/>
          </a:prstGeom>
          <a:noFill/>
        </p:spPr>
        <p:txBody>
          <a:bodyPr wrap="square" rtlCol="0">
            <a:spAutoFit/>
          </a:bodyPr>
          <a:lstStyle/>
          <a:p>
            <a:endParaRPr lang="ko-KR" altLang="en-US" sz="1867" b="1" dirty="0">
              <a:cs typeface="Arial" pitchFamily="34" charset="0"/>
            </a:endParaRPr>
          </a:p>
        </p:txBody>
      </p:sp>
      <p:sp>
        <p:nvSpPr>
          <p:cNvPr id="8" name="Rectangle 7"/>
          <p:cNvSpPr/>
          <p:nvPr/>
        </p:nvSpPr>
        <p:spPr>
          <a:xfrm>
            <a:off x="8840149" y="656844"/>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848698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30210"/>
            <a:ext cx="8669570" cy="5847754"/>
          </a:xfrm>
          <a:prstGeom prst="rect">
            <a:avLst/>
          </a:prstGeom>
          <a:noFill/>
        </p:spPr>
        <p:txBody>
          <a:bodyPr wrap="square" numCol="2" rtlCol="0">
            <a:spAutoFit/>
          </a:bodyPr>
          <a:lstStyle/>
          <a:p>
            <a:endParaRPr lang="en-US" sz="2000" dirty="0" smtClean="0"/>
          </a:p>
          <a:p>
            <a:r>
              <a:rPr lang="en-US" sz="2200" dirty="0"/>
              <a:t>#include using namespace </a:t>
            </a:r>
            <a:r>
              <a:rPr lang="en-US" sz="2200" dirty="0" err="1"/>
              <a:t>std</a:t>
            </a:r>
            <a:r>
              <a:rPr lang="en-US" sz="2200" dirty="0"/>
              <a:t>; </a:t>
            </a:r>
            <a:endParaRPr lang="en-US" sz="2200" dirty="0" smtClean="0"/>
          </a:p>
          <a:p>
            <a:r>
              <a:rPr lang="en-US" sz="2200" dirty="0" smtClean="0"/>
              <a:t>class </a:t>
            </a:r>
            <a:r>
              <a:rPr lang="en-US" sz="2200" dirty="0"/>
              <a:t>sum1 </a:t>
            </a:r>
          </a:p>
          <a:p>
            <a:r>
              <a:rPr lang="en-US" sz="2200" dirty="0"/>
              <a:t>{ </a:t>
            </a:r>
          </a:p>
          <a:p>
            <a:r>
              <a:rPr lang="en-US" sz="2200" dirty="0"/>
              <a:t>	protected: </a:t>
            </a:r>
            <a:r>
              <a:rPr lang="en-US" sz="2200" dirty="0" err="1"/>
              <a:t>int</a:t>
            </a:r>
            <a:r>
              <a:rPr lang="en-US" sz="2200" dirty="0"/>
              <a:t> n1; </a:t>
            </a:r>
          </a:p>
          <a:p>
            <a:r>
              <a:rPr lang="en-US" sz="2200" dirty="0"/>
              <a:t>}; </a:t>
            </a:r>
          </a:p>
          <a:p>
            <a:r>
              <a:rPr lang="en-US" sz="2200" dirty="0"/>
              <a:t>class sum2 </a:t>
            </a:r>
          </a:p>
          <a:p>
            <a:r>
              <a:rPr lang="en-US" sz="2200" dirty="0"/>
              <a:t>{ </a:t>
            </a:r>
          </a:p>
          <a:p>
            <a:r>
              <a:rPr lang="en-US" sz="2200" dirty="0"/>
              <a:t>	protected: </a:t>
            </a:r>
            <a:r>
              <a:rPr lang="en-US" sz="2200" dirty="0" err="1"/>
              <a:t>int</a:t>
            </a:r>
            <a:r>
              <a:rPr lang="en-US" sz="2200" dirty="0"/>
              <a:t> n2; </a:t>
            </a:r>
          </a:p>
          <a:p>
            <a:r>
              <a:rPr lang="en-US" sz="2200" dirty="0"/>
              <a:t>}; </a:t>
            </a:r>
          </a:p>
          <a:p>
            <a:r>
              <a:rPr lang="en-US" sz="2200" dirty="0"/>
              <a:t>class show : public sum1, public sum2 </a:t>
            </a:r>
          </a:p>
          <a:p>
            <a:r>
              <a:rPr lang="en-US" sz="2200" dirty="0"/>
              <a:t>{ </a:t>
            </a:r>
          </a:p>
          <a:p>
            <a:r>
              <a:rPr lang="en-US" sz="2200" dirty="0"/>
              <a:t>public: </a:t>
            </a:r>
            <a:r>
              <a:rPr lang="en-US" sz="2200" dirty="0" err="1"/>
              <a:t>int</a:t>
            </a:r>
            <a:r>
              <a:rPr lang="en-US" sz="2200" dirty="0"/>
              <a:t> total() </a:t>
            </a:r>
          </a:p>
          <a:p>
            <a:r>
              <a:rPr lang="en-US" sz="2200" dirty="0"/>
              <a:t>{ </a:t>
            </a:r>
          </a:p>
          <a:p>
            <a:r>
              <a:rPr lang="en-US" sz="2200" dirty="0"/>
              <a:t>cout&lt;&lt;“enter n1”;</a:t>
            </a:r>
          </a:p>
          <a:p>
            <a:r>
              <a:rPr lang="en-US" sz="2200" dirty="0"/>
              <a:t>cin&gt;&gt;n1; </a:t>
            </a:r>
          </a:p>
          <a:p>
            <a:endParaRPr lang="en-US" sz="2200" dirty="0" smtClean="0"/>
          </a:p>
          <a:p>
            <a:endParaRPr lang="en-US" sz="2200" dirty="0"/>
          </a:p>
          <a:p>
            <a:r>
              <a:rPr lang="en-US" sz="2200" dirty="0" err="1" smtClean="0"/>
              <a:t>cout</a:t>
            </a:r>
            <a:r>
              <a:rPr lang="en-US" sz="2200" dirty="0"/>
              <a:t>&lt;&lt;“enter n2″;</a:t>
            </a:r>
          </a:p>
          <a:p>
            <a:r>
              <a:rPr lang="en-US" sz="2200" dirty="0"/>
              <a:t>cin&gt;&gt;n2; </a:t>
            </a:r>
          </a:p>
          <a:p>
            <a:r>
              <a:rPr lang="en-US" sz="2200" dirty="0"/>
              <a:t>cout&lt;&lt;“sum=”&lt;</a:t>
            </a:r>
          </a:p>
          <a:p>
            <a:r>
              <a:rPr lang="en-US" sz="2200" dirty="0"/>
              <a:t>cout&lt;&lt;“sum=”&lt;&lt;</a:t>
            </a:r>
            <a:r>
              <a:rPr lang="en-US" sz="2200" dirty="0" smtClean="0"/>
              <a:t>n1+n2&lt;&lt;</a:t>
            </a:r>
            <a:r>
              <a:rPr lang="en-US" sz="2200" dirty="0" err="1" smtClean="0"/>
              <a:t>endl</a:t>
            </a:r>
            <a:r>
              <a:rPr lang="en-US" sz="2200" dirty="0" smtClean="0"/>
              <a:t>;</a:t>
            </a:r>
          </a:p>
          <a:p>
            <a:r>
              <a:rPr lang="en-US" sz="2200" dirty="0" smtClean="0"/>
              <a:t>}</a:t>
            </a:r>
          </a:p>
          <a:p>
            <a:r>
              <a:rPr lang="en-US" sz="2200" dirty="0" smtClean="0"/>
              <a:t>};</a:t>
            </a:r>
          </a:p>
          <a:p>
            <a:r>
              <a:rPr lang="en-US" sz="2200" dirty="0" err="1" smtClean="0"/>
              <a:t>int</a:t>
            </a:r>
            <a:r>
              <a:rPr lang="en-US" sz="2200" dirty="0" smtClean="0"/>
              <a:t> main()</a:t>
            </a:r>
          </a:p>
          <a:p>
            <a:r>
              <a:rPr lang="en-US" sz="2200" dirty="0" smtClean="0"/>
              <a:t>{</a:t>
            </a:r>
          </a:p>
          <a:p>
            <a:r>
              <a:rPr lang="en-US" sz="2200" dirty="0" smtClean="0"/>
              <a:t>show </a:t>
            </a:r>
            <a:r>
              <a:rPr lang="en-US" sz="2200" dirty="0" smtClean="0"/>
              <a:t>ob;</a:t>
            </a:r>
          </a:p>
          <a:p>
            <a:r>
              <a:rPr lang="en-US" sz="2200" dirty="0" err="1"/>
              <a:t>o</a:t>
            </a:r>
            <a:r>
              <a:rPr lang="en-US" sz="2200" dirty="0" err="1" smtClean="0"/>
              <a:t>b.total</a:t>
            </a:r>
            <a:r>
              <a:rPr lang="en-US" sz="2200" dirty="0" smtClean="0"/>
              <a:t>();</a:t>
            </a:r>
          </a:p>
          <a:p>
            <a:r>
              <a:rPr lang="en-US" sz="2200" dirty="0" smtClean="0"/>
              <a:t>}</a:t>
            </a:r>
          </a:p>
          <a:p>
            <a:r>
              <a:rPr lang="en-US" sz="2200" dirty="0"/>
              <a:t/>
            </a:r>
            <a:br>
              <a:rPr lang="en-US" sz="2200" dirty="0"/>
            </a:br>
            <a:endParaRPr lang="en-US" sz="2200" dirty="0"/>
          </a:p>
        </p:txBody>
      </p:sp>
      <p:sp>
        <p:nvSpPr>
          <p:cNvPr id="5" name="Text Placeholder 4"/>
          <p:cNvSpPr txBox="1">
            <a:spLocks noGrp="1"/>
          </p:cNvSpPr>
          <p:nvPr>
            <p:ph type="body" sz="quarter" idx="10"/>
          </p:nvPr>
        </p:nvSpPr>
        <p:spPr>
          <a:prstGeom prst="rect">
            <a:avLst/>
          </a:prstGeom>
          <a:noFill/>
        </p:spPr>
        <p:txBody>
          <a:bodyPr wrap="square" rtlCol="0">
            <a:spAutoFit/>
          </a:bodyPr>
          <a:lstStyle/>
          <a:p>
            <a:r>
              <a:rPr lang="en-US" altLang="ko-KR" sz="2400" b="1" dirty="0" smtClean="0">
                <a:solidFill>
                  <a:schemeClr val="accent1"/>
                </a:solidFill>
                <a:cs typeface="Arial" pitchFamily="34" charset="0"/>
              </a:rPr>
              <a:t>Example:</a:t>
            </a:r>
            <a:endParaRPr lang="en-US" altLang="ko-KR" sz="2400" b="1" dirty="0">
              <a:solidFill>
                <a:schemeClr val="accent1"/>
              </a:solidFill>
              <a:cs typeface="Arial" pitchFamily="34" charset="0"/>
            </a:endParaRPr>
          </a:p>
        </p:txBody>
      </p:sp>
    </p:spTree>
    <p:extLst>
      <p:ext uri="{BB962C8B-B14F-4D97-AF65-F5344CB8AC3E}">
        <p14:creationId xmlns:p14="http://schemas.microsoft.com/office/powerpoint/2010/main" val="363819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Applications of Multiple </a:t>
            </a:r>
            <a:r>
              <a:rPr lang="en-US" dirty="0" err="1" smtClean="0"/>
              <a:t>Inhertiance</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Box 3"/>
          <p:cNvSpPr txBox="1"/>
          <p:nvPr/>
        </p:nvSpPr>
        <p:spPr>
          <a:xfrm>
            <a:off x="1763688" y="1780050"/>
            <a:ext cx="4392488" cy="10772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Distributed Database </a:t>
            </a:r>
          </a:p>
          <a:p>
            <a:endParaRPr lang="en-US" dirty="0"/>
          </a:p>
          <a:p>
            <a:r>
              <a:rPr lang="en-US" dirty="0" smtClean="0"/>
              <a:t>   </a:t>
            </a:r>
            <a:endParaRPr lang="en-US" dirty="0"/>
          </a:p>
        </p:txBody>
      </p:sp>
    </p:spTree>
    <p:extLst>
      <p:ext uri="{BB962C8B-B14F-4D97-AF65-F5344CB8AC3E}">
        <p14:creationId xmlns:p14="http://schemas.microsoft.com/office/powerpoint/2010/main" val="2642989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1824" y="65684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a:bodyPr>
          <a:lstStyle/>
          <a:p>
            <a:r>
              <a:rPr lang="en-US" altLang="ko-KR" sz="3600" b="1" dirty="0" smtClean="0">
                <a:latin typeface="Segoe UI" panose="020B0502040204020203" pitchFamily="34" charset="0"/>
                <a:cs typeface="Segoe UI" panose="020B0502040204020203" pitchFamily="34" charset="0"/>
              </a:rPr>
              <a:t>Multilevel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35475" y="599091"/>
            <a:ext cx="8352949" cy="5386090"/>
          </a:xfrm>
          <a:prstGeom prst="rect">
            <a:avLst/>
          </a:prstGeom>
          <a:noFill/>
        </p:spPr>
        <p:txBody>
          <a:bodyPr wrap="square" rtlCol="0">
            <a:spAutoFit/>
          </a:bodyPr>
          <a:lstStyle/>
          <a:p>
            <a:pPr algn="just"/>
            <a:r>
              <a:rPr lang="en-US" sz="2200" dirty="0">
                <a:solidFill>
                  <a:schemeClr val="bg1"/>
                </a:solidFill>
              </a:rPr>
              <a:t>A derived class can be derived from another derived class. A child class can be the parent of another class.</a:t>
            </a:r>
          </a:p>
          <a:p>
            <a:pPr algn="just"/>
            <a:endParaRPr lang="en-US" sz="2000" dirty="0">
              <a:solidFill>
                <a:schemeClr val="bg1"/>
              </a:solidFill>
            </a:endParaRPr>
          </a:p>
          <a:p>
            <a:pPr algn="just"/>
            <a:r>
              <a:rPr lang="en-US" sz="2000" b="1" u="sng" dirty="0" smtClean="0">
                <a:solidFill>
                  <a:schemeClr val="bg1"/>
                </a:solidFill>
              </a:rPr>
              <a:t>Syntax:</a:t>
            </a:r>
          </a:p>
          <a:p>
            <a:pPr algn="just"/>
            <a:r>
              <a:rPr lang="en-US" sz="2000" dirty="0">
                <a:solidFill>
                  <a:schemeClr val="bg1"/>
                </a:solidFill>
              </a:rPr>
              <a:t>class A   // base class</a:t>
            </a:r>
          </a:p>
          <a:p>
            <a:pPr algn="just"/>
            <a:r>
              <a:rPr lang="en-US" sz="2000" dirty="0">
                <a:solidFill>
                  <a:schemeClr val="bg1"/>
                </a:solidFill>
              </a:rPr>
              <a:t>{</a:t>
            </a:r>
          </a:p>
          <a:p>
            <a:pPr algn="just"/>
            <a:r>
              <a:rPr lang="en-US" sz="2000" dirty="0">
                <a:solidFill>
                  <a:schemeClr val="bg1"/>
                </a:solidFill>
              </a:rPr>
              <a:t>    ..........</a:t>
            </a:r>
          </a:p>
          <a:p>
            <a:pPr algn="just"/>
            <a:r>
              <a:rPr lang="en-US" sz="2000" dirty="0" smtClean="0">
                <a:solidFill>
                  <a:schemeClr val="bg1"/>
                </a:solidFill>
              </a:rPr>
              <a:t>};</a:t>
            </a:r>
          </a:p>
          <a:p>
            <a:pPr algn="just"/>
            <a:r>
              <a:rPr lang="en-US" sz="2000" dirty="0" smtClean="0">
                <a:solidFill>
                  <a:schemeClr val="bg1"/>
                </a:solidFill>
              </a:rPr>
              <a:t>class B</a:t>
            </a:r>
          </a:p>
          <a:p>
            <a:pPr algn="just"/>
            <a:r>
              <a:rPr lang="en-US" sz="2000" dirty="0" smtClean="0">
                <a:solidFill>
                  <a:schemeClr val="bg1"/>
                </a:solidFill>
              </a:rPr>
              <a:t>{</a:t>
            </a:r>
          </a:p>
          <a:p>
            <a:pPr algn="just"/>
            <a:r>
              <a:rPr lang="en-US" sz="2000" dirty="0">
                <a:solidFill>
                  <a:schemeClr val="bg1"/>
                </a:solidFill>
              </a:rPr>
              <a:t>  </a:t>
            </a:r>
            <a:r>
              <a:rPr lang="en-US" sz="2000" dirty="0" smtClean="0">
                <a:solidFill>
                  <a:schemeClr val="bg1"/>
                </a:solidFill>
              </a:rPr>
              <a:t>   ..........</a:t>
            </a:r>
            <a:r>
              <a:rPr lang="en-US" sz="2000" dirty="0">
                <a:solidFill>
                  <a:schemeClr val="bg1"/>
                </a:solidFill>
              </a:rPr>
              <a:t>	</a:t>
            </a:r>
            <a:endParaRPr lang="en-US" sz="2000" dirty="0" smtClean="0">
              <a:solidFill>
                <a:schemeClr val="bg1"/>
              </a:solidFill>
            </a:endParaRPr>
          </a:p>
          <a:p>
            <a:pPr algn="just"/>
            <a:r>
              <a:rPr lang="en-US" sz="2000" dirty="0" smtClean="0">
                <a:solidFill>
                  <a:schemeClr val="bg1"/>
                </a:solidFill>
              </a:rPr>
              <a:t>}</a:t>
            </a:r>
            <a:endParaRPr lang="en-US" sz="2000" dirty="0">
              <a:solidFill>
                <a:schemeClr val="bg1"/>
              </a:solidFill>
            </a:endParaRPr>
          </a:p>
          <a:p>
            <a:pPr algn="just"/>
            <a:r>
              <a:rPr lang="en-US" sz="2000" dirty="0">
                <a:solidFill>
                  <a:schemeClr val="bg1"/>
                </a:solidFill>
              </a:rPr>
              <a:t>class C</a:t>
            </a:r>
            <a:r>
              <a:rPr lang="en-US" sz="2000" dirty="0" smtClean="0">
                <a:solidFill>
                  <a:schemeClr val="bg1"/>
                </a:solidFill>
              </a:rPr>
              <a:t> </a:t>
            </a:r>
            <a:r>
              <a:rPr lang="en-US" sz="2000" dirty="0">
                <a:solidFill>
                  <a:schemeClr val="bg1"/>
                </a:solidFill>
              </a:rPr>
              <a:t>: </a:t>
            </a:r>
            <a:r>
              <a:rPr lang="en-US" sz="2000" dirty="0" err="1" smtClean="0">
                <a:solidFill>
                  <a:schemeClr val="bg1"/>
                </a:solidFill>
              </a:rPr>
              <a:t>access_specifier</a:t>
            </a:r>
            <a:r>
              <a:rPr lang="en-US" sz="2000" dirty="0" smtClean="0">
                <a:solidFill>
                  <a:schemeClr val="bg1"/>
                </a:solidFill>
              </a:rPr>
              <a:t> B </a:t>
            </a:r>
          </a:p>
          <a:p>
            <a:pPr algn="just"/>
            <a:r>
              <a:rPr lang="en-US" sz="2000" dirty="0" smtClean="0">
                <a:solidFill>
                  <a:schemeClr val="bg1"/>
                </a:solidFill>
              </a:rPr>
              <a:t>// </a:t>
            </a:r>
            <a:r>
              <a:rPr lang="en-US" sz="2000" dirty="0">
                <a:solidFill>
                  <a:schemeClr val="bg1"/>
                </a:solidFill>
              </a:rPr>
              <a:t>derived class</a:t>
            </a:r>
          </a:p>
          <a:p>
            <a:pPr algn="just"/>
            <a:r>
              <a:rPr lang="en-US" sz="2000" dirty="0">
                <a:solidFill>
                  <a:schemeClr val="bg1"/>
                </a:solidFill>
              </a:rPr>
              <a:t>{</a:t>
            </a:r>
          </a:p>
          <a:p>
            <a:pPr algn="just"/>
            <a:r>
              <a:rPr lang="en-US" sz="2000" dirty="0">
                <a:solidFill>
                  <a:schemeClr val="bg1"/>
                </a:solidFill>
              </a:rPr>
              <a:t>    ...........</a:t>
            </a:r>
          </a:p>
          <a:p>
            <a:pPr algn="just"/>
            <a:r>
              <a:rPr lang="en-US" sz="2000" dirty="0">
                <a:solidFill>
                  <a:schemeClr val="bg1"/>
                </a:solidFill>
              </a:rPr>
              <a:t>} ;</a:t>
            </a:r>
          </a:p>
        </p:txBody>
      </p:sp>
      <p:sp>
        <p:nvSpPr>
          <p:cNvPr id="8" name="Rectangle 7"/>
          <p:cNvSpPr/>
          <p:nvPr/>
        </p:nvSpPr>
        <p:spPr>
          <a:xfrm>
            <a:off x="8604448" y="599091"/>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70471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60645"/>
            <a:ext cx="8670379" cy="361429"/>
          </a:xfrm>
          <a:prstGeom prst="rect">
            <a:avLst/>
          </a:prstGeom>
          <a:noFill/>
        </p:spPr>
        <p:txBody>
          <a:bodyPr wrap="square" rtlCol="0">
            <a:spAutoFit/>
          </a:bodyPr>
          <a:lstStyle/>
          <a:p>
            <a:endParaRPr lang="ko-KR" altLang="en-US" sz="1867" b="1" dirty="0">
              <a:cs typeface="Arial" pitchFamily="34" charset="0"/>
            </a:endParaRPr>
          </a:p>
        </p:txBody>
      </p:sp>
      <p:sp>
        <p:nvSpPr>
          <p:cNvPr id="7" name="TextBox 6"/>
          <p:cNvSpPr txBox="1"/>
          <p:nvPr/>
        </p:nvSpPr>
        <p:spPr>
          <a:xfrm>
            <a:off x="0" y="284422"/>
            <a:ext cx="9065107" cy="6240923"/>
          </a:xfrm>
          <a:prstGeom prst="rect">
            <a:avLst/>
          </a:prstGeom>
          <a:noFill/>
        </p:spPr>
        <p:txBody>
          <a:bodyPr wrap="square" numCol="2" rtlCol="0">
            <a:spAutoFit/>
          </a:bodyPr>
          <a:lstStyle/>
          <a:p>
            <a:endParaRPr lang="en-US" dirty="0" smtClean="0"/>
          </a:p>
          <a:p>
            <a:r>
              <a:rPr lang="en-US" sz="2000" dirty="0"/>
              <a:t>// base class </a:t>
            </a:r>
          </a:p>
          <a:p>
            <a:r>
              <a:rPr lang="en-US" sz="2000" dirty="0"/>
              <a:t>class Vehicle  </a:t>
            </a:r>
          </a:p>
          <a:p>
            <a:r>
              <a:rPr lang="en-US" sz="2000" dirty="0"/>
              <a:t>{ </a:t>
            </a:r>
          </a:p>
          <a:p>
            <a:r>
              <a:rPr lang="en-US" sz="2000" dirty="0"/>
              <a:t>  public: </a:t>
            </a:r>
          </a:p>
          <a:p>
            <a:r>
              <a:rPr lang="en-US" sz="2000" dirty="0"/>
              <a:t>    Vehicle() </a:t>
            </a:r>
          </a:p>
          <a:p>
            <a:r>
              <a:rPr lang="en-US" sz="2000" dirty="0"/>
              <a:t>    { </a:t>
            </a:r>
          </a:p>
          <a:p>
            <a:r>
              <a:rPr lang="en-US" sz="2000" dirty="0"/>
              <a:t>      cout &lt;&lt; "This is a Vehicle</a:t>
            </a:r>
            <a:r>
              <a:rPr lang="en-US" sz="2000" dirty="0" smtClean="0"/>
              <a:t>"; </a:t>
            </a:r>
            <a:endParaRPr lang="en-US" sz="2000" dirty="0"/>
          </a:p>
          <a:p>
            <a:r>
              <a:rPr lang="en-US" sz="2000" dirty="0"/>
              <a:t>    } </a:t>
            </a:r>
          </a:p>
          <a:p>
            <a:r>
              <a:rPr lang="en-US" sz="2000" dirty="0"/>
              <a:t>}; </a:t>
            </a:r>
          </a:p>
          <a:p>
            <a:r>
              <a:rPr lang="en-US" sz="2000" dirty="0"/>
              <a:t>class </a:t>
            </a:r>
            <a:r>
              <a:rPr lang="en-US" sz="2000" dirty="0" err="1"/>
              <a:t>fourWheeler</a:t>
            </a:r>
            <a:r>
              <a:rPr lang="en-US" sz="2000" dirty="0"/>
              <a:t>: public Vehicle </a:t>
            </a:r>
          </a:p>
          <a:p>
            <a:r>
              <a:rPr lang="en-US" sz="2000" dirty="0"/>
              <a:t>{  public: </a:t>
            </a:r>
          </a:p>
          <a:p>
            <a:r>
              <a:rPr lang="en-US" sz="2000" dirty="0"/>
              <a:t>    </a:t>
            </a:r>
            <a:r>
              <a:rPr lang="en-US" sz="2000" dirty="0" err="1"/>
              <a:t>fourWheeler</a:t>
            </a:r>
            <a:r>
              <a:rPr lang="en-US" sz="2000" dirty="0"/>
              <a:t>() </a:t>
            </a:r>
          </a:p>
          <a:p>
            <a:r>
              <a:rPr lang="en-US" sz="2000" dirty="0"/>
              <a:t>    { </a:t>
            </a:r>
          </a:p>
          <a:p>
            <a:r>
              <a:rPr lang="en-US" sz="2000" dirty="0"/>
              <a:t>      cout&lt;&lt;"Objects with 4 wheels are vehicles"&lt;&lt;</a:t>
            </a:r>
            <a:r>
              <a:rPr lang="en-US" sz="2000" dirty="0" err="1"/>
              <a:t>endl</a:t>
            </a:r>
            <a:r>
              <a:rPr lang="en-US" sz="2000" dirty="0"/>
              <a:t>; </a:t>
            </a:r>
          </a:p>
          <a:p>
            <a:r>
              <a:rPr lang="en-US" sz="2000" dirty="0"/>
              <a:t>    } </a:t>
            </a:r>
          </a:p>
          <a:p>
            <a:r>
              <a:rPr lang="en-US" sz="2000" dirty="0"/>
              <a:t>}; </a:t>
            </a:r>
          </a:p>
          <a:p>
            <a:r>
              <a:rPr lang="en-US" sz="2000" dirty="0"/>
              <a:t>// sub class derived from two base classes </a:t>
            </a:r>
          </a:p>
          <a:p>
            <a:r>
              <a:rPr lang="en-US" sz="2000" dirty="0"/>
              <a:t>class Car: public </a:t>
            </a:r>
            <a:r>
              <a:rPr lang="en-US" sz="2000" dirty="0" err="1"/>
              <a:t>fourWheeler</a:t>
            </a:r>
            <a:r>
              <a:rPr lang="en-US" sz="2000" dirty="0"/>
              <a:t>{ </a:t>
            </a:r>
          </a:p>
          <a:p>
            <a:r>
              <a:rPr lang="en-US" sz="2000" dirty="0"/>
              <a:t>   public: </a:t>
            </a:r>
          </a:p>
          <a:p>
            <a:r>
              <a:rPr lang="en-US" sz="2000" dirty="0"/>
              <a:t>     car() </a:t>
            </a:r>
          </a:p>
          <a:p>
            <a:r>
              <a:rPr lang="en-US" sz="2000" dirty="0"/>
              <a:t>     { </a:t>
            </a:r>
          </a:p>
          <a:p>
            <a:r>
              <a:rPr lang="en-US" sz="2000" dirty="0"/>
              <a:t>       cout&lt;&lt;"Car has 4 </a:t>
            </a:r>
            <a:r>
              <a:rPr lang="en-US" sz="2000" dirty="0" smtClean="0"/>
              <a:t>Wheels”;</a:t>
            </a:r>
            <a:endParaRPr lang="en-US" sz="2000" dirty="0"/>
          </a:p>
          <a:p>
            <a:r>
              <a:rPr lang="en-US" sz="2000" dirty="0"/>
              <a:t>     } </a:t>
            </a:r>
          </a:p>
          <a:p>
            <a:r>
              <a:rPr lang="en-US" sz="2000" dirty="0"/>
              <a:t>}; </a:t>
            </a:r>
          </a:p>
          <a:p>
            <a:r>
              <a:rPr lang="en-US" sz="2000" dirty="0"/>
              <a:t>  </a:t>
            </a:r>
            <a:r>
              <a:rPr lang="en-US" sz="2000" dirty="0" smtClean="0"/>
              <a:t>// </a:t>
            </a:r>
            <a:r>
              <a:rPr lang="en-US" sz="2000" dirty="0"/>
              <a:t>main function </a:t>
            </a:r>
          </a:p>
          <a:p>
            <a:r>
              <a:rPr lang="en-US" sz="2000" dirty="0" err="1"/>
              <a:t>int</a:t>
            </a:r>
            <a:r>
              <a:rPr lang="en-US" sz="2000" dirty="0"/>
              <a:t> main() </a:t>
            </a:r>
          </a:p>
          <a:p>
            <a:r>
              <a:rPr lang="en-US" sz="2000" dirty="0"/>
              <a:t>{    </a:t>
            </a:r>
          </a:p>
          <a:p>
            <a:r>
              <a:rPr lang="en-US" sz="2000" dirty="0" smtClean="0"/>
              <a:t>//</a:t>
            </a:r>
            <a:r>
              <a:rPr lang="en-US" sz="2000" dirty="0"/>
              <a:t>creating object of sub class will </a:t>
            </a:r>
          </a:p>
          <a:p>
            <a:r>
              <a:rPr lang="en-US" sz="2000" dirty="0"/>
              <a:t>  </a:t>
            </a:r>
            <a:r>
              <a:rPr lang="en-US" sz="2000" dirty="0" smtClean="0"/>
              <a:t>//</a:t>
            </a:r>
            <a:r>
              <a:rPr lang="en-US" sz="2000" dirty="0"/>
              <a:t>invoke the constructor of base classes </a:t>
            </a:r>
          </a:p>
          <a:p>
            <a:r>
              <a:rPr lang="en-US" sz="2000" dirty="0"/>
              <a:t>    Car </a:t>
            </a:r>
            <a:r>
              <a:rPr lang="en-US" sz="2000" dirty="0" err="1"/>
              <a:t>obj</a:t>
            </a:r>
            <a:r>
              <a:rPr lang="en-US" sz="2000" dirty="0"/>
              <a:t>; </a:t>
            </a:r>
          </a:p>
          <a:p>
            <a:r>
              <a:rPr lang="en-US" sz="2000" dirty="0"/>
              <a:t>    return 0; </a:t>
            </a:r>
          </a:p>
          <a:p>
            <a:r>
              <a:rPr lang="en-US" sz="2000" dirty="0"/>
              <a:t>}</a:t>
            </a:r>
          </a:p>
        </p:txBody>
      </p:sp>
    </p:spTree>
    <p:extLst>
      <p:ext uri="{BB962C8B-B14F-4D97-AF65-F5344CB8AC3E}">
        <p14:creationId xmlns:p14="http://schemas.microsoft.com/office/powerpoint/2010/main" val="2533300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a:p>
        </p:txBody>
      </p:sp>
      <p:sp>
        <p:nvSpPr>
          <p:cNvPr id="5" name="Text Placeholder 4"/>
          <p:cNvSpPr txBox="1">
            <a:spLocks/>
          </p:cNvSpPr>
          <p:nvPr/>
        </p:nvSpPr>
        <p:spPr>
          <a:xfrm>
            <a:off x="0" y="116632"/>
            <a:ext cx="9144000" cy="768085"/>
          </a:xfrm>
          <a:prstGeom prst="rect">
            <a:avLst/>
          </a:prstGeom>
        </p:spPr>
        <p:txBody>
          <a:bodyPr vert="horz" lIns="91440" tIns="45720" rIns="91440" bIns="45720" rtlCol="0" anchor="ctr">
            <a:normAutofit lnSpcReduction="10000"/>
          </a:bodyPr>
          <a:lstStyle>
            <a:lvl1pPr marL="0" indent="0" algn="ctr" defTabSz="914400" rtl="0" eaLnBrk="1" latinLnBrk="0" hangingPunct="1">
              <a:spcBef>
                <a:spcPct val="20000"/>
              </a:spcBef>
              <a:buFont typeface="Arial" panose="020B0604020202020204" pitchFamily="34" charset="0"/>
              <a:buNone/>
              <a:defRPr sz="48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b="1" dirty="0" smtClean="0">
                <a:latin typeface="Segoe UI" panose="020B0502040204020203" pitchFamily="34" charset="0"/>
                <a:cs typeface="Segoe UI" panose="020B0502040204020203" pitchFamily="34" charset="0"/>
              </a:rPr>
              <a:t>Hierarchical Inheritance</a:t>
            </a:r>
            <a:endParaRPr lang="en-US" dirty="0"/>
          </a:p>
        </p:txBody>
      </p:sp>
      <p:pic>
        <p:nvPicPr>
          <p:cNvPr id="7" name="Picture 2"/>
          <p:cNvPicPr>
            <a:picLocks noChangeAspect="1" noChangeArrowheads="1"/>
          </p:cNvPicPr>
          <p:nvPr/>
        </p:nvPicPr>
        <p:blipFill>
          <a:blip r:embed="rId2"/>
          <a:srcRect/>
          <a:stretch>
            <a:fillRect/>
          </a:stretch>
        </p:blipFill>
        <p:spPr bwMode="auto">
          <a:xfrm>
            <a:off x="16523" y="1916832"/>
            <a:ext cx="8803950" cy="2663552"/>
          </a:xfrm>
          <a:prstGeom prst="rect">
            <a:avLst/>
          </a:prstGeom>
          <a:noFill/>
          <a:ln w="9525">
            <a:noFill/>
            <a:miter lim="800000"/>
            <a:headEnd/>
            <a:tailEnd/>
          </a:ln>
          <a:effectLst/>
        </p:spPr>
      </p:pic>
    </p:spTree>
    <p:extLst>
      <p:ext uri="{BB962C8B-B14F-4D97-AF65-F5344CB8AC3E}">
        <p14:creationId xmlns:p14="http://schemas.microsoft.com/office/powerpoint/2010/main" val="1240802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sp>
        <p:nvSpPr>
          <p:cNvPr id="5" name="Text Placeholder 4"/>
          <p:cNvSpPr>
            <a:spLocks noGrp="1"/>
          </p:cNvSpPr>
          <p:nvPr>
            <p:ph type="body" sz="quarter" idx="10"/>
          </p:nvPr>
        </p:nvSpPr>
        <p:spPr/>
        <p:txBody>
          <a:bodyPr>
            <a:normAutofit lnSpcReduction="10000"/>
          </a:bodyPr>
          <a:lstStyle/>
          <a:p>
            <a:r>
              <a:rPr lang="en-US" altLang="ko-KR" b="1" dirty="0">
                <a:latin typeface="Segoe UI" panose="020B0502040204020203" pitchFamily="34" charset="0"/>
                <a:cs typeface="Segoe UI" panose="020B0502040204020203" pitchFamily="34" charset="0"/>
              </a:rPr>
              <a:t>Hierarchical Inheritance</a:t>
            </a:r>
            <a:endParaRPr lang="en-US" dirty="0"/>
          </a:p>
        </p:txBody>
      </p:sp>
      <p:sp>
        <p:nvSpPr>
          <p:cNvPr id="6" name="TextBox 5"/>
          <p:cNvSpPr txBox="1"/>
          <p:nvPr/>
        </p:nvSpPr>
        <p:spPr>
          <a:xfrm>
            <a:off x="251499" y="1384315"/>
            <a:ext cx="8424957" cy="4708981"/>
          </a:xfrm>
          <a:prstGeom prst="rect">
            <a:avLst/>
          </a:prstGeom>
          <a:noFill/>
        </p:spPr>
        <p:txBody>
          <a:bodyPr wrap="square" rtlCol="0">
            <a:spAutoFit/>
          </a:bodyPr>
          <a:lstStyle/>
          <a:p>
            <a:pPr algn="just"/>
            <a:r>
              <a:rPr lang="en-US" sz="2000" dirty="0"/>
              <a:t>In this type of inheritance, more than one sub class is inherited from a single base class. i.e. more than one derived class is created from a single base class</a:t>
            </a:r>
            <a:r>
              <a:rPr lang="en-US" sz="2000" dirty="0" smtClean="0"/>
              <a:t>.</a:t>
            </a:r>
          </a:p>
          <a:p>
            <a:pPr algn="just"/>
            <a:r>
              <a:rPr lang="en-US" sz="2000" b="1" dirty="0" smtClean="0"/>
              <a:t>Syntax:</a:t>
            </a:r>
          </a:p>
          <a:p>
            <a:pPr algn="just"/>
            <a:r>
              <a:rPr lang="en-US" sz="2000" b="1" dirty="0"/>
              <a:t>class A // base class</a:t>
            </a:r>
          </a:p>
          <a:p>
            <a:pPr algn="just"/>
            <a:r>
              <a:rPr lang="en-US" sz="2000" b="1" dirty="0"/>
              <a:t>{</a:t>
            </a:r>
          </a:p>
          <a:p>
            <a:pPr algn="just"/>
            <a:r>
              <a:rPr lang="en-US" sz="2000" b="1" dirty="0" smtClean="0"/>
              <a:t>};</a:t>
            </a:r>
            <a:endParaRPr lang="en-US" sz="2000" b="1" dirty="0"/>
          </a:p>
          <a:p>
            <a:pPr algn="just"/>
            <a:r>
              <a:rPr lang="en-US" sz="2000" b="1" dirty="0"/>
              <a:t>class B : </a:t>
            </a:r>
            <a:r>
              <a:rPr lang="en-US" sz="2000" b="1" dirty="0" err="1"/>
              <a:t>access_specifier</a:t>
            </a:r>
            <a:r>
              <a:rPr lang="en-US" sz="2000" b="1" dirty="0"/>
              <a:t> </a:t>
            </a:r>
            <a:r>
              <a:rPr lang="en-US" sz="2000" b="1" dirty="0" smtClean="0"/>
              <a:t>A</a:t>
            </a:r>
            <a:endParaRPr lang="en-US" sz="2000" b="1" dirty="0"/>
          </a:p>
          <a:p>
            <a:pPr algn="just"/>
            <a:r>
              <a:rPr lang="en-US" sz="2000" b="1" dirty="0"/>
              <a:t>{</a:t>
            </a:r>
          </a:p>
          <a:p>
            <a:pPr algn="just"/>
            <a:r>
              <a:rPr lang="en-US" sz="2000" b="1" dirty="0" smtClean="0"/>
              <a:t>} </a:t>
            </a:r>
            <a:r>
              <a:rPr lang="en-US" sz="2000" b="1" dirty="0"/>
              <a:t>;</a:t>
            </a:r>
          </a:p>
          <a:p>
            <a:pPr algn="just"/>
            <a:r>
              <a:rPr lang="en-US" sz="2000" b="1" dirty="0"/>
              <a:t> class C : </a:t>
            </a:r>
            <a:r>
              <a:rPr lang="en-US" sz="2000" b="1" dirty="0" err="1"/>
              <a:t>access_specifier</a:t>
            </a:r>
            <a:r>
              <a:rPr lang="en-US" sz="2000" b="1" dirty="0"/>
              <a:t> </a:t>
            </a:r>
            <a:r>
              <a:rPr lang="en-US" sz="2000" b="1" dirty="0" smtClean="0"/>
              <a:t>A</a:t>
            </a:r>
            <a:endParaRPr lang="en-US" sz="2000" b="1" dirty="0"/>
          </a:p>
          <a:p>
            <a:pPr algn="just"/>
            <a:r>
              <a:rPr lang="en-US" sz="2000" b="1" dirty="0"/>
              <a:t> {</a:t>
            </a:r>
          </a:p>
          <a:p>
            <a:pPr algn="just"/>
            <a:r>
              <a:rPr lang="en-US" sz="2000" b="1" dirty="0" smtClean="0"/>
              <a:t>} </a:t>
            </a:r>
            <a:r>
              <a:rPr lang="en-US" sz="2000" b="1" dirty="0"/>
              <a:t>;</a:t>
            </a:r>
          </a:p>
          <a:p>
            <a:pPr algn="just"/>
            <a:r>
              <a:rPr lang="en-US" sz="2000" b="1" dirty="0"/>
              <a:t> class D : </a:t>
            </a:r>
            <a:r>
              <a:rPr lang="en-US" sz="2000" b="1" dirty="0" err="1"/>
              <a:t>access_specifier</a:t>
            </a:r>
            <a:r>
              <a:rPr lang="en-US" sz="2000" b="1" dirty="0"/>
              <a:t> </a:t>
            </a:r>
            <a:r>
              <a:rPr lang="en-US" sz="2000" b="1" dirty="0" smtClean="0"/>
              <a:t>A</a:t>
            </a:r>
            <a:endParaRPr lang="en-US" sz="2000" b="1" dirty="0"/>
          </a:p>
          <a:p>
            <a:pPr algn="just"/>
            <a:r>
              <a:rPr lang="en-US" sz="2000" b="1" dirty="0"/>
              <a:t> {</a:t>
            </a:r>
          </a:p>
          <a:p>
            <a:pPr algn="just"/>
            <a:r>
              <a:rPr lang="en-US" sz="2000" b="1" dirty="0" smtClean="0"/>
              <a:t>} </a:t>
            </a:r>
            <a:r>
              <a:rPr lang="en-US" sz="2000" b="1" dirty="0"/>
              <a:t>;</a:t>
            </a:r>
          </a:p>
        </p:txBody>
      </p:sp>
    </p:spTree>
    <p:extLst>
      <p:ext uri="{BB962C8B-B14F-4D97-AF65-F5344CB8AC3E}">
        <p14:creationId xmlns:p14="http://schemas.microsoft.com/office/powerpoint/2010/main" val="2238368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0706" y="317302"/>
            <a:ext cx="2629445" cy="461665"/>
          </a:xfrm>
          <a:prstGeom prst="rect">
            <a:avLst/>
          </a:prstGeom>
          <a:noFill/>
        </p:spPr>
        <p:txBody>
          <a:bodyPr wrap="square" rtlCol="0">
            <a:spAutoFit/>
          </a:bodyPr>
          <a:lstStyle/>
          <a:p>
            <a:pPr algn="ctr"/>
            <a:r>
              <a:rPr lang="en-US" altLang="ko-KR" sz="2400" b="1" dirty="0" smtClean="0">
                <a:solidFill>
                  <a:schemeClr val="accent1"/>
                </a:solidFill>
                <a:cs typeface="Arial" pitchFamily="34" charset="0"/>
              </a:rPr>
              <a:t>Example</a:t>
            </a:r>
            <a:endParaRPr lang="en-US" altLang="ko-KR" sz="2400" b="1" dirty="0">
              <a:solidFill>
                <a:schemeClr val="accent1"/>
              </a:solidFill>
              <a:cs typeface="Arial" pitchFamily="34" charset="0"/>
            </a:endParaRPr>
          </a:p>
        </p:txBody>
      </p:sp>
      <p:sp>
        <p:nvSpPr>
          <p:cNvPr id="7" name="TextBox 6"/>
          <p:cNvSpPr txBox="1"/>
          <p:nvPr/>
        </p:nvSpPr>
        <p:spPr>
          <a:xfrm>
            <a:off x="179512" y="692696"/>
            <a:ext cx="4589398" cy="5909310"/>
          </a:xfrm>
          <a:prstGeom prst="rect">
            <a:avLst/>
          </a:prstGeom>
          <a:noFill/>
        </p:spPr>
        <p:txBody>
          <a:bodyPr wrap="none" rtlCol="0">
            <a:spAutoFit/>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A //single base class</a:t>
            </a:r>
          </a:p>
          <a:p>
            <a:r>
              <a:rPr lang="en-US" dirty="0"/>
              <a:t>{</a:t>
            </a:r>
          </a:p>
          <a:p>
            <a:r>
              <a:rPr lang="en-US" dirty="0"/>
              <a:t>     public:</a:t>
            </a:r>
          </a:p>
          <a:p>
            <a:r>
              <a:rPr lang="en-US" dirty="0"/>
              <a:t> 	</a:t>
            </a:r>
            <a:r>
              <a:rPr lang="en-US" dirty="0" err="1"/>
              <a:t>int</a:t>
            </a:r>
            <a:r>
              <a:rPr lang="en-US" dirty="0"/>
              <a:t> x, y;</a:t>
            </a:r>
          </a:p>
          <a:p>
            <a:r>
              <a:rPr lang="en-US" dirty="0"/>
              <a:t> 	void </a:t>
            </a:r>
            <a:r>
              <a:rPr lang="en-US" dirty="0" err="1"/>
              <a:t>getdata</a:t>
            </a:r>
            <a:r>
              <a:rPr lang="en-US" dirty="0"/>
              <a:t>()</a:t>
            </a:r>
          </a:p>
          <a:p>
            <a:r>
              <a:rPr lang="en-US" dirty="0"/>
              <a:t> 	{</a:t>
            </a:r>
          </a:p>
          <a:p>
            <a:r>
              <a:rPr lang="en-US" dirty="0" smtClean="0"/>
              <a:t>                </a:t>
            </a:r>
            <a:r>
              <a:rPr lang="en-US" dirty="0" err="1" smtClean="0"/>
              <a:t>cout</a:t>
            </a:r>
            <a:r>
              <a:rPr lang="en-US" dirty="0" smtClean="0"/>
              <a:t> </a:t>
            </a:r>
            <a:r>
              <a:rPr lang="en-US" dirty="0"/>
              <a:t>&lt;&lt; "\</a:t>
            </a:r>
            <a:r>
              <a:rPr lang="en-US" dirty="0" err="1"/>
              <a:t>nEnter</a:t>
            </a:r>
            <a:r>
              <a:rPr lang="en-US" dirty="0"/>
              <a:t> value of x and y:\n"; </a:t>
            </a:r>
          </a:p>
          <a:p>
            <a:r>
              <a:rPr lang="en-US" dirty="0" smtClean="0"/>
              <a:t>                </a:t>
            </a:r>
            <a:r>
              <a:rPr lang="en-US" dirty="0" err="1" smtClean="0"/>
              <a:t>cin</a:t>
            </a:r>
            <a:r>
              <a:rPr lang="en-US" dirty="0" smtClean="0"/>
              <a:t> </a:t>
            </a:r>
            <a:r>
              <a:rPr lang="en-US" dirty="0"/>
              <a:t>&gt;&gt; x &gt;&gt; y;</a:t>
            </a:r>
          </a:p>
          <a:p>
            <a:r>
              <a:rPr lang="en-US" dirty="0"/>
              <a:t> 	}</a:t>
            </a:r>
          </a:p>
          <a:p>
            <a:r>
              <a:rPr lang="en-US" dirty="0"/>
              <a:t>};</a:t>
            </a:r>
          </a:p>
          <a:p>
            <a:r>
              <a:rPr lang="en-US" dirty="0"/>
              <a:t>class B : public A //B is derived from class base</a:t>
            </a:r>
          </a:p>
          <a:p>
            <a:r>
              <a:rPr lang="en-US" dirty="0"/>
              <a:t>{</a:t>
            </a:r>
          </a:p>
          <a:p>
            <a:r>
              <a:rPr lang="en-US" dirty="0"/>
              <a:t>    public:</a:t>
            </a:r>
          </a:p>
          <a:p>
            <a:r>
              <a:rPr lang="en-US" dirty="0"/>
              <a:t> 	void product()</a:t>
            </a:r>
          </a:p>
          <a:p>
            <a:r>
              <a:rPr lang="en-US" dirty="0"/>
              <a:t> 	{</a:t>
            </a:r>
          </a:p>
          <a:p>
            <a:r>
              <a:rPr lang="en-US" dirty="0"/>
              <a:t>                 </a:t>
            </a:r>
            <a:r>
              <a:rPr lang="en-US" dirty="0" err="1"/>
              <a:t>cout</a:t>
            </a:r>
            <a:r>
              <a:rPr lang="en-US" dirty="0"/>
              <a:t> &lt;&lt; "\</a:t>
            </a:r>
            <a:r>
              <a:rPr lang="en-US" dirty="0" err="1"/>
              <a:t>nProduct</a:t>
            </a:r>
            <a:r>
              <a:rPr lang="en-US" dirty="0"/>
              <a:t>= " &lt;&lt; x * y;</a:t>
            </a:r>
          </a:p>
          <a:p>
            <a:r>
              <a:rPr lang="en-US" dirty="0"/>
              <a:t> 	}</a:t>
            </a:r>
          </a:p>
          <a:p>
            <a:r>
              <a:rPr lang="en-US" dirty="0"/>
              <a:t>};</a:t>
            </a:r>
          </a:p>
          <a:p>
            <a:endParaRPr lang="en-US" dirty="0"/>
          </a:p>
        </p:txBody>
      </p:sp>
      <p:sp>
        <p:nvSpPr>
          <p:cNvPr id="8" name="TextBox 7"/>
          <p:cNvSpPr txBox="1"/>
          <p:nvPr/>
        </p:nvSpPr>
        <p:spPr>
          <a:xfrm>
            <a:off x="4751611" y="778967"/>
            <a:ext cx="4392390" cy="5355312"/>
          </a:xfrm>
          <a:prstGeom prst="rect">
            <a:avLst/>
          </a:prstGeom>
          <a:noFill/>
        </p:spPr>
        <p:txBody>
          <a:bodyPr wrap="square" rtlCol="0">
            <a:spAutoFit/>
          </a:bodyPr>
          <a:lstStyle/>
          <a:p>
            <a:r>
              <a:rPr lang="en-US" dirty="0"/>
              <a:t>class C : public A //C is also derived from class base</a:t>
            </a:r>
          </a:p>
          <a:p>
            <a:r>
              <a:rPr lang="en-US" dirty="0"/>
              <a:t>{</a:t>
            </a:r>
          </a:p>
          <a:p>
            <a:r>
              <a:rPr lang="en-US" dirty="0"/>
              <a:t>    public:</a:t>
            </a:r>
          </a:p>
          <a:p>
            <a:r>
              <a:rPr lang="en-US" dirty="0"/>
              <a:t> 	void sum()</a:t>
            </a:r>
          </a:p>
          <a:p>
            <a:r>
              <a:rPr lang="en-US" dirty="0"/>
              <a:t> 	{</a:t>
            </a:r>
          </a:p>
          <a:p>
            <a:r>
              <a:rPr lang="en-US" dirty="0"/>
              <a:t>        </a:t>
            </a:r>
            <a:r>
              <a:rPr lang="en-US" dirty="0" err="1"/>
              <a:t>cout</a:t>
            </a:r>
            <a:r>
              <a:rPr lang="en-US" dirty="0"/>
              <a:t> &lt;&lt; "\</a:t>
            </a:r>
            <a:r>
              <a:rPr lang="en-US" dirty="0" err="1"/>
              <a:t>nSum</a:t>
            </a:r>
            <a:r>
              <a:rPr lang="en-US" dirty="0"/>
              <a:t>= " &lt;&lt; x + y;</a:t>
            </a:r>
          </a:p>
          <a:p>
            <a:r>
              <a:rPr lang="en-US" dirty="0"/>
              <a:t> 	}</a:t>
            </a:r>
          </a:p>
          <a:p>
            <a:r>
              <a:rPr lang="en-US" dirty="0" smtClean="0"/>
              <a:t>};</a:t>
            </a:r>
          </a:p>
          <a:p>
            <a:r>
              <a:rPr lang="en-US" dirty="0" err="1"/>
              <a:t>int</a:t>
            </a:r>
            <a:r>
              <a:rPr lang="en-US" dirty="0"/>
              <a:t> main()</a:t>
            </a:r>
          </a:p>
          <a:p>
            <a:r>
              <a:rPr lang="en-US" dirty="0"/>
              <a:t>{</a:t>
            </a:r>
          </a:p>
          <a:p>
            <a:r>
              <a:rPr lang="en-US" dirty="0"/>
              <a:t>    B obj1;         //object of derived class B</a:t>
            </a:r>
          </a:p>
          <a:p>
            <a:r>
              <a:rPr lang="en-US" dirty="0"/>
              <a:t>    C obj2;         //object of derived class C</a:t>
            </a:r>
          </a:p>
          <a:p>
            <a:r>
              <a:rPr lang="en-US" dirty="0"/>
              <a:t>    obj1.getdata();</a:t>
            </a:r>
          </a:p>
          <a:p>
            <a:r>
              <a:rPr lang="en-US" dirty="0"/>
              <a:t>    obj1.product();</a:t>
            </a:r>
          </a:p>
          <a:p>
            <a:r>
              <a:rPr lang="en-US" dirty="0"/>
              <a:t>    obj2.getdata();</a:t>
            </a:r>
          </a:p>
          <a:p>
            <a:r>
              <a:rPr lang="en-US" dirty="0"/>
              <a:t>    obj2.sum();</a:t>
            </a:r>
          </a:p>
          <a:p>
            <a:r>
              <a:rPr lang="en-US" dirty="0"/>
              <a:t>    return 0;</a:t>
            </a:r>
          </a:p>
          <a:p>
            <a:r>
              <a:rPr lang="en-US" dirty="0"/>
              <a:t>} </a:t>
            </a:r>
          </a:p>
        </p:txBody>
      </p:sp>
      <p:sp>
        <p:nvSpPr>
          <p:cNvPr id="10" name="Rectangle 9"/>
          <p:cNvSpPr/>
          <p:nvPr/>
        </p:nvSpPr>
        <p:spPr>
          <a:xfrm>
            <a:off x="4694525" y="754253"/>
            <a:ext cx="52331" cy="5775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1500411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p:txBody>
          <a:bodyPr>
            <a:normAutofit/>
          </a:bodyPr>
          <a:lstStyle/>
          <a:p>
            <a:r>
              <a:rPr lang="en-US" altLang="ko-KR" sz="3600" b="1" dirty="0" smtClean="0">
                <a:latin typeface="Segoe UI" panose="020B0502040204020203" pitchFamily="34" charset="0"/>
                <a:cs typeface="Segoe UI" panose="020B0502040204020203" pitchFamily="34" charset="0"/>
              </a:rPr>
              <a:t>Order of Constructor Call</a:t>
            </a:r>
            <a:endParaRPr lang="ko-KR" altLang="en-US" sz="3600" b="1" dirty="0">
              <a:latin typeface="Segoe UI" panose="020B0502040204020203" pitchFamily="34" charset="0"/>
              <a:cs typeface="Segoe UI" panose="020B0502040204020203" pitchFamily="34" charset="0"/>
            </a:endParaRPr>
          </a:p>
        </p:txBody>
      </p:sp>
      <p:sp>
        <p:nvSpPr>
          <p:cNvPr id="7" name="TextBox 6"/>
          <p:cNvSpPr txBox="1"/>
          <p:nvPr/>
        </p:nvSpPr>
        <p:spPr>
          <a:xfrm>
            <a:off x="1" y="1044019"/>
            <a:ext cx="9036495" cy="4401205"/>
          </a:xfrm>
          <a:prstGeom prst="rect">
            <a:avLst/>
          </a:prstGeom>
          <a:noFill/>
        </p:spPr>
        <p:txBody>
          <a:bodyPr wrap="square" rtlCol="0">
            <a:spAutoFit/>
          </a:bodyPr>
          <a:lstStyle/>
          <a:p>
            <a:pPr algn="just">
              <a:spcBef>
                <a:spcPct val="50000"/>
              </a:spcBef>
            </a:pPr>
            <a:r>
              <a:rPr lang="en-US" sz="2000" dirty="0" smtClean="0"/>
              <a:t>	Base </a:t>
            </a:r>
            <a:r>
              <a:rPr lang="en-US" sz="2000" dirty="0"/>
              <a:t>class constructors are always called in the derived class constructors. Whenever you create derived class object, first the base class default constructor is executed and then the derived class's constructor finishes execution</a:t>
            </a:r>
            <a:r>
              <a:rPr lang="en-US" sz="2000" dirty="0" smtClean="0"/>
              <a:t>.</a:t>
            </a:r>
          </a:p>
          <a:p>
            <a:pPr algn="just"/>
            <a:endParaRPr lang="en-US" sz="2000" b="1" u="sng" dirty="0" smtClean="0"/>
          </a:p>
          <a:p>
            <a:pPr algn="just"/>
            <a:r>
              <a:rPr lang="en-US" sz="2000" b="1" u="sng" dirty="0" smtClean="0"/>
              <a:t>Points </a:t>
            </a:r>
            <a:r>
              <a:rPr lang="en-US" sz="2000" b="1" u="sng" dirty="0"/>
              <a:t>to </a:t>
            </a:r>
            <a:r>
              <a:rPr lang="en-US" sz="2000" b="1" u="sng" dirty="0" smtClean="0"/>
              <a:t>Remember</a:t>
            </a:r>
          </a:p>
          <a:p>
            <a:pPr algn="just"/>
            <a:endParaRPr lang="en-US" sz="2000" b="1" u="sng" dirty="0"/>
          </a:p>
          <a:p>
            <a:pPr marL="342900" indent="-342900" algn="just">
              <a:buFont typeface="Wingdings" panose="05000000000000000000" pitchFamily="2" charset="2"/>
              <a:buChar char="Ø"/>
            </a:pPr>
            <a:r>
              <a:rPr lang="en-US" sz="2000" dirty="0" smtClean="0"/>
              <a:t>Whether </a:t>
            </a:r>
            <a:r>
              <a:rPr lang="en-US" sz="2000" dirty="0"/>
              <a:t>derived class's default constructor is called or parameterised is called, base class's default constructor is always called inside them</a:t>
            </a:r>
            <a:r>
              <a:rPr lang="en-US" sz="2000" dirty="0" smtClean="0"/>
              <a:t>.</a:t>
            </a:r>
          </a:p>
          <a:p>
            <a:pPr algn="just"/>
            <a:endParaRPr lang="en-US" sz="2000" dirty="0"/>
          </a:p>
          <a:p>
            <a:pPr marL="342900" indent="-342900" algn="just">
              <a:buFont typeface="Wingdings" panose="05000000000000000000" pitchFamily="2" charset="2"/>
              <a:buChar char="Ø"/>
            </a:pPr>
            <a:r>
              <a:rPr lang="en-US" sz="2000" dirty="0" smtClean="0"/>
              <a:t>To </a:t>
            </a:r>
            <a:r>
              <a:rPr lang="en-US" sz="2000" dirty="0"/>
              <a:t>call base class's parameterised constructor inside derived class's parameterised </a:t>
            </a:r>
            <a:r>
              <a:rPr lang="en-US" sz="2000" dirty="0" smtClean="0"/>
              <a:t>constructor, </a:t>
            </a:r>
            <a:r>
              <a:rPr lang="en-US" sz="2000" dirty="0"/>
              <a:t>we must mention it explicitly while declaring derived class's parameterized constructor.</a:t>
            </a:r>
          </a:p>
          <a:p>
            <a:pPr algn="just"/>
            <a:r>
              <a:rPr lang="en-US" sz="2000" dirty="0"/>
              <a:t/>
            </a:r>
            <a:br>
              <a:rPr lang="en-US" sz="2000" dirty="0"/>
            </a:br>
            <a:endParaRPr lang="en-US" sz="2000" dirty="0"/>
          </a:p>
        </p:txBody>
      </p:sp>
    </p:spTree>
    <p:extLst>
      <p:ext uri="{BB962C8B-B14F-4D97-AF65-F5344CB8AC3E}">
        <p14:creationId xmlns:p14="http://schemas.microsoft.com/office/powerpoint/2010/main" val="229760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23792"/>
            <a:ext cx="9144793" cy="6834208"/>
          </a:xfrm>
          <a:prstGeom prst="rect">
            <a:avLst/>
          </a:prstGeom>
        </p:spPr>
      </p:pic>
      <p:sp>
        <p:nvSpPr>
          <p:cNvPr id="30" name="Rectangle 29">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02009" y="3717032"/>
            <a:ext cx="7741991" cy="14390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3093028" y="79787"/>
            <a:ext cx="2925520"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4" name="TextBox 23"/>
          <p:cNvSpPr txBox="1"/>
          <p:nvPr/>
        </p:nvSpPr>
        <p:spPr>
          <a:xfrm>
            <a:off x="3600854" y="109808"/>
            <a:ext cx="2038607" cy="46153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i="1" kern="0" dirty="0" smtClean="0">
                <a:solidFill>
                  <a:prstClr val="white"/>
                </a:solidFill>
              </a:rPr>
              <a:t>Inheritance</a:t>
            </a:r>
            <a:endParaRPr lang="es-UY" sz="1799" b="1" i="1" kern="0" dirty="0">
              <a:solidFill>
                <a:prstClr val="white"/>
              </a:solidFill>
            </a:endParaRPr>
          </a:p>
        </p:txBody>
      </p:sp>
      <p:sp>
        <p:nvSpPr>
          <p:cNvPr id="25" name="Rectangle 24">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7912" y="855252"/>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636879" y="932672"/>
            <a:ext cx="7507121" cy="1951816"/>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Inheritance is the capability of one class to acquire properties and characteristics from another class. The class whose properties are inherited by other class is called the </a:t>
            </a:r>
            <a:r>
              <a:rPr lang="en-US" sz="2000" b="1" dirty="0"/>
              <a:t>Parent</a:t>
            </a:r>
            <a:r>
              <a:rPr lang="en-US" sz="2000" dirty="0"/>
              <a:t> or </a:t>
            </a:r>
            <a:r>
              <a:rPr lang="en-US" sz="2000" b="1" dirty="0"/>
              <a:t>Base</a:t>
            </a:r>
            <a:r>
              <a:rPr lang="en-US" sz="2000" dirty="0"/>
              <a:t> or </a:t>
            </a:r>
            <a:r>
              <a:rPr lang="en-US" sz="2000" b="1" dirty="0"/>
              <a:t>Super</a:t>
            </a:r>
            <a:r>
              <a:rPr lang="en-US" sz="2000" dirty="0"/>
              <a:t> class. And, the class which inherits properties of other class is called </a:t>
            </a:r>
            <a:r>
              <a:rPr lang="en-US" sz="2000" b="1" dirty="0"/>
              <a:t>Child</a:t>
            </a:r>
            <a:r>
              <a:rPr lang="en-US" sz="2000" dirty="0"/>
              <a:t> or </a:t>
            </a:r>
            <a:r>
              <a:rPr lang="en-US" sz="2000" b="1" dirty="0"/>
              <a:t>Derived</a:t>
            </a:r>
            <a:r>
              <a:rPr lang="en-US" sz="2000" dirty="0"/>
              <a:t> or </a:t>
            </a:r>
            <a:r>
              <a:rPr lang="en-US" sz="2000" b="1" dirty="0"/>
              <a:t>Sub</a:t>
            </a:r>
            <a:r>
              <a:rPr lang="en-US" sz="2000" dirty="0"/>
              <a:t> class.</a:t>
            </a:r>
          </a:p>
        </p:txBody>
      </p:sp>
      <p:grpSp>
        <p:nvGrpSpPr>
          <p:cNvPr id="20" name="Group 19"/>
          <p:cNvGrpSpPr/>
          <p:nvPr/>
        </p:nvGrpSpPr>
        <p:grpSpPr>
          <a:xfrm>
            <a:off x="-36512" y="1406875"/>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434792" cy="369332"/>
            </a:xfrm>
            <a:prstGeom prst="rect">
              <a:avLst/>
            </a:prstGeom>
          </p:spPr>
          <p:txBody>
            <a:bodyPr wrap="square">
              <a:spAutoFit/>
            </a:bodyPr>
            <a:lstStyle/>
            <a:p>
              <a:r>
                <a:rPr lang="en-US" altLang="ko-KR" dirty="0" smtClean="0">
                  <a:solidFill>
                    <a:schemeClr val="bg1"/>
                  </a:solidFill>
                  <a:cs typeface="Arial" pitchFamily="34" charset="0"/>
                </a:rPr>
                <a:t>Definition</a:t>
              </a:r>
              <a:endParaRPr lang="ko-KR" altLang="en-US" dirty="0">
                <a:solidFill>
                  <a:schemeClr val="bg1"/>
                </a:solidFill>
              </a:endParaRPr>
            </a:p>
          </p:txBody>
        </p:sp>
        <p:sp>
          <p:nvSpPr>
            <p:cNvPr id="14" name="TextBox 13"/>
            <p:cNvSpPr txBox="1"/>
            <p:nvPr/>
          </p:nvSpPr>
          <p:spPr>
            <a:xfrm>
              <a:off x="5450503"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129150" y="4217327"/>
            <a:ext cx="1748822" cy="809912"/>
            <a:chOff x="5420522" y="5878687"/>
            <a:chExt cx="2162009" cy="871276"/>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731316" y="5950661"/>
              <a:ext cx="1453115" cy="799302"/>
              <a:chOff x="5731316" y="5950661"/>
              <a:chExt cx="1453115" cy="799302"/>
            </a:xfrm>
          </p:grpSpPr>
          <p:sp>
            <p:nvSpPr>
              <p:cNvPr id="9" name="Oval 8"/>
              <p:cNvSpPr/>
              <p:nvPr/>
            </p:nvSpPr>
            <p:spPr>
              <a:xfrm>
                <a:off x="5798728" y="5950661"/>
                <a:ext cx="480055"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178504" y="6001168"/>
                <a:ext cx="1005927" cy="748795"/>
              </a:xfrm>
              <a:prstGeom prst="rect">
                <a:avLst/>
              </a:prstGeom>
            </p:spPr>
            <p:txBody>
              <a:bodyPr wrap="square">
                <a:spAutoFit/>
              </a:bodyPr>
              <a:lstStyle/>
              <a:p>
                <a:r>
                  <a:rPr lang="en-US" altLang="ko-KR" sz="2133" dirty="0" smtClean="0">
                    <a:solidFill>
                      <a:schemeClr val="bg1"/>
                    </a:solidFill>
                    <a:cs typeface="Arial" pitchFamily="34" charset="0"/>
                  </a:rPr>
                  <a:t>Types</a:t>
                </a:r>
                <a:endParaRPr lang="ko-KR" altLang="en-US" sz="2133" dirty="0">
                  <a:solidFill>
                    <a:schemeClr val="bg1"/>
                  </a:solidFill>
                </a:endParaRPr>
              </a:p>
            </p:txBody>
          </p:sp>
          <p:sp>
            <p:nvSpPr>
              <p:cNvPr id="15" name="TextBox 14"/>
              <p:cNvSpPr txBox="1"/>
              <p:nvPr/>
            </p:nvSpPr>
            <p:spPr>
              <a:xfrm>
                <a:off x="5731316" y="6021622"/>
                <a:ext cx="547467" cy="408421"/>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559080" y="3645024"/>
            <a:ext cx="730426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Single </a:t>
            </a:r>
            <a:r>
              <a:rPr lang="en-US" sz="2000" dirty="0" smtClean="0"/>
              <a:t>Inheritance, Multiple Inheritance, Hierarchical Inheritance, Multilevel Inheritance, and Hybrid </a:t>
            </a:r>
            <a:r>
              <a:rPr lang="en-US" sz="2000" dirty="0"/>
              <a:t>Inheritance (also known as Virtual Inheritance</a:t>
            </a:r>
            <a:r>
              <a:rPr lang="en-US" sz="2000" dirty="0" smtClean="0"/>
              <a:t>)</a:t>
            </a:r>
          </a:p>
          <a:p>
            <a:pPr algn="just">
              <a:lnSpc>
                <a:spcPts val="2880"/>
              </a:lnSpc>
            </a:pPr>
            <a:r>
              <a:rPr lang="en-US" sz="2000" b="1" u="sng" dirty="0" smtClean="0"/>
              <a:t>Note</a:t>
            </a:r>
            <a:r>
              <a:rPr lang="en-US" sz="2000" dirty="0" smtClean="0"/>
              <a:t> : </a:t>
            </a:r>
            <a:r>
              <a:rPr lang="en-US" sz="2000" dirty="0"/>
              <a:t>All members of a class except Private, are inherited</a:t>
            </a:r>
          </a:p>
        </p:txBody>
      </p:sp>
      <p:sp>
        <p:nvSpPr>
          <p:cNvPr id="34" name="Rectangle 33">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25675"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823837" y="5401260"/>
            <a:ext cx="7304261" cy="101566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2000" dirty="0"/>
              <a:t>Code Reusability</a:t>
            </a:r>
          </a:p>
          <a:p>
            <a:pPr marL="457200" indent="-457200">
              <a:buFont typeface="+mj-lt"/>
              <a:buAutoNum type="arabicPeriod"/>
            </a:pPr>
            <a:r>
              <a:rPr lang="en-US" sz="2000" dirty="0"/>
              <a:t>Method Overriding (Hence, Runtime Polymorphism.)</a:t>
            </a:r>
          </a:p>
          <a:p>
            <a:pPr marL="457200" indent="-457200">
              <a:buFont typeface="+mj-lt"/>
              <a:buAutoNum type="arabicPeriod"/>
            </a:pPr>
            <a:r>
              <a:rPr lang="en-US" sz="2000" dirty="0"/>
              <a:t>Use of Virtual Keyword</a:t>
            </a:r>
          </a:p>
        </p:txBody>
      </p:sp>
      <p:grpSp>
        <p:nvGrpSpPr>
          <p:cNvPr id="3" name="Group 2"/>
          <p:cNvGrpSpPr/>
          <p:nvPr/>
        </p:nvGrpSpPr>
        <p:grpSpPr>
          <a:xfrm>
            <a:off x="-36510" y="5721555"/>
            <a:ext cx="1944216" cy="624000"/>
            <a:chOff x="9740304" y="5128658"/>
            <a:chExt cx="2287971"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0" name="Oval 9"/>
            <p:cNvSpPr/>
            <p:nvPr/>
          </p:nvSpPr>
          <p:spPr>
            <a:xfrm>
              <a:off x="9830578" y="5217056"/>
              <a:ext cx="480053" cy="480053"/>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3" name="Rectangle 12"/>
            <p:cNvSpPr/>
            <p:nvPr/>
          </p:nvSpPr>
          <p:spPr>
            <a:xfrm>
              <a:off x="10310631" y="5250894"/>
              <a:ext cx="1547890" cy="369332"/>
            </a:xfrm>
            <a:prstGeom prst="rect">
              <a:avLst/>
            </a:prstGeom>
          </p:spPr>
          <p:txBody>
            <a:bodyPr wrap="square">
              <a:spAutoFit/>
            </a:bodyPr>
            <a:lstStyle/>
            <a:p>
              <a:r>
                <a:rPr lang="en-US" altLang="ko-KR" dirty="0" smtClean="0">
                  <a:solidFill>
                    <a:schemeClr val="bg1"/>
                  </a:solidFill>
                  <a:cs typeface="Arial" pitchFamily="34" charset="0"/>
                </a:rPr>
                <a:t>Advantages</a:t>
              </a:r>
              <a:endParaRPr lang="ko-KR" altLang="en-US" dirty="0">
                <a:solidFill>
                  <a:schemeClr val="bg1"/>
                </a:solidFill>
              </a:endParaRPr>
            </a:p>
          </p:txBody>
        </p:sp>
        <p:sp>
          <p:nvSpPr>
            <p:cNvPr id="16" name="TextBox 15"/>
            <p:cNvSpPr txBox="1"/>
            <p:nvPr/>
          </p:nvSpPr>
          <p:spPr>
            <a:xfrm>
              <a:off x="9740304" y="5250894"/>
              <a:ext cx="708816" cy="379656"/>
            </a:xfrm>
            <a:prstGeom prst="rect">
              <a:avLst/>
            </a:prstGeom>
            <a:noFill/>
          </p:spPr>
          <p:txBody>
            <a:bodyPr wrap="square" rtlCol="0">
              <a:spAutoFit/>
            </a:bodyPr>
            <a:lstStyle/>
            <a:p>
              <a:pPr algn="ctr"/>
              <a:r>
                <a:rPr lang="en-US" altLang="ko-KR" sz="1867" b="1" dirty="0" smtClean="0">
                  <a:solidFill>
                    <a:schemeClr val="accent2"/>
                  </a:solidFill>
                  <a:cs typeface="Arial" pitchFamily="34" charset="0"/>
                </a:rPr>
                <a:t>04</a:t>
              </a:r>
              <a:endParaRPr lang="ko-KR" altLang="en-US" sz="1867" b="1" dirty="0">
                <a:solidFill>
                  <a:schemeClr val="accent2"/>
                </a:solidFill>
                <a:cs typeface="Arial" pitchFamily="34" charset="0"/>
              </a:endParaRPr>
            </a:p>
          </p:txBody>
        </p:sp>
      </p:grpSp>
      <p:sp>
        <p:nvSpPr>
          <p:cNvPr id="27" name="Rectangle 26">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25675" y="2555899"/>
            <a:ext cx="7702423" cy="10836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28" name="Group 27"/>
          <p:cNvGrpSpPr/>
          <p:nvPr/>
        </p:nvGrpSpPr>
        <p:grpSpPr>
          <a:xfrm>
            <a:off x="-43409" y="2888566"/>
            <a:ext cx="2095129" cy="624000"/>
            <a:chOff x="5420522" y="5878687"/>
            <a:chExt cx="2162009" cy="871276"/>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1633714" cy="799302"/>
              <a:chOff x="5450502" y="5950661"/>
              <a:chExt cx="1633714" cy="799302"/>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90" y="6001168"/>
                <a:ext cx="1005926" cy="748795"/>
              </a:xfrm>
              <a:prstGeom prst="rect">
                <a:avLst/>
              </a:prstGeom>
            </p:spPr>
            <p:txBody>
              <a:bodyPr wrap="square">
                <a:spAutoFit/>
              </a:bodyPr>
              <a:lstStyle/>
              <a:p>
                <a:r>
                  <a:rPr lang="en-US" altLang="ko-KR" sz="2133" dirty="0" smtClean="0">
                    <a:solidFill>
                      <a:schemeClr val="bg1"/>
                    </a:solidFill>
                    <a:cs typeface="Arial" pitchFamily="34" charset="0"/>
                  </a:rPr>
                  <a:t>Syntax</a:t>
                </a:r>
                <a:endParaRPr lang="ko-KR" altLang="en-US" sz="2133" dirty="0">
                  <a:solidFill>
                    <a:schemeClr val="bg1"/>
                  </a:solidFill>
                </a:endParaRPr>
              </a:p>
            </p:txBody>
          </p:sp>
          <p:sp>
            <p:nvSpPr>
              <p:cNvPr id="37" name="TextBox 36"/>
              <p:cNvSpPr txBox="1"/>
              <p:nvPr/>
            </p:nvSpPr>
            <p:spPr>
              <a:xfrm>
                <a:off x="5450502" y="6021623"/>
                <a:ext cx="547468" cy="530104"/>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pic>
        <p:nvPicPr>
          <p:cNvPr id="19" name="Picture 18"/>
          <p:cNvPicPr>
            <a:picLocks noChangeAspect="1"/>
          </p:cNvPicPr>
          <p:nvPr/>
        </p:nvPicPr>
        <p:blipFill>
          <a:blip r:embed="rId4"/>
          <a:stretch>
            <a:fillRect/>
          </a:stretch>
        </p:blipFill>
        <p:spPr>
          <a:xfrm>
            <a:off x="2468535" y="2636912"/>
            <a:ext cx="5693243" cy="851461"/>
          </a:xfrm>
          <a:prstGeom prst="rect">
            <a:avLst/>
          </a:prstGeom>
        </p:spPr>
      </p:pic>
    </p:spTree>
    <p:extLst>
      <p:ext uri="{BB962C8B-B14F-4D97-AF65-F5344CB8AC3E}">
        <p14:creationId xmlns:p14="http://schemas.microsoft.com/office/powerpoint/2010/main" val="279416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Example</a:t>
            </a:r>
            <a:endParaRPr lang="en-US" dirty="0"/>
          </a:p>
        </p:txBody>
      </p:sp>
      <p:grpSp>
        <p:nvGrpSpPr>
          <p:cNvPr id="4" name="Group 3"/>
          <p:cNvGrpSpPr/>
          <p:nvPr/>
        </p:nvGrpSpPr>
        <p:grpSpPr>
          <a:xfrm>
            <a:off x="107504" y="871356"/>
            <a:ext cx="9036496" cy="5798004"/>
            <a:chOff x="803640" y="3362835"/>
            <a:chExt cx="2153425" cy="6162357"/>
          </a:xfrm>
        </p:grpSpPr>
        <p:sp>
          <p:nvSpPr>
            <p:cNvPr id="5" name="TextBox 4"/>
            <p:cNvSpPr txBox="1"/>
            <p:nvPr/>
          </p:nvSpPr>
          <p:spPr>
            <a:xfrm>
              <a:off x="803640" y="3469023"/>
              <a:ext cx="2153425" cy="6056169"/>
            </a:xfrm>
            <a:prstGeom prst="rect">
              <a:avLst/>
            </a:prstGeom>
            <a:noFill/>
          </p:spPr>
          <p:txBody>
            <a:bodyPr wrap="square" numCol="2" rtlCol="0">
              <a:spAutoFit/>
            </a:bodyPr>
            <a:lstStyle/>
            <a:p>
              <a:pPr algn="just"/>
              <a:r>
                <a:rPr lang="en-US" sz="2000" b="1" dirty="0"/>
                <a:t>class Base</a:t>
              </a:r>
            </a:p>
            <a:p>
              <a:pPr algn="just"/>
              <a:r>
                <a:rPr lang="en-US" sz="2000" b="1" dirty="0"/>
                <a:t>{ </a:t>
              </a:r>
            </a:p>
            <a:p>
              <a:pPr algn="just"/>
              <a:r>
                <a:rPr lang="en-US" sz="2000" b="1" dirty="0"/>
                <a:t>    </a:t>
              </a:r>
              <a:r>
                <a:rPr lang="en-US" sz="2000" b="1" dirty="0" err="1"/>
                <a:t>int</a:t>
              </a:r>
              <a:r>
                <a:rPr lang="en-US" sz="2000" b="1" dirty="0"/>
                <a:t> x;</a:t>
              </a:r>
            </a:p>
            <a:p>
              <a:pPr algn="just"/>
              <a:r>
                <a:rPr lang="en-US" sz="2000" b="1" dirty="0"/>
                <a:t>    public:</a:t>
              </a:r>
            </a:p>
            <a:p>
              <a:pPr algn="just"/>
              <a:r>
                <a:rPr lang="en-US" sz="2000" b="1" dirty="0"/>
                <a:t>Base() </a:t>
              </a:r>
            </a:p>
            <a:p>
              <a:pPr algn="just"/>
              <a:r>
                <a:rPr lang="en-US" sz="2000" b="1" dirty="0"/>
                <a:t>    { </a:t>
              </a:r>
            </a:p>
            <a:p>
              <a:pPr algn="just"/>
              <a:r>
                <a:rPr lang="en-US" sz="2000" b="1" dirty="0" smtClean="0"/>
                <a:t>cout&lt;&lt;"Base default constructor"; </a:t>
              </a:r>
              <a:endParaRPr lang="en-US" sz="2000" b="1" dirty="0"/>
            </a:p>
            <a:p>
              <a:pPr algn="just"/>
              <a:r>
                <a:rPr lang="en-US" sz="2000" b="1" dirty="0"/>
                <a:t>    }</a:t>
              </a:r>
            </a:p>
            <a:p>
              <a:pPr algn="just"/>
              <a:r>
                <a:rPr lang="en-US" sz="2000" b="1" dirty="0"/>
                <a:t>};</a:t>
              </a:r>
            </a:p>
            <a:p>
              <a:pPr algn="just"/>
              <a:endParaRPr lang="en-US" sz="2000" b="1" dirty="0"/>
            </a:p>
            <a:p>
              <a:pPr algn="just"/>
              <a:r>
                <a:rPr lang="en-US" sz="2000" b="1" dirty="0"/>
                <a:t>class Derived : public Base</a:t>
              </a:r>
            </a:p>
            <a:p>
              <a:pPr algn="just"/>
              <a:r>
                <a:rPr lang="en-US" sz="2000" b="1" dirty="0"/>
                <a:t>{ </a:t>
              </a:r>
            </a:p>
            <a:p>
              <a:pPr algn="just"/>
              <a:r>
                <a:rPr lang="en-US" sz="2000" b="1" dirty="0"/>
                <a:t>    </a:t>
              </a:r>
              <a:r>
                <a:rPr lang="en-US" sz="2000" b="1" dirty="0" err="1"/>
                <a:t>int</a:t>
              </a:r>
              <a:r>
                <a:rPr lang="en-US" sz="2000" b="1" dirty="0"/>
                <a:t> y;</a:t>
              </a:r>
            </a:p>
            <a:p>
              <a:pPr algn="just"/>
              <a:r>
                <a:rPr lang="en-US" sz="2000" b="1" dirty="0"/>
                <a:t>    public:</a:t>
              </a:r>
            </a:p>
            <a:p>
              <a:pPr algn="just"/>
              <a:r>
                <a:rPr lang="en-US" sz="2000" b="1" dirty="0"/>
                <a:t>Derived() </a:t>
              </a:r>
            </a:p>
            <a:p>
              <a:pPr algn="just"/>
              <a:r>
                <a:rPr lang="en-US" sz="2000" b="1" dirty="0"/>
                <a:t>    { </a:t>
              </a:r>
              <a:endParaRPr lang="en-US" sz="2000" b="1" dirty="0" smtClean="0"/>
            </a:p>
            <a:p>
              <a:pPr algn="just"/>
              <a:r>
                <a:rPr lang="en-US" sz="2000" b="1" dirty="0" smtClean="0"/>
                <a:t>cout&lt;"Derived def. constructor"; </a:t>
              </a:r>
              <a:endParaRPr lang="en-US" sz="2000" b="1" dirty="0"/>
            </a:p>
            <a:p>
              <a:pPr algn="just"/>
              <a:r>
                <a:rPr lang="en-US" sz="2000" b="1" dirty="0"/>
                <a:t>    </a:t>
              </a:r>
              <a:r>
                <a:rPr lang="en-US" sz="2000" b="1" dirty="0" smtClean="0"/>
                <a:t>}</a:t>
              </a:r>
            </a:p>
            <a:p>
              <a:pPr algn="just"/>
              <a:endParaRPr lang="en-US" sz="2000" b="1" dirty="0"/>
            </a:p>
            <a:p>
              <a:pPr algn="just"/>
              <a:r>
                <a:rPr lang="en-US" sz="2000" b="1" dirty="0"/>
                <a:t>    // parameterized constructor</a:t>
              </a:r>
            </a:p>
            <a:p>
              <a:pPr algn="just"/>
              <a:r>
                <a:rPr lang="en-US" sz="2000" b="1" dirty="0"/>
                <a:t>    Derived(</a:t>
              </a:r>
              <a:r>
                <a:rPr lang="en-US" sz="2000" b="1" dirty="0" err="1"/>
                <a:t>int</a:t>
              </a:r>
              <a:r>
                <a:rPr lang="en-US" sz="2000" b="1" dirty="0"/>
                <a:t> </a:t>
              </a:r>
              <a:r>
                <a:rPr lang="en-US" sz="2000" b="1" dirty="0" err="1"/>
                <a:t>i</a:t>
              </a:r>
              <a:r>
                <a:rPr lang="en-US" sz="2000" b="1" dirty="0"/>
                <a:t>) </a:t>
              </a:r>
            </a:p>
            <a:p>
              <a:pPr algn="just"/>
              <a:r>
                <a:rPr lang="en-US" sz="2000" b="1" dirty="0"/>
                <a:t>    { </a:t>
              </a:r>
            </a:p>
            <a:p>
              <a:pPr algn="just"/>
              <a:r>
                <a:rPr lang="en-US" sz="2000" b="1" dirty="0"/>
                <a:t>    </a:t>
              </a:r>
              <a:r>
                <a:rPr lang="en-US" sz="2000" b="1" dirty="0" smtClean="0"/>
                <a:t>cout </a:t>
              </a:r>
              <a:r>
                <a:rPr lang="en-US" sz="2000" b="1" dirty="0"/>
                <a:t>&lt;&lt; "Derived parameterized constructor\n"; </a:t>
              </a:r>
            </a:p>
            <a:p>
              <a:pPr algn="just"/>
              <a:r>
                <a:rPr lang="en-US" sz="2000" b="1" dirty="0"/>
                <a:t>    }</a:t>
              </a:r>
            </a:p>
            <a:p>
              <a:pPr algn="just"/>
              <a:r>
                <a:rPr lang="en-US" sz="2000" b="1" dirty="0"/>
                <a:t>};</a:t>
              </a:r>
            </a:p>
            <a:p>
              <a:pPr algn="just"/>
              <a:endParaRPr lang="en-US" sz="2000" b="1" dirty="0"/>
            </a:p>
            <a:p>
              <a:pPr algn="just"/>
              <a:r>
                <a:rPr lang="en-US" sz="2000" b="1" dirty="0" err="1"/>
                <a:t>int</a:t>
              </a:r>
              <a:r>
                <a:rPr lang="en-US" sz="2000" b="1" dirty="0"/>
                <a:t> main()</a:t>
              </a:r>
            </a:p>
            <a:p>
              <a:pPr algn="just"/>
              <a:r>
                <a:rPr lang="en-US" sz="2000" b="1" dirty="0"/>
                <a:t>{</a:t>
              </a:r>
            </a:p>
            <a:p>
              <a:pPr algn="just"/>
              <a:r>
                <a:rPr lang="en-US" sz="2000" b="1" dirty="0"/>
                <a:t>    Base b;        </a:t>
              </a:r>
            </a:p>
            <a:p>
              <a:pPr algn="just"/>
              <a:r>
                <a:rPr lang="en-US" sz="2000" b="1" dirty="0"/>
                <a:t>    Derived d1;    </a:t>
              </a:r>
            </a:p>
            <a:p>
              <a:pPr algn="just"/>
              <a:r>
                <a:rPr lang="en-US" sz="2000" b="1" dirty="0"/>
                <a:t>    Derived d2(10);</a:t>
              </a:r>
            </a:p>
            <a:p>
              <a:pPr algn="just"/>
              <a:r>
                <a:rPr lang="en-US" sz="2000" b="1" dirty="0"/>
                <a:t>}</a:t>
              </a:r>
            </a:p>
          </p:txBody>
        </p:sp>
        <p:sp>
          <p:nvSpPr>
            <p:cNvPr id="6" name="TextBox 5"/>
            <p:cNvSpPr txBox="1"/>
            <p:nvPr/>
          </p:nvSpPr>
          <p:spPr>
            <a:xfrm>
              <a:off x="803640" y="3362835"/>
              <a:ext cx="2059657" cy="403514"/>
            </a:xfrm>
            <a:prstGeom prst="rect">
              <a:avLst/>
            </a:prstGeom>
            <a:noFill/>
          </p:spPr>
          <p:txBody>
            <a:bodyPr wrap="square" rtlCol="0">
              <a:spAutoFit/>
            </a:bodyPr>
            <a:lstStyle/>
            <a:p>
              <a:endParaRPr lang="ko-KR" altLang="en-US" sz="1867" b="1" dirty="0">
                <a:cs typeface="Arial" pitchFamily="34" charset="0"/>
              </a:endParaRPr>
            </a:p>
          </p:txBody>
        </p:sp>
      </p:grpSp>
      <p:sp>
        <p:nvSpPr>
          <p:cNvPr id="7" name="Rectangle 6"/>
          <p:cNvSpPr/>
          <p:nvPr/>
        </p:nvSpPr>
        <p:spPr>
          <a:xfrm>
            <a:off x="4139952" y="754253"/>
            <a:ext cx="52331" cy="5775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176812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p:txBody>
          <a:bodyPr>
            <a:normAutofit/>
          </a:bodyPr>
          <a:lstStyle/>
          <a:p>
            <a:r>
              <a:rPr lang="en-US" altLang="ko-KR" sz="3600" b="1" dirty="0" smtClean="0">
                <a:latin typeface="Segoe UI" panose="020B0502040204020203" pitchFamily="34" charset="0"/>
                <a:cs typeface="Segoe UI" panose="020B0502040204020203" pitchFamily="34" charset="0"/>
              </a:rPr>
              <a:t>Order of Constructor Call</a:t>
            </a:r>
            <a:endParaRPr lang="ko-KR" altLang="en-US" sz="3600" b="1" dirty="0">
              <a:latin typeface="Segoe UI" panose="020B0502040204020203" pitchFamily="34" charset="0"/>
              <a:cs typeface="Segoe UI" panose="020B0502040204020203" pitchFamily="34" charset="0"/>
            </a:endParaRPr>
          </a:p>
        </p:txBody>
      </p:sp>
      <p:sp>
        <p:nvSpPr>
          <p:cNvPr id="5" name="TextBox 4"/>
          <p:cNvSpPr txBox="1"/>
          <p:nvPr/>
        </p:nvSpPr>
        <p:spPr>
          <a:xfrm>
            <a:off x="3406635" y="797263"/>
            <a:ext cx="1281574" cy="461665"/>
          </a:xfrm>
          <a:prstGeom prst="rect">
            <a:avLst/>
          </a:prstGeom>
          <a:noFill/>
        </p:spPr>
        <p:txBody>
          <a:bodyPr wrap="square" rtlCol="0">
            <a:spAutoFit/>
          </a:bodyPr>
          <a:lstStyle/>
          <a:p>
            <a:r>
              <a:rPr lang="en-US" altLang="ko-KR" sz="2400" b="1" dirty="0" smtClean="0">
                <a:solidFill>
                  <a:schemeClr val="accent1"/>
                </a:solidFill>
                <a:cs typeface="Arial" pitchFamily="34" charset="0"/>
              </a:rPr>
              <a:t>Example:</a:t>
            </a:r>
            <a:endParaRPr lang="en-US" altLang="ko-KR" sz="2400" b="1" dirty="0">
              <a:solidFill>
                <a:schemeClr val="accent1"/>
              </a:solidFill>
              <a:cs typeface="Arial" pitchFamily="34" charset="0"/>
            </a:endParaRPr>
          </a:p>
        </p:txBody>
      </p:sp>
      <p:sp>
        <p:nvSpPr>
          <p:cNvPr id="6" name="TextBox 5"/>
          <p:cNvSpPr txBox="1"/>
          <p:nvPr/>
        </p:nvSpPr>
        <p:spPr>
          <a:xfrm>
            <a:off x="15893" y="691447"/>
            <a:ext cx="9128108" cy="6555642"/>
          </a:xfrm>
          <a:prstGeom prst="rect">
            <a:avLst/>
          </a:prstGeom>
          <a:noFill/>
        </p:spPr>
        <p:txBody>
          <a:bodyPr wrap="square" numCol="2" rtlCol="0">
            <a:spAutoFit/>
          </a:bodyPr>
          <a:lstStyle/>
          <a:p>
            <a:pPr algn="just"/>
            <a:r>
              <a:rPr lang="en-US" sz="2000" b="1" dirty="0"/>
              <a:t>class Base</a:t>
            </a:r>
          </a:p>
          <a:p>
            <a:pPr algn="just"/>
            <a:r>
              <a:rPr lang="en-US" sz="2000" b="1" dirty="0"/>
              <a:t>{ </a:t>
            </a:r>
          </a:p>
          <a:p>
            <a:pPr algn="just"/>
            <a:r>
              <a:rPr lang="en-US" sz="2000" b="1" dirty="0"/>
              <a:t>    </a:t>
            </a:r>
            <a:r>
              <a:rPr lang="en-US" sz="2000" b="1" dirty="0" err="1"/>
              <a:t>int</a:t>
            </a:r>
            <a:r>
              <a:rPr lang="en-US" sz="2000" b="1" dirty="0"/>
              <a:t> x;</a:t>
            </a:r>
          </a:p>
          <a:p>
            <a:pPr algn="just"/>
            <a:r>
              <a:rPr lang="en-US" sz="2000" b="1" dirty="0"/>
              <a:t>    public:</a:t>
            </a:r>
          </a:p>
          <a:p>
            <a:pPr algn="just"/>
            <a:r>
              <a:rPr lang="en-US" sz="2000" b="1" dirty="0"/>
              <a:t>    // parameterized constructor</a:t>
            </a:r>
          </a:p>
          <a:p>
            <a:pPr algn="just"/>
            <a:r>
              <a:rPr lang="en-US" sz="2000" b="1" dirty="0"/>
              <a:t>    Base(</a:t>
            </a:r>
            <a:r>
              <a:rPr lang="en-US" sz="2000" b="1" dirty="0" err="1"/>
              <a:t>int</a:t>
            </a:r>
            <a:r>
              <a:rPr lang="en-US" sz="2000" b="1" dirty="0"/>
              <a:t> </a:t>
            </a:r>
            <a:r>
              <a:rPr lang="en-US" sz="2000" b="1" dirty="0" err="1"/>
              <a:t>i</a:t>
            </a:r>
            <a:r>
              <a:rPr lang="en-US" sz="2000" b="1" dirty="0" smtClean="0"/>
              <a:t>)   </a:t>
            </a:r>
            <a:endParaRPr lang="en-US" sz="2000" b="1" dirty="0"/>
          </a:p>
          <a:p>
            <a:pPr algn="just"/>
            <a:r>
              <a:rPr lang="en-US" sz="2000" b="1" dirty="0"/>
              <a:t>    { </a:t>
            </a:r>
          </a:p>
          <a:p>
            <a:pPr algn="just"/>
            <a:r>
              <a:rPr lang="en-US" sz="2000" b="1" dirty="0"/>
              <a:t>        x = </a:t>
            </a:r>
            <a:r>
              <a:rPr lang="en-US" sz="2000" b="1" dirty="0" err="1"/>
              <a:t>i</a:t>
            </a:r>
            <a:r>
              <a:rPr lang="en-US" sz="2000" b="1" dirty="0"/>
              <a:t>;</a:t>
            </a:r>
          </a:p>
          <a:p>
            <a:pPr algn="just"/>
            <a:r>
              <a:rPr lang="en-US" sz="2000" b="1" dirty="0"/>
              <a:t>        </a:t>
            </a:r>
            <a:r>
              <a:rPr lang="en-US" sz="1600" b="1" dirty="0" err="1" smtClean="0"/>
              <a:t>cout</a:t>
            </a:r>
            <a:r>
              <a:rPr lang="en-US" sz="1600" b="1" dirty="0" smtClean="0"/>
              <a:t>&lt;&lt;"</a:t>
            </a:r>
            <a:r>
              <a:rPr lang="en-US" sz="1600" b="1" dirty="0" err="1" smtClean="0"/>
              <a:t>BaseParameterized</a:t>
            </a:r>
            <a:r>
              <a:rPr lang="en-US" sz="1600" b="1" dirty="0" smtClean="0"/>
              <a:t> Constructor\n</a:t>
            </a:r>
            <a:r>
              <a:rPr lang="en-US" sz="2000" b="1" dirty="0"/>
              <a:t>";</a:t>
            </a:r>
          </a:p>
          <a:p>
            <a:pPr algn="just"/>
            <a:r>
              <a:rPr lang="en-US" sz="2000" b="1" dirty="0"/>
              <a:t>    }</a:t>
            </a:r>
          </a:p>
          <a:p>
            <a:pPr algn="just"/>
            <a:r>
              <a:rPr lang="en-US" sz="2000" b="1" dirty="0"/>
              <a:t>};</a:t>
            </a:r>
          </a:p>
          <a:p>
            <a:pPr algn="just"/>
            <a:endParaRPr lang="en-US" sz="2000" b="1" dirty="0"/>
          </a:p>
          <a:p>
            <a:pPr algn="just"/>
            <a:r>
              <a:rPr lang="en-US" sz="2000" b="1" dirty="0"/>
              <a:t>class Derived : public Base</a:t>
            </a:r>
          </a:p>
          <a:p>
            <a:pPr algn="just"/>
            <a:r>
              <a:rPr lang="en-US" sz="2000" b="1" dirty="0"/>
              <a:t>{ </a:t>
            </a:r>
          </a:p>
          <a:p>
            <a:pPr algn="just"/>
            <a:r>
              <a:rPr lang="en-US" sz="2000" b="1" dirty="0"/>
              <a:t>    </a:t>
            </a:r>
            <a:r>
              <a:rPr lang="en-US" sz="2000" b="1" dirty="0" err="1"/>
              <a:t>int</a:t>
            </a:r>
            <a:r>
              <a:rPr lang="en-US" sz="2000" b="1" dirty="0"/>
              <a:t> y;</a:t>
            </a:r>
          </a:p>
          <a:p>
            <a:pPr algn="just"/>
            <a:r>
              <a:rPr lang="en-US" sz="2000" b="1" dirty="0"/>
              <a:t>    public:</a:t>
            </a:r>
          </a:p>
          <a:p>
            <a:pPr algn="just"/>
            <a:r>
              <a:rPr lang="en-US" sz="2000" b="1" dirty="0"/>
              <a:t>    // parameterized constructor</a:t>
            </a:r>
          </a:p>
          <a:p>
            <a:pPr algn="just"/>
            <a:r>
              <a:rPr lang="en-US" sz="2000" b="1" dirty="0"/>
              <a:t>   </a:t>
            </a:r>
          </a:p>
          <a:p>
            <a:pPr algn="just"/>
            <a:endParaRPr lang="en-US" sz="2000" b="1" dirty="0" smtClean="0"/>
          </a:p>
          <a:p>
            <a:pPr algn="just"/>
            <a:endParaRPr lang="en-US" sz="2000" b="1" dirty="0"/>
          </a:p>
          <a:p>
            <a:pPr algn="just"/>
            <a:endParaRPr lang="en-US" sz="2000" b="1" dirty="0" smtClean="0"/>
          </a:p>
          <a:p>
            <a:pPr algn="just"/>
            <a:r>
              <a:rPr lang="en-US" sz="2000" b="1" dirty="0" smtClean="0"/>
              <a:t>    </a:t>
            </a:r>
          </a:p>
          <a:p>
            <a:pPr algn="just"/>
            <a:endParaRPr lang="en-US" sz="2000" b="1" dirty="0"/>
          </a:p>
          <a:p>
            <a:pPr algn="just"/>
            <a:endParaRPr lang="en-US" sz="2000" b="1" dirty="0" smtClean="0"/>
          </a:p>
          <a:p>
            <a:pPr algn="just"/>
            <a:r>
              <a:rPr lang="en-US" sz="2000" b="1" dirty="0" smtClean="0"/>
              <a:t>Derived(</a:t>
            </a:r>
            <a:r>
              <a:rPr lang="en-US" sz="2000" b="1" dirty="0" err="1" smtClean="0"/>
              <a:t>int</a:t>
            </a:r>
            <a:r>
              <a:rPr lang="en-US" sz="2000" b="1" dirty="0" smtClean="0"/>
              <a:t> </a:t>
            </a:r>
            <a:r>
              <a:rPr lang="en-US" sz="2000" b="1" dirty="0"/>
              <a:t>j):Base(j)</a:t>
            </a:r>
          </a:p>
          <a:p>
            <a:pPr algn="just"/>
            <a:r>
              <a:rPr lang="en-US" sz="2000" b="1" dirty="0"/>
              <a:t>    { </a:t>
            </a:r>
          </a:p>
          <a:p>
            <a:pPr algn="just"/>
            <a:r>
              <a:rPr lang="en-US" sz="2000" b="1" dirty="0"/>
              <a:t>        y = j;</a:t>
            </a:r>
          </a:p>
          <a:p>
            <a:pPr algn="just"/>
            <a:r>
              <a:rPr lang="en-US" sz="2000" b="1" dirty="0" err="1" smtClean="0"/>
              <a:t>cout</a:t>
            </a:r>
            <a:r>
              <a:rPr lang="en-US" sz="2000" b="1" dirty="0" smtClean="0"/>
              <a:t> </a:t>
            </a:r>
            <a:r>
              <a:rPr lang="en-US" sz="2000" b="1" dirty="0"/>
              <a:t>&lt;&lt; "</a:t>
            </a:r>
            <a:r>
              <a:rPr lang="en-US" sz="1400" b="1" dirty="0"/>
              <a:t>Derived </a:t>
            </a:r>
            <a:r>
              <a:rPr lang="en-US" sz="1400" b="1" dirty="0" smtClean="0"/>
              <a:t>Parameterized Constructor\n</a:t>
            </a:r>
            <a:r>
              <a:rPr lang="en-US" sz="2000" b="1" dirty="0"/>
              <a:t>";</a:t>
            </a:r>
          </a:p>
          <a:p>
            <a:pPr algn="just"/>
            <a:r>
              <a:rPr lang="en-US" sz="2000" b="1" dirty="0"/>
              <a:t>    }</a:t>
            </a:r>
          </a:p>
          <a:p>
            <a:pPr algn="just"/>
            <a:r>
              <a:rPr lang="en-US" sz="2000" b="1" dirty="0"/>
              <a:t>};</a:t>
            </a:r>
          </a:p>
          <a:p>
            <a:pPr algn="just"/>
            <a:endParaRPr lang="en-US" sz="2000" b="1" dirty="0"/>
          </a:p>
          <a:p>
            <a:pPr algn="just"/>
            <a:r>
              <a:rPr lang="en-US" sz="2000" b="1" dirty="0" err="1"/>
              <a:t>int</a:t>
            </a:r>
            <a:r>
              <a:rPr lang="en-US" sz="2000" b="1" dirty="0"/>
              <a:t> main()</a:t>
            </a:r>
          </a:p>
          <a:p>
            <a:pPr algn="just"/>
            <a:r>
              <a:rPr lang="en-US" sz="2000" b="1" dirty="0"/>
              <a:t>{</a:t>
            </a:r>
          </a:p>
          <a:p>
            <a:pPr algn="just"/>
            <a:r>
              <a:rPr lang="en-US" sz="2000" b="1" dirty="0"/>
              <a:t>    Derived d(10) ;</a:t>
            </a:r>
          </a:p>
          <a:p>
            <a:pPr algn="just"/>
            <a:r>
              <a:rPr lang="en-US" sz="2000" b="1" dirty="0" smtClean="0"/>
              <a:t>}</a:t>
            </a:r>
          </a:p>
          <a:p>
            <a:pPr algn="just"/>
            <a:endParaRPr lang="en-US" sz="2000" b="1" dirty="0"/>
          </a:p>
        </p:txBody>
      </p:sp>
      <p:sp>
        <p:nvSpPr>
          <p:cNvPr id="7" name="Rectangle 6"/>
          <p:cNvSpPr/>
          <p:nvPr/>
        </p:nvSpPr>
        <p:spPr>
          <a:xfrm>
            <a:off x="4355976" y="1268760"/>
            <a:ext cx="52331" cy="51599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Tree>
    <p:extLst>
      <p:ext uri="{BB962C8B-B14F-4D97-AF65-F5344CB8AC3E}">
        <p14:creationId xmlns:p14="http://schemas.microsoft.com/office/powerpoint/2010/main" val="3003968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04664"/>
            <a:ext cx="8568952" cy="4231928"/>
          </a:xfrm>
          <a:prstGeom prst="rect">
            <a:avLst/>
          </a:prstGeom>
        </p:spPr>
        <p:txBody>
          <a:bodyPr wrap="square">
            <a:spAutoFit/>
          </a:bodyPr>
          <a:lstStyle/>
          <a:p>
            <a:pPr algn="just"/>
            <a:r>
              <a:rPr lang="en-US" sz="4400" b="1" dirty="0"/>
              <a:t>Note:</a:t>
            </a:r>
          </a:p>
          <a:p>
            <a:pPr algn="just">
              <a:lnSpc>
                <a:spcPct val="150000"/>
              </a:lnSpc>
              <a:spcAft>
                <a:spcPts val="600"/>
              </a:spcAft>
            </a:pPr>
            <a:r>
              <a:rPr lang="en-US" dirty="0" smtClean="0"/>
              <a:t>	</a:t>
            </a:r>
            <a:r>
              <a:rPr lang="en-US" sz="2500" dirty="0" smtClean="0">
                <a:latin typeface="Times New Roman" panose="02020603050405020304" pitchFamily="18" charset="0"/>
                <a:cs typeface="Times New Roman" panose="02020603050405020304" pitchFamily="18" charset="0"/>
              </a:rPr>
              <a:t>Constructors </a:t>
            </a:r>
            <a:r>
              <a:rPr lang="en-US" sz="2500" dirty="0">
                <a:latin typeface="Times New Roman" panose="02020603050405020304" pitchFamily="18" charset="0"/>
                <a:cs typeface="Times New Roman" panose="02020603050405020304" pitchFamily="18" charset="0"/>
              </a:rPr>
              <a:t>have a special job of initializing the object properly. A Derived class constructor has access only to its own class members, but a Derived class object also have inherited property of Base class, and only base class constructor can properly initialize base class members. Hence all the constructors are called, else object wouldn't be constructed properly.</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74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0" y="23792"/>
            <a:ext cx="9144793" cy="6834208"/>
          </a:xfrm>
          <a:prstGeom prst="rect">
            <a:avLst/>
          </a:prstGeom>
        </p:spPr>
      </p:pic>
      <p:sp>
        <p:nvSpPr>
          <p:cNvPr id="23" name="Rectangle 22">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3851" y="4204069"/>
            <a:ext cx="7741991" cy="253226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4" name="Up Ribbon 23"/>
          <p:cNvSpPr/>
          <p:nvPr/>
        </p:nvSpPr>
        <p:spPr>
          <a:xfrm>
            <a:off x="2329354" y="31316"/>
            <a:ext cx="5214446"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5" name="Rectangle 24">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7912" y="855252"/>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26" name="Group 25"/>
          <p:cNvGrpSpPr/>
          <p:nvPr/>
        </p:nvGrpSpPr>
        <p:grpSpPr>
          <a:xfrm>
            <a:off x="7572" y="1418402"/>
            <a:ext cx="1686006" cy="624000"/>
            <a:chOff x="5416016" y="5145084"/>
            <a:chExt cx="2064752" cy="624000"/>
          </a:xfrm>
        </p:grpSpPr>
        <p:sp>
          <p:nvSpPr>
            <p:cNvPr id="27" name="Rounded Rectangle 2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2000" dirty="0" smtClean="0"/>
                <a:t>Concept</a:t>
              </a:r>
              <a:endParaRPr lang="ko-KR" altLang="en-US" sz="2400" dirty="0"/>
            </a:p>
          </p:txBody>
        </p:sp>
        <p:sp>
          <p:nvSpPr>
            <p:cNvPr id="28" name="Oval 27"/>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9" name="Rectangle 28"/>
            <p:cNvSpPr/>
            <p:nvPr/>
          </p:nvSpPr>
          <p:spPr>
            <a:xfrm>
              <a:off x="5979317" y="5230356"/>
              <a:ext cx="1280487" cy="420564"/>
            </a:xfrm>
            <a:prstGeom prst="rect">
              <a:avLst/>
            </a:prstGeom>
          </p:spPr>
          <p:txBody>
            <a:bodyPr wrap="square">
              <a:spAutoFit/>
            </a:bodyPr>
            <a:lstStyle/>
            <a:p>
              <a:endParaRPr lang="ko-KR" altLang="en-US" sz="2133" dirty="0">
                <a:solidFill>
                  <a:schemeClr val="bg1"/>
                </a:solidFill>
              </a:endParaRPr>
            </a:p>
          </p:txBody>
        </p:sp>
        <p:sp>
          <p:nvSpPr>
            <p:cNvPr id="30" name="TextBox 29"/>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01</a:t>
              </a:r>
              <a:endParaRPr lang="ko-KR" altLang="en-US" sz="1867" b="1" dirty="0">
                <a:solidFill>
                  <a:schemeClr val="tx1">
                    <a:lumMod val="75000"/>
                    <a:lumOff val="25000"/>
                  </a:schemeClr>
                </a:solidFill>
                <a:cs typeface="Arial" pitchFamily="34" charset="0"/>
              </a:endParaRPr>
            </a:p>
          </p:txBody>
        </p:sp>
      </p:grpSp>
      <p:grpSp>
        <p:nvGrpSpPr>
          <p:cNvPr id="31" name="Group 30"/>
          <p:cNvGrpSpPr/>
          <p:nvPr/>
        </p:nvGrpSpPr>
        <p:grpSpPr>
          <a:xfrm>
            <a:off x="0" y="4947609"/>
            <a:ext cx="1621507" cy="871276"/>
            <a:chOff x="5420522" y="5878687"/>
            <a:chExt cx="2162009" cy="871276"/>
          </a:xfrm>
        </p:grpSpPr>
        <p:sp>
          <p:nvSpPr>
            <p:cNvPr id="32" name="Rounded Rectangle 31"/>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3" name="Group 32"/>
            <p:cNvGrpSpPr/>
            <p:nvPr/>
          </p:nvGrpSpPr>
          <p:grpSpPr>
            <a:xfrm>
              <a:off x="5450502" y="5950661"/>
              <a:ext cx="1947704" cy="799302"/>
              <a:chOff x="5450502" y="5950661"/>
              <a:chExt cx="1947704" cy="799302"/>
            </a:xfrm>
          </p:grpSpPr>
          <p:sp>
            <p:nvSpPr>
              <p:cNvPr id="34" name="Oval 33"/>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5" name="Rectangle 34"/>
              <p:cNvSpPr/>
              <p:nvPr/>
            </p:nvSpPr>
            <p:spPr>
              <a:xfrm>
                <a:off x="6078290" y="6001168"/>
                <a:ext cx="1319916" cy="748795"/>
              </a:xfrm>
              <a:prstGeom prst="rect">
                <a:avLst/>
              </a:prstGeom>
            </p:spPr>
            <p:txBody>
              <a:bodyPr wrap="square">
                <a:spAutoFit/>
              </a:bodyPr>
              <a:lstStyle/>
              <a:p>
                <a:r>
                  <a:rPr lang="en-US" altLang="ko-KR" sz="2133" dirty="0" smtClean="0">
                    <a:solidFill>
                      <a:schemeClr val="bg1"/>
                    </a:solidFill>
                    <a:cs typeface="Arial" pitchFamily="34" charset="0"/>
                  </a:rPr>
                  <a:t>Limitation</a:t>
                </a:r>
                <a:endParaRPr lang="ko-KR" altLang="en-US" sz="2133" dirty="0">
                  <a:solidFill>
                    <a:schemeClr val="bg1"/>
                  </a:solidFill>
                </a:endParaRPr>
              </a:p>
            </p:txBody>
          </p:sp>
          <p:sp>
            <p:nvSpPr>
              <p:cNvPr id="36" name="TextBox 35"/>
              <p:cNvSpPr txBox="1"/>
              <p:nvPr/>
            </p:nvSpPr>
            <p:spPr>
              <a:xfrm>
                <a:off x="5450502" y="6021622"/>
                <a:ext cx="547468" cy="666977"/>
              </a:xfrm>
              <a:prstGeom prst="rect">
                <a:avLst/>
              </a:prstGeom>
              <a:noFill/>
            </p:spPr>
            <p:txBody>
              <a:bodyPr wrap="square" rtlCol="0">
                <a:spAutoFit/>
              </a:bodyPr>
              <a:lstStyle/>
              <a:p>
                <a:pPr algn="ctr"/>
                <a:r>
                  <a:rPr lang="en-US" altLang="ko-KR" sz="1867" b="1" dirty="0" smtClean="0">
                    <a:solidFill>
                      <a:schemeClr val="tx1">
                        <a:lumMod val="75000"/>
                        <a:lumOff val="25000"/>
                      </a:schemeClr>
                    </a:solidFill>
                    <a:cs typeface="Arial" pitchFamily="34" charset="0"/>
                  </a:rPr>
                  <a:t>03</a:t>
                </a:r>
                <a:endParaRPr lang="ko-KR" altLang="en-US" sz="1867" b="1" dirty="0">
                  <a:solidFill>
                    <a:schemeClr val="tx1">
                      <a:lumMod val="75000"/>
                      <a:lumOff val="25000"/>
                    </a:schemeClr>
                  </a:solidFill>
                  <a:cs typeface="Arial" pitchFamily="34" charset="0"/>
                </a:endParaRPr>
              </a:p>
            </p:txBody>
          </p:sp>
        </p:grpSp>
      </p:grpSp>
      <p:sp>
        <p:nvSpPr>
          <p:cNvPr id="37" name="Rectangle 36">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3851" y="2555899"/>
            <a:ext cx="7726089" cy="15265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endParaRPr lang="ko-KR" altLang="en-US" sz="2000" dirty="0">
              <a:solidFill>
                <a:schemeClr val="tx1"/>
              </a:solidFill>
            </a:endParaRPr>
          </a:p>
        </p:txBody>
      </p:sp>
      <p:grpSp>
        <p:nvGrpSpPr>
          <p:cNvPr id="38" name="Group 37"/>
          <p:cNvGrpSpPr/>
          <p:nvPr/>
        </p:nvGrpSpPr>
        <p:grpSpPr>
          <a:xfrm>
            <a:off x="7572" y="3049583"/>
            <a:ext cx="1763597" cy="809912"/>
            <a:chOff x="5359522" y="5878687"/>
            <a:chExt cx="2351462" cy="809912"/>
          </a:xfrm>
        </p:grpSpPr>
        <p:sp>
          <p:nvSpPr>
            <p:cNvPr id="39" name="Rounded Rectangle 38"/>
            <p:cNvSpPr/>
            <p:nvPr/>
          </p:nvSpPr>
          <p:spPr>
            <a:xfrm>
              <a:off x="5359522" y="5878687"/>
              <a:ext cx="2351462"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40" name="Group 39"/>
            <p:cNvGrpSpPr/>
            <p:nvPr/>
          </p:nvGrpSpPr>
          <p:grpSpPr>
            <a:xfrm>
              <a:off x="5450502" y="5950661"/>
              <a:ext cx="2215727" cy="737938"/>
              <a:chOff x="5450502" y="5950661"/>
              <a:chExt cx="2215727" cy="737938"/>
            </a:xfrm>
          </p:grpSpPr>
          <p:sp>
            <p:nvSpPr>
              <p:cNvPr id="41" name="Oval 40"/>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42" name="Rectangle 41"/>
              <p:cNvSpPr/>
              <p:nvPr/>
            </p:nvSpPr>
            <p:spPr>
              <a:xfrm>
                <a:off x="5913595" y="5970653"/>
                <a:ext cx="1752634" cy="646331"/>
              </a:xfrm>
              <a:prstGeom prst="rect">
                <a:avLst/>
              </a:prstGeom>
            </p:spPr>
            <p:txBody>
              <a:bodyPr wrap="square">
                <a:spAutoFit/>
              </a:bodyPr>
              <a:lstStyle/>
              <a:p>
                <a:r>
                  <a:rPr lang="en-IN" altLang="ko-KR" dirty="0" smtClean="0">
                    <a:solidFill>
                      <a:schemeClr val="bg1"/>
                    </a:solidFill>
                  </a:rPr>
                  <a:t>Static Function</a:t>
                </a:r>
                <a:endParaRPr lang="ko-KR" altLang="en-US" dirty="0">
                  <a:solidFill>
                    <a:schemeClr val="bg1"/>
                  </a:solidFill>
                </a:endParaRPr>
              </a:p>
            </p:txBody>
          </p:sp>
          <p:sp>
            <p:nvSpPr>
              <p:cNvPr id="43" name="TextBox 42"/>
              <p:cNvSpPr txBox="1"/>
              <p:nvPr/>
            </p:nvSpPr>
            <p:spPr>
              <a:xfrm>
                <a:off x="5450502" y="6021622"/>
                <a:ext cx="547468" cy="666977"/>
              </a:xfrm>
              <a:prstGeom prst="rect">
                <a:avLst/>
              </a:prstGeom>
              <a:noFill/>
            </p:spPr>
            <p:txBody>
              <a:bodyPr wrap="square" rtlCol="0">
                <a:spAutoFit/>
              </a:bodyPr>
              <a:lstStyle/>
              <a:p>
                <a:pPr algn="ctr"/>
                <a:r>
                  <a:rPr lang="en-US" altLang="ko-KR" sz="1867" b="1" dirty="0">
                    <a:solidFill>
                      <a:schemeClr val="tx1">
                        <a:lumMod val="75000"/>
                        <a:lumOff val="25000"/>
                      </a:schemeClr>
                    </a:solidFill>
                    <a:cs typeface="Arial" pitchFamily="34" charset="0"/>
                  </a:rPr>
                  <a:t>02</a:t>
                </a:r>
                <a:endParaRPr lang="ko-KR" altLang="en-US" sz="1867" b="1" dirty="0">
                  <a:solidFill>
                    <a:schemeClr val="tx1">
                      <a:lumMod val="75000"/>
                      <a:lumOff val="25000"/>
                    </a:schemeClr>
                  </a:solidFill>
                  <a:cs typeface="Arial" pitchFamily="34" charset="0"/>
                </a:endParaRPr>
              </a:p>
            </p:txBody>
          </p:sp>
        </p:grpSp>
      </p:grpSp>
      <p:sp>
        <p:nvSpPr>
          <p:cNvPr id="44"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547664" y="908720"/>
            <a:ext cx="750712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342900" indent="-342900" algn="just">
              <a:lnSpc>
                <a:spcPts val="2880"/>
              </a:lnSpc>
              <a:buFont typeface="Arial" panose="020B0604020202020204" pitchFamily="34" charset="0"/>
              <a:buChar char="•"/>
            </a:pPr>
            <a:r>
              <a:rPr lang="en-US" sz="2000" dirty="0"/>
              <a:t>Constructors and Destructors are never inherited and hence never </a:t>
            </a:r>
            <a:r>
              <a:rPr lang="en-US" sz="2000" dirty="0" smtClean="0"/>
              <a:t>overridden.</a:t>
            </a:r>
            <a:endParaRPr lang="en-US" sz="2000" dirty="0"/>
          </a:p>
          <a:p>
            <a:pPr marL="342900" indent="-342900" algn="just">
              <a:lnSpc>
                <a:spcPts val="2880"/>
              </a:lnSpc>
              <a:buFont typeface="Arial" panose="020B0604020202020204" pitchFamily="34" charset="0"/>
              <a:buChar char="•"/>
            </a:pPr>
            <a:r>
              <a:rPr lang="en-US" sz="2000" dirty="0"/>
              <a:t>Also, assignment operator = is never inherited. It can be overloaded but can't be inherited by sub class.</a:t>
            </a:r>
          </a:p>
        </p:txBody>
      </p:sp>
      <p:sp>
        <p:nvSpPr>
          <p:cNvPr id="45"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744520" y="2656172"/>
            <a:ext cx="7418568" cy="132343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They are inherited into the derived class</a:t>
            </a:r>
            <a:r>
              <a:rPr lang="en-US" sz="2000" dirty="0" smtClean="0"/>
              <a:t>. </a:t>
            </a:r>
          </a:p>
          <a:p>
            <a:pPr marL="342900" indent="-342900">
              <a:buFont typeface="Arial" panose="020B0604020202020204" pitchFamily="34" charset="0"/>
              <a:buChar char="•"/>
            </a:pPr>
            <a:r>
              <a:rPr lang="en-US" sz="2000" dirty="0" smtClean="0"/>
              <a:t>If </a:t>
            </a:r>
            <a:r>
              <a:rPr lang="en-US" sz="2000" dirty="0"/>
              <a:t>you redefine a static member function in derived class, all the other overloaded functions in base class are hidden.</a:t>
            </a:r>
          </a:p>
          <a:p>
            <a:pPr marL="342900" indent="-342900">
              <a:buFont typeface="Arial" panose="020B0604020202020204" pitchFamily="34" charset="0"/>
              <a:buChar char="•"/>
            </a:pPr>
            <a:r>
              <a:rPr lang="en-US" sz="2000" dirty="0"/>
              <a:t>Static Member functions can never be virtual. </a:t>
            </a:r>
          </a:p>
        </p:txBody>
      </p:sp>
      <p:sp>
        <p:nvSpPr>
          <p:cNvPr id="46"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737603" y="4482794"/>
            <a:ext cx="730426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smtClean="0"/>
              <a:t>Derived </a:t>
            </a:r>
            <a:r>
              <a:rPr lang="en-US" sz="2000" dirty="0"/>
              <a:t>class can inherit all base class methods except:</a:t>
            </a:r>
          </a:p>
          <a:p>
            <a:pPr marL="342900" indent="-342900" algn="just">
              <a:lnSpc>
                <a:spcPts val="2880"/>
              </a:lnSpc>
              <a:buFont typeface="Arial" panose="020B0604020202020204" pitchFamily="34" charset="0"/>
              <a:buChar char="•"/>
            </a:pPr>
            <a:r>
              <a:rPr lang="en-US" sz="2000" dirty="0"/>
              <a:t>Constructors, destructors and copy constructors of the base class.</a:t>
            </a:r>
          </a:p>
          <a:p>
            <a:pPr marL="342900" indent="-342900" algn="just">
              <a:lnSpc>
                <a:spcPts val="2880"/>
              </a:lnSpc>
              <a:buFont typeface="Arial" panose="020B0604020202020204" pitchFamily="34" charset="0"/>
              <a:buChar char="•"/>
            </a:pPr>
            <a:r>
              <a:rPr lang="en-US" sz="2000" dirty="0"/>
              <a:t>Overloaded operators of the base class.</a:t>
            </a:r>
          </a:p>
          <a:p>
            <a:pPr marL="342900" indent="-342900" algn="just">
              <a:lnSpc>
                <a:spcPts val="2880"/>
              </a:lnSpc>
              <a:buFont typeface="Arial" panose="020B0604020202020204" pitchFamily="34" charset="0"/>
              <a:buChar char="•"/>
            </a:pPr>
            <a:r>
              <a:rPr lang="en-US" sz="2000" dirty="0"/>
              <a:t>The friend functions of the base class.</a:t>
            </a:r>
          </a:p>
        </p:txBody>
      </p:sp>
    </p:spTree>
    <p:extLst>
      <p:ext uri="{BB962C8B-B14F-4D97-AF65-F5344CB8AC3E}">
        <p14:creationId xmlns:p14="http://schemas.microsoft.com/office/powerpoint/2010/main" val="201831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fontScale="70000" lnSpcReduction="20000"/>
          </a:bodyPr>
          <a:lstStyle/>
          <a:p>
            <a:r>
              <a:rPr lang="en-US" altLang="ko-KR" sz="3600" b="1" dirty="0" smtClean="0">
                <a:latin typeface="Segoe UI" panose="020B0502040204020203" pitchFamily="34" charset="0"/>
                <a:cs typeface="Segoe UI" panose="020B0502040204020203" pitchFamily="34" charset="0"/>
              </a:rPr>
              <a:t>Calling base and derived class method using base reference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893" y="583325"/>
            <a:ext cx="9128108" cy="6340503"/>
            <a:chOff x="803640" y="3362835"/>
            <a:chExt cx="2153425" cy="7267911"/>
          </a:xfrm>
        </p:grpSpPr>
        <p:sp>
          <p:nvSpPr>
            <p:cNvPr id="24" name="TextBox 23"/>
            <p:cNvSpPr txBox="1"/>
            <p:nvPr/>
          </p:nvSpPr>
          <p:spPr>
            <a:xfrm>
              <a:off x="803640" y="3469024"/>
              <a:ext cx="2153425" cy="7161722"/>
            </a:xfrm>
            <a:prstGeom prst="rect">
              <a:avLst/>
            </a:prstGeom>
            <a:noFill/>
          </p:spPr>
          <p:txBody>
            <a:bodyPr wrap="square" numCol="2" rtlCol="0">
              <a:spAutoFit/>
            </a:bodyPr>
            <a:lstStyle/>
            <a:p>
              <a:pPr algn="just"/>
              <a:r>
                <a:rPr lang="en-US" sz="2000" b="1" dirty="0">
                  <a:solidFill>
                    <a:srgbClr val="FFFF00"/>
                  </a:solidFill>
                </a:rPr>
                <a:t>#include &lt;iostream&gt;</a:t>
              </a:r>
            </a:p>
            <a:p>
              <a:pPr algn="just"/>
              <a:r>
                <a:rPr lang="en-US" sz="2000" b="1" dirty="0">
                  <a:solidFill>
                    <a:srgbClr val="FFFF00"/>
                  </a:solidFill>
                </a:rPr>
                <a:t>using namespace </a:t>
              </a:r>
              <a:r>
                <a:rPr lang="en-US" sz="2000" b="1" dirty="0" err="1">
                  <a:solidFill>
                    <a:srgbClr val="FFFF00"/>
                  </a:solidFill>
                </a:rPr>
                <a:t>std</a:t>
              </a:r>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Foo</a:t>
              </a:r>
            </a:p>
            <a:p>
              <a:pPr algn="just"/>
              <a:r>
                <a:rPr lang="en-US" sz="2000" b="1" dirty="0">
                  <a:solidFill>
                    <a:srgbClr val="FFFF00"/>
                  </a:solidFill>
                </a:rPr>
                <a:t>{</a:t>
              </a:r>
            </a:p>
            <a:p>
              <a:pPr algn="just"/>
              <a:r>
                <a:rPr lang="en-US" sz="2000" b="1" dirty="0">
                  <a:solidFill>
                    <a:srgbClr val="FFFF00"/>
                  </a:solidFill>
                </a:rPr>
                <a:t>public:</a:t>
              </a:r>
            </a:p>
            <a:p>
              <a:pPr algn="just"/>
              <a:r>
                <a:rPr lang="en-US" sz="2000" b="1" dirty="0">
                  <a:solidFill>
                    <a:srgbClr val="FFFF00"/>
                  </a:solidFill>
                </a:rPr>
                <a:t>    </a:t>
              </a:r>
              <a:r>
                <a:rPr lang="en-US" sz="2000" b="1" dirty="0" err="1">
                  <a:solidFill>
                    <a:srgbClr val="FFFF00"/>
                  </a:solidFill>
                </a:rPr>
                <a:t>int</a:t>
              </a:r>
              <a:r>
                <a:rPr lang="en-US" sz="2000" b="1" dirty="0">
                  <a:solidFill>
                    <a:srgbClr val="FFFF00"/>
                  </a:solidFill>
                </a:rPr>
                <a:t> x;</a:t>
              </a:r>
            </a:p>
            <a:p>
              <a:pPr algn="just"/>
              <a:endParaRPr lang="en-US" sz="2000" b="1" dirty="0">
                <a:solidFill>
                  <a:srgbClr val="FFFF00"/>
                </a:solidFill>
              </a:endParaRPr>
            </a:p>
            <a:p>
              <a:pPr algn="just"/>
              <a:r>
                <a:rPr lang="en-US" sz="2000" b="1" dirty="0">
                  <a:solidFill>
                    <a:srgbClr val="FFFF00"/>
                  </a:solidFill>
                </a:rPr>
                <a:t>    virtual void printStuff()</a:t>
              </a:r>
            </a:p>
            <a:p>
              <a:pPr algn="just"/>
              <a:r>
                <a:rPr lang="en-US" sz="2000" b="1" dirty="0">
                  <a:solidFill>
                    <a:srgbClr val="FFFF00"/>
                  </a:solidFill>
                </a:rPr>
                <a:t>    {</a:t>
              </a:r>
            </a:p>
            <a:p>
              <a:pPr algn="just"/>
              <a:r>
                <a:rPr lang="en-US" sz="2000" b="1" dirty="0">
                  <a:solidFill>
                    <a:srgbClr val="FFFF00"/>
                  </a:solidFill>
                </a:rPr>
                <a:t> </a:t>
              </a:r>
              <a:r>
                <a:rPr lang="en-US" sz="2000" b="1" dirty="0" err="1" smtClean="0">
                  <a:solidFill>
                    <a:srgbClr val="FFFF00"/>
                  </a:solidFill>
                </a:rPr>
                <a:t>cout</a:t>
              </a:r>
              <a:r>
                <a:rPr lang="en-US" sz="2000" b="1" dirty="0">
                  <a:solidFill>
                    <a:srgbClr val="FFFF00"/>
                  </a:solidFill>
                </a:rPr>
                <a:t>&lt;&lt;"</a:t>
              </a:r>
              <a:r>
                <a:rPr lang="en-US" sz="2000" b="1" dirty="0" err="1" smtClean="0">
                  <a:solidFill>
                    <a:srgbClr val="FFFF00"/>
                  </a:solidFill>
                </a:rPr>
                <a:t>BaseFoo</a:t>
              </a:r>
              <a:r>
                <a:rPr lang="en-US" sz="2000" b="1" dirty="0" smtClean="0">
                  <a:solidFill>
                    <a:srgbClr val="FFFF00"/>
                  </a:solidFill>
                </a:rPr>
                <a:t>                              </a:t>
              </a:r>
              <a:r>
                <a:rPr lang="en-US" sz="2000" b="1" dirty="0" err="1" smtClean="0">
                  <a:solidFill>
                    <a:srgbClr val="FFFF00"/>
                  </a:solidFill>
                </a:rPr>
                <a:t>printStuff</a:t>
              </a:r>
              <a:r>
                <a:rPr lang="en-US" sz="2000" b="1" dirty="0" smtClean="0">
                  <a:solidFill>
                    <a:srgbClr val="FFFF00"/>
                  </a:solidFill>
                </a:rPr>
                <a:t> </a:t>
              </a:r>
              <a:r>
                <a:rPr lang="en-US" sz="2000" b="1" dirty="0">
                  <a:solidFill>
                    <a:srgbClr val="FFFF00"/>
                  </a:solidFill>
                </a:rPr>
                <a:t>called"&lt;&lt;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class Bar : public Foo</a:t>
              </a:r>
            </a:p>
            <a:p>
              <a:pPr algn="just"/>
              <a:r>
                <a:rPr lang="en-US" sz="2000" b="1" dirty="0">
                  <a:solidFill>
                    <a:srgbClr val="FFFF00"/>
                  </a:solidFill>
                </a:rPr>
                <a:t>{</a:t>
              </a:r>
            </a:p>
            <a:p>
              <a:pPr algn="just"/>
              <a:r>
                <a:rPr lang="en-US" sz="2000" b="1" dirty="0">
                  <a:solidFill>
                    <a:srgbClr val="FFFF00"/>
                  </a:solidFill>
                </a:rPr>
                <a:t>public:</a:t>
              </a:r>
            </a:p>
            <a:p>
              <a:pPr algn="just"/>
              <a:r>
                <a:rPr lang="en-US" sz="2000" b="1" dirty="0">
                  <a:solidFill>
                    <a:srgbClr val="FFFF00"/>
                  </a:solidFill>
                </a:rPr>
                <a:t>    </a:t>
              </a:r>
              <a:r>
                <a:rPr lang="en-US" sz="2000" b="1" dirty="0" err="1">
                  <a:solidFill>
                    <a:srgbClr val="FFFF00"/>
                  </a:solidFill>
                </a:rPr>
                <a:t>int</a:t>
              </a:r>
              <a:r>
                <a:rPr lang="en-US" sz="2000" b="1" dirty="0">
                  <a:solidFill>
                    <a:srgbClr val="FFFF00"/>
                  </a:solidFill>
                </a:rPr>
                <a:t> y;</a:t>
              </a:r>
            </a:p>
            <a:p>
              <a:pPr algn="just"/>
              <a:endParaRPr lang="en-US" sz="2000" b="1" dirty="0" smtClean="0">
                <a:solidFill>
                  <a:srgbClr val="FFFF00"/>
                </a:solidFill>
              </a:endParaRPr>
            </a:p>
            <a:p>
              <a:pPr algn="just"/>
              <a:r>
                <a:rPr lang="en-US" sz="2000" b="1" dirty="0" smtClean="0">
                  <a:solidFill>
                    <a:srgbClr val="FFFF00"/>
                  </a:solidFill>
                </a:rPr>
                <a:t>    </a:t>
              </a:r>
              <a:r>
                <a:rPr lang="en-US" sz="2000" b="1" dirty="0">
                  <a:solidFill>
                    <a:srgbClr val="FFFF00"/>
                  </a:solidFill>
                </a:rPr>
                <a:t>void printStuff()</a:t>
              </a:r>
            </a:p>
            <a:p>
              <a:pPr algn="just"/>
              <a:r>
                <a:rPr lang="en-US" sz="2000" b="1" dirty="0">
                  <a:solidFill>
                    <a:srgbClr val="FFFF00"/>
                  </a:solidFill>
                </a:rPr>
                <a:t>    {</a:t>
              </a:r>
            </a:p>
            <a:p>
              <a:pPr algn="just"/>
              <a:r>
                <a:rPr lang="en-US" sz="2000" b="1" dirty="0">
                  <a:solidFill>
                    <a:srgbClr val="FFFF00"/>
                  </a:solidFill>
                </a:rPr>
                <a:t>        </a:t>
              </a:r>
              <a:r>
                <a:rPr lang="en-US" sz="2000" b="1" dirty="0" err="1">
                  <a:solidFill>
                    <a:srgbClr val="FFFF00"/>
                  </a:solidFill>
                </a:rPr>
                <a:t>cout</a:t>
              </a:r>
              <a:r>
                <a:rPr lang="en-US" sz="2000" b="1" dirty="0">
                  <a:solidFill>
                    <a:srgbClr val="FFFF00"/>
                  </a:solidFill>
                </a:rPr>
                <a:t>&lt;&lt;"derived Bar printStuff called"&lt;&lt;</a:t>
              </a:r>
              <a:r>
                <a:rPr lang="en-US" sz="2000" b="1" dirty="0" err="1">
                  <a:solidFill>
                    <a:srgbClr val="FFFF00"/>
                  </a:solidFill>
                </a:rPr>
                <a:t>endl</a:t>
              </a:r>
              <a:r>
                <a:rPr lang="en-US" sz="2000" b="1" dirty="0">
                  <a:solidFill>
                    <a:srgbClr val="FFFF00"/>
                  </a:solidFill>
                </a:rPr>
                <a:t>;</a:t>
              </a:r>
            </a:p>
            <a:p>
              <a:pPr algn="just"/>
              <a:r>
                <a:rPr lang="en-US" sz="2000" b="1" dirty="0">
                  <a:solidFill>
                    <a:srgbClr val="FFFF00"/>
                  </a:solidFill>
                </a:rPr>
                <a:t>    }</a:t>
              </a:r>
            </a:p>
            <a:p>
              <a:pPr algn="just"/>
              <a:r>
                <a:rPr lang="en-US" sz="2000" b="1" dirty="0">
                  <a:solidFill>
                    <a:srgbClr val="FFFF00"/>
                  </a:solidFill>
                </a:rPr>
                <a:t>};</a:t>
              </a: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endParaRPr lang="en-US" sz="2000" b="1" dirty="0">
                <a:solidFill>
                  <a:srgbClr val="FFFF00"/>
                </a:solidFill>
              </a:endParaRPr>
            </a:p>
            <a:p>
              <a:pPr algn="just"/>
              <a:r>
                <a:rPr lang="en-US" sz="2000" b="1" dirty="0">
                  <a:solidFill>
                    <a:srgbClr val="FFFF00"/>
                  </a:solidFill>
                </a:rPr>
                <a:t>    Foo *foo=new Foo;</a:t>
              </a:r>
            </a:p>
            <a:p>
              <a:pPr algn="just"/>
              <a:r>
                <a:rPr lang="en-US" sz="2000" b="1" dirty="0">
                  <a:solidFill>
                    <a:srgbClr val="FFFF00"/>
                  </a:solidFill>
                </a:rPr>
                <a:t>    foo-&gt;printStuff();/////this call the base function</a:t>
              </a:r>
            </a:p>
            <a:p>
              <a:pPr algn="just"/>
              <a:r>
                <a:rPr lang="en-US" sz="2000" b="1" dirty="0">
                  <a:solidFill>
                    <a:srgbClr val="FFFF00"/>
                  </a:solidFill>
                </a:rPr>
                <a:t>    foo=new Bar;</a:t>
              </a:r>
            </a:p>
            <a:p>
              <a:pPr algn="just"/>
              <a:r>
                <a:rPr lang="en-US" sz="2000" b="1" dirty="0">
                  <a:solidFill>
                    <a:srgbClr val="FFFF00"/>
                  </a:solidFill>
                </a:rPr>
                <a:t>    foo-&gt;printStuff();</a:t>
              </a:r>
            </a:p>
            <a:p>
              <a:pPr algn="just"/>
              <a:r>
                <a:rPr lang="en-US" sz="2000" b="1" dirty="0">
                  <a:solidFill>
                    <a:srgbClr val="FFFF00"/>
                  </a:solidFill>
                </a:rPr>
                <a:t>}</a:t>
              </a:r>
            </a:p>
            <a:p>
              <a:pPr algn="just"/>
              <a:r>
                <a:rPr lang="en-US" sz="2000" b="1" u="sng" dirty="0" smtClean="0">
                  <a:solidFill>
                    <a:srgbClr val="92D050"/>
                  </a:solidFill>
                </a:rPr>
                <a:t>Output:</a:t>
              </a:r>
            </a:p>
            <a:p>
              <a:pPr algn="just"/>
              <a:r>
                <a:rPr lang="en-US" sz="2000" dirty="0" smtClean="0">
                  <a:solidFill>
                    <a:srgbClr val="FFFF00"/>
                  </a:solidFill>
                </a:rPr>
                <a:t>	Base </a:t>
              </a:r>
              <a:r>
                <a:rPr lang="en-US" sz="2000" dirty="0">
                  <a:solidFill>
                    <a:srgbClr val="FFFF00"/>
                  </a:solidFill>
                </a:rPr>
                <a:t>Foo printStuff called</a:t>
              </a:r>
            </a:p>
            <a:p>
              <a:pPr algn="just"/>
              <a:r>
                <a:rPr lang="en-US" sz="2000" dirty="0" smtClean="0">
                  <a:solidFill>
                    <a:srgbClr val="FFFF00"/>
                  </a:solidFill>
                </a:rPr>
                <a:t>	derived </a:t>
              </a:r>
              <a:r>
                <a:rPr lang="en-US" sz="2000" dirty="0">
                  <a:solidFill>
                    <a:srgbClr val="FFFF00"/>
                  </a:solidFill>
                </a:rPr>
                <a:t>Bar printStuff </a:t>
              </a:r>
              <a:r>
                <a:rPr lang="en-US" sz="2000" dirty="0" smtClean="0">
                  <a:solidFill>
                    <a:srgbClr val="FFFF00"/>
                  </a:solidFill>
                </a:rPr>
                <a:t>called</a:t>
              </a:r>
              <a:endParaRPr lang="en-US" sz="2000" b="1" dirty="0">
                <a:solidFill>
                  <a:srgbClr val="FFFF00"/>
                </a:solidFill>
              </a:endParaRPr>
            </a:p>
          </p:txBody>
        </p:sp>
        <p:sp>
          <p:nvSpPr>
            <p:cNvPr id="25" name="TextBox 24"/>
            <p:cNvSpPr txBox="1"/>
            <p:nvPr/>
          </p:nvSpPr>
          <p:spPr>
            <a:xfrm>
              <a:off x="803640" y="3362835"/>
              <a:ext cx="2059657" cy="430602"/>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2791020" y="583325"/>
            <a:ext cx="1281574" cy="461665"/>
          </a:xfrm>
          <a:prstGeom prst="rect">
            <a:avLst/>
          </a:prstGeom>
          <a:noFill/>
        </p:spPr>
        <p:txBody>
          <a:bodyPr wrap="square" rtlCol="0">
            <a:spAutoFit/>
          </a:bodyPr>
          <a:lstStyle/>
          <a:p>
            <a:r>
              <a:rPr lang="en-US" altLang="ko-KR" sz="2400" b="1" dirty="0" smtClean="0">
                <a:solidFill>
                  <a:schemeClr val="bg1"/>
                </a:solidFill>
                <a:cs typeface="Arial" pitchFamily="34" charset="0"/>
              </a:rPr>
              <a:t>Example:</a:t>
            </a:r>
            <a:endParaRPr lang="en-US" altLang="ko-KR" sz="2400" b="1" dirty="0">
              <a:solidFill>
                <a:schemeClr val="bg1"/>
              </a:solidFill>
              <a:cs typeface="Arial" pitchFamily="34" charset="0"/>
            </a:endParaRPr>
          </a:p>
        </p:txBody>
      </p:sp>
    </p:spTree>
    <p:extLst>
      <p:ext uri="{BB962C8B-B14F-4D97-AF65-F5344CB8AC3E}">
        <p14:creationId xmlns:p14="http://schemas.microsoft.com/office/powerpoint/2010/main" val="244909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814156"/>
            <a:ext cx="9144793" cy="5665471"/>
          </a:xfrm>
          <a:prstGeom prst="rect">
            <a:avLst/>
          </a:prstGeom>
        </p:spPr>
      </p:pic>
      <p:sp>
        <p:nvSpPr>
          <p:cNvPr id="2" name="Text Placeholder 1"/>
          <p:cNvSpPr>
            <a:spLocks noGrp="1"/>
          </p:cNvSpPr>
          <p:nvPr>
            <p:ph type="body" sz="quarter" idx="10"/>
          </p:nvPr>
        </p:nvSpPr>
        <p:spPr>
          <a:xfrm>
            <a:off x="0" y="51773"/>
            <a:ext cx="9144000" cy="712931"/>
          </a:xfrm>
        </p:spPr>
        <p:txBody>
          <a:bodyPr>
            <a:normAutofit fontScale="70000" lnSpcReduction="20000"/>
          </a:bodyPr>
          <a:lstStyle/>
          <a:p>
            <a:r>
              <a:rPr lang="en-US" altLang="ko-KR" sz="3600" b="1" dirty="0" smtClean="0">
                <a:latin typeface="Segoe UI" panose="020B0502040204020203" pitchFamily="34" charset="0"/>
                <a:cs typeface="Segoe UI" panose="020B0502040204020203" pitchFamily="34" charset="0"/>
              </a:rPr>
              <a:t>Calling base and derived class method using derived reference</a:t>
            </a:r>
            <a:endParaRPr lang="ko-KR" altLang="en-US" sz="3600" b="1" dirty="0">
              <a:latin typeface="Segoe UI" panose="020B0502040204020203" pitchFamily="34" charset="0"/>
              <a:cs typeface="Segoe UI" panose="020B0502040204020203" pitchFamily="34" charset="0"/>
            </a:endParaRPr>
          </a:p>
        </p:txBody>
      </p:sp>
      <p:grpSp>
        <p:nvGrpSpPr>
          <p:cNvPr id="23" name="Group 22"/>
          <p:cNvGrpSpPr/>
          <p:nvPr/>
        </p:nvGrpSpPr>
        <p:grpSpPr>
          <a:xfrm>
            <a:off x="15893" y="996721"/>
            <a:ext cx="9128108" cy="5620315"/>
            <a:chOff x="803640" y="3362835"/>
            <a:chExt cx="2153425" cy="6843379"/>
          </a:xfrm>
        </p:grpSpPr>
        <p:sp>
          <p:nvSpPr>
            <p:cNvPr id="24" name="TextBox 23"/>
            <p:cNvSpPr txBox="1"/>
            <p:nvPr/>
          </p:nvSpPr>
          <p:spPr>
            <a:xfrm>
              <a:off x="803640" y="3469024"/>
              <a:ext cx="2153425" cy="6737190"/>
            </a:xfrm>
            <a:prstGeom prst="rect">
              <a:avLst/>
            </a:prstGeom>
            <a:noFill/>
          </p:spPr>
          <p:txBody>
            <a:bodyPr wrap="square" numCol="2" rtlCol="0">
              <a:spAutoFit/>
            </a:bodyPr>
            <a:lstStyle/>
            <a:p>
              <a:pPr algn="just"/>
              <a:endParaRPr lang="en-US" sz="2000" b="1" dirty="0">
                <a:solidFill>
                  <a:srgbClr val="FFFF00"/>
                </a:solidFill>
              </a:endParaRPr>
            </a:p>
            <a:p>
              <a:pPr algn="just"/>
              <a:r>
                <a:rPr lang="en-US" sz="2000" b="1" dirty="0">
                  <a:solidFill>
                    <a:srgbClr val="FFFF00"/>
                  </a:solidFill>
                </a:rPr>
                <a:t>#include &lt;iostream&gt;</a:t>
              </a:r>
            </a:p>
            <a:p>
              <a:pPr algn="just"/>
              <a:endParaRPr lang="en-US" sz="2000" b="1" dirty="0">
                <a:solidFill>
                  <a:srgbClr val="FFFF00"/>
                </a:solidFill>
              </a:endParaRPr>
            </a:p>
            <a:p>
              <a:pPr algn="just"/>
              <a:r>
                <a:rPr lang="en-US" sz="2000" b="1" dirty="0">
                  <a:solidFill>
                    <a:srgbClr val="FFFF00"/>
                  </a:solidFill>
                </a:rPr>
                <a:t>class Base{</a:t>
              </a:r>
            </a:p>
            <a:p>
              <a:pPr algn="just"/>
              <a:r>
                <a:rPr lang="en-US" sz="2000" b="1" dirty="0">
                  <a:solidFill>
                    <a:srgbClr val="FFFF00"/>
                  </a:solidFill>
                </a:rPr>
                <a:t>  public:</a:t>
              </a:r>
            </a:p>
            <a:p>
              <a:pPr algn="just"/>
              <a:r>
                <a:rPr lang="en-US" sz="2000" b="1" dirty="0">
                  <a:solidFill>
                    <a:srgbClr val="FFFF00"/>
                  </a:solidFill>
                </a:rPr>
                <a:t>    void foo</a:t>
              </a:r>
              <a:r>
                <a:rPr lang="en-US" sz="2000" b="1" dirty="0" smtClean="0">
                  <a:solidFill>
                    <a:srgbClr val="FFFF00"/>
                  </a:solidFill>
                </a:rPr>
                <a:t>()</a:t>
              </a:r>
            </a:p>
            <a:p>
              <a:pPr algn="just"/>
              <a:r>
                <a:rPr lang="en-US" sz="2000" b="1" dirty="0">
                  <a:solidFill>
                    <a:srgbClr val="FFFF00"/>
                  </a:solidFill>
                </a:rPr>
                <a:t>	</a:t>
              </a:r>
              <a:r>
                <a:rPr lang="en-US" sz="2000" b="1" dirty="0" smtClean="0">
                  <a:solidFill>
                    <a:srgbClr val="FFFF00"/>
                  </a:solidFill>
                </a:rPr>
                <a:t>{</a:t>
              </a:r>
            </a:p>
            <a:p>
              <a:pPr algn="just"/>
              <a:r>
                <a:rPr lang="en-US" sz="2000" b="1" dirty="0" smtClean="0">
                  <a:solidFill>
                    <a:srgbClr val="FFFF00"/>
                  </a:solidFill>
                </a:rPr>
                <a:t>		</a:t>
              </a:r>
              <a:r>
                <a:rPr lang="en-US" sz="2000" b="1" dirty="0" err="1" smtClean="0">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&lt;&lt;"base</a:t>
              </a:r>
              <a:r>
                <a:rPr lang="en-US" sz="2000" b="1" dirty="0" smtClean="0">
                  <a:solidFill>
                    <a:srgbClr val="FFFF00"/>
                  </a:solidFill>
                </a:rPr>
                <a:t>";</a:t>
              </a:r>
            </a:p>
            <a:p>
              <a:pPr algn="just"/>
              <a:r>
                <a:rPr lang="en-US" sz="2000" b="1" dirty="0" smtClean="0">
                  <a:solidFill>
                    <a:srgbClr val="FFFF00"/>
                  </a:solidFill>
                </a:rPr>
                <a:t>	}</a:t>
              </a:r>
              <a:endParaRPr lang="en-US" sz="2000" b="1" dirty="0">
                <a:solidFill>
                  <a:srgbClr val="FFFF00"/>
                </a:solidFill>
              </a:endParaRPr>
            </a:p>
            <a:p>
              <a:pPr algn="just"/>
              <a:r>
                <a:rPr lang="en-US" sz="2000" b="1" dirty="0">
                  <a:solidFill>
                    <a:srgbClr val="FFFF00"/>
                  </a:solidFill>
                </a:rPr>
                <a:t>};</a:t>
              </a:r>
            </a:p>
            <a:p>
              <a:pPr algn="just"/>
              <a:r>
                <a:rPr lang="en-US" sz="2000" b="1" dirty="0" smtClean="0">
                  <a:solidFill>
                    <a:srgbClr val="FFFF00"/>
                  </a:solidFill>
                </a:rPr>
                <a:t>class </a:t>
              </a:r>
              <a:r>
                <a:rPr lang="en-US" sz="2000" b="1" dirty="0">
                  <a:solidFill>
                    <a:srgbClr val="FFFF00"/>
                  </a:solidFill>
                </a:rPr>
                <a:t>Derived : public Base</a:t>
              </a:r>
            </a:p>
            <a:p>
              <a:pPr algn="just"/>
              <a:r>
                <a:rPr lang="en-US" sz="2000" b="1" dirty="0">
                  <a:solidFill>
                    <a:srgbClr val="FFFF00"/>
                  </a:solidFill>
                </a:rPr>
                <a:t>{</a:t>
              </a:r>
            </a:p>
            <a:p>
              <a:pPr algn="just"/>
              <a:r>
                <a:rPr lang="en-US" sz="2000" b="1" dirty="0">
                  <a:solidFill>
                    <a:srgbClr val="FFFF00"/>
                  </a:solidFill>
                </a:rPr>
                <a:t>  public:</a:t>
              </a:r>
            </a:p>
            <a:p>
              <a:pPr algn="just"/>
              <a:r>
                <a:rPr lang="en-US" sz="2000" b="1" dirty="0">
                  <a:solidFill>
                    <a:srgbClr val="FFFF00"/>
                  </a:solidFill>
                </a:rPr>
                <a:t>    void foo</a:t>
              </a:r>
              <a:r>
                <a:rPr lang="en-US" sz="2000" b="1" dirty="0" smtClean="0">
                  <a:solidFill>
                    <a:srgbClr val="FFFF00"/>
                  </a:solidFill>
                </a:rPr>
                <a:t>()</a:t>
              </a:r>
            </a:p>
            <a:p>
              <a:pPr algn="just"/>
              <a:r>
                <a:rPr lang="en-US" sz="2000" b="1" dirty="0">
                  <a:solidFill>
                    <a:srgbClr val="FFFF00"/>
                  </a:solidFill>
                </a:rPr>
                <a:t>	</a:t>
              </a:r>
              <a:r>
                <a:rPr lang="en-US" sz="2000" b="1" dirty="0" smtClean="0">
                  <a:solidFill>
                    <a:srgbClr val="FFFF00"/>
                  </a:solidFill>
                </a:rPr>
                <a:t>{</a:t>
              </a:r>
            </a:p>
            <a:p>
              <a:pPr algn="just"/>
              <a:r>
                <a:rPr lang="en-US" sz="2000" b="1" dirty="0">
                  <a:solidFill>
                    <a:srgbClr val="FFFF00"/>
                  </a:solidFill>
                </a:rPr>
                <a:t>	</a:t>
              </a:r>
              <a:r>
                <a:rPr lang="en-US" sz="2000" b="1" dirty="0" smtClean="0">
                  <a:solidFill>
                    <a:srgbClr val="FFFF00"/>
                  </a:solidFill>
                </a:rPr>
                <a:t>	</a:t>
              </a:r>
              <a:r>
                <a:rPr lang="en-US" sz="2000" b="1" dirty="0" err="1" smtClean="0">
                  <a:solidFill>
                    <a:srgbClr val="FFFF00"/>
                  </a:solidFill>
                </a:rPr>
                <a:t>std</a:t>
              </a:r>
              <a:r>
                <a:rPr lang="en-US" sz="2000" b="1" dirty="0">
                  <a:solidFill>
                    <a:srgbClr val="FFFF00"/>
                  </a:solidFill>
                </a:rPr>
                <a:t>::</a:t>
              </a:r>
              <a:r>
                <a:rPr lang="en-US" sz="2000" b="1" dirty="0" err="1">
                  <a:solidFill>
                    <a:srgbClr val="FFFF00"/>
                  </a:solidFill>
                </a:rPr>
                <a:t>cout</a:t>
              </a:r>
              <a:r>
                <a:rPr lang="en-US" sz="2000" b="1" dirty="0">
                  <a:solidFill>
                    <a:srgbClr val="FFFF00"/>
                  </a:solidFill>
                </a:rPr>
                <a:t>&lt;&lt;"derived</a:t>
              </a:r>
              <a:r>
                <a:rPr lang="en-US" sz="2000" b="1" dirty="0" smtClean="0">
                  <a:solidFill>
                    <a:srgbClr val="FFFF00"/>
                  </a:solidFill>
                </a:rPr>
                <a:t>";</a:t>
              </a:r>
            </a:p>
            <a:p>
              <a:pPr algn="just"/>
              <a:r>
                <a:rPr lang="en-US" sz="2000" b="1" dirty="0">
                  <a:solidFill>
                    <a:srgbClr val="FFFF00"/>
                  </a:solidFill>
                </a:rPr>
                <a:t>	</a:t>
              </a:r>
              <a:r>
                <a:rPr lang="en-US" sz="2000" b="1" dirty="0" smtClean="0">
                  <a:solidFill>
                    <a:srgbClr val="FFFF00"/>
                  </a:solidFill>
                </a:rPr>
                <a:t>}</a:t>
              </a:r>
              <a:endParaRPr lang="en-US" sz="2000" b="1" dirty="0">
                <a:solidFill>
                  <a:srgbClr val="FFFF00"/>
                </a:solidFill>
              </a:endParaRPr>
            </a:p>
            <a:p>
              <a:pPr algn="just"/>
              <a:r>
                <a:rPr lang="en-US" sz="2000" b="1" dirty="0">
                  <a:solidFill>
                    <a:srgbClr val="FFFF00"/>
                  </a:solidFill>
                </a:rPr>
                <a:t>};</a:t>
              </a:r>
            </a:p>
            <a:p>
              <a:pPr algn="just"/>
              <a:endParaRPr lang="en-US" sz="2000" b="1" dirty="0">
                <a:solidFill>
                  <a:srgbClr val="FFFF00"/>
                </a:solidFill>
              </a:endParaRPr>
            </a:p>
            <a:p>
              <a:pPr algn="just"/>
              <a:r>
                <a:rPr lang="en-US" sz="2000" b="1" dirty="0" err="1">
                  <a:solidFill>
                    <a:srgbClr val="FFFF00"/>
                  </a:solidFill>
                </a:rPr>
                <a:t>int</a:t>
              </a:r>
              <a:r>
                <a:rPr lang="en-US" sz="2000" b="1" dirty="0">
                  <a:solidFill>
                    <a:srgbClr val="FFFF00"/>
                  </a:solidFill>
                </a:rPr>
                <a:t> main()</a:t>
              </a:r>
            </a:p>
            <a:p>
              <a:pPr algn="just"/>
              <a:r>
                <a:rPr lang="en-US" sz="2000" b="1" dirty="0">
                  <a:solidFill>
                    <a:srgbClr val="FFFF00"/>
                  </a:solidFill>
                </a:rPr>
                <a:t>{</a:t>
              </a:r>
            </a:p>
            <a:p>
              <a:pPr algn="just"/>
              <a:r>
                <a:rPr lang="en-US" sz="2000" b="1" dirty="0">
                  <a:solidFill>
                    <a:srgbClr val="FFFF00"/>
                  </a:solidFill>
                </a:rPr>
                <a:t>  Derived bar;</a:t>
              </a:r>
            </a:p>
            <a:p>
              <a:pPr algn="just"/>
              <a:r>
                <a:rPr lang="en-US" sz="2000" b="1" dirty="0">
                  <a:solidFill>
                    <a:srgbClr val="FFFF00"/>
                  </a:solidFill>
                </a:rPr>
                <a:t>  //call Base::foo() from bar here?</a:t>
              </a:r>
            </a:p>
            <a:p>
              <a:pPr algn="just"/>
              <a:r>
                <a:rPr lang="en-US" sz="2000" b="1" dirty="0">
                  <a:solidFill>
                    <a:srgbClr val="FFFF00"/>
                  </a:solidFill>
                </a:rPr>
                <a:t>  </a:t>
              </a:r>
              <a:r>
                <a:rPr lang="en-US" sz="2000" b="1" dirty="0" err="1">
                  <a:solidFill>
                    <a:srgbClr val="FFFF00"/>
                  </a:solidFill>
                </a:rPr>
                <a:t>bar.Base</a:t>
              </a:r>
              <a:r>
                <a:rPr lang="en-US" sz="2000" b="1" dirty="0">
                  <a:solidFill>
                    <a:srgbClr val="FFFF00"/>
                  </a:solidFill>
                </a:rPr>
                <a:t>::foo(); // using a qualified-id</a:t>
              </a:r>
            </a:p>
            <a:p>
              <a:pPr algn="just"/>
              <a:r>
                <a:rPr lang="en-US" sz="2000" b="1" dirty="0">
                  <a:solidFill>
                    <a:srgbClr val="FFFF00"/>
                  </a:solidFill>
                </a:rPr>
                <a:t>  return 0;</a:t>
              </a:r>
            </a:p>
            <a:p>
              <a:pPr algn="just"/>
              <a:r>
                <a:rPr lang="en-US" sz="2000" b="1" dirty="0" smtClean="0">
                  <a:solidFill>
                    <a:srgbClr val="FFFF00"/>
                  </a:solidFill>
                </a:rPr>
                <a:t>}</a:t>
              </a:r>
            </a:p>
            <a:p>
              <a:pPr algn="just"/>
              <a:endParaRPr lang="en-US" sz="2000" b="1" dirty="0" smtClean="0">
                <a:solidFill>
                  <a:srgbClr val="92D050"/>
                </a:solidFill>
              </a:endParaRPr>
            </a:p>
            <a:p>
              <a:pPr algn="just"/>
              <a:r>
                <a:rPr lang="en-US" sz="2000" b="1" u="sng" dirty="0" smtClean="0">
                  <a:solidFill>
                    <a:srgbClr val="92D050"/>
                  </a:solidFill>
                </a:rPr>
                <a:t>Output:</a:t>
              </a:r>
            </a:p>
            <a:p>
              <a:pPr algn="just"/>
              <a:r>
                <a:rPr lang="en-US" sz="2000" dirty="0" smtClean="0">
                  <a:solidFill>
                    <a:srgbClr val="FFFF00"/>
                  </a:solidFill>
                </a:rPr>
                <a:t>	base</a:t>
              </a:r>
              <a:endParaRPr lang="en-US" sz="2000" b="1" dirty="0">
                <a:solidFill>
                  <a:srgbClr val="FFFF00"/>
                </a:solidFill>
              </a:endParaRPr>
            </a:p>
          </p:txBody>
        </p:sp>
        <p:sp>
          <p:nvSpPr>
            <p:cNvPr id="25" name="TextBox 24"/>
            <p:cNvSpPr txBox="1"/>
            <p:nvPr/>
          </p:nvSpPr>
          <p:spPr>
            <a:xfrm>
              <a:off x="803640" y="3362835"/>
              <a:ext cx="2059657" cy="430602"/>
            </a:xfrm>
            <a:prstGeom prst="rect">
              <a:avLst/>
            </a:prstGeom>
            <a:noFill/>
          </p:spPr>
          <p:txBody>
            <a:bodyPr wrap="square" rtlCol="0">
              <a:spAutoFit/>
            </a:bodyPr>
            <a:lstStyle/>
            <a:p>
              <a:endParaRPr lang="ko-KR" altLang="en-US" sz="1867" b="1" dirty="0">
                <a:cs typeface="Arial" pitchFamily="34" charset="0"/>
              </a:endParaRPr>
            </a:p>
          </p:txBody>
        </p:sp>
      </p:grpSp>
      <p:sp>
        <p:nvSpPr>
          <p:cNvPr id="13" name="TextBox 12"/>
          <p:cNvSpPr txBox="1"/>
          <p:nvPr/>
        </p:nvSpPr>
        <p:spPr>
          <a:xfrm>
            <a:off x="2791020" y="583325"/>
            <a:ext cx="1281574" cy="461665"/>
          </a:xfrm>
          <a:prstGeom prst="rect">
            <a:avLst/>
          </a:prstGeom>
          <a:noFill/>
        </p:spPr>
        <p:txBody>
          <a:bodyPr wrap="square" rtlCol="0">
            <a:spAutoFit/>
          </a:bodyPr>
          <a:lstStyle/>
          <a:p>
            <a:r>
              <a:rPr lang="en-US" altLang="ko-KR" sz="2400" b="1" dirty="0" smtClean="0">
                <a:solidFill>
                  <a:schemeClr val="bg1"/>
                </a:solidFill>
                <a:cs typeface="Arial" pitchFamily="34" charset="0"/>
              </a:rPr>
              <a:t>Example:</a:t>
            </a:r>
            <a:endParaRPr lang="en-US" altLang="ko-KR" sz="2400" b="1" dirty="0">
              <a:solidFill>
                <a:schemeClr val="bg1"/>
              </a:solidFill>
              <a:cs typeface="Arial" pitchFamily="34" charset="0"/>
            </a:endParaRPr>
          </a:p>
        </p:txBody>
      </p:sp>
    </p:spTree>
    <p:extLst>
      <p:ext uri="{BB962C8B-B14F-4D97-AF65-F5344CB8AC3E}">
        <p14:creationId xmlns:p14="http://schemas.microsoft.com/office/powerpoint/2010/main" val="298846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a:bodyPr>
          <a:lstStyle/>
          <a:p>
            <a:r>
              <a:rPr lang="en-US" altLang="ko-KR" sz="3600" b="1" dirty="0" smtClean="0">
                <a:latin typeface="Segoe UI" panose="020B0502040204020203" pitchFamily="34" charset="0"/>
                <a:cs typeface="Segoe UI" panose="020B0502040204020203" pitchFamily="34" charset="0"/>
              </a:rPr>
              <a:t>Inheritance Types</a:t>
            </a:r>
            <a:endParaRPr lang="ko-KR" altLang="en-US" sz="3600"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4"/>
          <a:stretch>
            <a:fillRect/>
          </a:stretch>
        </p:blipFill>
        <p:spPr>
          <a:xfrm>
            <a:off x="217697" y="1448962"/>
            <a:ext cx="1247012" cy="2145620"/>
          </a:xfrm>
          <a:prstGeom prst="rect">
            <a:avLst/>
          </a:prstGeom>
        </p:spPr>
      </p:pic>
      <p:grpSp>
        <p:nvGrpSpPr>
          <p:cNvPr id="6" name="Group 5"/>
          <p:cNvGrpSpPr/>
          <p:nvPr/>
        </p:nvGrpSpPr>
        <p:grpSpPr>
          <a:xfrm>
            <a:off x="15893" y="704143"/>
            <a:ext cx="1686006" cy="624000"/>
            <a:chOff x="5416016" y="5145084"/>
            <a:chExt cx="2064752" cy="624000"/>
          </a:xfrm>
        </p:grpSpPr>
        <p:sp>
          <p:nvSpPr>
            <p:cNvPr id="7" name="Rounded Rectangle 6"/>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8" name="Oval 7"/>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9" name="Rectangle 8"/>
            <p:cNvSpPr/>
            <p:nvPr/>
          </p:nvSpPr>
          <p:spPr>
            <a:xfrm>
              <a:off x="6030527" y="5230356"/>
              <a:ext cx="1280487" cy="420564"/>
            </a:xfrm>
            <a:prstGeom prst="rect">
              <a:avLst/>
            </a:prstGeom>
          </p:spPr>
          <p:txBody>
            <a:bodyPr wrap="square">
              <a:spAutoFit/>
            </a:bodyPr>
            <a:lstStyle/>
            <a:p>
              <a:r>
                <a:rPr lang="en-US" altLang="ko-KR" sz="2133" dirty="0" smtClean="0">
                  <a:solidFill>
                    <a:schemeClr val="bg1"/>
                  </a:solidFill>
                  <a:cs typeface="Arial" pitchFamily="34" charset="0"/>
                </a:rPr>
                <a:t>Single</a:t>
              </a:r>
              <a:endParaRPr lang="ko-KR" altLang="en-US" sz="2133" dirty="0">
                <a:solidFill>
                  <a:schemeClr val="bg1"/>
                </a:solidFill>
              </a:endParaRPr>
            </a:p>
          </p:txBody>
        </p:sp>
        <p:sp>
          <p:nvSpPr>
            <p:cNvPr id="10" name="TextBox 9"/>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pic>
        <p:nvPicPr>
          <p:cNvPr id="5" name="Picture 4"/>
          <p:cNvPicPr>
            <a:picLocks noChangeAspect="1"/>
          </p:cNvPicPr>
          <p:nvPr/>
        </p:nvPicPr>
        <p:blipFill>
          <a:blip r:embed="rId5"/>
          <a:stretch>
            <a:fillRect/>
          </a:stretch>
        </p:blipFill>
        <p:spPr>
          <a:xfrm>
            <a:off x="2580454" y="1433155"/>
            <a:ext cx="2227085" cy="2287509"/>
          </a:xfrm>
          <a:prstGeom prst="rect">
            <a:avLst/>
          </a:prstGeom>
        </p:spPr>
      </p:pic>
      <p:grpSp>
        <p:nvGrpSpPr>
          <p:cNvPr id="12" name="Group 11"/>
          <p:cNvGrpSpPr/>
          <p:nvPr/>
        </p:nvGrpSpPr>
        <p:grpSpPr>
          <a:xfrm>
            <a:off x="2691531" y="704142"/>
            <a:ext cx="2116007" cy="834067"/>
            <a:chOff x="5416016" y="5145084"/>
            <a:chExt cx="2064752" cy="834067"/>
          </a:xfrm>
        </p:grpSpPr>
        <p:sp>
          <p:nvSpPr>
            <p:cNvPr id="13" name="Rounded Rectangle 12"/>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4" name="Oval 1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5" name="Rectangle 14"/>
            <p:cNvSpPr/>
            <p:nvPr/>
          </p:nvSpPr>
          <p:spPr>
            <a:xfrm>
              <a:off x="6030527" y="5230356"/>
              <a:ext cx="1280487" cy="748795"/>
            </a:xfrm>
            <a:prstGeom prst="rect">
              <a:avLst/>
            </a:prstGeom>
          </p:spPr>
          <p:txBody>
            <a:bodyPr wrap="square">
              <a:spAutoFit/>
            </a:bodyPr>
            <a:lstStyle/>
            <a:p>
              <a:r>
                <a:rPr lang="en-US" altLang="ko-KR" sz="2133" dirty="0" smtClean="0">
                  <a:solidFill>
                    <a:schemeClr val="bg1"/>
                  </a:solidFill>
                  <a:cs typeface="Arial" pitchFamily="34" charset="0"/>
                </a:rPr>
                <a:t>Multiple</a:t>
              </a:r>
              <a:endParaRPr lang="ko-KR" altLang="en-US" sz="2133" dirty="0">
                <a:solidFill>
                  <a:schemeClr val="bg1"/>
                </a:solidFill>
              </a:endParaRPr>
            </a:p>
          </p:txBody>
        </p:sp>
        <p:sp>
          <p:nvSpPr>
            <p:cNvPr id="16" name="TextBox 15"/>
            <p:cNvSpPr txBox="1"/>
            <p:nvPr/>
          </p:nvSpPr>
          <p:spPr>
            <a:xfrm>
              <a:off x="5450502" y="5250894"/>
              <a:ext cx="547468" cy="379656"/>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02</a:t>
              </a:r>
              <a:endParaRPr lang="ko-KR" altLang="en-US" sz="1867" b="1" dirty="0">
                <a:solidFill>
                  <a:schemeClr val="bg1"/>
                </a:solidFill>
                <a:cs typeface="Arial" pitchFamily="34" charset="0"/>
              </a:endParaRPr>
            </a:p>
          </p:txBody>
        </p:sp>
      </p:grpSp>
      <p:pic>
        <p:nvPicPr>
          <p:cNvPr id="11" name="Picture 10"/>
          <p:cNvPicPr>
            <a:picLocks noChangeAspect="1"/>
          </p:cNvPicPr>
          <p:nvPr/>
        </p:nvPicPr>
        <p:blipFill>
          <a:blip r:embed="rId6"/>
          <a:stretch>
            <a:fillRect/>
          </a:stretch>
        </p:blipFill>
        <p:spPr>
          <a:xfrm>
            <a:off x="6169661" y="1484677"/>
            <a:ext cx="2404880" cy="2339045"/>
          </a:xfrm>
          <a:prstGeom prst="rect">
            <a:avLst/>
          </a:prstGeom>
        </p:spPr>
      </p:pic>
      <p:grpSp>
        <p:nvGrpSpPr>
          <p:cNvPr id="18" name="Group 17"/>
          <p:cNvGrpSpPr/>
          <p:nvPr/>
        </p:nvGrpSpPr>
        <p:grpSpPr>
          <a:xfrm>
            <a:off x="6326047" y="775405"/>
            <a:ext cx="2248494" cy="834067"/>
            <a:chOff x="5416016" y="5145084"/>
            <a:chExt cx="1894998" cy="834067"/>
          </a:xfrm>
        </p:grpSpPr>
        <p:sp>
          <p:nvSpPr>
            <p:cNvPr id="19" name="Rounded Rectangle 18"/>
            <p:cNvSpPr/>
            <p:nvPr/>
          </p:nvSpPr>
          <p:spPr>
            <a:xfrm>
              <a:off x="5416016" y="5145084"/>
              <a:ext cx="1894998"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0" name="Oval 19"/>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1" name="Rectangle 20"/>
            <p:cNvSpPr/>
            <p:nvPr/>
          </p:nvSpPr>
          <p:spPr>
            <a:xfrm>
              <a:off x="6030527" y="5230356"/>
              <a:ext cx="1280487" cy="748795"/>
            </a:xfrm>
            <a:prstGeom prst="rect">
              <a:avLst/>
            </a:prstGeom>
          </p:spPr>
          <p:txBody>
            <a:bodyPr wrap="square">
              <a:spAutoFit/>
            </a:bodyPr>
            <a:lstStyle/>
            <a:p>
              <a:r>
                <a:rPr lang="en-US" altLang="ko-KR" sz="2133" dirty="0" smtClean="0">
                  <a:solidFill>
                    <a:schemeClr val="bg1"/>
                  </a:solidFill>
                  <a:cs typeface="Arial" pitchFamily="34" charset="0"/>
                </a:rPr>
                <a:t>Hierarchical</a:t>
              </a:r>
              <a:endParaRPr lang="ko-KR" altLang="en-US" sz="2133" dirty="0">
                <a:solidFill>
                  <a:schemeClr val="bg1"/>
                </a:solidFill>
              </a:endParaRPr>
            </a:p>
          </p:txBody>
        </p:sp>
        <p:sp>
          <p:nvSpPr>
            <p:cNvPr id="22" name="TextBox 21"/>
            <p:cNvSpPr txBox="1"/>
            <p:nvPr/>
          </p:nvSpPr>
          <p:spPr>
            <a:xfrm>
              <a:off x="5450503" y="5250894"/>
              <a:ext cx="513761" cy="379656"/>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03</a:t>
              </a:r>
              <a:endParaRPr lang="ko-KR" altLang="en-US" sz="1867" b="1" dirty="0">
                <a:solidFill>
                  <a:schemeClr val="bg1"/>
                </a:solidFill>
                <a:cs typeface="Arial" pitchFamily="34" charset="0"/>
              </a:endParaRPr>
            </a:p>
          </p:txBody>
        </p:sp>
      </p:grpSp>
      <p:pic>
        <p:nvPicPr>
          <p:cNvPr id="17" name="Picture 16"/>
          <p:cNvPicPr>
            <a:picLocks noChangeAspect="1"/>
          </p:cNvPicPr>
          <p:nvPr/>
        </p:nvPicPr>
        <p:blipFill>
          <a:blip r:embed="rId7"/>
          <a:stretch>
            <a:fillRect/>
          </a:stretch>
        </p:blipFill>
        <p:spPr>
          <a:xfrm>
            <a:off x="2093836" y="3877927"/>
            <a:ext cx="749972" cy="2444436"/>
          </a:xfrm>
          <a:prstGeom prst="rect">
            <a:avLst/>
          </a:prstGeom>
        </p:spPr>
      </p:pic>
      <p:grpSp>
        <p:nvGrpSpPr>
          <p:cNvPr id="24" name="Group 23"/>
          <p:cNvGrpSpPr/>
          <p:nvPr/>
        </p:nvGrpSpPr>
        <p:grpSpPr>
          <a:xfrm>
            <a:off x="-22932" y="4000775"/>
            <a:ext cx="2116768" cy="834067"/>
            <a:chOff x="5416016" y="5145084"/>
            <a:chExt cx="2064752" cy="834067"/>
          </a:xfrm>
        </p:grpSpPr>
        <p:sp>
          <p:nvSpPr>
            <p:cNvPr id="25" name="Rounded Rectangle 24"/>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6" name="Oval 25"/>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27" name="Rectangle 26"/>
            <p:cNvSpPr/>
            <p:nvPr/>
          </p:nvSpPr>
          <p:spPr>
            <a:xfrm>
              <a:off x="6030527" y="5230356"/>
              <a:ext cx="1280487" cy="748795"/>
            </a:xfrm>
            <a:prstGeom prst="rect">
              <a:avLst/>
            </a:prstGeom>
          </p:spPr>
          <p:txBody>
            <a:bodyPr wrap="square">
              <a:spAutoFit/>
            </a:bodyPr>
            <a:lstStyle/>
            <a:p>
              <a:r>
                <a:rPr lang="en-US" altLang="ko-KR" sz="2133" dirty="0" smtClean="0">
                  <a:solidFill>
                    <a:schemeClr val="bg1"/>
                  </a:solidFill>
                  <a:cs typeface="Arial" pitchFamily="34" charset="0"/>
                </a:rPr>
                <a:t>Multilevel</a:t>
              </a:r>
              <a:endParaRPr lang="ko-KR" altLang="en-US" sz="2133" dirty="0">
                <a:solidFill>
                  <a:schemeClr val="bg1"/>
                </a:solidFill>
              </a:endParaRPr>
            </a:p>
          </p:txBody>
        </p:sp>
        <p:sp>
          <p:nvSpPr>
            <p:cNvPr id="28" name="TextBox 27"/>
            <p:cNvSpPr txBox="1"/>
            <p:nvPr/>
          </p:nvSpPr>
          <p:spPr>
            <a:xfrm>
              <a:off x="5450502" y="5250894"/>
              <a:ext cx="547468" cy="379656"/>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04</a:t>
              </a:r>
              <a:endParaRPr lang="ko-KR" altLang="en-US" sz="1867" b="1" dirty="0">
                <a:solidFill>
                  <a:schemeClr val="bg1"/>
                </a:solidFill>
                <a:cs typeface="Arial" pitchFamily="34" charset="0"/>
              </a:endParaRPr>
            </a:p>
          </p:txBody>
        </p:sp>
      </p:grpSp>
      <p:pic>
        <p:nvPicPr>
          <p:cNvPr id="23" name="Picture 22"/>
          <p:cNvPicPr>
            <a:picLocks noChangeAspect="1"/>
          </p:cNvPicPr>
          <p:nvPr/>
        </p:nvPicPr>
        <p:blipFill>
          <a:blip r:embed="rId8"/>
          <a:stretch>
            <a:fillRect/>
          </a:stretch>
        </p:blipFill>
        <p:spPr>
          <a:xfrm>
            <a:off x="5106025" y="4000776"/>
            <a:ext cx="2127272" cy="2334009"/>
          </a:xfrm>
          <a:prstGeom prst="rect">
            <a:avLst/>
          </a:prstGeom>
        </p:spPr>
      </p:pic>
      <p:grpSp>
        <p:nvGrpSpPr>
          <p:cNvPr id="30" name="Group 29"/>
          <p:cNvGrpSpPr/>
          <p:nvPr/>
        </p:nvGrpSpPr>
        <p:grpSpPr>
          <a:xfrm>
            <a:off x="3335385" y="4296329"/>
            <a:ext cx="1686006" cy="624000"/>
            <a:chOff x="5416016" y="5145084"/>
            <a:chExt cx="2064752" cy="624000"/>
          </a:xfrm>
        </p:grpSpPr>
        <p:sp>
          <p:nvSpPr>
            <p:cNvPr id="31" name="Rounded Rectangle 30"/>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33" name="Oval 32"/>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4" name="Rectangle 33"/>
            <p:cNvSpPr/>
            <p:nvPr/>
          </p:nvSpPr>
          <p:spPr>
            <a:xfrm>
              <a:off x="6030527" y="5230356"/>
              <a:ext cx="1280487" cy="420564"/>
            </a:xfrm>
            <a:prstGeom prst="rect">
              <a:avLst/>
            </a:prstGeom>
          </p:spPr>
          <p:txBody>
            <a:bodyPr wrap="square">
              <a:spAutoFit/>
            </a:bodyPr>
            <a:lstStyle/>
            <a:p>
              <a:r>
                <a:rPr lang="en-US" altLang="ko-KR" sz="2133" dirty="0" smtClean="0">
                  <a:solidFill>
                    <a:schemeClr val="bg1"/>
                  </a:solidFill>
                  <a:cs typeface="Arial" pitchFamily="34" charset="0"/>
                </a:rPr>
                <a:t>Hybrid</a:t>
              </a:r>
              <a:endParaRPr lang="ko-KR" altLang="en-US" sz="2133" dirty="0">
                <a:solidFill>
                  <a:schemeClr val="bg1"/>
                </a:solidFill>
              </a:endParaRPr>
            </a:p>
          </p:txBody>
        </p:sp>
        <p:sp>
          <p:nvSpPr>
            <p:cNvPr id="35" name="TextBox 34"/>
            <p:cNvSpPr txBox="1"/>
            <p:nvPr/>
          </p:nvSpPr>
          <p:spPr>
            <a:xfrm>
              <a:off x="5450502" y="5250894"/>
              <a:ext cx="547468" cy="379656"/>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05</a:t>
              </a:r>
              <a:endParaRPr lang="ko-KR" altLang="en-US" sz="1867" b="1" dirty="0">
                <a:solidFill>
                  <a:schemeClr val="bg1"/>
                </a:solidFill>
                <a:cs typeface="Arial" pitchFamily="34" charset="0"/>
              </a:endParaRPr>
            </a:p>
          </p:txBody>
        </p:sp>
      </p:grpSp>
    </p:spTree>
    <p:extLst>
      <p:ext uri="{BB962C8B-B14F-4D97-AF65-F5344CB8AC3E}">
        <p14:creationId xmlns:p14="http://schemas.microsoft.com/office/powerpoint/2010/main" val="2013034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23792"/>
            <a:ext cx="9144793" cy="6834208"/>
          </a:xfrm>
          <a:prstGeom prst="rect">
            <a:avLst/>
          </a:prstGeom>
        </p:spPr>
      </p:pic>
      <p:sp>
        <p:nvSpPr>
          <p:cNvPr id="30" name="Rectangle 29">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02009" y="3884660"/>
            <a:ext cx="7741991"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Up Ribbon 22"/>
          <p:cNvSpPr/>
          <p:nvPr/>
        </p:nvSpPr>
        <p:spPr>
          <a:xfrm>
            <a:off x="2731376" y="79787"/>
            <a:ext cx="4303987" cy="754469"/>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marL="0" marR="0" lvl="0" indent="0" algn="ctr" defTabSz="685777" eaLnBrk="1" fontAlgn="auto" latinLnBrk="0" hangingPunct="1">
              <a:lnSpc>
                <a:spcPct val="100000"/>
              </a:lnSpc>
              <a:spcBef>
                <a:spcPts val="0"/>
              </a:spcBef>
              <a:spcAft>
                <a:spcPts val="0"/>
              </a:spcAft>
              <a:buClrTx/>
              <a:buSzTx/>
              <a:buFontTx/>
              <a:buNone/>
              <a:tabLst/>
              <a:defRPr/>
            </a:pPr>
            <a:endParaRPr kumimoji="0" lang="es-UY" sz="1799" b="0" i="0" u="none" strike="noStrike" kern="0" cap="none" spc="0" normalizeH="0" baseline="0" noProof="0">
              <a:ln>
                <a:noFill/>
              </a:ln>
              <a:solidFill>
                <a:prstClr val="white"/>
              </a:solidFill>
              <a:effectLst/>
              <a:uLnTx/>
              <a:uFillTx/>
            </a:endParaRPr>
          </a:p>
        </p:txBody>
      </p:sp>
      <p:sp>
        <p:nvSpPr>
          <p:cNvPr id="24" name="TextBox 23"/>
          <p:cNvSpPr txBox="1"/>
          <p:nvPr/>
        </p:nvSpPr>
        <p:spPr>
          <a:xfrm>
            <a:off x="3653985" y="124236"/>
            <a:ext cx="2458768" cy="830740"/>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685777">
              <a:defRPr/>
            </a:pPr>
            <a:r>
              <a:rPr lang="en-US" sz="2399" b="1" kern="0" dirty="0" smtClean="0">
                <a:solidFill>
                  <a:prstClr val="white"/>
                </a:solidFill>
              </a:rPr>
              <a:t>Modes of Inheritance</a:t>
            </a:r>
            <a:endParaRPr lang="es-UY" sz="1799" b="1" kern="0" dirty="0">
              <a:solidFill>
                <a:prstClr val="white"/>
              </a:solidFill>
            </a:endParaRPr>
          </a:p>
        </p:txBody>
      </p:sp>
      <p:sp>
        <p:nvSpPr>
          <p:cNvPr id="25" name="Rectangle 24">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7912" y="855252"/>
            <a:ext cx="7726089" cy="1631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26"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636879" y="1030716"/>
            <a:ext cx="7507121" cy="15799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public base class. Then the public member of the base class will become public in the derived class and protected members of the base class will become protected in derived class</a:t>
            </a:r>
          </a:p>
        </p:txBody>
      </p:sp>
      <p:grpSp>
        <p:nvGrpSpPr>
          <p:cNvPr id="20" name="Group 19"/>
          <p:cNvGrpSpPr/>
          <p:nvPr/>
        </p:nvGrpSpPr>
        <p:grpSpPr>
          <a:xfrm>
            <a:off x="7572" y="1418402"/>
            <a:ext cx="1686006" cy="624000"/>
            <a:chOff x="5416016" y="5145084"/>
            <a:chExt cx="2064752" cy="624000"/>
          </a:xfrm>
        </p:grpSpPr>
        <p:sp>
          <p:nvSpPr>
            <p:cNvPr id="2" name="Rounded Rectangle 1"/>
            <p:cNvSpPr/>
            <p:nvPr/>
          </p:nvSpPr>
          <p:spPr>
            <a:xfrm>
              <a:off x="5416016" y="5145084"/>
              <a:ext cx="2064752" cy="624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 name="Oval 3"/>
            <p:cNvSpPr/>
            <p:nvPr/>
          </p:nvSpPr>
          <p:spPr>
            <a:xfrm>
              <a:off x="5484209" y="5217057"/>
              <a:ext cx="480053" cy="480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12" name="Rectangle 11"/>
            <p:cNvSpPr/>
            <p:nvPr/>
          </p:nvSpPr>
          <p:spPr>
            <a:xfrm>
              <a:off x="6030527" y="5230356"/>
              <a:ext cx="1280487" cy="420564"/>
            </a:xfrm>
            <a:prstGeom prst="rect">
              <a:avLst/>
            </a:prstGeom>
          </p:spPr>
          <p:txBody>
            <a:bodyPr wrap="square">
              <a:spAutoFit/>
            </a:bodyPr>
            <a:lstStyle/>
            <a:p>
              <a:r>
                <a:rPr lang="en-US" altLang="ko-KR" sz="2133" dirty="0" smtClean="0">
                  <a:solidFill>
                    <a:schemeClr val="bg1"/>
                  </a:solidFill>
                  <a:cs typeface="Arial" pitchFamily="34" charset="0"/>
                </a:rPr>
                <a:t>Public</a:t>
              </a:r>
              <a:endParaRPr lang="ko-KR" altLang="en-US" sz="2133" dirty="0">
                <a:solidFill>
                  <a:schemeClr val="bg1"/>
                </a:solidFill>
              </a:endParaRPr>
            </a:p>
          </p:txBody>
        </p:sp>
        <p:sp>
          <p:nvSpPr>
            <p:cNvPr id="14" name="TextBox 13"/>
            <p:cNvSpPr txBox="1"/>
            <p:nvPr/>
          </p:nvSpPr>
          <p:spPr>
            <a:xfrm>
              <a:off x="5450502" y="5250894"/>
              <a:ext cx="547468"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01</a:t>
              </a:r>
              <a:endParaRPr lang="ko-KR" altLang="en-US" sz="1867" b="1" dirty="0">
                <a:solidFill>
                  <a:schemeClr val="bg1"/>
                </a:solidFill>
                <a:cs typeface="Arial" pitchFamily="34" charset="0"/>
              </a:endParaRPr>
            </a:p>
          </p:txBody>
        </p:sp>
      </p:grpSp>
      <p:grpSp>
        <p:nvGrpSpPr>
          <p:cNvPr id="18" name="Group 17"/>
          <p:cNvGrpSpPr/>
          <p:nvPr/>
        </p:nvGrpSpPr>
        <p:grpSpPr>
          <a:xfrm>
            <a:off x="25740" y="4215457"/>
            <a:ext cx="1621507" cy="624000"/>
            <a:chOff x="5420522" y="5878687"/>
            <a:chExt cx="2162009" cy="624000"/>
          </a:xfrm>
        </p:grpSpPr>
        <p:sp>
          <p:nvSpPr>
            <p:cNvPr id="6" name="Rounded Rectangle 5"/>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17" name="Group 16"/>
            <p:cNvGrpSpPr/>
            <p:nvPr/>
          </p:nvGrpSpPr>
          <p:grpSpPr>
            <a:xfrm>
              <a:off x="5450502" y="5950661"/>
              <a:ext cx="1836600" cy="480053"/>
              <a:chOff x="5450502" y="5950661"/>
              <a:chExt cx="1836600" cy="480053"/>
            </a:xfrm>
          </p:grpSpPr>
          <p:sp>
            <p:nvSpPr>
              <p:cNvPr id="9" name="Oval 8"/>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5" name="Rectangle 4"/>
              <p:cNvSpPr/>
              <p:nvPr/>
            </p:nvSpPr>
            <p:spPr>
              <a:xfrm>
                <a:off x="6078290" y="6001168"/>
                <a:ext cx="1208812" cy="369332"/>
              </a:xfrm>
              <a:prstGeom prst="rect">
                <a:avLst/>
              </a:prstGeom>
            </p:spPr>
            <p:txBody>
              <a:bodyPr wrap="square">
                <a:spAutoFit/>
              </a:bodyPr>
              <a:lstStyle/>
              <a:p>
                <a:r>
                  <a:rPr lang="en-US" altLang="ko-KR" dirty="0" smtClean="0">
                    <a:solidFill>
                      <a:schemeClr val="bg1"/>
                    </a:solidFill>
                    <a:cs typeface="Arial" pitchFamily="34" charset="0"/>
                  </a:rPr>
                  <a:t>private</a:t>
                </a:r>
                <a:endParaRPr lang="ko-KR" altLang="en-US" dirty="0">
                  <a:solidFill>
                    <a:schemeClr val="bg1"/>
                  </a:solidFill>
                </a:endParaRPr>
              </a:p>
            </p:txBody>
          </p:sp>
          <p:sp>
            <p:nvSpPr>
              <p:cNvPr id="15" name="TextBox 14"/>
              <p:cNvSpPr txBox="1"/>
              <p:nvPr/>
            </p:nvSpPr>
            <p:spPr>
              <a:xfrm>
                <a:off x="5450502" y="6021622"/>
                <a:ext cx="673786" cy="379656"/>
              </a:xfrm>
              <a:prstGeom prst="rect">
                <a:avLst/>
              </a:prstGeom>
              <a:noFill/>
            </p:spPr>
            <p:txBody>
              <a:bodyPr wrap="square" rtlCol="0">
                <a:spAutoFit/>
              </a:bodyPr>
              <a:lstStyle/>
              <a:p>
                <a:pPr algn="ctr"/>
                <a:r>
                  <a:rPr lang="en-US" altLang="ko-KR" sz="1867" b="1" dirty="0" smtClean="0">
                    <a:solidFill>
                      <a:schemeClr val="bg1"/>
                    </a:solidFill>
                    <a:cs typeface="Arial" pitchFamily="34" charset="0"/>
                  </a:rPr>
                  <a:t>03</a:t>
                </a:r>
                <a:endParaRPr lang="ko-KR" altLang="en-US" sz="1867" b="1" dirty="0">
                  <a:solidFill>
                    <a:schemeClr val="bg1"/>
                  </a:solidFill>
                  <a:cs typeface="Arial" pitchFamily="34" charset="0"/>
                </a:endParaRPr>
              </a:p>
            </p:txBody>
          </p:sp>
        </p:grpSp>
      </p:grpSp>
      <p:sp>
        <p:nvSpPr>
          <p:cNvPr id="33"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666420" y="3976481"/>
            <a:ext cx="730426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Private base class. Then both public member and protected members of the base class will become Private in derived class.</a:t>
            </a:r>
          </a:p>
        </p:txBody>
      </p:sp>
      <p:sp>
        <p:nvSpPr>
          <p:cNvPr id="34" name="Rectangle 33">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25675" y="5268387"/>
            <a:ext cx="7726089" cy="1393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p>
        </p:txBody>
      </p:sp>
      <p:sp>
        <p:nvSpPr>
          <p:cNvPr id="35"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823837" y="5401260"/>
            <a:ext cx="7304261" cy="1323439"/>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sz="2000" dirty="0"/>
              <a:t>The private members in the base class cannot be directly accessed in the derived class, while protected members can be directly accessed. For example, Classes B, C and D all contain the variables x, y and z in below example</a:t>
            </a:r>
          </a:p>
        </p:txBody>
      </p:sp>
      <p:grpSp>
        <p:nvGrpSpPr>
          <p:cNvPr id="3" name="Group 2"/>
          <p:cNvGrpSpPr/>
          <p:nvPr/>
        </p:nvGrpSpPr>
        <p:grpSpPr>
          <a:xfrm>
            <a:off x="19798" y="5696934"/>
            <a:ext cx="1698835" cy="624000"/>
            <a:chOff x="9763162" y="5128658"/>
            <a:chExt cx="2265113" cy="624000"/>
          </a:xfrm>
        </p:grpSpPr>
        <p:sp>
          <p:nvSpPr>
            <p:cNvPr id="7" name="Rounded Rectangle 6"/>
            <p:cNvSpPr/>
            <p:nvPr/>
          </p:nvSpPr>
          <p:spPr>
            <a:xfrm>
              <a:off x="9763162" y="5128658"/>
              <a:ext cx="2265113" cy="624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3" name="Rectangle 12"/>
            <p:cNvSpPr/>
            <p:nvPr/>
          </p:nvSpPr>
          <p:spPr>
            <a:xfrm>
              <a:off x="10310631" y="5250894"/>
              <a:ext cx="1547890" cy="420564"/>
            </a:xfrm>
            <a:prstGeom prst="rect">
              <a:avLst/>
            </a:prstGeom>
          </p:spPr>
          <p:txBody>
            <a:bodyPr wrap="square">
              <a:spAutoFit/>
            </a:bodyPr>
            <a:lstStyle/>
            <a:p>
              <a:r>
                <a:rPr lang="en-IN" altLang="ko-KR" sz="2133" b="1" u="sng" dirty="0" smtClean="0">
                  <a:solidFill>
                    <a:schemeClr val="bg1"/>
                  </a:solidFill>
                </a:rPr>
                <a:t>Note:</a:t>
              </a:r>
              <a:endParaRPr lang="ko-KR" altLang="en-US" sz="2133" b="1" u="sng" dirty="0">
                <a:solidFill>
                  <a:schemeClr val="bg1"/>
                </a:solidFill>
              </a:endParaRPr>
            </a:p>
          </p:txBody>
        </p:sp>
      </p:grpSp>
      <p:sp>
        <p:nvSpPr>
          <p:cNvPr id="27" name="Rectangle 26">
            <a:extLst>
              <a:ext uri="{FF2B5EF4-FFF2-40B4-BE49-F238E27FC236}">
                <a16:creationId xmlns="" xmlns:a16="http://schemas.microsoft.com/office/drawing/2014/main" xmlns:lc="http://schemas.openxmlformats.org/drawingml/2006/lockedCanvas" id="{E81E2CD8-5D6E-451B-B356-30080C6CFB22}"/>
              </a:ext>
            </a:extLst>
          </p:cNvPr>
          <p:cNvSpPr/>
          <p:nvPr/>
        </p:nvSpPr>
        <p:spPr>
          <a:xfrm>
            <a:off x="1413851" y="2555899"/>
            <a:ext cx="7726089" cy="12714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endParaRPr lang="ko-KR" altLang="en-US" sz="2000" dirty="0">
              <a:solidFill>
                <a:schemeClr val="tx1"/>
              </a:solidFill>
            </a:endParaRPr>
          </a:p>
        </p:txBody>
      </p:sp>
      <p:grpSp>
        <p:nvGrpSpPr>
          <p:cNvPr id="28" name="Group 27"/>
          <p:cNvGrpSpPr/>
          <p:nvPr/>
        </p:nvGrpSpPr>
        <p:grpSpPr>
          <a:xfrm>
            <a:off x="60240" y="2889426"/>
            <a:ext cx="1621507" cy="624000"/>
            <a:chOff x="5420522" y="5878687"/>
            <a:chExt cx="2162009" cy="624000"/>
          </a:xfrm>
        </p:grpSpPr>
        <p:sp>
          <p:nvSpPr>
            <p:cNvPr id="29" name="Rounded Rectangle 28"/>
            <p:cNvSpPr/>
            <p:nvPr/>
          </p:nvSpPr>
          <p:spPr>
            <a:xfrm>
              <a:off x="5420522" y="5878687"/>
              <a:ext cx="2162009" cy="624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grpSp>
          <p:nvGrpSpPr>
            <p:cNvPr id="31" name="Group 30"/>
            <p:cNvGrpSpPr/>
            <p:nvPr/>
          </p:nvGrpSpPr>
          <p:grpSpPr>
            <a:xfrm>
              <a:off x="5450502" y="5950661"/>
              <a:ext cx="2086028" cy="480053"/>
              <a:chOff x="5450502" y="5950661"/>
              <a:chExt cx="2086028" cy="480053"/>
            </a:xfrm>
          </p:grpSpPr>
          <p:sp>
            <p:nvSpPr>
              <p:cNvPr id="32" name="Oval 31"/>
              <p:cNvSpPr/>
              <p:nvPr/>
            </p:nvSpPr>
            <p:spPr>
              <a:xfrm>
                <a:off x="5517917" y="5950661"/>
                <a:ext cx="480053" cy="480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lumMod val="75000"/>
                      <a:lumOff val="25000"/>
                    </a:schemeClr>
                  </a:solidFill>
                </a:endParaRPr>
              </a:p>
            </p:txBody>
          </p:sp>
          <p:sp>
            <p:nvSpPr>
              <p:cNvPr id="36" name="Rectangle 35"/>
              <p:cNvSpPr/>
              <p:nvPr/>
            </p:nvSpPr>
            <p:spPr>
              <a:xfrm>
                <a:off x="6078289" y="6001168"/>
                <a:ext cx="1458241" cy="369332"/>
              </a:xfrm>
              <a:prstGeom prst="rect">
                <a:avLst/>
              </a:prstGeom>
            </p:spPr>
            <p:txBody>
              <a:bodyPr wrap="square">
                <a:spAutoFit/>
              </a:bodyPr>
              <a:lstStyle/>
              <a:p>
                <a:r>
                  <a:rPr lang="en-IN" dirty="0">
                    <a:solidFill>
                      <a:schemeClr val="bg1"/>
                    </a:solidFill>
                  </a:rPr>
                  <a:t>Protected</a:t>
                </a:r>
                <a:endParaRPr lang="ko-KR" altLang="en-US" dirty="0">
                  <a:solidFill>
                    <a:schemeClr val="bg1"/>
                  </a:solidFill>
                </a:endParaRPr>
              </a:p>
            </p:txBody>
          </p:sp>
          <p:sp>
            <p:nvSpPr>
              <p:cNvPr id="37" name="TextBox 36"/>
              <p:cNvSpPr txBox="1"/>
              <p:nvPr/>
            </p:nvSpPr>
            <p:spPr>
              <a:xfrm>
                <a:off x="5450502" y="6021622"/>
                <a:ext cx="627787" cy="379656"/>
              </a:xfrm>
              <a:prstGeom prst="rect">
                <a:avLst/>
              </a:prstGeom>
              <a:noFill/>
            </p:spPr>
            <p:txBody>
              <a:bodyPr wrap="square" rtlCol="0">
                <a:spAutoFit/>
              </a:bodyPr>
              <a:lstStyle/>
              <a:p>
                <a:pPr algn="ctr"/>
                <a:r>
                  <a:rPr lang="en-US" altLang="ko-KR" sz="1867" b="1" dirty="0">
                    <a:solidFill>
                      <a:schemeClr val="bg1"/>
                    </a:solidFill>
                    <a:cs typeface="Arial" pitchFamily="34" charset="0"/>
                  </a:rPr>
                  <a:t>02</a:t>
                </a:r>
                <a:endParaRPr lang="ko-KR" altLang="en-US" sz="1867" b="1" dirty="0">
                  <a:solidFill>
                    <a:schemeClr val="bg1"/>
                  </a:solidFill>
                  <a:cs typeface="Arial" pitchFamily="34" charset="0"/>
                </a:endParaRPr>
              </a:p>
            </p:txBody>
          </p:sp>
        </p:grpSp>
      </p:grpSp>
      <p:sp>
        <p:nvSpPr>
          <p:cNvPr id="38" name="TextBox 36">
            <a:extLst>
              <a:ext uri="{FF2B5EF4-FFF2-40B4-BE49-F238E27FC236}">
                <a16:creationId xmlns="" xmlns:a16="http://schemas.microsoft.com/office/drawing/2014/main" xmlns:lc="http://schemas.openxmlformats.org/drawingml/2006/lockedCanvas" id="{987A773F-B0B5-434E-9A66-CCE658247B83}"/>
              </a:ext>
            </a:extLst>
          </p:cNvPr>
          <p:cNvSpPr txBox="1"/>
          <p:nvPr/>
        </p:nvSpPr>
        <p:spPr>
          <a:xfrm>
            <a:off x="1655968" y="2748402"/>
            <a:ext cx="7507121" cy="1208023"/>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lnSpc>
                <a:spcPts val="2880"/>
              </a:lnSpc>
            </a:pPr>
            <a:r>
              <a:rPr lang="en-US" sz="2000" dirty="0"/>
              <a:t>If we derive a sub class from a Protected base class. Then both public member and protected members of the base class will become protected in derived class.</a:t>
            </a:r>
          </a:p>
        </p:txBody>
      </p:sp>
    </p:spTree>
    <p:extLst>
      <p:ext uri="{BB962C8B-B14F-4D97-AF65-F5344CB8AC3E}">
        <p14:creationId xmlns:p14="http://schemas.microsoft.com/office/powerpoint/2010/main" val="245581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5893"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a:bodyPr>
          <a:lstStyle/>
          <a:p>
            <a:r>
              <a:rPr lang="en-US" altLang="ko-KR" sz="3600" b="1" dirty="0" smtClean="0">
                <a:latin typeface="Segoe UI" panose="020B0502040204020203" pitchFamily="34" charset="0"/>
                <a:cs typeface="Segoe UI" panose="020B0502040204020203" pitchFamily="34" charset="0"/>
              </a:rPr>
              <a:t>Inheritance Access Matrix</a:t>
            </a:r>
            <a:endParaRPr lang="ko-KR" altLang="en-US" sz="3600" b="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4"/>
          <a:stretch>
            <a:fillRect/>
          </a:stretch>
        </p:blipFill>
        <p:spPr>
          <a:xfrm>
            <a:off x="977462" y="1523343"/>
            <a:ext cx="7269978" cy="3836933"/>
          </a:xfrm>
          <a:prstGeom prst="rect">
            <a:avLst/>
          </a:prstGeom>
        </p:spPr>
      </p:pic>
    </p:spTree>
    <p:extLst>
      <p:ext uri="{BB962C8B-B14F-4D97-AF65-F5344CB8AC3E}">
        <p14:creationId xmlns:p14="http://schemas.microsoft.com/office/powerpoint/2010/main" val="2540165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SINGLE INHERITANCE</a:t>
            </a:r>
            <a:endParaRPr lang="en-US" dirty="0"/>
          </a:p>
        </p:txBody>
      </p:sp>
      <p:sp>
        <p:nvSpPr>
          <p:cNvPr id="3" name="Text Placeholder 2"/>
          <p:cNvSpPr>
            <a:spLocks noGrp="1"/>
          </p:cNvSpPr>
          <p:nvPr>
            <p:ph type="body" sz="quarter" idx="11"/>
          </p:nvPr>
        </p:nvSpPr>
        <p:spPr/>
        <p:txBody>
          <a:bodyPr/>
          <a:lstStyle/>
          <a:p>
            <a:endParaRPr lang="en-US"/>
          </a:p>
        </p:txBody>
      </p:sp>
      <p:grpSp>
        <p:nvGrpSpPr>
          <p:cNvPr id="19" name="Group 18"/>
          <p:cNvGrpSpPr/>
          <p:nvPr/>
        </p:nvGrpSpPr>
        <p:grpSpPr>
          <a:xfrm>
            <a:off x="740828" y="1628800"/>
            <a:ext cx="2391012" cy="3672408"/>
            <a:chOff x="740828" y="1628800"/>
            <a:chExt cx="2391012" cy="3672408"/>
          </a:xfrm>
        </p:grpSpPr>
        <p:sp>
          <p:nvSpPr>
            <p:cNvPr id="10" name="Rectangle 9"/>
            <p:cNvSpPr/>
            <p:nvPr/>
          </p:nvSpPr>
          <p:spPr>
            <a:xfrm>
              <a:off x="740828" y="1628800"/>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Base Class</a:t>
              </a:r>
              <a:endParaRPr lang="en-US" sz="3200" b="1" dirty="0"/>
            </a:p>
          </p:txBody>
        </p:sp>
        <p:sp>
          <p:nvSpPr>
            <p:cNvPr id="12" name="Rectangle 11"/>
            <p:cNvSpPr/>
            <p:nvPr/>
          </p:nvSpPr>
          <p:spPr>
            <a:xfrm>
              <a:off x="755576" y="4221088"/>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Derived Class</a:t>
              </a:r>
              <a:endParaRPr lang="en-US" sz="3200" b="1" dirty="0"/>
            </a:p>
          </p:txBody>
        </p:sp>
        <p:sp>
          <p:nvSpPr>
            <p:cNvPr id="11" name="Up Arrow 10"/>
            <p:cNvSpPr/>
            <p:nvPr/>
          </p:nvSpPr>
          <p:spPr>
            <a:xfrm>
              <a:off x="1763688" y="2780928"/>
              <a:ext cx="309288" cy="13681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6732240" y="1916832"/>
            <a:ext cx="1303957" cy="3159692"/>
            <a:chOff x="6732240" y="1700808"/>
            <a:chExt cx="1303957" cy="3159692"/>
          </a:xfrm>
        </p:grpSpPr>
        <p:sp>
          <p:nvSpPr>
            <p:cNvPr id="13" name="Rectangle 12"/>
            <p:cNvSpPr/>
            <p:nvPr/>
          </p:nvSpPr>
          <p:spPr>
            <a:xfrm>
              <a:off x="6732240" y="1700808"/>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ClassA</a:t>
              </a:r>
              <a:endParaRPr lang="en-US" sz="3200" b="1" dirty="0"/>
            </a:p>
          </p:txBody>
        </p:sp>
        <p:sp>
          <p:nvSpPr>
            <p:cNvPr id="15" name="Rectangle 14"/>
            <p:cNvSpPr/>
            <p:nvPr/>
          </p:nvSpPr>
          <p:spPr>
            <a:xfrm>
              <a:off x="6740053" y="4140420"/>
              <a:ext cx="12961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Class B</a:t>
              </a:r>
              <a:endParaRPr lang="en-US" sz="2800" b="1" dirty="0"/>
            </a:p>
          </p:txBody>
        </p:sp>
        <p:sp>
          <p:nvSpPr>
            <p:cNvPr id="16" name="Up Arrow 15"/>
            <p:cNvSpPr/>
            <p:nvPr/>
          </p:nvSpPr>
          <p:spPr>
            <a:xfrm>
              <a:off x="7225668" y="2490581"/>
              <a:ext cx="309288" cy="15864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740053" y="1340768"/>
            <a:ext cx="1080120" cy="369332"/>
          </a:xfrm>
          <a:prstGeom prst="rect">
            <a:avLst/>
          </a:prstGeom>
          <a:noFill/>
        </p:spPr>
        <p:txBody>
          <a:bodyPr wrap="square" rtlCol="0">
            <a:spAutoFit/>
          </a:bodyPr>
          <a:lstStyle/>
          <a:p>
            <a:r>
              <a:rPr lang="en-US" dirty="0" smtClean="0"/>
              <a:t>Example</a:t>
            </a:r>
            <a:endParaRPr lang="en-US" dirty="0"/>
          </a:p>
        </p:txBody>
      </p:sp>
      <p:sp>
        <p:nvSpPr>
          <p:cNvPr id="20" name="TextBox 19"/>
          <p:cNvSpPr txBox="1"/>
          <p:nvPr/>
        </p:nvSpPr>
        <p:spPr>
          <a:xfrm>
            <a:off x="5148064" y="2060848"/>
            <a:ext cx="1440160" cy="369332"/>
          </a:xfrm>
          <a:prstGeom prst="rect">
            <a:avLst/>
          </a:prstGeom>
          <a:noFill/>
        </p:spPr>
        <p:txBody>
          <a:bodyPr wrap="square" rtlCol="0">
            <a:spAutoFit/>
          </a:bodyPr>
          <a:lstStyle/>
          <a:p>
            <a:r>
              <a:rPr lang="en-US" dirty="0" smtClean="0"/>
              <a:t>Base Class</a:t>
            </a:r>
            <a:endParaRPr lang="en-US" dirty="0"/>
          </a:p>
        </p:txBody>
      </p:sp>
      <p:sp>
        <p:nvSpPr>
          <p:cNvPr id="21" name="TextBox 20"/>
          <p:cNvSpPr txBox="1"/>
          <p:nvPr/>
        </p:nvSpPr>
        <p:spPr>
          <a:xfrm>
            <a:off x="5148064" y="4509120"/>
            <a:ext cx="1440160" cy="369332"/>
          </a:xfrm>
          <a:prstGeom prst="rect">
            <a:avLst/>
          </a:prstGeom>
          <a:noFill/>
        </p:spPr>
        <p:txBody>
          <a:bodyPr wrap="square" rtlCol="0">
            <a:spAutoFit/>
          </a:bodyPr>
          <a:lstStyle/>
          <a:p>
            <a:r>
              <a:rPr lang="en-US" dirty="0" smtClean="0"/>
              <a:t>Derived Class</a:t>
            </a:r>
            <a:endParaRPr lang="en-US" dirty="0"/>
          </a:p>
        </p:txBody>
      </p:sp>
    </p:spTree>
    <p:extLst>
      <p:ext uri="{BB962C8B-B14F-4D97-AF65-F5344CB8AC3E}">
        <p14:creationId xmlns:p14="http://schemas.microsoft.com/office/powerpoint/2010/main" val="102163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4068" y="583324"/>
            <a:ext cx="9144793" cy="5896304"/>
          </a:xfrm>
          <a:prstGeom prst="rect">
            <a:avLst/>
          </a:prstGeom>
        </p:spPr>
      </p:pic>
      <p:sp>
        <p:nvSpPr>
          <p:cNvPr id="2" name="Text Placeholder 1"/>
          <p:cNvSpPr>
            <a:spLocks noGrp="1"/>
          </p:cNvSpPr>
          <p:nvPr>
            <p:ph type="body" sz="quarter" idx="10"/>
          </p:nvPr>
        </p:nvSpPr>
        <p:spPr>
          <a:xfrm>
            <a:off x="0" y="-8788"/>
            <a:ext cx="9144000" cy="712931"/>
          </a:xfrm>
        </p:spPr>
        <p:txBody>
          <a:bodyPr>
            <a:normAutofit/>
          </a:bodyPr>
          <a:lstStyle/>
          <a:p>
            <a:r>
              <a:rPr lang="en-US" altLang="ko-KR" sz="3600" b="1" dirty="0" smtClean="0">
                <a:latin typeface="Segoe UI" panose="020B0502040204020203" pitchFamily="34" charset="0"/>
                <a:cs typeface="Segoe UI" panose="020B0502040204020203" pitchFamily="34" charset="0"/>
              </a:rPr>
              <a:t>Single Inheritance</a:t>
            </a:r>
            <a:endParaRPr lang="ko-KR" altLang="en-US" sz="3600" b="1" dirty="0">
              <a:latin typeface="Segoe UI" panose="020B0502040204020203" pitchFamily="34" charset="0"/>
              <a:cs typeface="Segoe UI" panose="020B0502040204020203" pitchFamily="34" charset="0"/>
            </a:endParaRPr>
          </a:p>
        </p:txBody>
      </p:sp>
      <p:sp>
        <p:nvSpPr>
          <p:cNvPr id="12" name="TextBox 11"/>
          <p:cNvSpPr txBox="1"/>
          <p:nvPr/>
        </p:nvSpPr>
        <p:spPr>
          <a:xfrm>
            <a:off x="35475" y="599091"/>
            <a:ext cx="8424957" cy="5447645"/>
          </a:xfrm>
          <a:prstGeom prst="rect">
            <a:avLst/>
          </a:prstGeom>
          <a:noFill/>
        </p:spPr>
        <p:txBody>
          <a:bodyPr wrap="square" rtlCol="0">
            <a:spAutoFit/>
          </a:bodyPr>
          <a:lstStyle/>
          <a:p>
            <a:pPr algn="just"/>
            <a:r>
              <a:rPr lang="en-US" sz="2200" dirty="0" smtClean="0">
                <a:solidFill>
                  <a:schemeClr val="bg1"/>
                </a:solidFill>
              </a:rPr>
              <a:t>	In </a:t>
            </a:r>
            <a:r>
              <a:rPr lang="en-US" sz="2200" dirty="0">
                <a:solidFill>
                  <a:schemeClr val="bg1"/>
                </a:solidFill>
              </a:rPr>
              <a:t>single inheritance, a class is allowed to inherit from only one class. i.e. one sub class is inherited by one base class only. Based on the visibility mode used or access specifier used while deriving, the properties of the base class are derived. Access specifier can be private, protected or public.</a:t>
            </a:r>
          </a:p>
          <a:p>
            <a:endParaRPr lang="en-US" sz="2000" dirty="0" smtClean="0">
              <a:solidFill>
                <a:schemeClr val="bg1"/>
              </a:solidFill>
            </a:endParaRPr>
          </a:p>
          <a:p>
            <a:r>
              <a:rPr lang="en-US" sz="2000" dirty="0">
                <a:solidFill>
                  <a:schemeClr val="bg1"/>
                </a:solidFill>
              </a:rPr>
              <a:t/>
            </a:r>
            <a:br>
              <a:rPr lang="en-US" sz="2000" dirty="0">
                <a:solidFill>
                  <a:schemeClr val="bg1"/>
                </a:solidFill>
              </a:rPr>
            </a:br>
            <a:r>
              <a:rPr lang="en-US" sz="2200" b="1" u="sng" dirty="0" smtClean="0">
                <a:solidFill>
                  <a:schemeClr val="bg1"/>
                </a:solidFill>
              </a:rPr>
              <a:t>Syntax:</a:t>
            </a:r>
          </a:p>
          <a:p>
            <a:pPr algn="just"/>
            <a:r>
              <a:rPr lang="en-US" sz="2200" dirty="0">
                <a:solidFill>
                  <a:schemeClr val="bg1"/>
                </a:solidFill>
              </a:rPr>
              <a:t>class </a:t>
            </a:r>
            <a:r>
              <a:rPr lang="en-US" sz="2200" dirty="0" err="1" smtClean="0">
                <a:solidFill>
                  <a:schemeClr val="bg1"/>
                </a:solidFill>
              </a:rPr>
              <a:t>Classname</a:t>
            </a:r>
            <a:r>
              <a:rPr lang="en-US" sz="2200" dirty="0" smtClean="0">
                <a:solidFill>
                  <a:schemeClr val="bg1"/>
                </a:solidFill>
              </a:rPr>
              <a:t>   </a:t>
            </a:r>
            <a:r>
              <a:rPr lang="en-US" sz="2200" dirty="0">
                <a:solidFill>
                  <a:schemeClr val="bg1"/>
                </a:solidFill>
              </a:rPr>
              <a:t>// base class</a:t>
            </a:r>
          </a:p>
          <a:p>
            <a:pPr algn="just"/>
            <a:r>
              <a:rPr lang="en-US" sz="2200" dirty="0">
                <a:solidFill>
                  <a:schemeClr val="bg1"/>
                </a:solidFill>
              </a:rPr>
              <a:t>{</a:t>
            </a:r>
          </a:p>
          <a:p>
            <a:pPr algn="just"/>
            <a:r>
              <a:rPr lang="en-US" sz="2200" dirty="0">
                <a:solidFill>
                  <a:schemeClr val="bg1"/>
                </a:solidFill>
              </a:rPr>
              <a:t>    ..........</a:t>
            </a:r>
          </a:p>
          <a:p>
            <a:pPr algn="just"/>
            <a:r>
              <a:rPr lang="en-US" sz="2200" dirty="0" smtClean="0">
                <a:solidFill>
                  <a:schemeClr val="bg1"/>
                </a:solidFill>
              </a:rPr>
              <a:t>};</a:t>
            </a:r>
          </a:p>
          <a:p>
            <a:pPr algn="just"/>
            <a:r>
              <a:rPr lang="en-US" sz="2200" dirty="0" smtClean="0">
                <a:solidFill>
                  <a:schemeClr val="bg1"/>
                </a:solidFill>
              </a:rPr>
              <a:t>class </a:t>
            </a:r>
            <a:r>
              <a:rPr lang="en-US" sz="2200" dirty="0" err="1" smtClean="0">
                <a:solidFill>
                  <a:schemeClr val="bg1"/>
                </a:solidFill>
              </a:rPr>
              <a:t>classname</a:t>
            </a:r>
            <a:r>
              <a:rPr lang="en-US" sz="2200" dirty="0" smtClean="0">
                <a:solidFill>
                  <a:schemeClr val="bg1"/>
                </a:solidFill>
              </a:rPr>
              <a:t>: </a:t>
            </a:r>
            <a:r>
              <a:rPr lang="en-US" sz="2200" dirty="0" err="1">
                <a:solidFill>
                  <a:schemeClr val="bg1"/>
                </a:solidFill>
              </a:rPr>
              <a:t>access_specifier</a:t>
            </a:r>
            <a:r>
              <a:rPr lang="en-US" sz="2200" dirty="0">
                <a:solidFill>
                  <a:schemeClr val="bg1"/>
                </a:solidFill>
              </a:rPr>
              <a:t> </a:t>
            </a:r>
            <a:r>
              <a:rPr lang="en-US" sz="2200" dirty="0" err="1" smtClean="0">
                <a:solidFill>
                  <a:schemeClr val="bg1"/>
                </a:solidFill>
              </a:rPr>
              <a:t>baseclassname</a:t>
            </a:r>
            <a:endParaRPr lang="en-US" sz="2200" dirty="0" smtClean="0">
              <a:solidFill>
                <a:schemeClr val="bg1"/>
              </a:solidFill>
            </a:endParaRPr>
          </a:p>
          <a:p>
            <a:pPr algn="just"/>
            <a:r>
              <a:rPr lang="en-US" sz="2200" dirty="0" smtClean="0">
                <a:solidFill>
                  <a:schemeClr val="bg1"/>
                </a:solidFill>
              </a:rPr>
              <a:t>{  </a:t>
            </a:r>
          </a:p>
          <a:p>
            <a:pPr algn="just"/>
            <a:r>
              <a:rPr lang="en-US" sz="2200" dirty="0" smtClean="0">
                <a:solidFill>
                  <a:schemeClr val="bg1"/>
                </a:solidFill>
              </a:rPr>
              <a:t>… </a:t>
            </a:r>
          </a:p>
          <a:p>
            <a:pPr algn="just"/>
            <a:r>
              <a:rPr lang="en-US" sz="2200" dirty="0" smtClean="0">
                <a:solidFill>
                  <a:schemeClr val="bg1"/>
                </a:solidFill>
              </a:rPr>
              <a:t>};</a:t>
            </a:r>
          </a:p>
        </p:txBody>
      </p:sp>
      <p:sp>
        <p:nvSpPr>
          <p:cNvPr id="8" name="Rectangle 7"/>
          <p:cNvSpPr/>
          <p:nvPr/>
        </p:nvSpPr>
        <p:spPr>
          <a:xfrm>
            <a:off x="8696133" y="704143"/>
            <a:ext cx="52331" cy="5775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484230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2807" y="2348876"/>
            <a:ext cx="8238999" cy="489679"/>
          </a:xfrm>
          <a:prstGeom prst="rect">
            <a:avLst/>
          </a:prstGeom>
          <a:noFill/>
        </p:spPr>
        <p:txBody>
          <a:bodyPr wrap="square" rtlCol="0">
            <a:spAutoFit/>
          </a:bodyPr>
          <a:lstStyle/>
          <a:p>
            <a:endParaRPr lang="ko-KR" altLang="en-US" sz="1867" b="1" dirty="0">
              <a:cs typeface="Arial" pitchFamily="34" charset="0"/>
            </a:endParaRPr>
          </a:p>
        </p:txBody>
      </p:sp>
      <p:sp>
        <p:nvSpPr>
          <p:cNvPr id="7" name="Text Placeholder 6"/>
          <p:cNvSpPr txBox="1">
            <a:spLocks noGrp="1"/>
          </p:cNvSpPr>
          <p:nvPr>
            <p:ph type="body" sz="quarter" idx="10"/>
          </p:nvPr>
        </p:nvSpPr>
        <p:spPr>
          <a:xfrm>
            <a:off x="0" y="116632"/>
            <a:ext cx="9144000" cy="461665"/>
          </a:xfrm>
          <a:prstGeom prst="rect">
            <a:avLst/>
          </a:prstGeom>
          <a:noFill/>
        </p:spPr>
        <p:txBody>
          <a:bodyPr wrap="square" rtlCol="0">
            <a:spAutoFit/>
          </a:bodyPr>
          <a:lstStyle/>
          <a:p>
            <a:pPr algn="ctr"/>
            <a:r>
              <a:rPr lang="en-US" altLang="ko-KR" sz="2400" b="1" dirty="0" smtClean="0">
                <a:solidFill>
                  <a:schemeClr val="tx1"/>
                </a:solidFill>
                <a:cs typeface="Arial" pitchFamily="34" charset="0"/>
              </a:rPr>
              <a:t>Example</a:t>
            </a:r>
            <a:endParaRPr lang="en-US" altLang="ko-KR" sz="2400" b="1" dirty="0">
              <a:solidFill>
                <a:schemeClr val="tx1"/>
              </a:solidFill>
              <a:cs typeface="Arial" pitchFamily="34" charset="0"/>
            </a:endParaRPr>
          </a:p>
        </p:txBody>
      </p:sp>
      <p:sp>
        <p:nvSpPr>
          <p:cNvPr id="8" name="TextBox 7"/>
          <p:cNvSpPr txBox="1"/>
          <p:nvPr/>
        </p:nvSpPr>
        <p:spPr>
          <a:xfrm>
            <a:off x="174648" y="548680"/>
            <a:ext cx="8969352" cy="6124754"/>
          </a:xfrm>
          <a:prstGeom prst="rect">
            <a:avLst/>
          </a:prstGeom>
          <a:noFill/>
        </p:spPr>
        <p:txBody>
          <a:bodyPr wrap="square" numCol="2" rtlCol="0">
            <a:spAutoFit/>
          </a:bodyPr>
          <a:lstStyle/>
          <a:p>
            <a:endParaRPr lang="en-US" sz="1400" dirty="0" smtClean="0"/>
          </a:p>
          <a:p>
            <a:r>
              <a:rPr lang="en-US" dirty="0" smtClean="0"/>
              <a:t>#include &lt;</a:t>
            </a:r>
            <a:r>
              <a:rPr lang="en-US" dirty="0" err="1" smtClean="0"/>
              <a:t>iostream</a:t>
            </a:r>
            <a:r>
              <a:rPr lang="en-US" dirty="0" smtClean="0"/>
              <a:t>&gt; </a:t>
            </a:r>
          </a:p>
          <a:p>
            <a:r>
              <a:rPr lang="en-US" dirty="0" smtClean="0"/>
              <a:t>using namespace </a:t>
            </a:r>
            <a:r>
              <a:rPr lang="en-US" dirty="0" err="1" smtClean="0"/>
              <a:t>std</a:t>
            </a:r>
            <a:r>
              <a:rPr lang="en-US" dirty="0" smtClean="0"/>
              <a:t>; </a:t>
            </a:r>
          </a:p>
          <a:p>
            <a:r>
              <a:rPr lang="en-US" dirty="0" smtClean="0"/>
              <a:t>class base    //single base class</a:t>
            </a:r>
          </a:p>
          <a:p>
            <a:r>
              <a:rPr lang="en-US" dirty="0" smtClean="0"/>
              <a:t>{  public:</a:t>
            </a:r>
          </a:p>
          <a:p>
            <a:r>
              <a:rPr lang="en-US" dirty="0" smtClean="0"/>
              <a:t>     </a:t>
            </a:r>
            <a:r>
              <a:rPr lang="en-US" dirty="0" err="1" smtClean="0"/>
              <a:t>int</a:t>
            </a:r>
            <a:r>
              <a:rPr lang="en-US" dirty="0" smtClean="0"/>
              <a:t> x;</a:t>
            </a:r>
          </a:p>
          <a:p>
            <a:r>
              <a:rPr lang="en-US" dirty="0" smtClean="0"/>
              <a:t>       void </a:t>
            </a:r>
            <a:r>
              <a:rPr lang="en-US" dirty="0" err="1" smtClean="0"/>
              <a:t>getdata</a:t>
            </a:r>
            <a:r>
              <a:rPr lang="en-US" dirty="0" smtClean="0"/>
              <a:t>()</a:t>
            </a:r>
          </a:p>
          <a:p>
            <a:r>
              <a:rPr lang="en-US" dirty="0" smtClean="0"/>
              <a:t>       {</a:t>
            </a:r>
          </a:p>
          <a:p>
            <a:r>
              <a:rPr lang="en-US" dirty="0" smtClean="0"/>
              <a:t>        </a:t>
            </a:r>
            <a:r>
              <a:rPr lang="en-US" dirty="0" err="1" smtClean="0"/>
              <a:t>cout</a:t>
            </a:r>
            <a:r>
              <a:rPr lang="en-US" dirty="0" smtClean="0"/>
              <a:t> &lt;&lt; "Enter the value of x = "; </a:t>
            </a:r>
          </a:p>
          <a:p>
            <a:r>
              <a:rPr lang="en-US" dirty="0" smtClean="0"/>
              <a:t>        </a:t>
            </a:r>
            <a:r>
              <a:rPr lang="en-US" dirty="0" err="1" smtClean="0"/>
              <a:t>cin</a:t>
            </a:r>
            <a:r>
              <a:rPr lang="en-US" dirty="0" smtClean="0"/>
              <a:t> &gt;&gt; x;  </a:t>
            </a:r>
          </a:p>
          <a:p>
            <a:r>
              <a:rPr lang="en-US" dirty="0" smtClean="0"/>
              <a:t>        }</a:t>
            </a:r>
          </a:p>
          <a:p>
            <a:r>
              <a:rPr lang="en-US" dirty="0" smtClean="0"/>
              <a:t> };</a:t>
            </a:r>
          </a:p>
          <a:p>
            <a:r>
              <a:rPr lang="en-US" dirty="0" smtClean="0"/>
              <a:t>class derived : public base    //single derived </a:t>
            </a:r>
          </a:p>
          <a:p>
            <a:r>
              <a:rPr lang="en-US" dirty="0" smtClean="0"/>
              <a:t>{ </a:t>
            </a:r>
          </a:p>
          <a:p>
            <a:r>
              <a:rPr lang="en-US" dirty="0"/>
              <a:t> </a:t>
            </a:r>
            <a:r>
              <a:rPr lang="en-US" dirty="0" smtClean="0"/>
              <a:t>   </a:t>
            </a:r>
            <a:r>
              <a:rPr lang="en-US" dirty="0" err="1" smtClean="0"/>
              <a:t>int</a:t>
            </a:r>
            <a:r>
              <a:rPr lang="en-US" dirty="0" smtClean="0"/>
              <a:t> y;</a:t>
            </a:r>
          </a:p>
          <a:p>
            <a:r>
              <a:rPr lang="en-US" dirty="0" smtClean="0"/>
              <a:t>   public:</a:t>
            </a:r>
          </a:p>
          <a:p>
            <a:r>
              <a:rPr lang="en-US" dirty="0" smtClean="0"/>
              <a:t>      void </a:t>
            </a:r>
            <a:r>
              <a:rPr lang="en-US" dirty="0" err="1" smtClean="0"/>
              <a:t>readdata</a:t>
            </a:r>
            <a:r>
              <a:rPr lang="en-US" dirty="0" smtClean="0"/>
              <a:t>()</a:t>
            </a:r>
          </a:p>
          <a:p>
            <a:r>
              <a:rPr lang="en-US" dirty="0"/>
              <a:t> </a:t>
            </a:r>
            <a:r>
              <a:rPr lang="en-US" dirty="0" smtClean="0"/>
              <a:t>     {</a:t>
            </a:r>
          </a:p>
          <a:p>
            <a:r>
              <a:rPr lang="en-US" dirty="0" smtClean="0"/>
              <a:t>     </a:t>
            </a:r>
            <a:r>
              <a:rPr lang="en-US" dirty="0" err="1" smtClean="0"/>
              <a:t>cout</a:t>
            </a:r>
            <a:r>
              <a:rPr lang="en-US" dirty="0" smtClean="0"/>
              <a:t> &lt;&lt; "Enter the value of y = "; </a:t>
            </a:r>
          </a:p>
          <a:p>
            <a:r>
              <a:rPr lang="en-US" dirty="0" smtClean="0"/>
              <a:t>     </a:t>
            </a:r>
            <a:r>
              <a:rPr lang="en-US" dirty="0" err="1" smtClean="0"/>
              <a:t>cin</a:t>
            </a:r>
            <a:r>
              <a:rPr lang="en-US" dirty="0" smtClean="0"/>
              <a:t> &gt;&gt; y;</a:t>
            </a:r>
          </a:p>
          <a:p>
            <a:r>
              <a:rPr lang="en-US" dirty="0"/>
              <a:t> </a:t>
            </a:r>
            <a:r>
              <a:rPr lang="en-US" dirty="0" smtClean="0"/>
              <a:t>     }</a:t>
            </a:r>
          </a:p>
          <a:p>
            <a:r>
              <a:rPr lang="en-US" sz="1600" dirty="0" smtClean="0"/>
              <a:t>   </a:t>
            </a:r>
          </a:p>
          <a:p>
            <a:endParaRPr lang="en-US" sz="1600" dirty="0"/>
          </a:p>
          <a:p>
            <a:r>
              <a:rPr lang="en-US" sz="1600" dirty="0" smtClean="0"/>
              <a:t>    </a:t>
            </a:r>
            <a:r>
              <a:rPr lang="en-US" dirty="0" smtClean="0"/>
              <a:t>void product()</a:t>
            </a:r>
          </a:p>
          <a:p>
            <a:r>
              <a:rPr lang="en-US" dirty="0" smtClean="0"/>
              <a:t>    {</a:t>
            </a:r>
          </a:p>
          <a:p>
            <a:r>
              <a:rPr lang="en-US" dirty="0" smtClean="0"/>
              <a:t>         </a:t>
            </a:r>
            <a:r>
              <a:rPr lang="en-US" dirty="0" err="1" smtClean="0"/>
              <a:t>cout</a:t>
            </a:r>
            <a:r>
              <a:rPr lang="en-US" dirty="0" smtClean="0"/>
              <a:t> &lt;&lt; "Product = " &lt;&lt; x * y;</a:t>
            </a:r>
          </a:p>
          <a:p>
            <a:r>
              <a:rPr lang="en-US" dirty="0" smtClean="0"/>
              <a:t>     }</a:t>
            </a:r>
          </a:p>
          <a:p>
            <a:r>
              <a:rPr lang="en-US" dirty="0" smtClean="0"/>
              <a:t> };</a:t>
            </a:r>
          </a:p>
          <a:p>
            <a:r>
              <a:rPr lang="en-US" dirty="0" smtClean="0"/>
              <a:t> </a:t>
            </a:r>
          </a:p>
          <a:p>
            <a:r>
              <a:rPr lang="en-US" dirty="0" smtClean="0"/>
              <a:t>      </a:t>
            </a:r>
            <a:r>
              <a:rPr lang="en-US" dirty="0" err="1" smtClean="0"/>
              <a:t>int</a:t>
            </a:r>
            <a:r>
              <a:rPr lang="en-US" dirty="0" smtClean="0"/>
              <a:t> main()</a:t>
            </a:r>
          </a:p>
          <a:p>
            <a:r>
              <a:rPr lang="en-US" dirty="0" smtClean="0"/>
              <a:t>      {  </a:t>
            </a:r>
          </a:p>
          <a:p>
            <a:r>
              <a:rPr lang="en-US" dirty="0"/>
              <a:t> </a:t>
            </a:r>
            <a:r>
              <a:rPr lang="en-US" dirty="0" smtClean="0"/>
              <a:t>          derived a;   //object of derived class</a:t>
            </a:r>
          </a:p>
          <a:p>
            <a:endParaRPr lang="en-US" dirty="0" smtClean="0"/>
          </a:p>
          <a:p>
            <a:r>
              <a:rPr lang="en-US" dirty="0" smtClean="0"/>
              <a:t>             </a:t>
            </a:r>
            <a:r>
              <a:rPr lang="en-US" dirty="0" err="1" smtClean="0"/>
              <a:t>a.getdata</a:t>
            </a:r>
            <a:r>
              <a:rPr lang="en-US" dirty="0" smtClean="0"/>
              <a:t>();</a:t>
            </a:r>
          </a:p>
          <a:p>
            <a:endParaRPr lang="en-US" dirty="0" smtClean="0"/>
          </a:p>
          <a:p>
            <a:r>
              <a:rPr lang="en-US" dirty="0" smtClean="0"/>
              <a:t>            </a:t>
            </a:r>
            <a:r>
              <a:rPr lang="en-US" dirty="0" err="1" smtClean="0"/>
              <a:t>a.readdata</a:t>
            </a:r>
            <a:r>
              <a:rPr lang="en-US" dirty="0" smtClean="0"/>
              <a:t>();</a:t>
            </a:r>
          </a:p>
          <a:p>
            <a:endParaRPr lang="en-US" dirty="0" smtClean="0"/>
          </a:p>
          <a:p>
            <a:r>
              <a:rPr lang="en-US" dirty="0" smtClean="0"/>
              <a:t>            </a:t>
            </a:r>
            <a:r>
              <a:rPr lang="en-US" dirty="0" err="1" smtClean="0"/>
              <a:t>a.product</a:t>
            </a:r>
            <a:r>
              <a:rPr lang="en-US" dirty="0" smtClean="0"/>
              <a:t>();</a:t>
            </a:r>
          </a:p>
          <a:p>
            <a:endParaRPr lang="en-US" dirty="0" smtClean="0"/>
          </a:p>
          <a:p>
            <a:r>
              <a:rPr lang="en-US" dirty="0" smtClean="0"/>
              <a:t>            return 0;</a:t>
            </a:r>
          </a:p>
          <a:p>
            <a:r>
              <a:rPr lang="en-US" dirty="0" smtClean="0"/>
              <a:t>         } </a:t>
            </a:r>
            <a:r>
              <a:rPr lang="en-US" dirty="0"/>
              <a:t/>
            </a:r>
            <a:br>
              <a:rPr lang="en-US" dirty="0"/>
            </a:br>
            <a:endParaRPr lang="en-US" dirty="0"/>
          </a:p>
        </p:txBody>
      </p:sp>
    </p:spTree>
    <p:extLst>
      <p:ext uri="{BB962C8B-B14F-4D97-AF65-F5344CB8AC3E}">
        <p14:creationId xmlns:p14="http://schemas.microsoft.com/office/powerpoint/2010/main" val="2472563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smtClean="0"/>
              <a:t>Applications of Single Inheritance</a:t>
            </a:r>
            <a:endParaRPr lang="en-US" dirty="0"/>
          </a:p>
        </p:txBody>
      </p:sp>
      <p:sp>
        <p:nvSpPr>
          <p:cNvPr id="3" name="Text Placeholder 2"/>
          <p:cNvSpPr>
            <a:spLocks noGrp="1"/>
          </p:cNvSpPr>
          <p:nvPr>
            <p:ph type="body" sz="quarter" idx="11"/>
          </p:nvPr>
        </p:nvSpPr>
        <p:spPr/>
        <p:txBody>
          <a:bodyPr/>
          <a:lstStyle/>
          <a:p>
            <a:endParaRPr lang="en-US"/>
          </a:p>
        </p:txBody>
      </p:sp>
      <p:grpSp>
        <p:nvGrpSpPr>
          <p:cNvPr id="4" name="Group 3"/>
          <p:cNvGrpSpPr/>
          <p:nvPr/>
        </p:nvGrpSpPr>
        <p:grpSpPr>
          <a:xfrm>
            <a:off x="884844" y="1643967"/>
            <a:ext cx="2391012" cy="3009169"/>
            <a:chOff x="740828" y="1628800"/>
            <a:chExt cx="2391012" cy="3672408"/>
          </a:xfrm>
        </p:grpSpPr>
        <p:sp>
          <p:nvSpPr>
            <p:cNvPr id="5" name="Rectangle 4"/>
            <p:cNvSpPr/>
            <p:nvPr/>
          </p:nvSpPr>
          <p:spPr>
            <a:xfrm>
              <a:off x="740828" y="1628800"/>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Grading System</a:t>
              </a:r>
              <a:endParaRPr lang="en-US" sz="3200" b="1" dirty="0"/>
            </a:p>
          </p:txBody>
        </p:sp>
        <p:sp>
          <p:nvSpPr>
            <p:cNvPr id="6" name="Rectangle 5"/>
            <p:cNvSpPr/>
            <p:nvPr/>
          </p:nvSpPr>
          <p:spPr>
            <a:xfrm>
              <a:off x="755576" y="4221088"/>
              <a:ext cx="237626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Student</a:t>
              </a:r>
              <a:endParaRPr lang="en-US" sz="3200" b="1" dirty="0"/>
            </a:p>
          </p:txBody>
        </p:sp>
        <p:sp>
          <p:nvSpPr>
            <p:cNvPr id="7" name="Up Arrow 6"/>
            <p:cNvSpPr/>
            <p:nvPr/>
          </p:nvSpPr>
          <p:spPr>
            <a:xfrm>
              <a:off x="1763688" y="2780928"/>
              <a:ext cx="309288" cy="13681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4832185" y="1628800"/>
            <a:ext cx="2980175" cy="1754326"/>
          </a:xfrm>
          <a:prstGeom prst="rect">
            <a:avLst/>
          </a:prstGeom>
          <a:noFill/>
        </p:spPr>
        <p:txBody>
          <a:bodyPr wrap="none" rtlCol="0">
            <a:spAutoFit/>
          </a:bodyPr>
          <a:lstStyle/>
          <a:p>
            <a:pPr marL="342900" indent="-342900">
              <a:buAutoNum type="arabicPeriod"/>
            </a:pPr>
            <a:r>
              <a:rPr lang="en-US" dirty="0" smtClean="0"/>
              <a:t>University Grading System</a:t>
            </a:r>
          </a:p>
          <a:p>
            <a:pPr marL="342900" indent="-342900">
              <a:buAutoNum type="arabicPeriod"/>
            </a:pPr>
            <a:endParaRPr lang="en-US" dirty="0" smtClean="0"/>
          </a:p>
          <a:p>
            <a:pPr marL="342900" indent="-342900">
              <a:buAutoNum type="arabicPeriod"/>
            </a:pPr>
            <a:r>
              <a:rPr lang="en-US" dirty="0" smtClean="0"/>
              <a:t>Employee and Salary</a:t>
            </a:r>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2125049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4092</TotalTime>
  <Words>1235</Words>
  <Application>Microsoft Office PowerPoint</Application>
  <PresentationFormat>On-screen Show (4:3)</PresentationFormat>
  <Paragraphs>443</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18CSC202J - Syllabus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18CSC202J - Syllabus</dc:title>
  <dc:creator>Admin</dc:creator>
  <cp:lastModifiedBy>Admin</cp:lastModifiedBy>
  <cp:revision>21</cp:revision>
  <dcterms:created xsi:type="dcterms:W3CDTF">2020-08-18T13:15:16Z</dcterms:created>
  <dcterms:modified xsi:type="dcterms:W3CDTF">2020-08-27T09:12:29Z</dcterms:modified>
</cp:coreProperties>
</file>