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7" r:id="rId7"/>
    <p:sldId id="261" r:id="rId8"/>
    <p:sldId id="262" r:id="rId9"/>
    <p:sldId id="263" r:id="rId10"/>
    <p:sldId id="273" r:id="rId11"/>
    <p:sldId id="271" r:id="rId12"/>
    <p:sldId id="272" r:id="rId13"/>
    <p:sldId id="264" r:id="rId14"/>
    <p:sldId id="274" r:id="rId15"/>
    <p:sldId id="269" r:id="rId16"/>
    <p:sldId id="270" r:id="rId17"/>
    <p:sldId id="268"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552"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8B294-CCE9-4D75-91AD-4B88625426BA}" type="datetimeFigureOut">
              <a:rPr lang="en-US" smtClean="0"/>
              <a:t>8/21/2020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0CD2D-A909-4B64-BAA9-484035481FD4}" type="slidenum">
              <a:rPr lang="en-US" smtClean="0"/>
              <a:t>‹#›</a:t>
            </a:fld>
            <a:endParaRPr lang="en-US"/>
          </a:p>
        </p:txBody>
      </p:sp>
    </p:spTree>
    <p:extLst>
      <p:ext uri="{BB962C8B-B14F-4D97-AF65-F5344CB8AC3E}">
        <p14:creationId xmlns:p14="http://schemas.microsoft.com/office/powerpoint/2010/main" val="315260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DC5C93-2932-44C4-998F-BFE1A949A6F2}"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7047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DC5C93-2932-44C4-998F-BFE1A949A6F2}"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223272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DC5C93-2932-44C4-998F-BFE1A949A6F2}"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107713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DC5C93-2932-44C4-998F-BFE1A949A6F2}"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185329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DC5C93-2932-44C4-998F-BFE1A949A6F2}"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413624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DC5C93-2932-44C4-998F-BFE1A949A6F2}"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185902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5C93-2932-44C4-998F-BFE1A949A6F2}" type="datetimeFigureOut">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230143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DC5C93-2932-44C4-998F-BFE1A949A6F2}" type="datetimeFigureOut">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132816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C5C93-2932-44C4-998F-BFE1A949A6F2}" type="datetimeFigureOut">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248760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C5C93-2932-44C4-998F-BFE1A949A6F2}"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26998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C5C93-2932-44C4-998F-BFE1A949A6F2}"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8B468-C267-4FE0-ADB3-338102DBB932}" type="slidenum">
              <a:rPr lang="en-US" smtClean="0"/>
              <a:t>‹#›</a:t>
            </a:fld>
            <a:endParaRPr lang="en-US"/>
          </a:p>
        </p:txBody>
      </p:sp>
    </p:spTree>
    <p:extLst>
      <p:ext uri="{BB962C8B-B14F-4D97-AF65-F5344CB8AC3E}">
        <p14:creationId xmlns:p14="http://schemas.microsoft.com/office/powerpoint/2010/main" val="196586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C5C93-2932-44C4-998F-BFE1A949A6F2}" type="datetimeFigureOut">
              <a:rPr lang="en-US" smtClean="0"/>
              <a:t>8/21/2020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8B468-C267-4FE0-ADB3-338102DBB932}" type="slidenum">
              <a:rPr lang="en-US" smtClean="0"/>
              <a:t>‹#›</a:t>
            </a:fld>
            <a:endParaRPr lang="en-US"/>
          </a:p>
        </p:txBody>
      </p:sp>
    </p:spTree>
    <p:extLst>
      <p:ext uri="{BB962C8B-B14F-4D97-AF65-F5344CB8AC3E}">
        <p14:creationId xmlns:p14="http://schemas.microsoft.com/office/powerpoint/2010/main" val="3223023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State chart diagram</a:t>
            </a:r>
            <a:endParaRPr lang="en-US" dirty="0"/>
          </a:p>
        </p:txBody>
      </p:sp>
      <p:sp>
        <p:nvSpPr>
          <p:cNvPr id="3" name="Subtitle 2"/>
          <p:cNvSpPr>
            <a:spLocks noGrp="1"/>
          </p:cNvSpPr>
          <p:nvPr>
            <p:ph type="subTitle" idx="1"/>
          </p:nvPr>
        </p:nvSpPr>
        <p:spPr/>
        <p:txBody>
          <a:bodyPr/>
          <a:lstStyle/>
          <a:p>
            <a:r>
              <a:rPr lang="en-IN" dirty="0" smtClean="0"/>
              <a:t>18CS202J OBJECT ORIENTED DESIGN AND </a:t>
            </a:r>
            <a:r>
              <a:rPr lang="en-IN" dirty="0" smtClean="0"/>
              <a:t>PROGRAMMING</a:t>
            </a:r>
            <a:endParaRPr lang="en-IN" dirty="0" smtClean="0"/>
          </a:p>
        </p:txBody>
      </p:sp>
    </p:spTree>
    <p:extLst>
      <p:ext uri="{BB962C8B-B14F-4D97-AF65-F5344CB8AC3E}">
        <p14:creationId xmlns:p14="http://schemas.microsoft.com/office/powerpoint/2010/main" val="325831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lstStyle/>
          <a:p>
            <a:pPr algn="just"/>
            <a:r>
              <a:rPr lang="en-IN" b="1" dirty="0"/>
              <a:t>Composite state –</a:t>
            </a:r>
            <a:r>
              <a:rPr lang="en-IN" dirty="0"/>
              <a:t> We use a rounded rectangle to represent a composite state </a:t>
            </a:r>
            <a:r>
              <a:rPr lang="en-IN" dirty="0" smtClean="0"/>
              <a:t>also. We </a:t>
            </a:r>
            <a:r>
              <a:rPr lang="en-IN" dirty="0"/>
              <a:t>represent a state with internal activities using a composite state.</a:t>
            </a:r>
            <a:endParaRPr lang="en-US" dirty="0"/>
          </a:p>
        </p:txBody>
      </p:sp>
      <p:pic>
        <p:nvPicPr>
          <p:cNvPr id="4" name="Picture 3"/>
          <p:cNvPicPr>
            <a:picLocks noChangeAspect="1"/>
          </p:cNvPicPr>
          <p:nvPr/>
        </p:nvPicPr>
        <p:blipFill>
          <a:blip r:embed="rId2"/>
          <a:stretch>
            <a:fillRect/>
          </a:stretch>
        </p:blipFill>
        <p:spPr>
          <a:xfrm>
            <a:off x="3848669" y="4136267"/>
            <a:ext cx="3889612" cy="1123950"/>
          </a:xfrm>
          <a:prstGeom prst="rect">
            <a:avLst/>
          </a:prstGeom>
        </p:spPr>
      </p:pic>
    </p:spTree>
    <p:extLst>
      <p:ext uri="{BB962C8B-B14F-4D97-AF65-F5344CB8AC3E}">
        <p14:creationId xmlns:p14="http://schemas.microsoft.com/office/powerpoint/2010/main" val="194665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Fork –</a:t>
            </a:r>
            <a:r>
              <a:rPr lang="en-IN" sz="2400" dirty="0">
                <a:latin typeface="Times New Roman" panose="02020603050405020304" pitchFamily="18" charset="0"/>
                <a:cs typeface="Times New Roman" panose="02020603050405020304" pitchFamily="18" charset="0"/>
              </a:rPr>
              <a:t> We use a rounded solid rectangular bar to represent a Fork notation with incoming arrow from the parent state and outgoing arrows towards the newly created states. We use the fork notation to represent a state splitting into two or more concurrent states.</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25588" y="3725128"/>
            <a:ext cx="4085230" cy="1809750"/>
          </a:xfrm>
          <a:prstGeom prst="rect">
            <a:avLst/>
          </a:prstGeom>
        </p:spPr>
      </p:pic>
    </p:spTree>
    <p:extLst>
      <p:ext uri="{BB962C8B-B14F-4D97-AF65-F5344CB8AC3E}">
        <p14:creationId xmlns:p14="http://schemas.microsoft.com/office/powerpoint/2010/main" val="243391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lstStyle/>
          <a:p>
            <a:pPr algn="just"/>
            <a:r>
              <a:rPr lang="en-IN" sz="2400" b="1" dirty="0">
                <a:latin typeface="Times New Roman" panose="02020603050405020304" pitchFamily="18" charset="0"/>
                <a:cs typeface="Times New Roman" panose="02020603050405020304" pitchFamily="18" charset="0"/>
              </a:rPr>
              <a:t>Join –</a:t>
            </a:r>
            <a:r>
              <a:rPr lang="en-IN" sz="2400" dirty="0">
                <a:latin typeface="Times New Roman" panose="02020603050405020304" pitchFamily="18" charset="0"/>
                <a:cs typeface="Times New Roman" panose="02020603050405020304" pitchFamily="18" charset="0"/>
              </a:rPr>
              <a:t> We use a rounded solid rectangular bar to represent a Join notation with incoming arrows from the joining states and outgoing arrow towards the common goal state. We use the join notation when two or more states concurrently converge into one on the occurrence of an event or events</a:t>
            </a:r>
            <a:r>
              <a:rPr lang="en-IN" sz="2400" dirty="0" smtClean="0">
                <a:latin typeface="Times New Roman" panose="02020603050405020304" pitchFamily="18" charset="0"/>
                <a:cs typeface="Times New Roman" panose="02020603050405020304" pitchFamily="18" charset="0"/>
              </a:rPr>
              <a:t>.</a:t>
            </a:r>
          </a:p>
          <a:p>
            <a:endParaRPr lang="en-US" dirty="0"/>
          </a:p>
        </p:txBody>
      </p:sp>
      <p:pic>
        <p:nvPicPr>
          <p:cNvPr id="4" name="Picture 3"/>
          <p:cNvPicPr>
            <a:picLocks noChangeAspect="1"/>
          </p:cNvPicPr>
          <p:nvPr/>
        </p:nvPicPr>
        <p:blipFill>
          <a:blip r:embed="rId2"/>
          <a:stretch>
            <a:fillRect/>
          </a:stretch>
        </p:blipFill>
        <p:spPr>
          <a:xfrm>
            <a:off x="3207224" y="4165339"/>
            <a:ext cx="4000784" cy="1857375"/>
          </a:xfrm>
          <a:prstGeom prst="rect">
            <a:avLst/>
          </a:prstGeom>
        </p:spPr>
      </p:pic>
    </p:spTree>
    <p:extLst>
      <p:ext uri="{BB962C8B-B14F-4D97-AF65-F5344CB8AC3E}">
        <p14:creationId xmlns:p14="http://schemas.microsoft.com/office/powerpoint/2010/main" val="128161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Transition: It is indicated by an arrow. Transition is a relationship between two states which indicates that Event/ Action an object in the first state will enter the second state and performs certain specified actions.</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29041" y="3657600"/>
            <a:ext cx="3083788" cy="1583567"/>
          </a:xfrm>
          <a:prstGeom prst="rect">
            <a:avLst/>
          </a:prstGeom>
        </p:spPr>
      </p:pic>
    </p:spTree>
    <p:extLst>
      <p:ext uri="{BB962C8B-B14F-4D97-AF65-F5344CB8AC3E}">
        <p14:creationId xmlns:p14="http://schemas.microsoft.com/office/powerpoint/2010/main" val="198899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Transition –</a:t>
            </a:r>
            <a:r>
              <a:rPr lang="en-IN" sz="2400" dirty="0">
                <a:latin typeface="Times New Roman" panose="02020603050405020304" pitchFamily="18" charset="0"/>
                <a:cs typeface="Times New Roman" panose="02020603050405020304" pitchFamily="18" charset="0"/>
              </a:rPr>
              <a:t> We use a solid arrow to represent the transition or change of control from one state to another. The arrow is labelled with the event which causes the change in state.</a:t>
            </a:r>
            <a:r>
              <a:rPr lang="en-IN" dirty="0"/>
              <a:t/>
            </a:r>
            <a:br>
              <a:rPr lang="en-IN" dirty="0"/>
            </a:br>
            <a:endParaRPr lang="en-US" dirty="0"/>
          </a:p>
        </p:txBody>
      </p:sp>
      <p:pic>
        <p:nvPicPr>
          <p:cNvPr id="4" name="Picture 3"/>
          <p:cNvPicPr>
            <a:picLocks noChangeAspect="1"/>
          </p:cNvPicPr>
          <p:nvPr/>
        </p:nvPicPr>
        <p:blipFill>
          <a:blip r:embed="rId2"/>
          <a:stretch>
            <a:fillRect/>
          </a:stretch>
        </p:blipFill>
        <p:spPr>
          <a:xfrm>
            <a:off x="4543069" y="3558381"/>
            <a:ext cx="3324225" cy="885825"/>
          </a:xfrm>
          <a:prstGeom prst="rect">
            <a:avLst/>
          </a:prstGeom>
        </p:spPr>
      </p:pic>
    </p:spTree>
    <p:extLst>
      <p:ext uri="{BB962C8B-B14F-4D97-AF65-F5344CB8AC3E}">
        <p14:creationId xmlns:p14="http://schemas.microsoft.com/office/powerpoint/2010/main" val="208703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Self transition –</a:t>
            </a:r>
            <a:r>
              <a:rPr lang="en-IN" sz="2400" dirty="0">
                <a:latin typeface="Times New Roman" panose="02020603050405020304" pitchFamily="18" charset="0"/>
                <a:cs typeface="Times New Roman" panose="02020603050405020304" pitchFamily="18" charset="0"/>
              </a:rPr>
              <a:t> We use a solid arrow pointing back to the state itself to represent a self transition. There might be scenarios when the state of the object does not change upon the occurrence of an event. We use self transitions to represent such cases.</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98543" y="3765857"/>
            <a:ext cx="3638621" cy="2116328"/>
          </a:xfrm>
          <a:prstGeom prst="rect">
            <a:avLst/>
          </a:prstGeom>
        </p:spPr>
      </p:pic>
    </p:spTree>
    <p:extLst>
      <p:ext uri="{BB962C8B-B14F-4D97-AF65-F5344CB8AC3E}">
        <p14:creationId xmlns:p14="http://schemas.microsoft.com/office/powerpoint/2010/main" val="381591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a:xfrm>
            <a:off x="838200" y="1921160"/>
            <a:ext cx="10515600" cy="4351338"/>
          </a:xfrm>
        </p:spPr>
        <p:txBody>
          <a:bodyPr/>
          <a:lstStyle/>
          <a:p>
            <a:r>
              <a:rPr lang="en-IN" sz="2400" dirty="0" smtClean="0">
                <a:latin typeface="Times New Roman" panose="02020603050405020304" pitchFamily="18" charset="0"/>
                <a:cs typeface="Times New Roman" panose="02020603050405020304" pitchFamily="18" charset="0"/>
              </a:rPr>
              <a:t>Final State: The end of the state chart diagram is represented by a solid circle surrounded by a circle.</a:t>
            </a:r>
          </a:p>
          <a:p>
            <a:endParaRPr lang="en-US" dirty="0"/>
          </a:p>
        </p:txBody>
      </p:sp>
      <p:pic>
        <p:nvPicPr>
          <p:cNvPr id="4" name="Picture 3"/>
          <p:cNvPicPr>
            <a:picLocks noChangeAspect="1"/>
          </p:cNvPicPr>
          <p:nvPr/>
        </p:nvPicPr>
        <p:blipFill>
          <a:blip r:embed="rId2"/>
          <a:stretch>
            <a:fillRect/>
          </a:stretch>
        </p:blipFill>
        <p:spPr>
          <a:xfrm>
            <a:off x="4722126" y="2924174"/>
            <a:ext cx="2480268" cy="1538643"/>
          </a:xfrm>
          <a:prstGeom prst="rect">
            <a:avLst/>
          </a:prstGeom>
        </p:spPr>
      </p:pic>
    </p:spTree>
    <p:extLst>
      <p:ext uri="{BB962C8B-B14F-4D97-AF65-F5344CB8AC3E}">
        <p14:creationId xmlns:p14="http://schemas.microsoft.com/office/powerpoint/2010/main" val="2181757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Example state chart for </a:t>
            </a:r>
            <a:r>
              <a:rPr lang="en-IN" sz="3200" dirty="0" smtClean="0">
                <a:latin typeface="Times New Roman" panose="02020603050405020304" pitchFamily="18" charset="0"/>
                <a:cs typeface="Times New Roman" panose="02020603050405020304" pitchFamily="18" charset="0"/>
              </a:rPr>
              <a:t>ATM card PIN Verification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 </a:t>
            </a:r>
            <a:endParaRPr lang="en-US" dirty="0"/>
          </a:p>
        </p:txBody>
      </p:sp>
      <p:pic>
        <p:nvPicPr>
          <p:cNvPr id="4" name="Picture 3"/>
          <p:cNvPicPr>
            <a:picLocks noChangeAspect="1"/>
          </p:cNvPicPr>
          <p:nvPr/>
        </p:nvPicPr>
        <p:blipFill>
          <a:blip r:embed="rId2"/>
          <a:stretch>
            <a:fillRect/>
          </a:stretch>
        </p:blipFill>
        <p:spPr>
          <a:xfrm>
            <a:off x="124829" y="1825625"/>
            <a:ext cx="10083695" cy="3608103"/>
          </a:xfrm>
          <a:prstGeom prst="rect">
            <a:avLst/>
          </a:prstGeom>
        </p:spPr>
      </p:pic>
    </p:spTree>
    <p:extLst>
      <p:ext uri="{BB962C8B-B14F-4D97-AF65-F5344CB8AC3E}">
        <p14:creationId xmlns:p14="http://schemas.microsoft.com/office/powerpoint/2010/main" val="181028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anose="02020603050405020304" pitchFamily="18" charset="0"/>
                <a:cs typeface="Times New Roman" panose="02020603050405020304" pitchFamily="18" charset="0"/>
              </a:rPr>
              <a:t>Example state chart for order management system</a:t>
            </a:r>
            <a:r>
              <a:rPr lang="en-IN" dirty="0" smtClean="0"/>
              <a:t/>
            </a:r>
            <a:br>
              <a:rPr lang="en-IN"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528549" y="1605967"/>
            <a:ext cx="9381808" cy="3847889"/>
          </a:xfrm>
          <a:prstGeom prst="rect">
            <a:avLst/>
          </a:prstGeom>
        </p:spPr>
      </p:pic>
    </p:spTree>
    <p:extLst>
      <p:ext uri="{BB962C8B-B14F-4D97-AF65-F5344CB8AC3E}">
        <p14:creationId xmlns:p14="http://schemas.microsoft.com/office/powerpoint/2010/main" val="411381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a:t>
            </a:r>
            <a:r>
              <a:rPr lang="en-IN" b="1" dirty="0" smtClean="0"/>
              <a:t>tate diagram</a:t>
            </a:r>
            <a:endParaRPr lang="en-US" dirty="0"/>
          </a:p>
        </p:txBody>
      </p:sp>
      <p:sp>
        <p:nvSpPr>
          <p:cNvPr id="3" name="Content Placeholder 2"/>
          <p:cNvSpPr>
            <a:spLocks noGrp="1"/>
          </p:cNvSpPr>
          <p:nvPr>
            <p:ph idx="1"/>
          </p:nvPr>
        </p:nvSpPr>
        <p:spPr/>
        <p:txBody>
          <a:bodyPr/>
          <a:lstStyle/>
          <a:p>
            <a:pPr algn="just"/>
            <a:r>
              <a:rPr lang="en-IN" dirty="0"/>
              <a:t>A </a:t>
            </a:r>
            <a:r>
              <a:rPr lang="en-IN" b="1" dirty="0"/>
              <a:t>state diagram</a:t>
            </a:r>
            <a:r>
              <a:rPr lang="en-IN" dirty="0"/>
              <a:t> is used to represent the condition of the system or part of the system at finite instances of time. </a:t>
            </a:r>
            <a:r>
              <a:rPr lang="en-IN" dirty="0" smtClean="0"/>
              <a:t>It’s a</a:t>
            </a:r>
            <a:r>
              <a:rPr lang="en-IN" dirty="0"/>
              <a:t> </a:t>
            </a:r>
            <a:r>
              <a:rPr lang="en-IN" b="1" dirty="0" smtClean="0"/>
              <a:t>behavioural</a:t>
            </a:r>
            <a:r>
              <a:rPr lang="en-IN" dirty="0"/>
              <a:t> diagram and it represents the </a:t>
            </a:r>
            <a:r>
              <a:rPr lang="en-IN" dirty="0" smtClean="0"/>
              <a:t>behaviour </a:t>
            </a:r>
            <a:r>
              <a:rPr lang="en-IN" dirty="0"/>
              <a:t>using finite state transitions. State diagrams are also referred to as </a:t>
            </a:r>
            <a:r>
              <a:rPr lang="en-IN" b="1" dirty="0"/>
              <a:t>State machines</a:t>
            </a:r>
            <a:r>
              <a:rPr lang="en-IN" dirty="0"/>
              <a:t> and </a:t>
            </a:r>
            <a:r>
              <a:rPr lang="en-IN" b="1" dirty="0"/>
              <a:t>State-chart Diagrams</a:t>
            </a:r>
            <a:r>
              <a:rPr lang="en-IN" dirty="0"/>
              <a:t>. </a:t>
            </a:r>
            <a:endParaRPr lang="en-US" dirty="0"/>
          </a:p>
        </p:txBody>
      </p:sp>
    </p:spTree>
    <p:extLst>
      <p:ext uri="{BB962C8B-B14F-4D97-AF65-F5344CB8AC3E}">
        <p14:creationId xmlns:p14="http://schemas.microsoft.com/office/powerpoint/2010/main" val="209777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 of </a:t>
            </a:r>
            <a:r>
              <a:rPr lang="en-US" b="1" dirty="0" smtClean="0"/>
              <a:t>state chart </a:t>
            </a:r>
            <a:r>
              <a:rPr lang="en-US" b="1" dirty="0"/>
              <a:t>diagram </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fontAlgn="base"/>
            <a:r>
              <a:rPr lang="en-IN" dirty="0" smtClean="0">
                <a:latin typeface="Times New Roman" panose="02020603050405020304" pitchFamily="18" charset="0"/>
                <a:cs typeface="Times New Roman" panose="02020603050405020304" pitchFamily="18" charset="0"/>
              </a:rPr>
              <a:t>State chart diagrams are useful to model reactive systems </a:t>
            </a:r>
          </a:p>
          <a:p>
            <a:pPr marL="914400" lvl="2" indent="0" fontAlgn="base">
              <a:buNone/>
            </a:pPr>
            <a:r>
              <a:rPr lang="en-IN" dirty="0" smtClean="0">
                <a:latin typeface="Times New Roman" panose="02020603050405020304" pitchFamily="18" charset="0"/>
                <a:cs typeface="Times New Roman" panose="02020603050405020304" pitchFamily="18" charset="0"/>
              </a:rPr>
              <a:t>-Reactive systems can be defined as a system that responds to external or internal events.</a:t>
            </a:r>
          </a:p>
          <a:p>
            <a:pPr marL="0" indent="0" fontAlgn="base">
              <a:buNone/>
            </a:pPr>
            <a:r>
              <a:rPr lang="en-IN" dirty="0" smtClean="0">
                <a:latin typeface="Times New Roman" panose="02020603050405020304" pitchFamily="18" charset="0"/>
                <a:cs typeface="Times New Roman" panose="02020603050405020304" pitchFamily="18" charset="0"/>
              </a:rPr>
              <a:t>• State chart diagram describes the flow of control from one state to     another state.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87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Purpose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Following are the main purposes of using State chart diagrams: </a:t>
            </a:r>
          </a:p>
          <a:p>
            <a:pPr lvl="2">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To model dynamic aspect of a system. </a:t>
            </a:r>
          </a:p>
          <a:p>
            <a:pPr lvl="2">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To model life time of a reactive system.</a:t>
            </a:r>
          </a:p>
          <a:p>
            <a:pPr lvl="2">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To describe different states of an object during its life time. </a:t>
            </a:r>
          </a:p>
          <a:p>
            <a:pPr lvl="2">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Define a state machine to model states of an object.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25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Difference between state diagram and </a:t>
            </a:r>
            <a:r>
              <a:rPr lang="en-IN" sz="4000" b="1" dirty="0" smtClean="0">
                <a:latin typeface="Times New Roman" panose="02020603050405020304" pitchFamily="18" charset="0"/>
                <a:cs typeface="Times New Roman" panose="02020603050405020304" pitchFamily="18" charset="0"/>
              </a:rPr>
              <a:t>flowchart</a:t>
            </a:r>
            <a:endParaRPr lang="en-US" sz="4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basic purpose of a </a:t>
            </a:r>
            <a:r>
              <a:rPr lang="en-IN" sz="2400" b="1" dirty="0">
                <a:latin typeface="Times New Roman" panose="02020603050405020304" pitchFamily="18" charset="0"/>
                <a:cs typeface="Times New Roman" panose="02020603050405020304" pitchFamily="18" charset="0"/>
              </a:rPr>
              <a:t>state diagram</a:t>
            </a:r>
            <a:r>
              <a:rPr lang="en-IN" sz="2400" dirty="0">
                <a:latin typeface="Times New Roman" panose="02020603050405020304" pitchFamily="18" charset="0"/>
                <a:cs typeface="Times New Roman" panose="02020603050405020304" pitchFamily="18" charset="0"/>
              </a:rPr>
              <a:t> is to portray various changes in state of the class and not the processes or commands causing the changes</a:t>
            </a:r>
            <a:r>
              <a:rPr lang="en-IN"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However, a </a:t>
            </a:r>
            <a:r>
              <a:rPr lang="en-IN" sz="2400" b="1" dirty="0">
                <a:latin typeface="Times New Roman" panose="02020603050405020304" pitchFamily="18" charset="0"/>
                <a:cs typeface="Times New Roman" panose="02020603050405020304" pitchFamily="18" charset="0"/>
              </a:rPr>
              <a:t>flowchart</a:t>
            </a:r>
            <a:r>
              <a:rPr lang="en-IN" sz="2400" dirty="0">
                <a:latin typeface="Times New Roman" panose="02020603050405020304" pitchFamily="18" charset="0"/>
                <a:cs typeface="Times New Roman" panose="02020603050405020304" pitchFamily="18" charset="0"/>
              </a:rPr>
              <a:t> on the other hand portrays the processes or commands that on execution change the state of class or an object of the class.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83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When to use State charts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So the main usages can be described as: </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To model object states of a system. </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To model reactive system. Reactive system consists of reactive objects. </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To identify events responsible for state changes. </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Forward and reverse engineering.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7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How to draw state charts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Before drawing a State chart diagram we must have clarified the following points:</a:t>
            </a:r>
          </a:p>
          <a:p>
            <a:pPr lvl="1">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Identify important objects to be analysed. </a:t>
            </a:r>
          </a:p>
          <a:p>
            <a:pPr lvl="1">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 Identify the states. </a:t>
            </a:r>
          </a:p>
          <a:p>
            <a:pPr lvl="1">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Identify the events.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45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Elements of state chart diagrams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400" dirty="0" smtClean="0">
                <a:latin typeface="Times New Roman" panose="02020603050405020304" pitchFamily="18" charset="0"/>
                <a:cs typeface="Times New Roman" panose="02020603050405020304" pitchFamily="18" charset="0"/>
              </a:rPr>
              <a:t>Initial State: This shows the starting point of the state chart diagram that is where the activity starts.</a:t>
            </a:r>
          </a:p>
          <a:p>
            <a:pPr marL="0" indent="0">
              <a:buNone/>
            </a:pPr>
            <a:r>
              <a:rPr lang="en-IN" dirty="0"/>
              <a:t> </a:t>
            </a:r>
            <a:endParaRPr lang="en-IN" dirty="0" smtClean="0"/>
          </a:p>
          <a:p>
            <a:pPr marL="0" indent="0">
              <a:buNone/>
            </a:pPr>
            <a:endParaRPr lang="en-IN" dirty="0"/>
          </a:p>
          <a:p>
            <a:pPr marL="0" indent="0">
              <a:buNone/>
            </a:pPr>
            <a:endParaRPr lang="en-IN"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4891087" y="2928937"/>
            <a:ext cx="2409825" cy="1956962"/>
          </a:xfrm>
          <a:prstGeom prst="rect">
            <a:avLst/>
          </a:prstGeom>
        </p:spPr>
      </p:pic>
    </p:spTree>
    <p:extLst>
      <p:ext uri="{BB962C8B-B14F-4D97-AF65-F5344CB8AC3E}">
        <p14:creationId xmlns:p14="http://schemas.microsoft.com/office/powerpoint/2010/main" val="269876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 State: A state represents a condition of a modelled entity for which some action is performed. The state is indicated by using a rectangle with rounded corners and contains compartments</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521122" y="3086099"/>
            <a:ext cx="3460703" cy="2345709"/>
          </a:xfrm>
          <a:prstGeom prst="rect">
            <a:avLst/>
          </a:prstGeom>
        </p:spPr>
      </p:pic>
    </p:spTree>
    <p:extLst>
      <p:ext uri="{BB962C8B-B14F-4D97-AF65-F5344CB8AC3E}">
        <p14:creationId xmlns:p14="http://schemas.microsoft.com/office/powerpoint/2010/main" val="2591268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398</Words>
  <Application>Microsoft Office PowerPoint</Application>
  <PresentationFormat>Custom</PresentationFormat>
  <Paragraphs>52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State chart diagram</vt:lpstr>
      <vt:lpstr>State diagram</vt:lpstr>
      <vt:lpstr>Uses of state chart diagram </vt:lpstr>
      <vt:lpstr>Purpose</vt:lpstr>
      <vt:lpstr>Difference between state diagram and flowchart</vt:lpstr>
      <vt:lpstr>When to use State charts</vt:lpstr>
      <vt:lpstr>How to draw state charts</vt:lpstr>
      <vt:lpstr>Elements of state chart diagrams</vt:lpstr>
      <vt:lpstr>Elements of state chart diagrams</vt:lpstr>
      <vt:lpstr>Elements of state chart diagrams</vt:lpstr>
      <vt:lpstr>Elements of state chart diagrams</vt:lpstr>
      <vt:lpstr>Elements of state chart diagrams</vt:lpstr>
      <vt:lpstr>Elements of state chart diagrams</vt:lpstr>
      <vt:lpstr>Elements of state chart diagrams</vt:lpstr>
      <vt:lpstr>Elements of state chart diagrams</vt:lpstr>
      <vt:lpstr>Elements of state chart diagrams</vt:lpstr>
      <vt:lpstr>Example state chart for ATM card PIN Verification</vt:lpstr>
      <vt:lpstr>Example state chart for order management system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dc:title>
  <dc:creator>jothi b</dc:creator>
  <cp:lastModifiedBy>Admin</cp:lastModifiedBy>
  <cp:revision>20</cp:revision>
  <dcterms:created xsi:type="dcterms:W3CDTF">2020-08-12T05:43:43Z</dcterms:created>
  <dcterms:modified xsi:type="dcterms:W3CDTF">2020-08-21T06:48:30Z</dcterms:modified>
</cp:coreProperties>
</file>