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3" r:id="rId2"/>
    <p:sldId id="340" r:id="rId3"/>
    <p:sldId id="351" r:id="rId4"/>
    <p:sldId id="352" r:id="rId5"/>
    <p:sldId id="353" r:id="rId6"/>
    <p:sldId id="355" r:id="rId7"/>
    <p:sldId id="356" r:id="rId8"/>
    <p:sldId id="35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4B2E0-3091-4EE5-BC31-DB268DDF6084}" type="datetimeFigureOut">
              <a:rPr lang="en-US" smtClean="0"/>
              <a:pPr/>
              <a:t>8/7/2020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47E51-D0B3-434A-B5C8-033851A213B6}" type="slidenum">
              <a:rPr lang="en-US" smtClean="0"/>
              <a:pPr/>
              <a:t>‹#›</a:t>
            </a:fld>
            <a:endParaRPr lang="en-US"/>
          </a:p>
        </p:txBody>
      </p:sp>
    </p:spTree>
    <p:extLst>
      <p:ext uri="{BB962C8B-B14F-4D97-AF65-F5344CB8AC3E}">
        <p14:creationId xmlns:p14="http://schemas.microsoft.com/office/powerpoint/2010/main" val="124496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3952E6-B9EC-453A-AC2F-3F3B851E06B5}"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3952E6-B9EC-453A-AC2F-3F3B851E06B5}"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3952E6-B9EC-453A-AC2F-3F3B851E06B5}" type="datetimeFigureOut">
              <a:rPr lang="en-US" smtClean="0"/>
              <a:pPr/>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952E6-B9EC-453A-AC2F-3F3B851E06B5}" type="datetimeFigureOut">
              <a:rPr lang="en-US" smtClean="0"/>
              <a:pPr/>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952E6-B9EC-453A-AC2F-3F3B851E06B5}" type="datetimeFigureOut">
              <a:rPr lang="en-US" smtClean="0"/>
              <a:pPr/>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
        <p:nvSpPr>
          <p:cNvPr id="5" name="Rectangle 4"/>
          <p:cNvSpPr/>
          <p:nvPr userDrawn="1"/>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6" descr="pngfind.com-kingpin-png-4152286 (1).png"/>
          <p:cNvPicPr>
            <a:picLocks noChangeAspect="1"/>
          </p:cNvPicPr>
          <p:nvPr userDrawn="1"/>
        </p:nvPicPr>
        <p:blipFill>
          <a:blip r:embed="rId2" cstate="print"/>
          <a:stretch>
            <a:fillRect/>
          </a:stretch>
        </p:blipFill>
        <p:spPr>
          <a:xfrm>
            <a:off x="4953000" y="457200"/>
            <a:ext cx="1219200" cy="5334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952E6-B9EC-453A-AC2F-3F3B851E06B5}" type="datetimeFigureOut">
              <a:rPr lang="en-US" smtClean="0"/>
              <a:pPr/>
              <a:t>8/7/2020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1524000" y="1905000"/>
            <a:ext cx="5791200" cy="3416320"/>
          </a:xfrm>
          <a:prstGeom prst="rect">
            <a:avLst/>
          </a:prstGeom>
        </p:spPr>
        <p:txBody>
          <a:bodyPr wrap="square">
            <a:spAutoFit/>
          </a:bodyPr>
          <a:lstStyle/>
          <a:p>
            <a:pPr lvl="0" algn="ctr" fontAlgn="base">
              <a:spcBef>
                <a:spcPct val="0"/>
              </a:spcBef>
              <a:spcAft>
                <a:spcPct val="0"/>
              </a:spcAft>
            </a:pPr>
            <a:r>
              <a:rPr lang="en-US" sz="2400" dirty="0" smtClean="0">
                <a:latin typeface="Arial" pitchFamily="34" charset="0"/>
                <a:cs typeface="Arial" pitchFamily="34" charset="0"/>
              </a:rPr>
              <a:t>18CSC202J - OBJECT ORIENTED DESIGN AND PROGRAMMING</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r>
              <a:rPr lang="en-US" sz="2400" b="1" dirty="0" smtClean="0">
                <a:latin typeface="Arial" pitchFamily="34" charset="0"/>
                <a:cs typeface="Arial" pitchFamily="34" charset="0"/>
              </a:rPr>
              <a:t>Session 1</a:t>
            </a:r>
          </a:p>
          <a:p>
            <a:pPr lvl="0" algn="ctr" fontAlgn="base">
              <a:spcBef>
                <a:spcPct val="0"/>
              </a:spcBef>
              <a:spcAft>
                <a:spcPct val="0"/>
              </a:spcAft>
            </a:pPr>
            <a:endParaRPr lang="en-US" sz="2400" b="1" dirty="0" smtClean="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Topic :Generic - Templates : Introduction</a:t>
            </a:r>
          </a:p>
          <a:p>
            <a:pPr lvl="0" algn="ctr" fontAlgn="base">
              <a:spcBef>
                <a:spcPct val="0"/>
              </a:spcBef>
              <a:spcAft>
                <a:spcPct val="0"/>
              </a:spcAft>
            </a:pPr>
            <a:endParaRPr lang="en-US" sz="2400" dirty="0" smtClean="0">
              <a:latin typeface="Arial" pitchFamily="34" charset="0"/>
              <a:cs typeface="Arial" pitchFamily="34" charset="0"/>
            </a:endParaRPr>
          </a:p>
          <a:p>
            <a:pPr lvl="0" algn="ctr" fontAlgn="base">
              <a:spcBef>
                <a:spcPct val="0"/>
              </a:spcBef>
              <a:spcAft>
                <a:spcPct val="0"/>
              </a:spcAft>
            </a:pPr>
            <a:endParaRPr lang="en-US" sz="2400" dirty="0" smtClean="0">
              <a:latin typeface="Arial" pitchFamily="34" charset="0"/>
              <a:cs typeface="Arial" pitchFamily="34" charset="0"/>
            </a:endParaRPr>
          </a:p>
        </p:txBody>
      </p:sp>
      <p:sp>
        <p:nvSpPr>
          <p:cNvPr id="7" name="Rectangle 1"/>
          <p:cNvSpPr>
            <a:spLocks noChangeArrowheads="1"/>
          </p:cNvSpPr>
          <p:nvPr/>
        </p:nvSpPr>
        <p:spPr bwMode="auto">
          <a:xfrm>
            <a:off x="3619500" y="375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rPr>
              <a:t>Templates-Introduction</a:t>
            </a:r>
            <a:endParaRPr lang="en-US" sz="4000" b="1" dirty="0">
              <a:solidFill>
                <a:schemeClr val="accent6">
                  <a:lumMod val="75000"/>
                </a:schemeClr>
              </a:solidFill>
            </a:endParaRPr>
          </a:p>
        </p:txBody>
      </p:sp>
      <p:sp>
        <p:nvSpPr>
          <p:cNvPr id="7" name="Rectangle 6"/>
          <p:cNvSpPr/>
          <p:nvPr/>
        </p:nvSpPr>
        <p:spPr>
          <a:xfrm>
            <a:off x="304800" y="1997838"/>
            <a:ext cx="8610600" cy="3970318"/>
          </a:xfrm>
          <a:prstGeom prst="rect">
            <a:avLst/>
          </a:prstGeom>
        </p:spPr>
        <p:txBody>
          <a:bodyPr wrap="square">
            <a:spAutoFit/>
          </a:bodyPr>
          <a:lstStyle/>
          <a:p>
            <a:pPr marL="457200" indent="-457200" algn="just">
              <a:buFont typeface="Arial" panose="020B0604020202020204" pitchFamily="34" charset="0"/>
              <a:buChar char="•"/>
            </a:pPr>
            <a:r>
              <a:rPr lang="en-IN" sz="2800" dirty="0">
                <a:cs typeface="Times New Roman" pitchFamily="18" charset="0"/>
              </a:rPr>
              <a:t>Allows functions and classes to operate with </a:t>
            </a:r>
            <a:r>
              <a:rPr lang="en-IN" sz="2800" b="1" dirty="0">
                <a:cs typeface="Times New Roman" pitchFamily="18" charset="0"/>
              </a:rPr>
              <a:t>generic types</a:t>
            </a:r>
            <a:r>
              <a:rPr lang="en-IN" sz="2800" dirty="0">
                <a:cs typeface="Times New Roman" pitchFamily="18" charset="0"/>
              </a:rPr>
              <a:t>.</a:t>
            </a:r>
          </a:p>
          <a:p>
            <a:pPr marL="457200" indent="-457200" algn="just">
              <a:buFont typeface="Arial" panose="020B0604020202020204" pitchFamily="34" charset="0"/>
              <a:buChar char="•"/>
            </a:pPr>
            <a:r>
              <a:rPr lang="en-IN" sz="2800" dirty="0">
                <a:cs typeface="Times New Roman" pitchFamily="18" charset="0"/>
              </a:rPr>
              <a:t>Allows a function or class to work on many </a:t>
            </a:r>
            <a:r>
              <a:rPr lang="en-IN" sz="2800" b="1" dirty="0">
                <a:cs typeface="Times New Roman" pitchFamily="18" charset="0"/>
              </a:rPr>
              <a:t>different data types</a:t>
            </a:r>
            <a:r>
              <a:rPr lang="en-IN" sz="2800" dirty="0">
                <a:cs typeface="Times New Roman" pitchFamily="18" charset="0"/>
              </a:rPr>
              <a:t> </a:t>
            </a:r>
            <a:r>
              <a:rPr lang="en-IN" sz="2800" b="1" dirty="0">
                <a:cs typeface="Times New Roman" pitchFamily="18" charset="0"/>
              </a:rPr>
              <a:t>without being rewritten</a:t>
            </a:r>
            <a:r>
              <a:rPr lang="en-IN" sz="2800" dirty="0">
                <a:cs typeface="Times New Roman" pitchFamily="18" charset="0"/>
              </a:rPr>
              <a:t> for each one.</a:t>
            </a:r>
          </a:p>
          <a:p>
            <a:pPr marL="457200" indent="-457200" algn="just">
              <a:buFont typeface="Arial" panose="020B0604020202020204" pitchFamily="34" charset="0"/>
              <a:buChar char="•"/>
            </a:pPr>
            <a:r>
              <a:rPr lang="en-IN" sz="2800" dirty="0">
                <a:cs typeface="Times New Roman" pitchFamily="18" charset="0"/>
              </a:rPr>
              <a:t>Great utility when combined with </a:t>
            </a:r>
            <a:r>
              <a:rPr lang="en-IN" sz="2800" b="1" dirty="0">
                <a:cs typeface="Times New Roman" pitchFamily="18" charset="0"/>
              </a:rPr>
              <a:t>multiple inheritance and operator overloading</a:t>
            </a:r>
          </a:p>
          <a:p>
            <a:pPr marL="457200" indent="-457200" algn="just">
              <a:buFont typeface="Arial" panose="020B0604020202020204" pitchFamily="34" charset="0"/>
              <a:buChar char="•"/>
            </a:pPr>
            <a:r>
              <a:rPr lang="en-IN" sz="2800" dirty="0">
                <a:cs typeface="Times New Roman" pitchFamily="18" charset="0"/>
              </a:rPr>
              <a:t>The </a:t>
            </a:r>
            <a:r>
              <a:rPr lang="en-IN" sz="2800" b="1" dirty="0">
                <a:cs typeface="Times New Roman" pitchFamily="18" charset="0"/>
              </a:rPr>
              <a:t>C++ Standard Library </a:t>
            </a:r>
            <a:r>
              <a:rPr lang="en-IN" sz="2800" dirty="0">
                <a:cs typeface="Times New Roman" pitchFamily="18" charset="0"/>
              </a:rPr>
              <a:t>is based upon conventions introduced by the Standard Template Library (STL)</a:t>
            </a:r>
            <a:endParaRPr lang="en-IN" sz="2800" dirty="0">
              <a:cs typeface="Times New Roman" pitchFamily="18" charset="0"/>
            </a:endParaRPr>
          </a:p>
        </p:txBody>
      </p:sp>
    </p:spTree>
    <p:extLst>
      <p:ext uri="{BB962C8B-B14F-4D97-AF65-F5344CB8AC3E}">
        <p14:creationId xmlns:p14="http://schemas.microsoft.com/office/powerpoint/2010/main" val="3073792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rPr>
              <a:t>Types of Templates</a:t>
            </a:r>
            <a:endParaRPr lang="en-US" sz="4000" b="1" dirty="0">
              <a:solidFill>
                <a:schemeClr val="accent6">
                  <a:lumMod val="75000"/>
                </a:schemeClr>
              </a:solidFill>
            </a:endParaRPr>
          </a:p>
        </p:txBody>
      </p:sp>
      <p:sp>
        <p:nvSpPr>
          <p:cNvPr id="7" name="Rectangle 6"/>
          <p:cNvSpPr/>
          <p:nvPr/>
        </p:nvSpPr>
        <p:spPr>
          <a:xfrm>
            <a:off x="304800" y="1997838"/>
            <a:ext cx="8610600" cy="3970318"/>
          </a:xfrm>
          <a:prstGeom prst="rect">
            <a:avLst/>
          </a:prstGeom>
        </p:spPr>
        <p:txBody>
          <a:bodyPr wrap="square">
            <a:spAutoFit/>
          </a:bodyPr>
          <a:lstStyle/>
          <a:p>
            <a:pPr marL="457200" indent="-457200" algn="just">
              <a:buFont typeface="Arial" panose="020B0604020202020204" pitchFamily="34" charset="0"/>
              <a:buChar char="•"/>
            </a:pPr>
            <a:r>
              <a:rPr lang="en-IN" sz="2800" b="1" dirty="0">
                <a:cs typeface="Times New Roman" pitchFamily="18" charset="0"/>
              </a:rPr>
              <a:t>Function Template</a:t>
            </a:r>
          </a:p>
          <a:p>
            <a:pPr lvl="1" algn="just"/>
            <a:r>
              <a:rPr lang="en-IN" sz="2800" dirty="0" smtClean="0">
                <a:cs typeface="Times New Roman" pitchFamily="18" charset="0"/>
              </a:rPr>
              <a:t>		A</a:t>
            </a:r>
            <a:r>
              <a:rPr lang="en-IN" sz="2800" dirty="0">
                <a:cs typeface="Times New Roman" pitchFamily="18" charset="0"/>
              </a:rPr>
              <a:t> </a:t>
            </a:r>
            <a:r>
              <a:rPr lang="en-IN" sz="2800" i="1" dirty="0">
                <a:cs typeface="Times New Roman" pitchFamily="18" charset="0"/>
              </a:rPr>
              <a:t>function template</a:t>
            </a:r>
            <a:r>
              <a:rPr lang="en-IN" sz="2800" dirty="0">
                <a:cs typeface="Times New Roman" pitchFamily="18" charset="0"/>
              </a:rPr>
              <a:t> behaves like a function except that the template can have arguments of many different types</a:t>
            </a:r>
          </a:p>
          <a:p>
            <a:pPr marL="457200" indent="-457200" algn="just">
              <a:buFont typeface="Arial" panose="020B0604020202020204" pitchFamily="34" charset="0"/>
              <a:buChar char="•"/>
            </a:pPr>
            <a:r>
              <a:rPr lang="en-IN" sz="2800" b="1" dirty="0">
                <a:cs typeface="Times New Roman" pitchFamily="18" charset="0"/>
              </a:rPr>
              <a:t>Class Template</a:t>
            </a:r>
          </a:p>
          <a:p>
            <a:pPr lvl="1" algn="just"/>
            <a:r>
              <a:rPr lang="en-IN" sz="2800" dirty="0" smtClean="0">
                <a:cs typeface="Times New Roman" pitchFamily="18" charset="0"/>
              </a:rPr>
              <a:t>		A </a:t>
            </a:r>
            <a:r>
              <a:rPr lang="en-IN" sz="2800" dirty="0">
                <a:cs typeface="Times New Roman" pitchFamily="18" charset="0"/>
              </a:rPr>
              <a:t>class template provides a specification for generating classes based on parameters. </a:t>
            </a:r>
          </a:p>
          <a:p>
            <a:pPr lvl="1" algn="just"/>
            <a:r>
              <a:rPr lang="en-IN" sz="2800" dirty="0">
                <a:cs typeface="Times New Roman" pitchFamily="18" charset="0"/>
              </a:rPr>
              <a:t>Class templates are generally used to implement containers.</a:t>
            </a:r>
            <a:endParaRPr lang="en-IN" sz="2800" dirty="0">
              <a:cs typeface="Times New Roman" pitchFamily="18" charset="0"/>
            </a:endParaRPr>
          </a:p>
        </p:txBody>
      </p:sp>
    </p:spTree>
    <p:extLst>
      <p:ext uri="{BB962C8B-B14F-4D97-AF65-F5344CB8AC3E}">
        <p14:creationId xmlns:p14="http://schemas.microsoft.com/office/powerpoint/2010/main" val="4078212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latin typeface="Times New Roman" pitchFamily="18" charset="0"/>
                <a:cs typeface="Times New Roman" pitchFamily="18" charset="0"/>
              </a:rPr>
              <a:t>Function Template</a:t>
            </a:r>
            <a:endParaRPr lang="en-US" sz="4000" b="1" dirty="0">
              <a:solidFill>
                <a:schemeClr val="accent6">
                  <a:lumMod val="75000"/>
                </a:schemeClr>
              </a:solidFill>
            </a:endParaRPr>
          </a:p>
        </p:txBody>
      </p:sp>
      <p:sp>
        <p:nvSpPr>
          <p:cNvPr id="7" name="Rectangle 6"/>
          <p:cNvSpPr/>
          <p:nvPr/>
        </p:nvSpPr>
        <p:spPr>
          <a:xfrm>
            <a:off x="304800" y="1997838"/>
            <a:ext cx="8610600" cy="3785652"/>
          </a:xfrm>
          <a:prstGeom prst="rect">
            <a:avLst/>
          </a:prstGeom>
        </p:spPr>
        <p:txBody>
          <a:bodyPr wrap="square">
            <a:spAutoFit/>
          </a:bodyPr>
          <a:lstStyle/>
          <a:p>
            <a:pPr marL="342900" indent="-342900" algn="just">
              <a:buFont typeface="Arial" panose="020B0604020202020204" pitchFamily="34" charset="0"/>
              <a:buChar char="•"/>
            </a:pPr>
            <a:r>
              <a:rPr lang="en-IN" sz="2400" dirty="0">
                <a:cs typeface="Times New Roman" pitchFamily="18" charset="0"/>
              </a:rPr>
              <a:t>A function templates work in similar manner as function but with one key difference. </a:t>
            </a:r>
          </a:p>
          <a:p>
            <a:pPr marL="342900" indent="-342900" algn="just">
              <a:buFont typeface="Arial" panose="020B0604020202020204" pitchFamily="34" charset="0"/>
              <a:buChar char="•"/>
            </a:pPr>
            <a:r>
              <a:rPr lang="en-IN" sz="2400" dirty="0">
                <a:cs typeface="Times New Roman" pitchFamily="18" charset="0"/>
              </a:rPr>
              <a:t>A single function template can work on different types at once but, different functions are needed to perform identical task on different data types. </a:t>
            </a:r>
          </a:p>
          <a:p>
            <a:pPr marL="342900" indent="-342900" algn="just">
              <a:buFont typeface="Arial" panose="020B0604020202020204" pitchFamily="34" charset="0"/>
              <a:buChar char="•"/>
            </a:pPr>
            <a:r>
              <a:rPr lang="en-IN" sz="2400" dirty="0">
                <a:cs typeface="Times New Roman" pitchFamily="18" charset="0"/>
              </a:rPr>
              <a:t>If you need to perform identical operations on two or more types of data then, you can use function overloading. But better approach would be to use function templates because you can perform this task by writing less code and code is easier to maintain</a:t>
            </a:r>
            <a:r>
              <a:rPr lang="en-IN" sz="2400" dirty="0" smtClean="0">
                <a:cs typeface="Times New Roman" pitchFamily="18" charset="0"/>
              </a:rPr>
              <a:t>.</a:t>
            </a:r>
            <a:endParaRPr lang="en-IN" sz="2400" dirty="0">
              <a:cs typeface="Times New Roman" pitchFamily="18" charset="0"/>
            </a:endParaRPr>
          </a:p>
        </p:txBody>
      </p:sp>
    </p:spTree>
    <p:extLst>
      <p:ext uri="{BB962C8B-B14F-4D97-AF65-F5344CB8AC3E}">
        <p14:creationId xmlns:p14="http://schemas.microsoft.com/office/powerpoint/2010/main" val="3732614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3785652"/>
          </a:xfrm>
          <a:prstGeom prst="rect">
            <a:avLst/>
          </a:prstGeom>
        </p:spPr>
        <p:txBody>
          <a:bodyPr wrap="square">
            <a:spAutoFit/>
          </a:bodyPr>
          <a:lstStyle/>
          <a:p>
            <a:pPr marL="342900" indent="-342900" algn="just">
              <a:buFont typeface="Arial" panose="020B0604020202020204" pitchFamily="34" charset="0"/>
              <a:buChar char="•"/>
            </a:pPr>
            <a:r>
              <a:rPr lang="en-IN" sz="2400" dirty="0">
                <a:cs typeface="Times New Roman" pitchFamily="18" charset="0"/>
              </a:rPr>
              <a:t>A generic function that represents several functions performing same task but on different data types is called function template. </a:t>
            </a:r>
          </a:p>
          <a:p>
            <a:pPr marL="342900" indent="-342900" algn="just">
              <a:buFont typeface="Arial" panose="020B0604020202020204" pitchFamily="34" charset="0"/>
              <a:buChar char="•"/>
            </a:pPr>
            <a:r>
              <a:rPr lang="en-IN" sz="2400" dirty="0">
                <a:cs typeface="Times New Roman" pitchFamily="18" charset="0"/>
              </a:rPr>
              <a:t>For example, a function to add two integer and float numbers requires two functions. One function accept integer types and the other accept float types as parameters even though the functionality is the same. Using a function template, a single function can be used to perform both additions. </a:t>
            </a:r>
          </a:p>
          <a:p>
            <a:pPr marL="342900" indent="-342900" algn="just">
              <a:buFont typeface="Arial" panose="020B0604020202020204" pitchFamily="34" charset="0"/>
              <a:buChar char="•"/>
            </a:pPr>
            <a:r>
              <a:rPr lang="en-IN" sz="2400" dirty="0">
                <a:cs typeface="Times New Roman" pitchFamily="18" charset="0"/>
              </a:rPr>
              <a:t>It avoids unnecessary repetition of code for doing same task on various data types.</a:t>
            </a:r>
            <a:endParaRPr lang="en-IN" sz="2400" dirty="0">
              <a:cs typeface="Times New Roman" pitchFamily="18" charset="0"/>
            </a:endParaRP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smtClean="0">
                <a:solidFill>
                  <a:schemeClr val="accent6">
                    <a:lumMod val="75000"/>
                  </a:schemeClr>
                </a:solidFill>
                <a:latin typeface="Times New Roman" pitchFamily="18" charset="0"/>
                <a:cs typeface="Times New Roman" pitchFamily="18" charset="0"/>
              </a:rPr>
              <a:t>Cont.</a:t>
            </a:r>
            <a:endParaRPr lang="en-US" sz="4000" b="1" dirty="0">
              <a:solidFill>
                <a:schemeClr val="accent6">
                  <a:lumMod val="75000"/>
                </a:schemeClr>
              </a:solidFill>
            </a:endParaRPr>
          </a:p>
        </p:txBody>
      </p:sp>
    </p:spTree>
    <p:extLst>
      <p:ext uri="{BB962C8B-B14F-4D97-AF65-F5344CB8AC3E}">
        <p14:creationId xmlns:p14="http://schemas.microsoft.com/office/powerpoint/2010/main" val="145361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3970318"/>
          </a:xfrm>
          <a:prstGeom prst="rect">
            <a:avLst/>
          </a:prstGeom>
        </p:spPr>
        <p:txBody>
          <a:bodyPr wrap="square">
            <a:spAutoFit/>
          </a:bodyPr>
          <a:lstStyle/>
          <a:p>
            <a:pPr algn="just">
              <a:buNone/>
            </a:pPr>
            <a:r>
              <a:rPr lang="en-IN" sz="2800" dirty="0">
                <a:cs typeface="Times New Roman" pitchFamily="18" charset="0"/>
              </a:rPr>
              <a:t>Why Function Templates? </a:t>
            </a:r>
          </a:p>
          <a:p>
            <a:pPr marL="457200" indent="-457200" algn="just">
              <a:buFont typeface="Arial" panose="020B0604020202020204" pitchFamily="34" charset="0"/>
              <a:buChar char="•"/>
            </a:pPr>
            <a:r>
              <a:rPr lang="en-IN" sz="2800" dirty="0">
                <a:cs typeface="Times New Roman" pitchFamily="18" charset="0"/>
              </a:rPr>
              <a:t>Templates are instantiated at compile-time with the source code. </a:t>
            </a:r>
          </a:p>
          <a:p>
            <a:pPr marL="457200" indent="-457200" algn="just">
              <a:buFont typeface="Arial" panose="020B0604020202020204" pitchFamily="34" charset="0"/>
              <a:buChar char="•"/>
            </a:pPr>
            <a:r>
              <a:rPr lang="en-IN" sz="2800" dirty="0">
                <a:cs typeface="Times New Roman" pitchFamily="18" charset="0"/>
              </a:rPr>
              <a:t>Templates are used less code than overloaded C++ functions. </a:t>
            </a:r>
          </a:p>
          <a:p>
            <a:pPr marL="457200" indent="-457200" algn="just">
              <a:buFont typeface="Arial" panose="020B0604020202020204" pitchFamily="34" charset="0"/>
              <a:buChar char="•"/>
            </a:pPr>
            <a:r>
              <a:rPr lang="en-IN" sz="2800" dirty="0">
                <a:cs typeface="Times New Roman" pitchFamily="18" charset="0"/>
              </a:rPr>
              <a:t>Templates are type safe. </a:t>
            </a:r>
          </a:p>
          <a:p>
            <a:pPr marL="457200" indent="-457200" algn="just">
              <a:buFont typeface="Arial" panose="020B0604020202020204" pitchFamily="34" charset="0"/>
              <a:buChar char="•"/>
            </a:pPr>
            <a:r>
              <a:rPr lang="en-IN" sz="2800" dirty="0">
                <a:cs typeface="Times New Roman" pitchFamily="18" charset="0"/>
              </a:rPr>
              <a:t>Templates allow user-defined specialization. </a:t>
            </a:r>
          </a:p>
          <a:p>
            <a:pPr marL="457200" indent="-457200" algn="just">
              <a:buFont typeface="Arial" panose="020B0604020202020204" pitchFamily="34" charset="0"/>
              <a:buChar char="•"/>
            </a:pPr>
            <a:r>
              <a:rPr lang="en-IN" sz="2800" dirty="0">
                <a:cs typeface="Times New Roman" pitchFamily="18" charset="0"/>
              </a:rPr>
              <a:t>Templates allow non-type parameters.</a:t>
            </a:r>
          </a:p>
          <a:p>
            <a:pPr algn="just"/>
            <a:endParaRPr lang="en-IN" sz="2800" dirty="0">
              <a:cs typeface="Times New Roman" pitchFamily="18" charset="0"/>
            </a:endParaRP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smtClean="0">
                <a:solidFill>
                  <a:schemeClr val="accent6">
                    <a:lumMod val="75000"/>
                  </a:schemeClr>
                </a:solidFill>
                <a:latin typeface="Times New Roman" pitchFamily="18" charset="0"/>
                <a:cs typeface="Times New Roman" pitchFamily="18" charset="0"/>
              </a:rPr>
              <a:t>Cont.</a:t>
            </a:r>
            <a:endParaRPr lang="en-US" sz="4000" b="1" dirty="0">
              <a:solidFill>
                <a:schemeClr val="accent6">
                  <a:lumMod val="75000"/>
                </a:schemeClr>
              </a:solidFill>
            </a:endParaRPr>
          </a:p>
        </p:txBody>
      </p:sp>
    </p:spTree>
    <p:extLst>
      <p:ext uri="{BB962C8B-B14F-4D97-AF65-F5344CB8AC3E}">
        <p14:creationId xmlns:p14="http://schemas.microsoft.com/office/powerpoint/2010/main" val="190996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4401205"/>
          </a:xfrm>
          <a:prstGeom prst="rect">
            <a:avLst/>
          </a:prstGeom>
        </p:spPr>
        <p:txBody>
          <a:bodyPr wrap="square">
            <a:spAutoFit/>
          </a:bodyPr>
          <a:lstStyle/>
          <a:p>
            <a:pPr marL="457200" indent="-457200" algn="just">
              <a:buFont typeface="Arial" panose="020B0604020202020204" pitchFamily="34" charset="0"/>
              <a:buChar char="•"/>
            </a:pPr>
            <a:r>
              <a:rPr lang="en-IN" sz="2800" dirty="0">
                <a:cs typeface="Times New Roman" pitchFamily="18" charset="0"/>
              </a:rPr>
              <a:t>A function template starts with keyword template followed by template parameter/s inside &lt;&gt; which is followed by function declaration. </a:t>
            </a:r>
          </a:p>
          <a:p>
            <a:pPr marL="457200" indent="-457200" algn="just">
              <a:buFont typeface="Arial" panose="020B0604020202020204" pitchFamily="34" charset="0"/>
              <a:buChar char="•"/>
            </a:pPr>
            <a:r>
              <a:rPr lang="en-IN" sz="2800" dirty="0">
                <a:cs typeface="Times New Roman" pitchFamily="18" charset="0"/>
              </a:rPr>
              <a:t>T is a template argument and class is a keyword. </a:t>
            </a:r>
          </a:p>
          <a:p>
            <a:pPr marL="457200" indent="-457200" algn="just">
              <a:buFont typeface="Arial" panose="020B0604020202020204" pitchFamily="34" charset="0"/>
              <a:buChar char="•"/>
            </a:pPr>
            <a:r>
              <a:rPr lang="en-IN" sz="2800" dirty="0">
                <a:cs typeface="Times New Roman" pitchFamily="18" charset="0"/>
              </a:rPr>
              <a:t>We can also use keyword </a:t>
            </a:r>
            <a:r>
              <a:rPr lang="en-IN" sz="2800" b="1" dirty="0" err="1">
                <a:cs typeface="Times New Roman" pitchFamily="18" charset="0"/>
              </a:rPr>
              <a:t>typename</a:t>
            </a:r>
            <a:r>
              <a:rPr lang="en-IN" sz="2800" dirty="0">
                <a:cs typeface="Times New Roman" pitchFamily="18" charset="0"/>
              </a:rPr>
              <a:t> instead of class. </a:t>
            </a:r>
          </a:p>
          <a:p>
            <a:pPr marL="457200" indent="-457200" algn="just">
              <a:buFont typeface="Arial" panose="020B0604020202020204" pitchFamily="34" charset="0"/>
              <a:buChar char="•"/>
            </a:pPr>
            <a:r>
              <a:rPr lang="en-IN" sz="2800" dirty="0">
                <a:cs typeface="Times New Roman" pitchFamily="18" charset="0"/>
              </a:rPr>
              <a:t>When, an argument is passed to </a:t>
            </a:r>
            <a:r>
              <a:rPr lang="en-IN" sz="2800" dirty="0" err="1">
                <a:cs typeface="Times New Roman" pitchFamily="18" charset="0"/>
              </a:rPr>
              <a:t>some_function</a:t>
            </a:r>
            <a:r>
              <a:rPr lang="en-IN" sz="2800" dirty="0">
                <a:cs typeface="Times New Roman" pitchFamily="18" charset="0"/>
              </a:rPr>
              <a:t>( ), compiler generates new version of </a:t>
            </a:r>
            <a:r>
              <a:rPr lang="en-IN" sz="2800" dirty="0" err="1">
                <a:cs typeface="Times New Roman" pitchFamily="18" charset="0"/>
              </a:rPr>
              <a:t>some_function</a:t>
            </a:r>
            <a:r>
              <a:rPr lang="en-IN" sz="2800" dirty="0">
                <a:cs typeface="Times New Roman" pitchFamily="18" charset="0"/>
              </a:rPr>
              <a:t>() to work on argument of that type. </a:t>
            </a:r>
          </a:p>
          <a:p>
            <a:pPr lvl="1" algn="just">
              <a:buNone/>
            </a:pPr>
            <a:endParaRPr lang="en-IN" sz="2800" b="1" dirty="0">
              <a:cs typeface="Times New Roman" pitchFamily="18" charset="0"/>
            </a:endParaRPr>
          </a:p>
          <a:p>
            <a:pPr lvl="1" algn="just">
              <a:buNone/>
            </a:pPr>
            <a:endParaRPr lang="en-IN" sz="2800" b="1" dirty="0">
              <a:cs typeface="Times New Roman" pitchFamily="18" charset="0"/>
            </a:endParaRP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latin typeface="Times New Roman" pitchFamily="18" charset="0"/>
                <a:cs typeface="Times New Roman" pitchFamily="18" charset="0"/>
              </a:rPr>
              <a:t>Function Template</a:t>
            </a:r>
            <a:endParaRPr lang="en-US" sz="4000" b="1" dirty="0">
              <a:solidFill>
                <a:schemeClr val="accent6">
                  <a:lumMod val="75000"/>
                </a:schemeClr>
              </a:solidFill>
            </a:endParaRPr>
          </a:p>
        </p:txBody>
      </p:sp>
    </p:spTree>
    <p:extLst>
      <p:ext uri="{BB962C8B-B14F-4D97-AF65-F5344CB8AC3E}">
        <p14:creationId xmlns:p14="http://schemas.microsoft.com/office/powerpoint/2010/main" val="298961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4524315"/>
          </a:xfrm>
          <a:prstGeom prst="rect">
            <a:avLst/>
          </a:prstGeom>
        </p:spPr>
        <p:txBody>
          <a:bodyPr wrap="square">
            <a:spAutoFit/>
          </a:bodyPr>
          <a:lstStyle/>
          <a:p>
            <a:pPr lvl="1" algn="just">
              <a:buNone/>
            </a:pPr>
            <a:r>
              <a:rPr lang="en-IN" sz="2400" b="1" dirty="0" smtClean="0">
                <a:cs typeface="Times New Roman" pitchFamily="18" charset="0"/>
              </a:rPr>
              <a:t>template </a:t>
            </a:r>
            <a:r>
              <a:rPr lang="en-IN" sz="2400" b="1" dirty="0">
                <a:cs typeface="Times New Roman" pitchFamily="18" charset="0"/>
              </a:rPr>
              <a:t>&lt;class T&gt; </a:t>
            </a:r>
          </a:p>
          <a:p>
            <a:pPr lvl="1" algn="just">
              <a:buNone/>
            </a:pPr>
            <a:r>
              <a:rPr lang="en-IN" sz="2400" b="1" dirty="0">
                <a:cs typeface="Times New Roman" pitchFamily="18" charset="0"/>
              </a:rPr>
              <a:t>T </a:t>
            </a:r>
            <a:r>
              <a:rPr lang="en-IN" sz="2400" b="1" dirty="0" err="1">
                <a:cs typeface="Times New Roman" pitchFamily="18" charset="0"/>
              </a:rPr>
              <a:t>some_function</a:t>
            </a:r>
            <a:r>
              <a:rPr lang="en-IN" sz="2400" b="1" dirty="0">
                <a:cs typeface="Times New Roman" pitchFamily="18" charset="0"/>
              </a:rPr>
              <a:t>(T argument) </a:t>
            </a:r>
          </a:p>
          <a:p>
            <a:pPr lvl="1" algn="just">
              <a:buNone/>
            </a:pPr>
            <a:r>
              <a:rPr lang="en-IN" sz="2400" b="1" dirty="0">
                <a:cs typeface="Times New Roman" pitchFamily="18" charset="0"/>
              </a:rPr>
              <a:t>{</a:t>
            </a:r>
          </a:p>
          <a:p>
            <a:pPr lvl="1" algn="just">
              <a:buNone/>
            </a:pPr>
            <a:r>
              <a:rPr lang="en-IN" sz="2400" b="1" dirty="0">
                <a:cs typeface="Times New Roman" pitchFamily="18" charset="0"/>
              </a:rPr>
              <a:t> .... ... .... </a:t>
            </a:r>
          </a:p>
          <a:p>
            <a:pPr lvl="1" algn="just">
              <a:buNone/>
            </a:pPr>
            <a:r>
              <a:rPr lang="en-IN" sz="2400" b="1" dirty="0">
                <a:cs typeface="Times New Roman" pitchFamily="18" charset="0"/>
              </a:rPr>
              <a:t>}</a:t>
            </a:r>
          </a:p>
          <a:p>
            <a:pPr lvl="1" algn="just">
              <a:buNone/>
            </a:pPr>
            <a:endParaRPr lang="en-IN" sz="2400" b="1" dirty="0">
              <a:cs typeface="Times New Roman" pitchFamily="18" charset="0"/>
            </a:endParaRPr>
          </a:p>
          <a:p>
            <a:pPr lvl="1" algn="just">
              <a:buNone/>
            </a:pPr>
            <a:r>
              <a:rPr lang="en-IN" sz="2400" dirty="0">
                <a:cs typeface="Times New Roman" pitchFamily="18" charset="0"/>
              </a:rPr>
              <a:t>The template type keyword specified can be either "class" or " </a:t>
            </a:r>
            <a:r>
              <a:rPr lang="en-IN" sz="2400" dirty="0" err="1">
                <a:cs typeface="Times New Roman" pitchFamily="18" charset="0"/>
              </a:rPr>
              <a:t>typename</a:t>
            </a:r>
            <a:r>
              <a:rPr lang="en-IN" sz="2400" dirty="0">
                <a:cs typeface="Times New Roman" pitchFamily="18" charset="0"/>
              </a:rPr>
              <a:t>": </a:t>
            </a:r>
          </a:p>
          <a:p>
            <a:pPr lvl="1" algn="just">
              <a:buNone/>
            </a:pPr>
            <a:r>
              <a:rPr lang="en-IN" sz="2400" b="1" dirty="0">
                <a:cs typeface="Times New Roman" pitchFamily="18" charset="0"/>
              </a:rPr>
              <a:t>template&lt;class T&gt; </a:t>
            </a:r>
          </a:p>
          <a:p>
            <a:pPr lvl="1" algn="just">
              <a:buNone/>
            </a:pPr>
            <a:r>
              <a:rPr lang="en-IN" sz="2400" b="1" dirty="0">
                <a:cs typeface="Times New Roman" pitchFamily="18" charset="0"/>
              </a:rPr>
              <a:t>or</a:t>
            </a:r>
          </a:p>
          <a:p>
            <a:pPr lvl="1" algn="just">
              <a:buNone/>
            </a:pPr>
            <a:r>
              <a:rPr lang="en-IN" sz="2400" b="1" dirty="0">
                <a:cs typeface="Times New Roman" pitchFamily="18" charset="0"/>
              </a:rPr>
              <a:t>template&lt;</a:t>
            </a:r>
            <a:r>
              <a:rPr lang="en-IN" sz="2400" b="1" dirty="0" err="1">
                <a:cs typeface="Times New Roman" pitchFamily="18" charset="0"/>
              </a:rPr>
              <a:t>typename</a:t>
            </a:r>
            <a:r>
              <a:rPr lang="en-IN" sz="2400" b="1" dirty="0">
                <a:cs typeface="Times New Roman" pitchFamily="18" charset="0"/>
              </a:rPr>
              <a:t> T&gt;</a:t>
            </a:r>
          </a:p>
          <a:p>
            <a:pPr lvl="1" algn="just">
              <a:buNone/>
            </a:pPr>
            <a:r>
              <a:rPr lang="en-IN" sz="2400" dirty="0">
                <a:cs typeface="Times New Roman" pitchFamily="18" charset="0"/>
              </a:rPr>
              <a:t>Both are valid and behave exactly the same. </a:t>
            </a:r>
            <a:endParaRPr lang="en-IN" sz="2400" b="1" dirty="0">
              <a:cs typeface="Times New Roman" pitchFamily="18" charset="0"/>
            </a:endParaRP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smtClean="0">
                <a:solidFill>
                  <a:schemeClr val="accent6">
                    <a:lumMod val="75000"/>
                  </a:schemeClr>
                </a:solidFill>
                <a:latin typeface="Times New Roman" pitchFamily="18" charset="0"/>
                <a:cs typeface="Times New Roman" pitchFamily="18" charset="0"/>
              </a:rPr>
              <a:t>Template Syntax</a:t>
            </a:r>
            <a:endParaRPr lang="en-US" sz="4000" b="1" dirty="0">
              <a:solidFill>
                <a:schemeClr val="accent6">
                  <a:lumMod val="75000"/>
                </a:schemeClr>
              </a:solidFill>
            </a:endParaRPr>
          </a:p>
        </p:txBody>
      </p:sp>
    </p:spTree>
    <p:extLst>
      <p:ext uri="{BB962C8B-B14F-4D97-AF65-F5344CB8AC3E}">
        <p14:creationId xmlns:p14="http://schemas.microsoft.com/office/powerpoint/2010/main" val="587309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368</Words>
  <Application>Microsoft Office PowerPoint</Application>
  <PresentationFormat>On-screen Show (4:3)</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jeeva</cp:lastModifiedBy>
  <cp:revision>51</cp:revision>
  <dcterms:created xsi:type="dcterms:W3CDTF">2019-09-14T05:22:07Z</dcterms:created>
  <dcterms:modified xsi:type="dcterms:W3CDTF">2020-08-07T08:37:21Z</dcterms:modified>
</cp:coreProperties>
</file>