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3" r:id="rId2"/>
    <p:sldId id="340" r:id="rId3"/>
    <p:sldId id="351" r:id="rId4"/>
    <p:sldId id="361" r:id="rId5"/>
    <p:sldId id="363" r:id="rId6"/>
    <p:sldId id="352" r:id="rId7"/>
    <p:sldId id="362" r:id="rId8"/>
    <p:sldId id="364" r:id="rId9"/>
    <p:sldId id="365" r:id="rId10"/>
    <p:sldId id="3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4B2E0-3091-4EE5-BC31-DB268DDF6084}" type="datetimeFigureOut">
              <a:rPr lang="en-US" smtClean="0"/>
              <a:pPr/>
              <a:t>8/10/2020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47E51-D0B3-434A-B5C8-033851A213B6}" type="slidenum">
              <a:rPr lang="en-US" smtClean="0"/>
              <a:pPr/>
              <a:t>‹#›</a:t>
            </a:fld>
            <a:endParaRPr lang="en-US"/>
          </a:p>
        </p:txBody>
      </p:sp>
    </p:spTree>
    <p:extLst>
      <p:ext uri="{BB962C8B-B14F-4D97-AF65-F5344CB8AC3E}">
        <p14:creationId xmlns:p14="http://schemas.microsoft.com/office/powerpoint/2010/main" val="124496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3952E6-B9EC-453A-AC2F-3F3B851E06B5}"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952E6-B9EC-453A-AC2F-3F3B851E06B5}"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952E6-B9EC-453A-AC2F-3F3B851E06B5}"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52E6-B9EC-453A-AC2F-3F3B851E06B5}"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
        <p:nvSpPr>
          <p:cNvPr id="5" name="Rectangle 4"/>
          <p:cNvSpPr/>
          <p:nvPr userDrawn="1"/>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descr="pngfind.com-kingpin-png-4152286 (1).png"/>
          <p:cNvPicPr>
            <a:picLocks noChangeAspect="1"/>
          </p:cNvPicPr>
          <p:nvPr userDrawn="1"/>
        </p:nvPicPr>
        <p:blipFill>
          <a:blip r:embed="rId2" cstate="print"/>
          <a:stretch>
            <a:fillRect/>
          </a:stretch>
        </p:blipFill>
        <p:spPr>
          <a:xfrm>
            <a:off x="4953000" y="457200"/>
            <a:ext cx="1219200" cy="5334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952E6-B9EC-453A-AC2F-3F3B851E06B5}" type="datetimeFigureOut">
              <a:rPr lang="en-US" smtClean="0"/>
              <a:pPr/>
              <a:t>8/10/2020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3785652"/>
          </a:xfrm>
          <a:prstGeom prst="rect">
            <a:avLst/>
          </a:prstGeom>
        </p:spPr>
        <p:txBody>
          <a:bodyPr wrap="square">
            <a:spAutoFit/>
          </a:bodyPr>
          <a:lstStyle/>
          <a:p>
            <a:pPr lvl="0" algn="ctr" fontAlgn="base">
              <a:spcBef>
                <a:spcPct val="0"/>
              </a:spcBef>
              <a:spcAft>
                <a:spcPct val="0"/>
              </a:spcAft>
            </a:pPr>
            <a:r>
              <a:rPr lang="en-US" sz="2400" dirty="0" smtClean="0">
                <a:latin typeface="Arial" pitchFamily="34" charset="0"/>
                <a:cs typeface="Arial" pitchFamily="34" charset="0"/>
              </a:rPr>
              <a:t>18CSC202J - OBJECT ORIENTED DESIGN AND PROGRAMMING</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smtClean="0">
                <a:latin typeface="Arial" pitchFamily="34" charset="0"/>
                <a:cs typeface="Arial" pitchFamily="34" charset="0"/>
              </a:rPr>
              <a:t>Session </a:t>
            </a:r>
            <a:r>
              <a:rPr lang="en-US" sz="2400" b="1" dirty="0" smtClean="0">
                <a:latin typeface="Arial" pitchFamily="34" charset="0"/>
                <a:cs typeface="Arial" pitchFamily="34" charset="0"/>
              </a:rPr>
              <a:t>11</a:t>
            </a:r>
            <a:endParaRPr lang="en-US" sz="2400" b="1" dirty="0" smtClean="0">
              <a:latin typeface="Arial" pitchFamily="34" charset="0"/>
              <a:cs typeface="Arial" pitchFamily="34" charset="0"/>
            </a:endParaRPr>
          </a:p>
          <a:p>
            <a:pPr lvl="0" algn="ctr" fontAlgn="base">
              <a:spcBef>
                <a:spcPct val="0"/>
              </a:spcBef>
              <a:spcAft>
                <a:spcPct val="0"/>
              </a:spcAft>
            </a:pPr>
            <a:endParaRPr lang="en-US" sz="2400" b="1" dirty="0" smtClean="0">
              <a:latin typeface="Arial" pitchFamily="34" charset="0"/>
              <a:cs typeface="Arial" pitchFamily="34" charset="0"/>
            </a:endParaRPr>
          </a:p>
          <a:p>
            <a:pPr lvl="0" algn="ctr" fontAlgn="base">
              <a:spcBef>
                <a:spcPct val="0"/>
              </a:spcBef>
              <a:spcAft>
                <a:spcPct val="0"/>
              </a:spcAft>
            </a:pPr>
            <a:r>
              <a:rPr lang="en-US" sz="2400" b="1" dirty="0" smtClean="0">
                <a:latin typeface="Arial" pitchFamily="34" charset="0"/>
                <a:cs typeface="Arial" pitchFamily="34" charset="0"/>
              </a:rPr>
              <a:t>Topic : </a:t>
            </a:r>
            <a:r>
              <a:rPr lang="en-IN" sz="2400" b="1" dirty="0" smtClean="0">
                <a:latin typeface="Arial" pitchFamily="34" charset="0"/>
                <a:cs typeface="Arial" pitchFamily="34" charset="0"/>
              </a:rPr>
              <a:t>Dynamic Modelling: Package Diagram, UML Component Diagram</a:t>
            </a:r>
            <a:endParaRPr lang="en-IN" sz="2400" b="1" dirty="0">
              <a:latin typeface="Arial" pitchFamily="34" charset="0"/>
              <a:cs typeface="Arial" pitchFamily="34" charset="0"/>
            </a:endParaRPr>
          </a:p>
          <a:p>
            <a:pPr lvl="0" algn="ctr" fontAlgn="base">
              <a:spcBef>
                <a:spcPct val="0"/>
              </a:spcBef>
              <a:spcAft>
                <a:spcPct val="0"/>
              </a:spcAft>
            </a:pPr>
            <a:endParaRPr lang="en-US" sz="2400" b="1" dirty="0" smtClean="0">
              <a:latin typeface="Arial" pitchFamily="34" charset="0"/>
              <a:cs typeface="Arial" pitchFamily="34" charset="0"/>
            </a:endParaRPr>
          </a:p>
          <a:p>
            <a:pPr lvl="0" algn="ctr" fontAlgn="base">
              <a:spcBef>
                <a:spcPct val="0"/>
              </a:spcBef>
              <a:spcAft>
                <a:spcPct val="0"/>
              </a:spcAft>
            </a:pPr>
            <a:endParaRPr lang="en-US" sz="2400" dirty="0" smtClean="0">
              <a:latin typeface="Arial" pitchFamily="34" charset="0"/>
              <a:cs typeface="Arial" pitchFamily="34" charset="0"/>
            </a:endParaRPr>
          </a:p>
          <a:p>
            <a:pPr lvl="0" algn="ctr" fontAlgn="base">
              <a:spcBef>
                <a:spcPct val="0"/>
              </a:spcBef>
              <a:spcAft>
                <a:spcPct val="0"/>
              </a:spcAft>
            </a:pPr>
            <a:endParaRPr lang="en-US" sz="2400" dirty="0" smtClean="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619500" y="369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Times New Roman" panose="02020603050405020304" pitchFamily="18" charset="0"/>
                <a:cs typeface="Times New Roman" panose="02020603050405020304" pitchFamily="18" charset="0"/>
              </a:rPr>
              <a:t>Guidelines to Draw</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2400" y="1885950"/>
            <a:ext cx="8834437" cy="4524315"/>
          </a:xfrm>
          <a:prstGeom prst="rect">
            <a:avLst/>
          </a:prstGeom>
        </p:spPr>
        <p:txBody>
          <a:bodyPr wrap="square">
            <a:spAutoFit/>
          </a:bodyPr>
          <a:lstStyle/>
          <a:p>
            <a:pPr marL="800100" lvl="1" indent="-342900" algn="just">
              <a:buFont typeface="Arial" panose="020B0604020202020204" pitchFamily="34" charset="0"/>
              <a:buChar char="•"/>
            </a:pPr>
            <a:r>
              <a:rPr lang="en-IN" sz="2400" dirty="0"/>
              <a:t>Based on the analysis of the problem description of the system, identify the major subsystem.</a:t>
            </a:r>
            <a:endParaRPr lang="en-US" sz="2400" dirty="0"/>
          </a:p>
          <a:p>
            <a:pPr marL="800100" lvl="1" indent="-342900" algn="just">
              <a:buFont typeface="Arial" panose="020B0604020202020204" pitchFamily="34" charset="0"/>
              <a:buChar char="•"/>
            </a:pPr>
            <a:r>
              <a:rPr lang="en-IN" sz="2400" dirty="0"/>
              <a:t>Group the individual packages and other logical entities in the system to provide as separate components.</a:t>
            </a:r>
            <a:endParaRPr lang="en-US" sz="2400" dirty="0"/>
          </a:p>
          <a:p>
            <a:pPr marL="800100" lvl="1" indent="-342900" algn="just">
              <a:buFont typeface="Arial" panose="020B0604020202020204" pitchFamily="34" charset="0"/>
              <a:buChar char="•"/>
            </a:pPr>
            <a:r>
              <a:rPr lang="en-IN" sz="2400" dirty="0"/>
              <a:t>Then identify the interfaces needed for components interaction.</a:t>
            </a:r>
            <a:endParaRPr lang="en-US" sz="2400" dirty="0"/>
          </a:p>
          <a:p>
            <a:pPr marL="800100" lvl="1" indent="-342900" algn="just">
              <a:buFont typeface="Arial" panose="020B0604020202020204" pitchFamily="34" charset="0"/>
              <a:buChar char="•"/>
            </a:pPr>
            <a:r>
              <a:rPr lang="en-IN" sz="2400" dirty="0"/>
              <a:t>If needed, identify the subprograms which are part of each of the components and draw them along with their associated components.</a:t>
            </a:r>
            <a:endParaRPr lang="en-US" sz="2400" dirty="0"/>
          </a:p>
          <a:p>
            <a:pPr marL="800100" lvl="1" indent="-342900" algn="just">
              <a:buFont typeface="Arial" panose="020B0604020202020204" pitchFamily="34" charset="0"/>
              <a:buChar char="•"/>
            </a:pPr>
            <a:r>
              <a:rPr lang="en-IN" sz="2400" dirty="0"/>
              <a:t>Use appropriate notations to draw the complete component diagram.</a:t>
            </a:r>
            <a:endParaRPr lang="en-US" sz="2400" dirty="0"/>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477891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rPr>
              <a:t>Dynamic Modelling </a:t>
            </a:r>
            <a:endParaRPr lang="en-US" sz="4000" b="1" dirty="0">
              <a:solidFill>
                <a:schemeClr val="accent6">
                  <a:lumMod val="75000"/>
                </a:schemeClr>
              </a:solidFill>
            </a:endParaRPr>
          </a:p>
          <a:p>
            <a:endParaRPr lang="en-US" sz="4000" b="1" dirty="0">
              <a:solidFill>
                <a:schemeClr val="accent6">
                  <a:lumMod val="75000"/>
                </a:schemeClr>
              </a:solidFill>
            </a:endParaRPr>
          </a:p>
        </p:txBody>
      </p:sp>
      <p:sp>
        <p:nvSpPr>
          <p:cNvPr id="12" name="Rectangle 3"/>
          <p:cNvSpPr txBox="1">
            <a:spLocks noChangeArrowheads="1"/>
          </p:cNvSpPr>
          <p:nvPr/>
        </p:nvSpPr>
        <p:spPr>
          <a:xfrm>
            <a:off x="533400" y="1981200"/>
            <a:ext cx="8153400" cy="4343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2400" dirty="0" smtClean="0">
              <a:latin typeface="Times New Roman" pitchFamily="18" charset="0"/>
              <a:cs typeface="Times New Roman" pitchFamily="18" charset="0"/>
            </a:endParaRPr>
          </a:p>
        </p:txBody>
      </p:sp>
      <p:sp>
        <p:nvSpPr>
          <p:cNvPr id="7" name="Rectangle 6"/>
          <p:cNvSpPr/>
          <p:nvPr/>
        </p:nvSpPr>
        <p:spPr>
          <a:xfrm>
            <a:off x="457200" y="2624435"/>
            <a:ext cx="8458200" cy="1815882"/>
          </a:xfrm>
          <a:prstGeom prst="rect">
            <a:avLst/>
          </a:prstGeom>
        </p:spPr>
        <p:txBody>
          <a:bodyPr wrap="square">
            <a:spAutoFit/>
          </a:bodyPr>
          <a:lstStyle/>
          <a:p>
            <a:pPr algn="just"/>
            <a:r>
              <a:rPr lang="en-IN" sz="2800" dirty="0"/>
              <a:t>The dynamic model is used to express and model the behaviour of the system over time. It includes support for activity diagrams, state diagrams, sequence diagrams and extensions including business process modelling.</a:t>
            </a:r>
            <a:endParaRPr lang="en-IN" sz="2800" dirty="0"/>
          </a:p>
        </p:txBody>
      </p:sp>
    </p:spTree>
    <p:extLst>
      <p:ext uri="{BB962C8B-B14F-4D97-AF65-F5344CB8AC3E}">
        <p14:creationId xmlns:p14="http://schemas.microsoft.com/office/powerpoint/2010/main" val="307379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smtClean="0">
                <a:solidFill>
                  <a:schemeClr val="accent6">
                    <a:lumMod val="75000"/>
                  </a:schemeClr>
                </a:solidFill>
              </a:rPr>
              <a:t>Package Diagram</a:t>
            </a:r>
            <a:endParaRPr lang="en-US" sz="4000" b="1" dirty="0">
              <a:solidFill>
                <a:schemeClr val="accent6">
                  <a:lumMod val="75000"/>
                </a:schemeClr>
              </a:solidFill>
            </a:endParaRPr>
          </a:p>
        </p:txBody>
      </p:sp>
      <p:sp>
        <p:nvSpPr>
          <p:cNvPr id="13" name="Rectangle 12"/>
          <p:cNvSpPr/>
          <p:nvPr/>
        </p:nvSpPr>
        <p:spPr>
          <a:xfrm>
            <a:off x="609600" y="2362200"/>
            <a:ext cx="7391400" cy="3785652"/>
          </a:xfrm>
          <a:prstGeom prst="rect">
            <a:avLst/>
          </a:prstGeom>
        </p:spPr>
        <p:txBody>
          <a:bodyPr wrap="square">
            <a:spAutoFit/>
          </a:bodyPr>
          <a:lstStyle/>
          <a:p>
            <a:pPr marL="342900" lvl="0" indent="-342900" algn="just">
              <a:buFont typeface="Arial" panose="020B0604020202020204" pitchFamily="34" charset="0"/>
              <a:buChar char="•"/>
            </a:pPr>
            <a:r>
              <a:rPr lang="en-IN" sz="2400" dirty="0"/>
              <a:t>All the interrelated classes and interfaces of the system when grouped together form a package.</a:t>
            </a:r>
            <a:endParaRPr lang="en-US" sz="2400" dirty="0"/>
          </a:p>
          <a:p>
            <a:pPr marL="342900" lvl="0" indent="-342900" algn="just">
              <a:buFont typeface="Arial" panose="020B0604020202020204" pitchFamily="34" charset="0"/>
              <a:buChar char="•"/>
            </a:pPr>
            <a:r>
              <a:rPr lang="en-IN" sz="2400" dirty="0"/>
              <a:t>To represent all these interrelated classes and interface UML provides package diagram.</a:t>
            </a:r>
            <a:endParaRPr lang="en-US" sz="2400" dirty="0"/>
          </a:p>
          <a:p>
            <a:pPr marL="342900" lvl="0" indent="-342900" algn="just">
              <a:buFont typeface="Arial" panose="020B0604020202020204" pitchFamily="34" charset="0"/>
              <a:buChar char="•"/>
            </a:pPr>
            <a:r>
              <a:rPr lang="en-IN" sz="2400" dirty="0"/>
              <a:t>Package diagram helps in representing the various packages of a software system and the dependencies between them.</a:t>
            </a:r>
            <a:endParaRPr lang="en-US" sz="2400" dirty="0"/>
          </a:p>
          <a:p>
            <a:pPr marL="342900" lvl="0" indent="-342900" algn="just">
              <a:buFont typeface="Arial" panose="020B0604020202020204" pitchFamily="34" charset="0"/>
              <a:buChar char="•"/>
            </a:pPr>
            <a:r>
              <a:rPr lang="en-IN" sz="2400" dirty="0"/>
              <a:t>It also gives a high-level impression of use case and class diagram.</a:t>
            </a: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4078212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smtClean="0">
                <a:solidFill>
                  <a:schemeClr val="accent6">
                    <a:lumMod val="75000"/>
                  </a:schemeClr>
                </a:solidFill>
              </a:rPr>
              <a:t>Package Diagram: purpose</a:t>
            </a:r>
            <a:endParaRPr lang="en-US" sz="4000" b="1" dirty="0">
              <a:solidFill>
                <a:schemeClr val="accent6">
                  <a:lumMod val="75000"/>
                </a:schemeClr>
              </a:solidFill>
            </a:endParaRPr>
          </a:p>
        </p:txBody>
      </p:sp>
      <p:sp>
        <p:nvSpPr>
          <p:cNvPr id="4" name="Rectangle 3"/>
          <p:cNvSpPr/>
          <p:nvPr/>
        </p:nvSpPr>
        <p:spPr>
          <a:xfrm>
            <a:off x="381000" y="2057400"/>
            <a:ext cx="8305800" cy="3046988"/>
          </a:xfrm>
          <a:prstGeom prst="rect">
            <a:avLst/>
          </a:prstGeom>
        </p:spPr>
        <p:txBody>
          <a:bodyPr wrap="square">
            <a:spAutoFit/>
          </a:bodyPr>
          <a:lstStyle/>
          <a:p>
            <a:pPr marL="800100" marR="0" lvl="1" indent="-342900" algn="just">
              <a:buFont typeface="Arial" panose="020B0604020202020204" pitchFamily="34" charset="0"/>
              <a:buChar char="•"/>
            </a:pPr>
            <a:r>
              <a:rPr lang="en-IN" sz="2400" dirty="0">
                <a:ea typeface="Times New Roman" panose="02020603050405020304" pitchFamily="18" charset="0"/>
              </a:rPr>
              <a:t>To provide static models of modules, their parts and their relationships</a:t>
            </a:r>
            <a:endParaRPr lang="en-US" sz="2400" dirty="0">
              <a:ea typeface="Times New Roman" panose="02020603050405020304" pitchFamily="18" charset="0"/>
            </a:endParaRPr>
          </a:p>
          <a:p>
            <a:pPr marL="800100" marR="0" lvl="1" indent="-342900" algn="just">
              <a:buFont typeface="Arial" panose="020B0604020202020204" pitchFamily="34" charset="0"/>
              <a:buChar char="•"/>
            </a:pPr>
            <a:r>
              <a:rPr lang="en-IN" sz="2400" dirty="0">
                <a:ea typeface="Times New Roman" panose="02020603050405020304" pitchFamily="18" charset="0"/>
              </a:rPr>
              <a:t>To present the architectural modelling of the system</a:t>
            </a:r>
            <a:endParaRPr lang="en-US" sz="2400" dirty="0">
              <a:ea typeface="Times New Roman" panose="02020603050405020304" pitchFamily="18" charset="0"/>
            </a:endParaRPr>
          </a:p>
          <a:p>
            <a:pPr marL="800100" marR="0" lvl="1" indent="-342900" algn="just">
              <a:buFont typeface="Arial" panose="020B0604020202020204" pitchFamily="34" charset="0"/>
              <a:buChar char="•"/>
            </a:pPr>
            <a:r>
              <a:rPr lang="en-IN" sz="2400" dirty="0">
                <a:ea typeface="Times New Roman" panose="02020603050405020304" pitchFamily="18" charset="0"/>
              </a:rPr>
              <a:t>To group any UML elements</a:t>
            </a:r>
            <a:endParaRPr lang="en-US" sz="2400" dirty="0">
              <a:ea typeface="Times New Roman" panose="02020603050405020304" pitchFamily="18" charset="0"/>
            </a:endParaRPr>
          </a:p>
          <a:p>
            <a:pPr marL="800100" marR="0" lvl="1" indent="-342900" algn="just">
              <a:buFont typeface="Arial" panose="020B0604020202020204" pitchFamily="34" charset="0"/>
              <a:buChar char="•"/>
            </a:pPr>
            <a:r>
              <a:rPr lang="en-IN" sz="2400" dirty="0">
                <a:ea typeface="Times New Roman" panose="02020603050405020304" pitchFamily="18" charset="0"/>
              </a:rPr>
              <a:t>To specify the logical distribution of classes</a:t>
            </a:r>
            <a:endParaRPr lang="en-US" sz="2400" dirty="0">
              <a:ea typeface="Times New Roman" panose="02020603050405020304" pitchFamily="18" charset="0"/>
            </a:endParaRPr>
          </a:p>
          <a:p>
            <a:pPr marL="800100" marR="0" lvl="1" indent="-342900" algn="just">
              <a:buFont typeface="Arial" panose="020B0604020202020204" pitchFamily="34" charset="0"/>
              <a:buChar char="•"/>
            </a:pPr>
            <a:r>
              <a:rPr lang="en-IN" sz="2400" dirty="0">
                <a:ea typeface="Times New Roman" panose="02020603050405020304" pitchFamily="18" charset="0"/>
              </a:rPr>
              <a:t>To emphasize the logical structure of the system</a:t>
            </a:r>
            <a:endParaRPr lang="en-US" sz="2400" dirty="0">
              <a:ea typeface="Times New Roman" panose="02020603050405020304" pitchFamily="18" charset="0"/>
            </a:endParaRPr>
          </a:p>
          <a:p>
            <a:pPr marL="800100" marR="0" lvl="1" indent="-342900" algn="just">
              <a:buFont typeface="Arial" panose="020B0604020202020204" pitchFamily="34" charset="0"/>
              <a:buChar char="•"/>
            </a:pPr>
            <a:r>
              <a:rPr lang="en-IN" sz="2400" dirty="0">
                <a:ea typeface="Times New Roman" panose="02020603050405020304" pitchFamily="18" charset="0"/>
              </a:rPr>
              <a:t>To offer the logical distribution of classes which is inferred from the logical architecture of the system</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503421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smtClean="0">
                <a:solidFill>
                  <a:schemeClr val="accent6">
                    <a:lumMod val="75000"/>
                  </a:schemeClr>
                </a:solidFill>
              </a:rPr>
              <a:t>Package Diagram: Uses</a:t>
            </a:r>
            <a:endParaRPr lang="en-US" sz="4000" b="1" dirty="0">
              <a:solidFill>
                <a:schemeClr val="accent6">
                  <a:lumMod val="75000"/>
                </a:schemeClr>
              </a:solidFill>
            </a:endParaRPr>
          </a:p>
        </p:txBody>
      </p:sp>
      <p:sp>
        <p:nvSpPr>
          <p:cNvPr id="4" name="Rectangle 3"/>
          <p:cNvSpPr/>
          <p:nvPr/>
        </p:nvSpPr>
        <p:spPr>
          <a:xfrm>
            <a:off x="381000" y="2057400"/>
            <a:ext cx="8305800" cy="3970318"/>
          </a:xfrm>
          <a:prstGeom prst="rect">
            <a:avLst/>
          </a:prstGeom>
        </p:spPr>
        <p:txBody>
          <a:bodyPr wrap="square">
            <a:spAutoFit/>
          </a:bodyPr>
          <a:lstStyle/>
          <a:p>
            <a:pPr marL="914400" lvl="1" indent="-457200" algn="just">
              <a:buFont typeface="Arial" panose="020B0604020202020204" pitchFamily="34" charset="0"/>
              <a:buChar char="•"/>
            </a:pPr>
            <a:r>
              <a:rPr lang="en-IN" sz="2800" dirty="0"/>
              <a:t>To illustrate the functionality of a software system.</a:t>
            </a:r>
            <a:endParaRPr lang="en-US" sz="2800" dirty="0"/>
          </a:p>
          <a:p>
            <a:pPr marL="914400" lvl="1" indent="-457200" algn="just">
              <a:buFont typeface="Arial" panose="020B0604020202020204" pitchFamily="34" charset="0"/>
              <a:buChar char="•"/>
            </a:pPr>
            <a:r>
              <a:rPr lang="en-IN" sz="2800" dirty="0"/>
              <a:t>To illustrate the layered architecture of a software system.</a:t>
            </a:r>
            <a:endParaRPr lang="en-US" sz="2800" dirty="0"/>
          </a:p>
          <a:p>
            <a:pPr marL="914400" lvl="1" indent="-457200" algn="just">
              <a:buFont typeface="Arial" panose="020B0604020202020204" pitchFamily="34" charset="0"/>
              <a:buChar char="•"/>
            </a:pPr>
            <a:r>
              <a:rPr lang="en-IN" sz="2800" dirty="0"/>
              <a:t>The dependencies between these packages can be adorned with labels / stereotypes to indicate the communication mechanism between the layers.</a:t>
            </a:r>
            <a:endParaRPr lang="en-US" sz="2800" dirty="0"/>
          </a:p>
          <a:p>
            <a:pPr marL="914400" marR="0" lvl="1" indent="-457200" algn="just">
              <a:buFont typeface="Arial" panose="020B0604020202020204" pitchFamily="34" charset="0"/>
              <a:buChar char="•"/>
            </a:pPr>
            <a:endParaRPr lang="en-US" sz="2800" dirty="0">
              <a:effectLst/>
              <a:ea typeface="Times New Roman" panose="02020603050405020304" pitchFamily="18" charset="0"/>
            </a:endParaRPr>
          </a:p>
        </p:txBody>
      </p:sp>
    </p:spTree>
    <p:extLst>
      <p:ext uri="{BB962C8B-B14F-4D97-AF65-F5344CB8AC3E}">
        <p14:creationId xmlns:p14="http://schemas.microsoft.com/office/powerpoint/2010/main" val="149338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Times New Roman" panose="02020603050405020304" pitchFamily="18" charset="0"/>
                <a:cs typeface="Times New Roman" panose="02020603050405020304" pitchFamily="18" charset="0"/>
              </a:rPr>
              <a:t>Notations</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175829753"/>
              </p:ext>
            </p:extLst>
          </p:nvPr>
        </p:nvGraphicFramePr>
        <p:xfrm>
          <a:off x="228600" y="1828801"/>
          <a:ext cx="8686801" cy="4800600"/>
        </p:xfrm>
        <a:graphic>
          <a:graphicData uri="http://schemas.openxmlformats.org/drawingml/2006/table">
            <a:tbl>
              <a:tblPr firstRow="1" bandRow="1">
                <a:tableStyleId>{5C22544A-7EE6-4342-B048-85BDC9FD1C3A}</a:tableStyleId>
              </a:tblPr>
              <a:tblGrid>
                <a:gridCol w="2171700"/>
                <a:gridCol w="1562100"/>
                <a:gridCol w="2286000"/>
                <a:gridCol w="2667001"/>
              </a:tblGrid>
              <a:tr h="693948">
                <a:tc>
                  <a:txBody>
                    <a:bodyPr/>
                    <a:lstStyle/>
                    <a:p>
                      <a:pPr marL="0" marR="0" algn="ctr">
                        <a:lnSpc>
                          <a:spcPct val="150000"/>
                        </a:lnSpc>
                        <a:spcBef>
                          <a:spcPts val="0"/>
                        </a:spcBef>
                        <a:spcAft>
                          <a:spcPts val="0"/>
                        </a:spcAft>
                      </a:pPr>
                      <a:r>
                        <a:rPr lang="en-US" sz="1800" b="1" dirty="0">
                          <a:solidFill>
                            <a:srgbClr val="000000"/>
                          </a:solidFill>
                          <a:effectLst/>
                          <a:latin typeface="+mn-lt"/>
                          <a:ea typeface="Calibri" panose="020F0502020204030204" pitchFamily="34" charset="0"/>
                          <a:cs typeface="Times New Roman" panose="02020603050405020304" pitchFamily="18" charset="0"/>
                        </a:rPr>
                        <a:t>S.NO</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b="1" dirty="0">
                          <a:solidFill>
                            <a:srgbClr val="000000"/>
                          </a:solidFill>
                          <a:effectLst/>
                          <a:latin typeface="+mn-lt"/>
                          <a:ea typeface="Calibri" panose="020F0502020204030204" pitchFamily="34" charset="0"/>
                          <a:cs typeface="Times New Roman" panose="02020603050405020304" pitchFamily="18" charset="0"/>
                        </a:rPr>
                        <a:t>NAME</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b="1" dirty="0">
                          <a:solidFill>
                            <a:srgbClr val="000000"/>
                          </a:solidFill>
                          <a:effectLst/>
                          <a:latin typeface="+mn-lt"/>
                          <a:ea typeface="Calibri" panose="020F0502020204030204" pitchFamily="34" charset="0"/>
                          <a:cs typeface="Times New Roman" panose="02020603050405020304" pitchFamily="18" charset="0"/>
                        </a:rPr>
                        <a:t>SYMBOL</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b="1" dirty="0">
                          <a:solidFill>
                            <a:srgbClr val="000000"/>
                          </a:solidFill>
                          <a:effectLst/>
                          <a:latin typeface="+mn-lt"/>
                          <a:ea typeface="Calibri" panose="020F0502020204030204" pitchFamily="34" charset="0"/>
                          <a:cs typeface="Times New Roman" panose="02020603050405020304" pitchFamily="18" charset="0"/>
                        </a:rPr>
                        <a:t>DESCRIPTION</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r>
              <a:tr h="2053326">
                <a:tc>
                  <a:txBody>
                    <a:bodyPr/>
                    <a:lstStyle/>
                    <a:p>
                      <a:pPr algn="ctr"/>
                      <a:r>
                        <a:rPr lang="en-US" sz="1800" dirty="0" smtClean="0">
                          <a:latin typeface="+mn-lt"/>
                        </a:rPr>
                        <a:t>1</a:t>
                      </a:r>
                      <a:endParaRPr lang="en-US" sz="1800" dirty="0">
                        <a:latin typeface="+mn-lt"/>
                      </a:endParaRPr>
                    </a:p>
                  </a:txBody>
                  <a:tcPr/>
                </a:tc>
                <a:tc>
                  <a:txBody>
                    <a:bodyPr/>
                    <a:lstStyle/>
                    <a:p>
                      <a:pPr marL="0" marR="0" algn="just">
                        <a:lnSpc>
                          <a:spcPct val="150000"/>
                        </a:lnSpc>
                        <a:spcBef>
                          <a:spcPts val="0"/>
                        </a:spcBef>
                        <a:spcAft>
                          <a:spcPts val="0"/>
                        </a:spcAft>
                      </a:pPr>
                      <a:r>
                        <a:rPr lang="en-US" sz="1800" dirty="0">
                          <a:solidFill>
                            <a:srgbClr val="000000"/>
                          </a:solidFill>
                          <a:effectLst/>
                          <a:latin typeface="+mn-lt"/>
                          <a:ea typeface="Calibri" panose="020F0502020204030204" pitchFamily="34" charset="0"/>
                          <a:cs typeface="Times New Roman" panose="02020603050405020304" pitchFamily="18" charset="0"/>
                        </a:rPr>
                        <a:t>Package </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endParaRPr lang="en-US" sz="1800" dirty="0">
                        <a:latin typeface="+mn-lt"/>
                      </a:endParaRPr>
                    </a:p>
                  </a:txBody>
                  <a:tcPr/>
                </a:tc>
                <a:tc>
                  <a:txBody>
                    <a:bodyPr/>
                    <a:lstStyle/>
                    <a:p>
                      <a:pPr marL="0" marR="0" algn="just">
                        <a:lnSpc>
                          <a:spcPct val="150000"/>
                        </a:lnSpc>
                        <a:spcBef>
                          <a:spcPts val="0"/>
                        </a:spcBef>
                        <a:spcAft>
                          <a:spcPts val="0"/>
                        </a:spcAft>
                      </a:pPr>
                      <a:r>
                        <a:rPr lang="en-US" sz="1800" dirty="0">
                          <a:solidFill>
                            <a:srgbClr val="000000"/>
                          </a:solidFill>
                          <a:effectLst/>
                          <a:latin typeface="+mn-lt"/>
                          <a:ea typeface="Calibri" panose="020F0502020204030204" pitchFamily="34" charset="0"/>
                          <a:cs typeface="Times New Roman" panose="02020603050405020304" pitchFamily="18" charset="0"/>
                        </a:rPr>
                        <a:t>organize elements into groups to provide better structure for system model</a:t>
                      </a:r>
                      <a:r>
                        <a:rPr lang="en-US" sz="1800" dirty="0">
                          <a:effectLst/>
                          <a:latin typeface="+mn-lt"/>
                          <a:ea typeface="Calibri" panose="020F0502020204030204" pitchFamily="34" charset="0"/>
                          <a:cs typeface="Times New Roman" panose="02020603050405020304" pitchFamily="18" charset="0"/>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r>
              <a:tr h="2053326">
                <a:tc>
                  <a:txBody>
                    <a:bodyPr/>
                    <a:lstStyle/>
                    <a:p>
                      <a:pPr algn="ctr"/>
                      <a:r>
                        <a:rPr lang="en-US" sz="1800" dirty="0" smtClean="0">
                          <a:latin typeface="+mn-lt"/>
                        </a:rPr>
                        <a:t>2</a:t>
                      </a:r>
                      <a:endParaRPr lang="en-US" sz="1800" dirty="0">
                        <a:latin typeface="+mn-lt"/>
                      </a:endParaRPr>
                    </a:p>
                  </a:txBody>
                  <a:tcPr/>
                </a:tc>
                <a:tc>
                  <a:txBody>
                    <a:bodyPr/>
                    <a:lstStyle/>
                    <a:p>
                      <a:pPr marL="0" marR="0" algn="just">
                        <a:lnSpc>
                          <a:spcPct val="150000"/>
                        </a:lnSpc>
                        <a:spcBef>
                          <a:spcPts val="0"/>
                        </a:spcBef>
                        <a:spcAft>
                          <a:spcPts val="0"/>
                        </a:spcAft>
                      </a:pPr>
                      <a:r>
                        <a:rPr lang="en-US" sz="1800" dirty="0">
                          <a:solidFill>
                            <a:srgbClr val="000000"/>
                          </a:solidFill>
                          <a:effectLst/>
                          <a:latin typeface="+mn-lt"/>
                          <a:ea typeface="Calibri" panose="020F0502020204030204" pitchFamily="34" charset="0"/>
                          <a:cs typeface="Times New Roman" panose="02020603050405020304" pitchFamily="18" charset="0"/>
                        </a:rPr>
                        <a:t>Mode </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endParaRPr lang="en-US" sz="1800" dirty="0">
                        <a:latin typeface="+mn-lt"/>
                      </a:endParaRPr>
                    </a:p>
                  </a:txBody>
                  <a:tcPr/>
                </a:tc>
                <a:tc>
                  <a:txBody>
                    <a:bodyPr/>
                    <a:lstStyle/>
                    <a:p>
                      <a:pPr marL="0" marR="0" algn="just">
                        <a:lnSpc>
                          <a:spcPct val="150000"/>
                        </a:lnSpc>
                        <a:spcBef>
                          <a:spcPts val="0"/>
                        </a:spcBef>
                        <a:spcAft>
                          <a:spcPts val="0"/>
                        </a:spcAft>
                      </a:pPr>
                      <a:r>
                        <a:rPr lang="en-US" sz="1800" dirty="0">
                          <a:solidFill>
                            <a:srgbClr val="000000"/>
                          </a:solidFill>
                          <a:effectLst/>
                          <a:latin typeface="+mn-lt"/>
                          <a:ea typeface="Calibri" panose="020F0502020204030204" pitchFamily="34" charset="0"/>
                          <a:cs typeface="Times New Roman" panose="02020603050405020304" pitchFamily="18" charset="0"/>
                        </a:rPr>
                        <a:t>show only a subset of the contained elements according to some criterion.</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15" name="Picture 14"/>
          <p:cNvPicPr>
            <a:picLocks noChangeAspect="1"/>
          </p:cNvPicPr>
          <p:nvPr/>
        </p:nvPicPr>
        <p:blipFill>
          <a:blip r:embed="rId3"/>
          <a:stretch>
            <a:fillRect/>
          </a:stretch>
        </p:blipFill>
        <p:spPr>
          <a:xfrm>
            <a:off x="4295866" y="2852819"/>
            <a:ext cx="1466667" cy="1304762"/>
          </a:xfrm>
          <a:prstGeom prst="rect">
            <a:avLst/>
          </a:prstGeom>
        </p:spPr>
      </p:pic>
      <p:pic>
        <p:nvPicPr>
          <p:cNvPr id="16" name="Picture 15"/>
          <p:cNvPicPr>
            <a:picLocks noChangeAspect="1"/>
          </p:cNvPicPr>
          <p:nvPr/>
        </p:nvPicPr>
        <p:blipFill>
          <a:blip r:embed="rId4"/>
          <a:stretch>
            <a:fillRect/>
          </a:stretch>
        </p:blipFill>
        <p:spPr>
          <a:xfrm>
            <a:off x="4295866" y="5029200"/>
            <a:ext cx="1390476" cy="1361905"/>
          </a:xfrm>
          <a:prstGeom prst="rect">
            <a:avLst/>
          </a:prstGeom>
        </p:spPr>
      </p:pic>
    </p:spTree>
    <p:extLst>
      <p:ext uri="{BB962C8B-B14F-4D97-AF65-F5344CB8AC3E}">
        <p14:creationId xmlns:p14="http://schemas.microsoft.com/office/powerpoint/2010/main" val="3732614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Times New Roman" panose="02020603050405020304" pitchFamily="18" charset="0"/>
                <a:cs typeface="Times New Roman" panose="02020603050405020304" pitchFamily="18" charset="0"/>
              </a:rPr>
              <a:t>Example</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srcRect/>
          <a:stretch>
            <a:fillRect/>
          </a:stretch>
        </p:blipFill>
        <p:spPr bwMode="auto">
          <a:xfrm>
            <a:off x="762000" y="1828800"/>
            <a:ext cx="8153399" cy="5029200"/>
          </a:xfrm>
          <a:prstGeom prst="rect">
            <a:avLst/>
          </a:prstGeom>
          <a:noFill/>
          <a:ln w="9525">
            <a:noFill/>
            <a:miter lim="800000"/>
            <a:headEnd/>
            <a:tailEnd/>
          </a:ln>
        </p:spPr>
      </p:pic>
    </p:spTree>
    <p:extLst>
      <p:ext uri="{BB962C8B-B14F-4D97-AF65-F5344CB8AC3E}">
        <p14:creationId xmlns:p14="http://schemas.microsoft.com/office/powerpoint/2010/main" val="4232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Times New Roman" panose="02020603050405020304" pitchFamily="18" charset="0"/>
                <a:cs typeface="Times New Roman" panose="02020603050405020304" pitchFamily="18" charset="0"/>
              </a:rPr>
              <a:t>Component Diagram</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609600" y="2286000"/>
            <a:ext cx="8229600" cy="3465244"/>
          </a:xfrm>
          <a:prstGeom prst="rect">
            <a:avLst/>
          </a:prstGeom>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2400" dirty="0">
                <a:ea typeface="Times New Roman" panose="02020603050405020304" pitchFamily="18" charset="0"/>
                <a:cs typeface="Times New Roman" panose="02020603050405020304" pitchFamily="18" charset="0"/>
              </a:rPr>
              <a:t>A component diagram shows the physical view of the system</a:t>
            </a:r>
            <a:endParaRPr lang="en-US" sz="2400" dirty="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2400" dirty="0">
                <a:ea typeface="Times New Roman" panose="02020603050405020304" pitchFamily="18" charset="0"/>
                <a:cs typeface="Times New Roman" panose="02020603050405020304" pitchFamily="18" charset="0"/>
              </a:rPr>
              <a:t>A component is an autonomous unit within a system.</a:t>
            </a:r>
            <a:endParaRPr lang="en-US" sz="2400" dirty="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2400" dirty="0">
                <a:ea typeface="Times New Roman" panose="02020603050405020304" pitchFamily="18" charset="0"/>
                <a:cs typeface="Times New Roman" panose="02020603050405020304" pitchFamily="18" charset="0"/>
              </a:rPr>
              <a:t>We combine packages or individual entities to form components.</a:t>
            </a:r>
            <a:endParaRPr lang="en-US" sz="2400" dirty="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2400" dirty="0">
                <a:ea typeface="Times New Roman" panose="02020603050405020304" pitchFamily="18" charset="0"/>
                <a:cs typeface="Times New Roman" panose="02020603050405020304" pitchFamily="18" charset="0"/>
              </a:rPr>
              <a:t>We can depict various components and their dependencies using a component diagram.</a:t>
            </a:r>
            <a:endParaRPr lang="en-US" sz="2400" dirty="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2400" dirty="0">
                <a:ea typeface="Times New Roman" panose="02020603050405020304" pitchFamily="18" charset="0"/>
                <a:cs typeface="Times New Roman" panose="02020603050405020304" pitchFamily="18" charset="0"/>
              </a:rPr>
              <a:t>Component diagram contain: component package, components, interfaces and dependency relationship.</a:t>
            </a:r>
            <a:endParaRPr lang="en-US"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294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Times New Roman" panose="02020603050405020304" pitchFamily="18" charset="0"/>
                <a:cs typeface="Times New Roman" panose="02020603050405020304" pitchFamily="18" charset="0"/>
              </a:rPr>
              <a:t>Component Diagram: Purpose</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2400" y="1885950"/>
            <a:ext cx="8834437" cy="4893647"/>
          </a:xfrm>
          <a:prstGeom prst="rect">
            <a:avLst/>
          </a:prstGeom>
        </p:spPr>
        <p:txBody>
          <a:bodyPr wrap="square">
            <a:spAutoFit/>
          </a:bodyPr>
          <a:lstStyle/>
          <a:p>
            <a:pPr marL="742950" lvl="1" indent="-285750" algn="just">
              <a:buFont typeface="Arial" panose="020B0604020202020204" pitchFamily="34" charset="0"/>
              <a:buChar char="•"/>
            </a:pPr>
            <a:r>
              <a:rPr lang="en-IN" sz="2400" dirty="0"/>
              <a:t>It shows the structural relationship between the components of a system.</a:t>
            </a:r>
            <a:endParaRPr lang="en-US" sz="2400" dirty="0"/>
          </a:p>
          <a:p>
            <a:pPr marL="742950" lvl="1" indent="-285750" algn="just">
              <a:buFont typeface="Arial" panose="020B0604020202020204" pitchFamily="34" charset="0"/>
              <a:buChar char="•"/>
            </a:pPr>
            <a:r>
              <a:rPr lang="en-IN" sz="2400" dirty="0"/>
              <a:t>It identifies the architectural perspective of the system as they enable the designer to model the high level software components with their interfaces to other components.</a:t>
            </a:r>
            <a:endParaRPr lang="en-US" sz="2400" dirty="0"/>
          </a:p>
          <a:p>
            <a:pPr marL="742950" lvl="1" indent="-285750" algn="just">
              <a:buFont typeface="Arial" panose="020B0604020202020204" pitchFamily="34" charset="0"/>
              <a:buChar char="•"/>
            </a:pPr>
            <a:r>
              <a:rPr lang="en-IN" sz="2400" dirty="0"/>
              <a:t>It helps to organize source code into manageable chunks called components.</a:t>
            </a:r>
            <a:endParaRPr lang="en-US" sz="2400" dirty="0"/>
          </a:p>
          <a:p>
            <a:pPr marL="742950" lvl="1" indent="-285750" algn="just">
              <a:buFont typeface="Arial" panose="020B0604020202020204" pitchFamily="34" charset="0"/>
              <a:buChar char="•"/>
            </a:pPr>
            <a:r>
              <a:rPr lang="en-IN" sz="2400" dirty="0"/>
              <a:t>It helps to specify a physical database.</a:t>
            </a:r>
            <a:endParaRPr lang="en-US" sz="2400" dirty="0"/>
          </a:p>
          <a:p>
            <a:pPr marL="742950" lvl="1" indent="-285750" algn="just">
              <a:buFont typeface="Arial" panose="020B0604020202020204" pitchFamily="34" charset="0"/>
              <a:buChar char="•"/>
            </a:pPr>
            <a:r>
              <a:rPr lang="en-IN" sz="2400" dirty="0"/>
              <a:t>It can be easily developed by architects and programmers.</a:t>
            </a:r>
            <a:endParaRPr lang="en-US" sz="2400" dirty="0"/>
          </a:p>
          <a:p>
            <a:pPr marL="742950" lvl="1" indent="-285750" algn="just">
              <a:buFont typeface="Arial" panose="020B0604020202020204" pitchFamily="34" charset="0"/>
              <a:buChar char="•"/>
            </a:pPr>
            <a:r>
              <a:rPr lang="en-IN" sz="2400" dirty="0"/>
              <a:t>It enables to model the high level software components and the interfaces to those components.</a:t>
            </a:r>
            <a:endParaRPr lang="en-US" sz="2400" dirty="0"/>
          </a:p>
          <a:p>
            <a:pPr marL="742950" lvl="1" indent="-285750" algn="just">
              <a:buFont typeface="Arial" panose="020B0604020202020204" pitchFamily="34" charset="0"/>
              <a:buChar char="•"/>
            </a:pPr>
            <a:r>
              <a:rPr lang="en-IN" sz="2400" dirty="0"/>
              <a:t>The components and subsystem can be flexibly reused and replaced.</a:t>
            </a:r>
            <a:endParaRPr lang="en-US" sz="2400" dirty="0"/>
          </a:p>
        </p:txBody>
      </p:sp>
    </p:spTree>
    <p:extLst>
      <p:ext uri="{BB962C8B-B14F-4D97-AF65-F5344CB8AC3E}">
        <p14:creationId xmlns:p14="http://schemas.microsoft.com/office/powerpoint/2010/main" val="2411076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TotalTime>
  <Words>498</Words>
  <Application>Microsoft Office PowerPoint</Application>
  <PresentationFormat>On-screen Show (4:3)</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jeeva</cp:lastModifiedBy>
  <cp:revision>86</cp:revision>
  <dcterms:created xsi:type="dcterms:W3CDTF">2019-09-14T05:22:07Z</dcterms:created>
  <dcterms:modified xsi:type="dcterms:W3CDTF">2020-08-10T16:06:24Z</dcterms:modified>
</cp:coreProperties>
</file>