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23" r:id="rId2"/>
    <p:sldId id="340" r:id="rId3"/>
    <p:sldId id="351" r:id="rId4"/>
    <p:sldId id="352" r:id="rId5"/>
    <p:sldId id="357" r:id="rId6"/>
    <p:sldId id="353" r:id="rId7"/>
    <p:sldId id="355" r:id="rId8"/>
    <p:sldId id="356" r:id="rId9"/>
    <p:sldId id="358" r:id="rId10"/>
    <p:sldId id="359" r:id="rId11"/>
    <p:sldId id="36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64" d="100"/>
          <a:sy n="64" d="100"/>
        </p:scale>
        <p:origin x="148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6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A4B2E0-3091-4EE5-BC31-DB268DDF6084}" type="datetimeFigureOut">
              <a:rPr lang="en-US" smtClean="0"/>
              <a:pPr/>
              <a:t>8/8/2020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947E51-D0B3-434A-B5C8-033851A213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965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52E6-B9EC-453A-AC2F-3F3B851E06B5}" type="datetimeFigureOut">
              <a:rPr lang="en-US" smtClean="0"/>
              <a:pPr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52E6-B9EC-453A-AC2F-3F3B851E06B5}" type="datetimeFigureOut">
              <a:rPr lang="en-US" smtClean="0"/>
              <a:pPr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52E6-B9EC-453A-AC2F-3F3B851E06B5}" type="datetimeFigureOut">
              <a:rPr lang="en-US" smtClean="0"/>
              <a:pPr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52E6-B9EC-453A-AC2F-3F3B851E06B5}" type="datetimeFigureOut">
              <a:rPr lang="en-US" smtClean="0"/>
              <a:pPr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52E6-B9EC-453A-AC2F-3F3B851E06B5}" type="datetimeFigureOut">
              <a:rPr lang="en-US" smtClean="0"/>
              <a:pPr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52E6-B9EC-453A-AC2F-3F3B851E06B5}" type="datetimeFigureOut">
              <a:rPr lang="en-US" smtClean="0"/>
              <a:pPr/>
              <a:t>8/8/2020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52E6-B9EC-453A-AC2F-3F3B851E06B5}" type="datetimeFigureOut">
              <a:rPr lang="en-US" smtClean="0"/>
              <a:pPr/>
              <a:t>8/8/2020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52E6-B9EC-453A-AC2F-3F3B851E06B5}" type="datetimeFigureOut">
              <a:rPr lang="en-US" smtClean="0"/>
              <a:pPr/>
              <a:t>8/8/2020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52E6-B9EC-453A-AC2F-3F3B851E06B5}" type="datetimeFigureOut">
              <a:rPr lang="en-US" smtClean="0"/>
              <a:pPr/>
              <a:t>8/8/2020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731520"/>
            <a:ext cx="9144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pngfind.com-kingpin-png-4152286 (1)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52E6-B9EC-453A-AC2F-3F3B851E06B5}" type="datetimeFigureOut">
              <a:rPr lang="en-US" smtClean="0"/>
              <a:pPr/>
              <a:t>8/8/2020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52E6-B9EC-453A-AC2F-3F3B851E06B5}" type="datetimeFigureOut">
              <a:rPr lang="en-US" smtClean="0"/>
              <a:pPr/>
              <a:t>8/8/2020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952E6-B9EC-453A-AC2F-3F3B851E06B5}" type="datetimeFigureOut">
              <a:rPr lang="en-US" smtClean="0"/>
              <a:pPr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731520"/>
            <a:ext cx="9144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29200" y="457200"/>
            <a:ext cx="10668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524000" y="1905000"/>
            <a:ext cx="5791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18CSC202J - OBJECT ORIENTED DESIGN AND PROGRAMMING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Session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3</a:t>
            </a:r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Topic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:Class Template, Example Program for Class and Function Template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619500" y="375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1066800"/>
            <a:ext cx="8229600" cy="9144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000" b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Solution: 3</a:t>
            </a:r>
            <a:endParaRPr lang="en-US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624771"/>
            <a:ext cx="4965398" cy="5401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#include &lt;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iostream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using namespace 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std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template &lt;class T&gt;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class Calculator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private: T num1, num2;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public: Calculator(T n1, T n2)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num1 = n1;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num2 = n2;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void 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displayResult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cout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&lt;&lt; "Numbers are: " &lt;&lt; num1 &lt;&lt; " and " &lt;&lt; num2 &lt;&lt; "." 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cout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&lt;&lt; "Addition is: " &lt;&lt; add() &lt;&lt; 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endl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cout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&lt;&lt; "Subtraction is: " &lt;&lt; subtract() &lt;&lt; 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endl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cout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&lt;&lt; "Product is: " &lt;&lt; multiply() &lt;&lt; 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endl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cout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&lt;&lt; "Division is: " &lt;&lt; divide() &lt;&lt; 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endl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 add()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return num1 + num2;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} </a:t>
            </a:r>
          </a:p>
        </p:txBody>
      </p:sp>
      <p:sp>
        <p:nvSpPr>
          <p:cNvPr id="5" name="Rectangle 4"/>
          <p:cNvSpPr/>
          <p:nvPr/>
        </p:nvSpPr>
        <p:spPr>
          <a:xfrm>
            <a:off x="5257800" y="1105076"/>
            <a:ext cx="4572000" cy="575542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/>
              <a:t>T subtract()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/>
              <a:t> {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/>
              <a:t>return num1 - num2;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/>
              <a:t>}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/>
              <a:t>T multiply()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/>
              <a:t>{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/>
              <a:t>return num1 * num2;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/>
              <a:t> }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/>
              <a:t>T divide()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/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/>
              <a:t> return num1 / num2;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/>
              <a:t>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/>
              <a:t> };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/>
              <a:t> </a:t>
            </a:r>
            <a:r>
              <a:rPr lang="en-US" sz="1600" dirty="0" err="1"/>
              <a:t>int</a:t>
            </a:r>
            <a:r>
              <a:rPr lang="en-US" sz="1600" dirty="0"/>
              <a:t> main()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/>
              <a:t> {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/>
              <a:t>Calculator&lt;</a:t>
            </a:r>
            <a:r>
              <a:rPr lang="en-US" sz="1600" dirty="0" err="1"/>
              <a:t>int</a:t>
            </a:r>
            <a:r>
              <a:rPr lang="en-US" sz="1600" dirty="0"/>
              <a:t>&gt; </a:t>
            </a:r>
            <a:r>
              <a:rPr lang="en-US" sz="1600" dirty="0" err="1"/>
              <a:t>intCalc</a:t>
            </a:r>
            <a:r>
              <a:rPr lang="en-US" sz="1600" dirty="0"/>
              <a:t>(2, 1);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/>
              <a:t>Calculator&lt;float&gt; </a:t>
            </a:r>
            <a:r>
              <a:rPr lang="en-US" sz="1600" dirty="0" err="1"/>
              <a:t>floatCalc</a:t>
            </a:r>
            <a:r>
              <a:rPr lang="en-US" sz="1600" dirty="0"/>
              <a:t>(2.4, 1.2);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/>
              <a:t> </a:t>
            </a:r>
            <a:r>
              <a:rPr lang="en-US" sz="1600" dirty="0" err="1"/>
              <a:t>cout</a:t>
            </a:r>
            <a:r>
              <a:rPr lang="en-US" sz="1600" dirty="0"/>
              <a:t> &lt;&lt; "</a:t>
            </a:r>
            <a:r>
              <a:rPr lang="en-US" sz="1600" dirty="0" err="1"/>
              <a:t>Int</a:t>
            </a:r>
            <a:r>
              <a:rPr lang="en-US" sz="1600" dirty="0"/>
              <a:t> results:" &lt;&lt; </a:t>
            </a:r>
            <a:r>
              <a:rPr lang="en-US" sz="1600" dirty="0" err="1"/>
              <a:t>endl</a:t>
            </a:r>
            <a:r>
              <a:rPr lang="en-US" sz="1600" dirty="0"/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/>
              <a:t> </a:t>
            </a:r>
            <a:r>
              <a:rPr lang="en-US" sz="1600" dirty="0" err="1"/>
              <a:t>intCalc.displayResult</a:t>
            </a:r>
            <a:r>
              <a:rPr lang="en-US" sz="1600" dirty="0"/>
              <a:t>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/>
              <a:t> </a:t>
            </a:r>
            <a:r>
              <a:rPr lang="en-US" sz="1600" dirty="0" err="1"/>
              <a:t>cout</a:t>
            </a:r>
            <a:r>
              <a:rPr lang="en-US" sz="1600" dirty="0"/>
              <a:t> &lt;&lt; </a:t>
            </a:r>
            <a:r>
              <a:rPr lang="en-US" sz="1600" dirty="0" err="1"/>
              <a:t>endl</a:t>
            </a:r>
            <a:r>
              <a:rPr lang="en-US" sz="1600" dirty="0"/>
              <a:t> &lt;&lt; "Float results:" &lt;&lt; </a:t>
            </a:r>
            <a:r>
              <a:rPr lang="en-US" sz="1600" dirty="0" err="1"/>
              <a:t>endl</a:t>
            </a:r>
            <a:r>
              <a:rPr lang="en-US" sz="1600" dirty="0"/>
              <a:t>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/>
              <a:t>floatCalc.displayResult</a:t>
            </a:r>
            <a:r>
              <a:rPr lang="en-US" sz="1600" dirty="0"/>
              <a:t>();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/>
              <a:t>return 0;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/>
              <a:t> } </a:t>
            </a:r>
          </a:p>
        </p:txBody>
      </p:sp>
    </p:spTree>
    <p:extLst>
      <p:ext uri="{BB962C8B-B14F-4D97-AF65-F5344CB8AC3E}">
        <p14:creationId xmlns:p14="http://schemas.microsoft.com/office/powerpoint/2010/main" val="3646241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1066800"/>
            <a:ext cx="8229600" cy="9144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000" b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  <a:endParaRPr lang="en-US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14400" y="1828800"/>
            <a:ext cx="3483967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results: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Numbers are: 2 and 1.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Addition is: 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Subtraction is: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Product is: 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Division is: 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Float results: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Numbers are: 2.4 and 1.2.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Addition is: 3.6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Subtraction is: 1.2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Product is: 2.88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Division is: 2 </a:t>
            </a:r>
          </a:p>
        </p:txBody>
      </p:sp>
    </p:spTree>
    <p:extLst>
      <p:ext uri="{BB962C8B-B14F-4D97-AF65-F5344CB8AC3E}">
        <p14:creationId xmlns:p14="http://schemas.microsoft.com/office/powerpoint/2010/main" val="434923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731520"/>
            <a:ext cx="9144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29200" y="457200"/>
            <a:ext cx="10668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>
            <a:avLst/>
          </a:prstGeom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57200" y="1066800"/>
            <a:ext cx="8229600" cy="9144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chemeClr val="accent6">
                    <a:lumMod val="75000"/>
                  </a:schemeClr>
                </a:solidFill>
              </a:rPr>
              <a:t>Class Templates with Multiple parameter</a:t>
            </a:r>
            <a:endParaRPr lang="en-US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533400" y="1981200"/>
            <a:ext cx="8153400" cy="43434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 can use more </a:t>
            </a:r>
            <a:r>
              <a:rPr lang="en-US" dirty="0" smtClean="0"/>
              <a:t>than one generic data type in a class template.</a:t>
            </a:r>
          </a:p>
          <a:p>
            <a:r>
              <a:rPr lang="en-US" dirty="0" smtClean="0"/>
              <a:t>Syntax: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template&lt;class T1, class T2&gt;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class </a:t>
            </a:r>
            <a:r>
              <a:rPr lang="en-US" dirty="0" err="1" smtClean="0"/>
              <a:t>classname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	{</a:t>
            </a:r>
          </a:p>
          <a:p>
            <a:pPr marL="0" indent="0">
              <a:buNone/>
            </a:pPr>
            <a:r>
              <a:rPr lang="en-US" dirty="0" smtClean="0"/>
              <a:t>				……</a:t>
            </a:r>
          </a:p>
          <a:p>
            <a:pPr marL="0" indent="0">
              <a:buNone/>
            </a:pPr>
            <a:r>
              <a:rPr lang="en-US" dirty="0" smtClean="0"/>
              <a:t>				……</a:t>
            </a:r>
          </a:p>
          <a:p>
            <a:pPr marL="0" indent="0">
              <a:buNone/>
            </a:pPr>
            <a:r>
              <a:rPr lang="en-US" dirty="0" smtClean="0"/>
              <a:t>			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79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731520"/>
            <a:ext cx="9144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29200" y="457200"/>
            <a:ext cx="10668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>
            <a:avLst/>
          </a:prstGeom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57200" y="1066800"/>
            <a:ext cx="8229600" cy="9144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dirty="0" smtClean="0">
                <a:solidFill>
                  <a:schemeClr val="accent6">
                    <a:lumMod val="75000"/>
                  </a:schemeClr>
                </a:solidFill>
              </a:rPr>
              <a:t>Example Program</a:t>
            </a:r>
            <a:endParaRPr lang="en-US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8C229EA1-43E2-4F2F-962F-0723B0E1B39B}"/>
              </a:ext>
            </a:extLst>
          </p:cNvPr>
          <p:cNvSpPr txBox="1">
            <a:spLocks/>
          </p:cNvSpPr>
          <p:nvPr/>
        </p:nvSpPr>
        <p:spPr>
          <a:xfrm>
            <a:off x="457201" y="1828800"/>
            <a:ext cx="3886200" cy="5257800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itchFamily="34" charset="0"/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emplate&lt;class T1, classT2&gt;</a:t>
            </a:r>
          </a:p>
          <a:p>
            <a:pPr algn="just">
              <a:buFont typeface="Arial" pitchFamily="34" charset="0"/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class Test</a:t>
            </a:r>
          </a:p>
          <a:p>
            <a:pPr algn="just">
              <a:buFont typeface="Arial" pitchFamily="34" charset="0"/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{	</a:t>
            </a:r>
          </a:p>
          <a:p>
            <a:pPr algn="just">
              <a:buFont typeface="Arial" pitchFamily="34" charset="0"/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T1 a;</a:t>
            </a:r>
          </a:p>
          <a:p>
            <a:pPr algn="just">
              <a:buFont typeface="Arial" pitchFamily="34" charset="0"/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T2 b;</a:t>
            </a:r>
          </a:p>
          <a:p>
            <a:pPr algn="just">
              <a:buFont typeface="Arial" pitchFamily="34" charset="0"/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algn="just">
              <a:buFont typeface="Arial" pitchFamily="34" charset="0"/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oid show()</a:t>
            </a:r>
          </a:p>
          <a:p>
            <a:pPr algn="just">
              <a:buFont typeface="Arial" pitchFamily="34" charset="0"/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algn="just">
              <a:buFont typeface="Arial" pitchFamily="34" charset="0"/>
              <a:buNone/>
            </a:pPr>
            <a:r>
              <a:rPr lang="en-IN" dirty="0" err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out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&lt;&lt;a;</a:t>
            </a:r>
          </a:p>
          <a:p>
            <a:pPr algn="just">
              <a:buFont typeface="Arial" pitchFamily="34" charset="0"/>
              <a:buNone/>
            </a:pPr>
            <a:r>
              <a:rPr lang="en-IN" dirty="0" err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out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&lt;&lt;b;</a:t>
            </a:r>
          </a:p>
          <a:p>
            <a:pPr algn="just">
              <a:buFont typeface="Arial" pitchFamily="34" charset="0"/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algn="just">
              <a:buFont typeface="Arial" pitchFamily="34" charset="0"/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};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8C229EA1-43E2-4F2F-962F-0723B0E1B39B}"/>
              </a:ext>
            </a:extLst>
          </p:cNvPr>
          <p:cNvSpPr txBox="1">
            <a:spLocks/>
          </p:cNvSpPr>
          <p:nvPr/>
        </p:nvSpPr>
        <p:spPr>
          <a:xfrm>
            <a:off x="4648200" y="1600200"/>
            <a:ext cx="4600073" cy="52578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itchFamily="34" charset="0"/>
              <a:buNone/>
            </a:pPr>
            <a:r>
              <a:rPr lang="en-IN" sz="23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2300" dirty="0" err="1" smtClean="0">
                <a:latin typeface="Times New Roman" pitchFamily="18" charset="0"/>
                <a:cs typeface="Times New Roman" pitchFamily="18" charset="0"/>
              </a:rPr>
              <a:t>nt</a:t>
            </a: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 main()</a:t>
            </a:r>
          </a:p>
          <a:p>
            <a:pPr algn="just">
              <a:buFont typeface="Arial" pitchFamily="34" charset="0"/>
              <a:buNone/>
            </a:pP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algn="just">
              <a:buFont typeface="Arial" pitchFamily="34" charset="0"/>
              <a:buNone/>
            </a:pPr>
            <a:r>
              <a:rPr lang="en-IN" sz="23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est&lt;float, </a:t>
            </a:r>
            <a:r>
              <a:rPr lang="en-IN" sz="23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&gt; test1(1.23, 123);</a:t>
            </a:r>
          </a:p>
          <a:p>
            <a:pPr algn="just">
              <a:buFont typeface="Arial" pitchFamily="34" charset="0"/>
              <a:buNone/>
            </a:pPr>
            <a:r>
              <a:rPr lang="en-IN" sz="23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est&lt;</a:t>
            </a:r>
            <a:r>
              <a:rPr lang="en-IN" sz="23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, char&gt; test2(100,’w’);</a:t>
            </a:r>
          </a:p>
          <a:p>
            <a:pPr algn="just">
              <a:buFont typeface="Arial" pitchFamily="34" charset="0"/>
              <a:buNone/>
            </a:pPr>
            <a:r>
              <a:rPr lang="en-IN" sz="23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est1.show();</a:t>
            </a:r>
          </a:p>
          <a:p>
            <a:pPr algn="just">
              <a:buFont typeface="Arial" pitchFamily="34" charset="0"/>
              <a:buNone/>
            </a:pPr>
            <a:r>
              <a:rPr lang="en-IN" sz="23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est2.show();</a:t>
            </a:r>
          </a:p>
          <a:p>
            <a:pPr algn="just">
              <a:buFont typeface="Arial" pitchFamily="34" charset="0"/>
              <a:buNone/>
            </a:pPr>
            <a:r>
              <a:rPr lang="en-IN" sz="23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eturn 0;</a:t>
            </a:r>
          </a:p>
          <a:p>
            <a:pPr algn="just">
              <a:buFont typeface="Arial" pitchFamily="34" charset="0"/>
              <a:buNone/>
            </a:pP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algn="just">
              <a:buFont typeface="Arial" pitchFamily="34" charset="0"/>
              <a:buNone/>
            </a:pP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Output:</a:t>
            </a:r>
          </a:p>
          <a:p>
            <a:pPr algn="just">
              <a:spcBef>
                <a:spcPts val="0"/>
              </a:spcBef>
              <a:buFont typeface="Arial" pitchFamily="34" charset="0"/>
              <a:buNone/>
            </a:pP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1.23</a:t>
            </a:r>
          </a:p>
          <a:p>
            <a:pPr algn="just">
              <a:spcBef>
                <a:spcPts val="0"/>
              </a:spcBef>
              <a:buFont typeface="Arial" pitchFamily="34" charset="0"/>
              <a:buNone/>
            </a:pP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123</a:t>
            </a:r>
          </a:p>
          <a:p>
            <a:pPr algn="just">
              <a:spcBef>
                <a:spcPts val="0"/>
              </a:spcBef>
              <a:buFont typeface="Arial" pitchFamily="34" charset="0"/>
              <a:buNone/>
            </a:pP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100</a:t>
            </a:r>
          </a:p>
          <a:p>
            <a:pPr algn="just">
              <a:spcBef>
                <a:spcPts val="0"/>
              </a:spcBef>
              <a:buFont typeface="Arial" pitchFamily="34" charset="0"/>
              <a:buNone/>
            </a:pPr>
            <a:r>
              <a:rPr lang="en-IN" sz="2300" dirty="0">
                <a:latin typeface="Times New Roman" pitchFamily="18" charset="0"/>
                <a:cs typeface="Times New Roman" pitchFamily="18" charset="0"/>
              </a:rPr>
              <a:t>w</a:t>
            </a:r>
            <a:endParaRPr lang="en-IN" sz="23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21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731520"/>
            <a:ext cx="9144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29200" y="457200"/>
            <a:ext cx="10668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>
            <a:avLst/>
          </a:prstGeom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57200" y="1066800"/>
            <a:ext cx="8229600" cy="9144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chemeClr val="accent6">
                    <a:lumMod val="75000"/>
                  </a:schemeClr>
                </a:solidFill>
              </a:rPr>
              <a:t>Class Template Object</a:t>
            </a:r>
            <a:endParaRPr lang="en-US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95300" y="2057400"/>
            <a:ext cx="82296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To create a class template object, you need to define the data type inside a &lt; &gt; when creation.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Syntax: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err="1"/>
              <a:t>className</a:t>
            </a:r>
            <a:r>
              <a:rPr lang="en-US" sz="2400" dirty="0"/>
              <a:t>&lt;</a:t>
            </a:r>
            <a:r>
              <a:rPr lang="en-US" sz="2400" dirty="0" err="1"/>
              <a:t>dataType</a:t>
            </a:r>
            <a:r>
              <a:rPr lang="en-US" sz="2400" dirty="0"/>
              <a:t>&gt; </a:t>
            </a:r>
            <a:r>
              <a:rPr lang="en-US" sz="2400" dirty="0" err="1"/>
              <a:t>classObject</a:t>
            </a:r>
            <a:r>
              <a:rPr lang="en-US" sz="2400" dirty="0"/>
              <a:t>; </a:t>
            </a:r>
            <a:endParaRPr lang="en-US" sz="2400" dirty="0" smtClean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 smtClean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/>
              <a:t>Example:</a:t>
            </a:r>
            <a:endParaRPr lang="en-US" sz="2400" b="1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400" dirty="0" err="1"/>
              <a:t>className</a:t>
            </a:r>
            <a:r>
              <a:rPr lang="en-IN" sz="2400" dirty="0"/>
              <a:t>&lt;</a:t>
            </a:r>
            <a:r>
              <a:rPr lang="en-IN" sz="2400" dirty="0" err="1"/>
              <a:t>int</a:t>
            </a:r>
            <a:r>
              <a:rPr lang="en-IN" sz="2400" dirty="0"/>
              <a:t>&gt; </a:t>
            </a:r>
            <a:r>
              <a:rPr lang="en-IN" sz="2400" dirty="0" err="1"/>
              <a:t>classObject</a:t>
            </a:r>
            <a:r>
              <a:rPr lang="en-IN" sz="2400" dirty="0"/>
              <a:t>; </a:t>
            </a:r>
            <a:endParaRPr lang="en-IN" sz="2400" dirty="0" smtClean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400" dirty="0" err="1" smtClean="0"/>
              <a:t>className</a:t>
            </a:r>
            <a:r>
              <a:rPr lang="en-IN" sz="2400" dirty="0" smtClean="0"/>
              <a:t>&lt;float</a:t>
            </a:r>
            <a:r>
              <a:rPr lang="en-IN" sz="2400" dirty="0"/>
              <a:t>&gt; </a:t>
            </a:r>
            <a:r>
              <a:rPr lang="en-IN" sz="2400" dirty="0" err="1"/>
              <a:t>classObject</a:t>
            </a:r>
            <a:r>
              <a:rPr lang="en-IN" sz="2400" dirty="0" smtClean="0"/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400" dirty="0" err="1" smtClean="0"/>
              <a:t>className</a:t>
            </a:r>
            <a:r>
              <a:rPr lang="en-IN" sz="2400" dirty="0" smtClean="0"/>
              <a:t>&lt;string</a:t>
            </a:r>
            <a:r>
              <a:rPr lang="en-IN" sz="2400" dirty="0"/>
              <a:t>&gt; </a:t>
            </a:r>
            <a:r>
              <a:rPr lang="en-IN" sz="2400" dirty="0" err="1"/>
              <a:t>classObject</a:t>
            </a:r>
            <a:r>
              <a:rPr lang="en-IN" sz="2400" dirty="0"/>
              <a:t>; </a:t>
            </a:r>
            <a:endParaRPr lang="en-US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3261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731520"/>
            <a:ext cx="9144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29200" y="457200"/>
            <a:ext cx="10668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>
            <a:avLst/>
          </a:prstGeom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57200" y="1066800"/>
            <a:ext cx="8229600" cy="9144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Program</a:t>
            </a:r>
            <a:endParaRPr lang="en-US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1997838"/>
            <a:ext cx="8610600" cy="2419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71550" lvl="1" indent="-514350" algn="just">
              <a:lnSpc>
                <a:spcPct val="90000"/>
              </a:lnSpc>
              <a:buFont typeface="+mj-lt"/>
              <a:buAutoNum type="arabicPeriod"/>
            </a:pPr>
            <a:r>
              <a:rPr lang="en-IN" sz="2800" dirty="0"/>
              <a:t>Program to display largest among two numbers using function templates</a:t>
            </a:r>
            <a:r>
              <a:rPr lang="en-IN" sz="2800" dirty="0" smtClean="0"/>
              <a:t>.</a:t>
            </a:r>
          </a:p>
          <a:p>
            <a:pPr marL="971550" lvl="1" indent="-514350" algn="just">
              <a:lnSpc>
                <a:spcPct val="90000"/>
              </a:lnSpc>
              <a:buFont typeface="+mj-lt"/>
              <a:buAutoNum type="arabicPeriod"/>
            </a:pPr>
            <a:r>
              <a:rPr lang="en-IN" sz="2800" dirty="0"/>
              <a:t>Program to swap data using function templates</a:t>
            </a:r>
            <a:r>
              <a:rPr lang="en-IN" sz="2800" dirty="0" smtClean="0"/>
              <a:t>.</a:t>
            </a:r>
          </a:p>
          <a:p>
            <a:pPr marL="971550" lvl="1" indent="-514350" algn="just">
              <a:lnSpc>
                <a:spcPct val="90000"/>
              </a:lnSpc>
              <a:buFont typeface="+mj-lt"/>
              <a:buAutoNum type="arabicPeriod"/>
            </a:pPr>
            <a:r>
              <a:rPr lang="en-IN" sz="2800" dirty="0"/>
              <a:t>Program to add, subtract, multiply and divide two numbers using class </a:t>
            </a:r>
            <a:r>
              <a:rPr lang="en-IN" sz="2800" dirty="0" smtClean="0"/>
              <a:t>template.</a:t>
            </a:r>
          </a:p>
          <a:p>
            <a:pPr lvl="1" algn="just">
              <a:lnSpc>
                <a:spcPct val="90000"/>
              </a:lnSpc>
            </a:pPr>
            <a:endParaRPr lang="en-IN" sz="28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53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1066800"/>
            <a:ext cx="8229600" cy="9144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000" b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Solution:1</a:t>
            </a:r>
            <a:endParaRPr lang="en-US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1720840"/>
            <a:ext cx="396239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#include &lt;</a:t>
            </a:r>
            <a:r>
              <a:rPr lang="en-US" sz="2400" dirty="0" err="1"/>
              <a:t>iostream</a:t>
            </a:r>
            <a:r>
              <a:rPr lang="en-US" sz="2400" dirty="0" smtClean="0"/>
              <a:t>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/>
              <a:t>using </a:t>
            </a:r>
            <a:r>
              <a:rPr lang="en-US" sz="2400" dirty="0"/>
              <a:t>namespace </a:t>
            </a:r>
            <a:r>
              <a:rPr lang="en-US" sz="2400" dirty="0" err="1"/>
              <a:t>std</a:t>
            </a:r>
            <a:r>
              <a:rPr lang="en-US" sz="2400" dirty="0"/>
              <a:t>; </a:t>
            </a:r>
            <a:r>
              <a:rPr lang="en-US" sz="2400" dirty="0" smtClean="0"/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/>
              <a:t>template </a:t>
            </a:r>
            <a:r>
              <a:rPr lang="en-US" sz="2400" dirty="0"/>
              <a:t>&lt;class T&gt; </a:t>
            </a:r>
            <a:endParaRPr lang="en-US" sz="2400" dirty="0" smtClean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/>
              <a:t>T </a:t>
            </a:r>
            <a:r>
              <a:rPr lang="en-US" sz="2400" dirty="0"/>
              <a:t>Large(T n1, T n2) </a:t>
            </a:r>
            <a:endParaRPr lang="en-US" sz="2400" dirty="0" smtClean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/>
              <a:t>{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/>
              <a:t>return </a:t>
            </a:r>
            <a:r>
              <a:rPr lang="en-US" sz="2400" dirty="0"/>
              <a:t>(n1 &gt; n2) ? n1 : n2; </a:t>
            </a:r>
            <a:endParaRPr lang="en-US" sz="2400" dirty="0" smtClean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/>
              <a:t>}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/>
              <a:t>main</a:t>
            </a:r>
            <a:r>
              <a:rPr lang="en-US" sz="2400" dirty="0" smtClean="0"/>
              <a:t>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/>
              <a:t> </a:t>
            </a:r>
            <a:r>
              <a:rPr lang="en-US" sz="2400" dirty="0"/>
              <a:t>{ </a:t>
            </a:r>
            <a:endParaRPr lang="en-US" sz="2400" dirty="0" smtClean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/>
              <a:t>i1, i2</a:t>
            </a:r>
            <a:r>
              <a:rPr lang="en-US" sz="2400" dirty="0" smtClean="0"/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/>
              <a:t>float </a:t>
            </a:r>
            <a:r>
              <a:rPr lang="en-US" sz="2400" dirty="0"/>
              <a:t>f1, f2; </a:t>
            </a:r>
            <a:endParaRPr lang="en-US" sz="2400" dirty="0" smtClean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/>
              <a:t>char </a:t>
            </a:r>
            <a:r>
              <a:rPr lang="en-US" sz="2400" dirty="0"/>
              <a:t>c1, c2;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733800" y="1687354"/>
            <a:ext cx="624839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err="1"/>
              <a:t>cout</a:t>
            </a:r>
            <a:r>
              <a:rPr lang="en-US" sz="2000" dirty="0"/>
              <a:t> &lt;&lt; "Enter two integers:\n";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err="1"/>
              <a:t>cin</a:t>
            </a:r>
            <a:r>
              <a:rPr lang="en-US" sz="2000" dirty="0"/>
              <a:t> &gt;&gt; i1 &gt;&gt; i2;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err="1"/>
              <a:t>cout</a:t>
            </a:r>
            <a:r>
              <a:rPr lang="en-US" sz="2000" dirty="0"/>
              <a:t> &lt;&lt; Large(i1, i2) &lt;&lt;" is larger." &lt;&lt; </a:t>
            </a:r>
            <a:r>
              <a:rPr lang="en-US" sz="2000" dirty="0" err="1"/>
              <a:t>endl</a:t>
            </a:r>
            <a:r>
              <a:rPr lang="en-US" sz="2000" dirty="0"/>
              <a:t>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err="1" smtClean="0"/>
              <a:t>cout</a:t>
            </a:r>
            <a:r>
              <a:rPr lang="en-US" sz="2000" dirty="0" smtClean="0"/>
              <a:t> </a:t>
            </a:r>
            <a:r>
              <a:rPr lang="en-US" sz="2000" dirty="0"/>
              <a:t>&lt;&lt; "\</a:t>
            </a:r>
            <a:r>
              <a:rPr lang="en-US" sz="2000" dirty="0" err="1"/>
              <a:t>nEnter</a:t>
            </a:r>
            <a:r>
              <a:rPr lang="en-US" sz="2000" dirty="0"/>
              <a:t> two floating-point numbers:\n";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err="1"/>
              <a:t>cin</a:t>
            </a:r>
            <a:r>
              <a:rPr lang="en-US" sz="2000" dirty="0"/>
              <a:t> &gt;&gt; f1 &gt;&gt; f2;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err="1"/>
              <a:t>cout</a:t>
            </a:r>
            <a:r>
              <a:rPr lang="en-US" sz="2000" dirty="0"/>
              <a:t> &lt;&lt; Large(f1, f2) &lt;&lt;" is larger." &lt;&lt; </a:t>
            </a:r>
            <a:r>
              <a:rPr lang="en-US" sz="2000" dirty="0" err="1"/>
              <a:t>endl</a:t>
            </a:r>
            <a:r>
              <a:rPr lang="en-US" sz="2000" dirty="0"/>
              <a:t>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err="1"/>
              <a:t>cout</a:t>
            </a:r>
            <a:r>
              <a:rPr lang="en-US" sz="2000" dirty="0"/>
              <a:t> &lt;&lt; "\</a:t>
            </a:r>
            <a:r>
              <a:rPr lang="en-US" sz="2000" dirty="0" err="1"/>
              <a:t>nEnter</a:t>
            </a:r>
            <a:r>
              <a:rPr lang="en-US" sz="2000" dirty="0"/>
              <a:t> two characters:\n";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err="1"/>
              <a:t>cin</a:t>
            </a:r>
            <a:r>
              <a:rPr lang="en-US" sz="2000" dirty="0"/>
              <a:t> &gt;&gt; c1 &gt;&gt; c2;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err="1"/>
              <a:t>cout</a:t>
            </a:r>
            <a:r>
              <a:rPr lang="en-US" sz="2000" dirty="0"/>
              <a:t> &lt;&lt; Large(c1, c2) &lt;&lt; " has larger ASCII value.";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return 0;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}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53617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1066800"/>
            <a:ext cx="8229600" cy="9144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000" b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  <a:endParaRPr lang="en-US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95300" y="1752600"/>
            <a:ext cx="8229600" cy="5287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85800" y="1824038"/>
            <a:ext cx="55626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Enter two integers: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10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10 is larger.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Enter two floating-point numbers: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12.4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10.2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12.4 is larger.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Enter two characters: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z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Z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z has larger ASCII value. </a:t>
            </a:r>
          </a:p>
        </p:txBody>
      </p:sp>
    </p:spTree>
    <p:extLst>
      <p:ext uri="{BB962C8B-B14F-4D97-AF65-F5344CB8AC3E}">
        <p14:creationId xmlns:p14="http://schemas.microsoft.com/office/powerpoint/2010/main" val="1909965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1066800"/>
            <a:ext cx="8229600" cy="9144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000" b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Solution: 2</a:t>
            </a:r>
            <a:endParaRPr lang="en-US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828800"/>
            <a:ext cx="5331396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#include &lt;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iostream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using namespace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std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template &lt;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typename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T&gt;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void Swap(T &amp;n1, T &amp;n2)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T temp;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temp = n1;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n1 = n2;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n2 = temp;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i1 = 1, i2 = 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float f1 = 1.1, f2 = 2.2;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char c1 = 'a', c2 = 'b';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cout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&lt;&lt; "Before passing data to function template.\n";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cout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&lt;&lt; "i1 = " &lt;&lt; i1 &lt;&lt; "\ni2 = " &lt;&lt; i2;</a:t>
            </a:r>
          </a:p>
        </p:txBody>
      </p:sp>
      <p:sp>
        <p:nvSpPr>
          <p:cNvPr id="6" name="Rectangle 5"/>
          <p:cNvSpPr/>
          <p:nvPr/>
        </p:nvSpPr>
        <p:spPr>
          <a:xfrm>
            <a:off x="3505200" y="1828800"/>
            <a:ext cx="57912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 smtClean="0">
                <a:latin typeface="Arial Unicode MS" panose="020B0604020202020204" pitchFamily="34" charset="-128"/>
              </a:rPr>
              <a:t>cout</a:t>
            </a:r>
            <a:r>
              <a:rPr lang="en-US" dirty="0" smtClean="0">
                <a:latin typeface="Arial Unicode MS" panose="020B0604020202020204" pitchFamily="34" charset="-128"/>
              </a:rPr>
              <a:t> </a:t>
            </a:r>
            <a:r>
              <a:rPr lang="en-US" dirty="0">
                <a:latin typeface="Arial Unicode MS" panose="020B0604020202020204" pitchFamily="34" charset="-128"/>
              </a:rPr>
              <a:t>&lt;&lt; "\nf1 = " &lt;&lt; f1 &lt;&lt; "\nf2 = " &lt;&lt; f2;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 smtClean="0">
                <a:latin typeface="Arial Unicode MS" panose="020B0604020202020204" pitchFamily="34" charset="-128"/>
              </a:rPr>
              <a:t>cout</a:t>
            </a:r>
            <a:r>
              <a:rPr lang="en-US" dirty="0" smtClean="0">
                <a:latin typeface="Arial Unicode MS" panose="020B0604020202020204" pitchFamily="34" charset="-128"/>
              </a:rPr>
              <a:t> </a:t>
            </a:r>
            <a:r>
              <a:rPr lang="en-US" dirty="0">
                <a:latin typeface="Arial Unicode MS" panose="020B0604020202020204" pitchFamily="34" charset="-128"/>
              </a:rPr>
              <a:t>&lt;&lt; "\nc1 = " &lt;&lt; c1 &lt;&lt; "\nc2 = " &lt;&lt; c2;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 Unicode MS" panose="020B0604020202020204" pitchFamily="34" charset="-128"/>
              </a:rPr>
              <a:t>Swap(i1, i2);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 Unicode MS" panose="020B0604020202020204" pitchFamily="34" charset="-128"/>
              </a:rPr>
              <a:t>Swap(f1, f2);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 Unicode MS" panose="020B0604020202020204" pitchFamily="34" charset="-128"/>
              </a:rPr>
              <a:t>Swap(c1, c2);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 smtClean="0">
                <a:latin typeface="Arial Unicode MS" panose="020B0604020202020204" pitchFamily="34" charset="-128"/>
              </a:rPr>
              <a:t>cout</a:t>
            </a:r>
            <a:r>
              <a:rPr lang="en-US" dirty="0" smtClean="0">
                <a:latin typeface="Arial Unicode MS" panose="020B0604020202020204" pitchFamily="34" charset="-128"/>
              </a:rPr>
              <a:t> </a:t>
            </a:r>
            <a:r>
              <a:rPr lang="en-US" dirty="0">
                <a:latin typeface="Arial Unicode MS" panose="020B0604020202020204" pitchFamily="34" charset="-128"/>
              </a:rPr>
              <a:t>&lt;&lt; "\</a:t>
            </a:r>
            <a:r>
              <a:rPr lang="en-US" dirty="0" err="1" smtClean="0">
                <a:latin typeface="Arial Unicode MS" panose="020B0604020202020204" pitchFamily="34" charset="-128"/>
              </a:rPr>
              <a:t>nAfter</a:t>
            </a:r>
            <a:r>
              <a:rPr lang="en-US" dirty="0" smtClean="0">
                <a:latin typeface="Arial Unicode MS" panose="020B0604020202020204" pitchFamily="34" charset="-128"/>
              </a:rPr>
              <a:t> </a:t>
            </a:r>
            <a:r>
              <a:rPr lang="en-US" dirty="0">
                <a:latin typeface="Arial Unicode MS" panose="020B0604020202020204" pitchFamily="34" charset="-128"/>
              </a:rPr>
              <a:t>passing data to function template.\n";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latin typeface="Arial Unicode MS" panose="020B0604020202020204" pitchFamily="34" charset="-128"/>
              </a:rPr>
              <a:t>cout</a:t>
            </a:r>
            <a:r>
              <a:rPr lang="en-US" dirty="0">
                <a:latin typeface="Arial Unicode MS" panose="020B0604020202020204" pitchFamily="34" charset="-128"/>
              </a:rPr>
              <a:t> &lt;&lt; "i1 = " &lt;&lt; i1 &lt;&lt; "\ni2 = " &lt;&lt; i2;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latin typeface="Arial Unicode MS" panose="020B0604020202020204" pitchFamily="34" charset="-128"/>
              </a:rPr>
              <a:t>cout</a:t>
            </a:r>
            <a:r>
              <a:rPr lang="en-US" dirty="0">
                <a:latin typeface="Arial Unicode MS" panose="020B0604020202020204" pitchFamily="34" charset="-128"/>
              </a:rPr>
              <a:t> &lt;&lt; "\nf1 = " &lt;&lt; f1 &lt;&lt; "\nf2 = " &lt;&lt; f2;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 smtClean="0">
                <a:latin typeface="Arial Unicode MS" panose="020B0604020202020204" pitchFamily="34" charset="-128"/>
              </a:rPr>
              <a:t>cout</a:t>
            </a:r>
            <a:r>
              <a:rPr lang="en-US" dirty="0" smtClean="0">
                <a:latin typeface="Arial Unicode MS" panose="020B0604020202020204" pitchFamily="34" charset="-128"/>
              </a:rPr>
              <a:t> </a:t>
            </a:r>
            <a:r>
              <a:rPr lang="en-US" dirty="0">
                <a:latin typeface="Arial Unicode MS" panose="020B0604020202020204" pitchFamily="34" charset="-128"/>
              </a:rPr>
              <a:t>&lt;&lt; "\nc1 = " &lt;&lt; c1 &lt;&lt; "\nc2 = " &lt;&lt; c2;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Arial Unicode MS" panose="020B0604020202020204" pitchFamily="34" charset="-128"/>
              </a:rPr>
              <a:t>return </a:t>
            </a:r>
            <a:r>
              <a:rPr lang="en-US" dirty="0">
                <a:latin typeface="Arial Unicode MS" panose="020B0604020202020204" pitchFamily="34" charset="-128"/>
              </a:rPr>
              <a:t>0;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 Unicode MS" panose="020B0604020202020204" pitchFamily="34" charset="-128"/>
              </a:rPr>
              <a:t> }</a:t>
            </a:r>
            <a:r>
              <a:rPr lang="en-US" sz="1400" dirty="0"/>
              <a:t> </a:t>
            </a:r>
            <a:endParaRPr lang="en-US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618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1066800"/>
            <a:ext cx="8229600" cy="9144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000" b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  <a:endParaRPr lang="en-US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85800" y="1828800"/>
            <a:ext cx="4554773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Before passing data to function template.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i1 =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i2 = 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f1 = 1.1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f2 = 2.2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c1 = 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c2 = 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After passing data to function template.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i1 = 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i2 =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f1 = 2.2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f2 = 1.1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c1 = 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c2 = a </a:t>
            </a:r>
          </a:p>
        </p:txBody>
      </p:sp>
    </p:spTree>
    <p:extLst>
      <p:ext uri="{BB962C8B-B14F-4D97-AF65-F5344CB8AC3E}">
        <p14:creationId xmlns:p14="http://schemas.microsoft.com/office/powerpoint/2010/main" val="173718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997</TotalTime>
  <Words>907</Words>
  <Application>Microsoft Office PowerPoint</Application>
  <PresentationFormat>On-screen Show (4:3)</PresentationFormat>
  <Paragraphs>199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 Unicode MS</vt:lpstr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CENR</dc:creator>
  <cp:lastModifiedBy>jeeva</cp:lastModifiedBy>
  <cp:revision>66</cp:revision>
  <dcterms:created xsi:type="dcterms:W3CDTF">2019-09-14T05:22:07Z</dcterms:created>
  <dcterms:modified xsi:type="dcterms:W3CDTF">2020-08-08T06:07:40Z</dcterms:modified>
</cp:coreProperties>
</file>