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85" r:id="rId4"/>
    <p:sldId id="286" r:id="rId5"/>
    <p:sldId id="287" r:id="rId6"/>
    <p:sldId id="288"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1pPr>
    <a:lvl2pPr marL="0" marR="0" indent="286999"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2pPr>
    <a:lvl3pPr marL="0" marR="0" indent="573996"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3pPr>
    <a:lvl4pPr marL="0" marR="0" indent="860995"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4pPr>
    <a:lvl5pPr marL="0" marR="0" indent="1147993"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5pPr>
    <a:lvl6pPr marL="0" marR="0" indent="1434991"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6pPr>
    <a:lvl7pPr marL="0" marR="0" indent="172199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7pPr>
    <a:lvl8pPr marL="0" marR="0" indent="2008989"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8pPr>
    <a:lvl9pPr marL="0" marR="0" indent="2295986"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A"/>
          </a:solidFill>
        </a:fill>
      </a:tcStyle>
    </a:wholeTbl>
    <a:band2H>
      <a:tcTxStyle/>
      <a:tcStyle>
        <a:tcBdr/>
        <a:fill>
          <a:solidFill>
            <a:srgbClr val="E6EBF5"/>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EF1"/>
          </a:solidFill>
        </a:fill>
      </a:tcStyle>
    </a:wholeTbl>
    <a:band2H>
      <a:tcTxStyle/>
      <a:tcStyle>
        <a:tcBdr/>
        <a:fill>
          <a:solidFill>
            <a:srgbClr val="E6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9CE"/>
          </a:solidFill>
        </a:fill>
      </a:tcStyle>
    </a:wholeTbl>
    <a:band2H>
      <a:tcTxStyle/>
      <a:tcStyle>
        <a:tcBdr/>
        <a:fill>
          <a:solidFill>
            <a:srgbClr val="F0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2"/>
    <p:restoredTop sz="94681"/>
  </p:normalViewPr>
  <p:slideViewPr>
    <p:cSldViewPr snapToGrid="0" snapToObjects="1">
      <p:cViewPr varScale="1">
        <p:scale>
          <a:sx n="138" d="100"/>
          <a:sy n="138"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1143000" y="685800"/>
            <a:ext cx="4572000" cy="3429000"/>
          </a:xfrm>
          <a:prstGeom prst="rect">
            <a:avLst/>
          </a:prstGeom>
        </p:spPr>
        <p:txBody>
          <a:bodyPr/>
          <a:lstStyle/>
          <a:p>
            <a:endParaRPr/>
          </a:p>
        </p:txBody>
      </p:sp>
      <p:sp>
        <p:nvSpPr>
          <p:cNvPr id="71" name="Shape 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89625" latinLnBrk="0">
      <a:defRPr sz="1000">
        <a:latin typeface="+mj-lt"/>
        <a:ea typeface="+mj-ea"/>
        <a:cs typeface="+mj-cs"/>
        <a:sym typeface="Calibri"/>
      </a:defRPr>
    </a:lvl1pPr>
    <a:lvl2pPr indent="228600" defTabSz="389625" latinLnBrk="0">
      <a:defRPr sz="1000">
        <a:latin typeface="+mj-lt"/>
        <a:ea typeface="+mj-ea"/>
        <a:cs typeface="+mj-cs"/>
        <a:sym typeface="Calibri"/>
      </a:defRPr>
    </a:lvl2pPr>
    <a:lvl3pPr indent="457200" defTabSz="389625" latinLnBrk="0">
      <a:defRPr sz="1000">
        <a:latin typeface="+mj-lt"/>
        <a:ea typeface="+mj-ea"/>
        <a:cs typeface="+mj-cs"/>
        <a:sym typeface="Calibri"/>
      </a:defRPr>
    </a:lvl3pPr>
    <a:lvl4pPr indent="685800" defTabSz="389625" latinLnBrk="0">
      <a:defRPr sz="1000">
        <a:latin typeface="+mj-lt"/>
        <a:ea typeface="+mj-ea"/>
        <a:cs typeface="+mj-cs"/>
        <a:sym typeface="Calibri"/>
      </a:defRPr>
    </a:lvl4pPr>
    <a:lvl5pPr indent="914400" defTabSz="389625" latinLnBrk="0">
      <a:defRPr sz="1000">
        <a:latin typeface="+mj-lt"/>
        <a:ea typeface="+mj-ea"/>
        <a:cs typeface="+mj-cs"/>
        <a:sym typeface="Calibri"/>
      </a:defRPr>
    </a:lvl5pPr>
    <a:lvl6pPr indent="1143000" defTabSz="389625" latinLnBrk="0">
      <a:defRPr sz="1000">
        <a:latin typeface="+mj-lt"/>
        <a:ea typeface="+mj-ea"/>
        <a:cs typeface="+mj-cs"/>
        <a:sym typeface="Calibri"/>
      </a:defRPr>
    </a:lvl6pPr>
    <a:lvl7pPr indent="1371600" defTabSz="389625" latinLnBrk="0">
      <a:defRPr sz="1000">
        <a:latin typeface="+mj-lt"/>
        <a:ea typeface="+mj-ea"/>
        <a:cs typeface="+mj-cs"/>
        <a:sym typeface="Calibri"/>
      </a:defRPr>
    </a:lvl7pPr>
    <a:lvl8pPr indent="1600200" defTabSz="389625" latinLnBrk="0">
      <a:defRPr sz="1000">
        <a:latin typeface="+mj-lt"/>
        <a:ea typeface="+mj-ea"/>
        <a:cs typeface="+mj-cs"/>
        <a:sym typeface="Calibri"/>
      </a:defRPr>
    </a:lvl8pPr>
    <a:lvl9pPr indent="1828800" defTabSz="389625" latinLnBrk="0">
      <a:defRPr sz="10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3"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26" name="Title 2"/>
          <p:cNvSpPr txBox="1"/>
          <p:nvPr/>
        </p:nvSpPr>
        <p:spPr>
          <a:xfrm>
            <a:off x="2220791" y="4976290"/>
            <a:ext cx="1511360"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Code: 20NTE507T</a:t>
            </a:r>
          </a:p>
        </p:txBody>
      </p:sp>
      <p:sp>
        <p:nvSpPr>
          <p:cNvPr id="27" name="Title 2"/>
          <p:cNvSpPr txBox="1"/>
          <p:nvPr/>
        </p:nvSpPr>
        <p:spPr>
          <a:xfrm>
            <a:off x="5010744" y="4976290"/>
            <a:ext cx="2585915"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28" name="Title 2"/>
          <p:cNvSpPr txBox="1"/>
          <p:nvPr/>
        </p:nvSpPr>
        <p:spPr>
          <a:xfrm>
            <a:off x="85323" y="4975962"/>
            <a:ext cx="358334"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5"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7"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38" name="Title 2"/>
          <p:cNvSpPr txBox="1"/>
          <p:nvPr/>
        </p:nvSpPr>
        <p:spPr>
          <a:xfrm>
            <a:off x="2220791" y="4976290"/>
            <a:ext cx="1511360"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Code: 20NTE507T</a:t>
            </a:r>
          </a:p>
        </p:txBody>
      </p:sp>
      <p:sp>
        <p:nvSpPr>
          <p:cNvPr id="39" name="Title 2"/>
          <p:cNvSpPr txBox="1"/>
          <p:nvPr/>
        </p:nvSpPr>
        <p:spPr>
          <a:xfrm>
            <a:off x="5010744" y="4976290"/>
            <a:ext cx="2585915"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40" name="Title 2"/>
          <p:cNvSpPr txBox="1"/>
          <p:nvPr/>
        </p:nvSpPr>
        <p:spPr>
          <a:xfrm>
            <a:off x="85323" y="4975962"/>
            <a:ext cx="358334"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7"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9"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50" name="Title 2"/>
          <p:cNvSpPr txBox="1"/>
          <p:nvPr/>
        </p:nvSpPr>
        <p:spPr>
          <a:xfrm>
            <a:off x="2220791" y="4976290"/>
            <a:ext cx="1511360"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Code: 20NTE507T</a:t>
            </a:r>
          </a:p>
        </p:txBody>
      </p:sp>
      <p:sp>
        <p:nvSpPr>
          <p:cNvPr id="51" name="Title 2"/>
          <p:cNvSpPr txBox="1"/>
          <p:nvPr/>
        </p:nvSpPr>
        <p:spPr>
          <a:xfrm>
            <a:off x="5010744" y="4976290"/>
            <a:ext cx="2585915"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52" name="Title 2"/>
          <p:cNvSpPr txBox="1"/>
          <p:nvPr/>
        </p:nvSpPr>
        <p:spPr>
          <a:xfrm>
            <a:off x="85323" y="4975962"/>
            <a:ext cx="358334"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6_Title and Content">
    <p:spTree>
      <p:nvGrpSpPr>
        <p:cNvPr id="1" name=""/>
        <p:cNvGrpSpPr/>
        <p:nvPr/>
      </p:nvGrpSpPr>
      <p:grpSpPr>
        <a:xfrm>
          <a:off x="0" y="0"/>
          <a:ext cx="0" cy="0"/>
          <a:chOff x="0" y="0"/>
          <a:chExt cx="0" cy="0"/>
        </a:xfrm>
      </p:grpSpPr>
      <p:sp>
        <p:nvSpPr>
          <p:cNvPr id="59"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1"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62" name="Title 2"/>
          <p:cNvSpPr txBox="1"/>
          <p:nvPr/>
        </p:nvSpPr>
        <p:spPr>
          <a:xfrm>
            <a:off x="2220791" y="4976290"/>
            <a:ext cx="1511360"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Code: 20NTE507T</a:t>
            </a:r>
          </a:p>
        </p:txBody>
      </p:sp>
      <p:sp>
        <p:nvSpPr>
          <p:cNvPr id="63" name="Title 2"/>
          <p:cNvSpPr txBox="1"/>
          <p:nvPr/>
        </p:nvSpPr>
        <p:spPr>
          <a:xfrm>
            <a:off x="5010744" y="4976290"/>
            <a:ext cx="2585915"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64" name="Title 2"/>
          <p:cNvSpPr txBox="1"/>
          <p:nvPr/>
        </p:nvSpPr>
        <p:spPr>
          <a:xfrm>
            <a:off x="85323" y="4975962"/>
            <a:ext cx="358334"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3" name="Slide Number"/>
          <p:cNvSpPr txBox="1">
            <a:spLocks noGrp="1"/>
          </p:cNvSpPr>
          <p:nvPr>
            <p:ph type="sldNum" sz="quarter" idx="2"/>
          </p:nvPr>
        </p:nvSpPr>
        <p:spPr>
          <a:xfrm>
            <a:off x="8811533" y="4937326"/>
            <a:ext cx="217627" cy="212232"/>
          </a:xfrm>
          <a:prstGeom prst="rect">
            <a:avLst/>
          </a:prstGeom>
          <a:ln w="12700">
            <a:miter lim="400000"/>
          </a:ln>
        </p:spPr>
        <p:txBody>
          <a:bodyPr wrap="none" lIns="38963" tIns="38963" rIns="38963" bIns="38963">
            <a:spAutoFit/>
          </a:bodyPr>
          <a:lstStyle>
            <a:lvl1pPr algn="ctr">
              <a:defRPr sz="1000" b="1">
                <a:solidFill>
                  <a:srgbClr val="FFFFFF"/>
                </a:solidFill>
              </a:defRPr>
            </a:lvl1pPr>
          </a:lstStyle>
          <a:p>
            <a:fld id="{86CB4B4D-7CA3-9044-876B-883B54F8677D}" type="slidenum">
              <a:t>‹#›</a:t>
            </a:fld>
            <a:endParaRPr/>
          </a:p>
        </p:txBody>
      </p:sp>
      <p:sp>
        <p:nvSpPr>
          <p:cNvPr id="4"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5" name="Title 2"/>
          <p:cNvSpPr txBox="1"/>
          <p:nvPr/>
        </p:nvSpPr>
        <p:spPr>
          <a:xfrm>
            <a:off x="1552892" y="4986696"/>
            <a:ext cx="1444002"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Code: 21PYB102J </a:t>
            </a:r>
          </a:p>
        </p:txBody>
      </p:sp>
      <p:sp>
        <p:nvSpPr>
          <p:cNvPr id="6" name="Title 2"/>
          <p:cNvSpPr txBox="1"/>
          <p:nvPr/>
        </p:nvSpPr>
        <p:spPr>
          <a:xfrm>
            <a:off x="4106129" y="4976290"/>
            <a:ext cx="3628095"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Course Title: Semiconductor Physics and Computational Methods</a:t>
            </a:r>
          </a:p>
        </p:txBody>
      </p:sp>
      <p:sp>
        <p:nvSpPr>
          <p:cNvPr id="7" name="Title 2"/>
          <p:cNvSpPr txBox="1"/>
          <p:nvPr/>
        </p:nvSpPr>
        <p:spPr>
          <a:xfrm>
            <a:off x="85323" y="4975962"/>
            <a:ext cx="358334" cy="134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b="1">
                <a:solidFill>
                  <a:srgbClr val="FFFFFF"/>
                </a:solidFill>
              </a:defRPr>
            </a:lvl1pPr>
          </a:lstStyle>
          <a:p>
            <a:r>
              <a:t>Unit 1</a:t>
            </a:r>
          </a:p>
        </p:txBody>
      </p:sp>
      <p:sp>
        <p:nvSpPr>
          <p:cNvPr id="8" name="Title Text"/>
          <p:cNvSpPr txBox="1">
            <a:spLocks noGrp="1"/>
          </p:cNvSpPr>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9"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9pPr>
    </p:titleStyle>
    <p:bodyStyle>
      <a:lvl1pPr marL="215248" marR="0" indent="-21524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1pPr>
      <a:lvl2pPr marL="466372" marR="0" indent="-179373"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2pPr>
      <a:lvl3pPr marL="717495"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3pPr>
      <a:lvl4pPr marL="1004494"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4pPr>
      <a:lvl5pPr marL="1291492"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1pPr>
      <a:lvl2pPr marL="0" marR="0" indent="286999"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2pPr>
      <a:lvl3pPr marL="0" marR="0" indent="573996"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3pPr>
      <a:lvl4pPr marL="0" marR="0" indent="860995"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4pPr>
      <a:lvl5pPr marL="0" marR="0" indent="1147993"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5pPr>
      <a:lvl6pPr marL="0" marR="0" indent="1434991"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6pPr>
      <a:lvl7pPr marL="0" marR="0" indent="1721990"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7pPr>
      <a:lvl8pPr marL="0" marR="0" indent="2008989"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8pPr>
      <a:lvl9pPr marL="0" marR="0" indent="2295986"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
          <p:cNvSpPr txBox="1">
            <a:spLocks noGrp="1"/>
          </p:cNvSpPr>
          <p:nvPr>
            <p:ph type="sldNum" sz="quarter" idx="2"/>
          </p:nvPr>
        </p:nvSpPr>
        <p:spPr>
          <a:xfrm>
            <a:off x="8843283" y="4937326"/>
            <a:ext cx="154127" cy="2122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74" name="Title 2"/>
          <p:cNvSpPr txBox="1"/>
          <p:nvPr/>
        </p:nvSpPr>
        <p:spPr>
          <a:xfrm>
            <a:off x="1433937" y="3936328"/>
            <a:ext cx="6276125" cy="75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963" tIns="38963" rIns="38963" bIns="38963">
            <a:spAutoFit/>
          </a:bodyPr>
          <a:lstStyle/>
          <a:p>
            <a:pPr algn="ctr">
              <a:lnSpc>
                <a:spcPct val="120000"/>
              </a:lnSpc>
              <a:defRPr sz="2200" b="1" i="1">
                <a:solidFill>
                  <a:srgbClr val="800000"/>
                </a:solidFill>
              </a:defRPr>
            </a:pPr>
            <a:r>
              <a:rPr dirty="0"/>
              <a:t>Dr. Elangovan Elamurugu</a:t>
            </a:r>
          </a:p>
          <a:p>
            <a:pPr algn="ctr">
              <a:lnSpc>
                <a:spcPct val="120000"/>
              </a:lnSpc>
              <a:defRPr sz="1600" i="1">
                <a:solidFill>
                  <a:srgbClr val="797979"/>
                </a:solidFill>
              </a:defRPr>
            </a:pPr>
            <a:r>
              <a:rPr b="1" u="sng" dirty="0" err="1"/>
              <a:t>iDARE</a:t>
            </a:r>
            <a:r>
              <a:rPr b="1" u="sng" dirty="0"/>
              <a:t> Laboratory</a:t>
            </a:r>
            <a:r>
              <a:rPr dirty="0"/>
              <a:t>, Department of Physics and Nanotechnology, SRMIST</a:t>
            </a:r>
          </a:p>
        </p:txBody>
      </p:sp>
      <p:sp>
        <p:nvSpPr>
          <p:cNvPr id="75" name="Title 2"/>
          <p:cNvSpPr txBox="1"/>
          <p:nvPr/>
        </p:nvSpPr>
        <p:spPr>
          <a:xfrm>
            <a:off x="796919" y="626228"/>
            <a:ext cx="755016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514350" indent="-514350">
              <a:buAutoNum type="arabicPeriod"/>
              <a:defRPr sz="3000" b="1">
                <a:solidFill>
                  <a:srgbClr val="387026"/>
                </a:solidFill>
              </a:defRPr>
            </a:pPr>
            <a:r>
              <a:rPr lang="en-US" dirty="0"/>
              <a:t>Fermi Energy and Fermi Level</a:t>
            </a:r>
          </a:p>
          <a:p>
            <a:pPr marL="514350" indent="-514350">
              <a:buAutoNum type="arabicPeriod"/>
              <a:defRPr sz="3000" b="1">
                <a:solidFill>
                  <a:srgbClr val="387026"/>
                </a:solidFill>
              </a:defRPr>
            </a:pPr>
            <a:r>
              <a:rPr lang="en-US" dirty="0"/>
              <a:t>Probability of Occupation of Electrons</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checkerboard(across)">
                                      <p:cBhvr>
                                        <p:cTn id="7" dur="5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checkerboard(across)">
                                      <p:cBhvr>
                                        <p:cTn id="12" dur="500"/>
                                        <p:tgtEl>
                                          <p:spTgt spid="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cNvSpPr txBox="1">
            <a:spLocks noGrp="1"/>
          </p:cNvSpPr>
          <p:nvPr>
            <p:ph type="sldNum" sz="quarter" idx="2"/>
          </p:nvPr>
        </p:nvSpPr>
        <p:spPr>
          <a:xfrm>
            <a:off x="8843283" y="4937326"/>
            <a:ext cx="154127" cy="2122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78" name="The electron theory of materials is to explain the structure and properties of solids through their electronic structure.…"/>
          <p:cNvSpPr txBox="1"/>
          <p:nvPr/>
        </p:nvSpPr>
        <p:spPr>
          <a:xfrm rot="1721">
            <a:off x="192845" y="456985"/>
            <a:ext cx="8758310" cy="4478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Char char="❖"/>
              <a:defRPr sz="1500">
                <a:solidFill>
                  <a:srgbClr val="000000"/>
                </a:solidFill>
              </a:defRPr>
            </a:pPr>
            <a:r>
              <a:rPr lang="en-IN" dirty="0"/>
              <a:t>"</a:t>
            </a:r>
            <a:r>
              <a:rPr lang="en-IN" b="1" i="1" dirty="0"/>
              <a:t>Fermi Level</a:t>
            </a:r>
            <a:r>
              <a:rPr lang="en-IN" dirty="0"/>
              <a:t>" is the term used to describe the top of the collection of electron energy levels at absolute zero temperature. </a:t>
            </a:r>
          </a:p>
          <a:p>
            <a:pPr marL="285750" indent="-285750">
              <a:buSzPct val="100000"/>
              <a:buChar char="❖"/>
              <a:defRPr sz="1500">
                <a:solidFill>
                  <a:srgbClr val="000000"/>
                </a:solidFill>
              </a:defRPr>
            </a:pPr>
            <a:r>
              <a:rPr lang="en-IN" dirty="0"/>
              <a:t>This concept comes from Fermi-Dirac statistics.</a:t>
            </a:r>
          </a:p>
          <a:p>
            <a:pPr marL="285750" indent="-285750">
              <a:buSzPct val="100000"/>
              <a:buChar char="❖"/>
              <a:defRPr sz="1500">
                <a:solidFill>
                  <a:srgbClr val="000000"/>
                </a:solidFill>
              </a:defRPr>
            </a:pPr>
            <a:r>
              <a:rPr lang="en-IN" dirty="0"/>
              <a:t>Electrons are fermions and by the Pauli exclusion principle cannot exist in identical energy states. </a:t>
            </a:r>
          </a:p>
          <a:p>
            <a:pPr marL="285750" indent="-285750">
              <a:buSzPct val="100000"/>
              <a:buChar char="❖"/>
              <a:defRPr sz="1500">
                <a:solidFill>
                  <a:srgbClr val="000000"/>
                </a:solidFill>
              </a:defRPr>
            </a:pPr>
            <a:r>
              <a:rPr lang="en-IN" dirty="0"/>
              <a:t>So at absolute zero they pack into the lowest available energy states and build up a "Fermi sea" of electron energy states.</a:t>
            </a:r>
          </a:p>
          <a:p>
            <a:pPr marL="285750" indent="-285750">
              <a:buSzPct val="100000"/>
              <a:buChar char="❖"/>
              <a:defRPr sz="1500">
                <a:solidFill>
                  <a:srgbClr val="000000"/>
                </a:solidFill>
              </a:defRPr>
            </a:pPr>
            <a:r>
              <a:rPr lang="en-IN" dirty="0"/>
              <a:t>The Fermi level is the surface of that sea at absolute zero where no electrons will have enough energy to rise above the surface.</a:t>
            </a:r>
          </a:p>
          <a:p>
            <a:pPr marL="285750" indent="-285750">
              <a:buSzPct val="100000"/>
              <a:buChar char="❖"/>
              <a:defRPr sz="1500">
                <a:solidFill>
                  <a:srgbClr val="000000"/>
                </a:solidFill>
              </a:defRPr>
            </a:pPr>
            <a:r>
              <a:rPr lang="en-IN" dirty="0"/>
              <a:t>The concept of the Fermi energy is a crucially important for the understanding of the electrical and thermal properties of solids.</a:t>
            </a:r>
          </a:p>
          <a:p>
            <a:pPr marL="285750" indent="-285750">
              <a:buSzPct val="100000"/>
              <a:buChar char="❖"/>
              <a:defRPr sz="1500">
                <a:solidFill>
                  <a:srgbClr val="000000"/>
                </a:solidFill>
              </a:defRPr>
            </a:pPr>
            <a:r>
              <a:rPr lang="en-IN" dirty="0"/>
              <a:t>Both ordinary electrical and thermal processes involve energies of a small fraction of an electron volt. </a:t>
            </a:r>
          </a:p>
          <a:p>
            <a:pPr marL="285750" indent="-285750">
              <a:buSzPct val="100000"/>
              <a:buChar char="❖"/>
              <a:defRPr sz="1500">
                <a:solidFill>
                  <a:srgbClr val="000000"/>
                </a:solidFill>
              </a:defRPr>
            </a:pPr>
            <a:r>
              <a:rPr lang="en-IN" dirty="0"/>
              <a:t>But the Fermi energies of metals are on the order of electron volts. This implies that the vast majority of the electrons cannot receive energy from those processes because there are no available energy states for them to go to within a fraction of an electron volt of their present energy. </a:t>
            </a:r>
          </a:p>
          <a:p>
            <a:pPr marL="285750" indent="-285750">
              <a:buSzPct val="100000"/>
              <a:buChar char="❖"/>
              <a:defRPr sz="1500">
                <a:solidFill>
                  <a:srgbClr val="000000"/>
                </a:solidFill>
              </a:defRPr>
            </a:pPr>
            <a:r>
              <a:rPr lang="en-IN" dirty="0"/>
              <a:t>Limited to a tiny depth of energy, these interactions are limited to "ripples on the Fermi sea".</a:t>
            </a:r>
          </a:p>
          <a:p>
            <a:pPr marL="285750" indent="-285750">
              <a:buSzPct val="100000"/>
              <a:buChar char="❖"/>
              <a:defRPr sz="1500">
                <a:solidFill>
                  <a:srgbClr val="000000"/>
                </a:solidFill>
              </a:defRPr>
            </a:pPr>
            <a:r>
              <a:rPr lang="en-IN" dirty="0"/>
              <a:t>At higher temperatures a certain fraction, characterized by the Fermi function, will exist above the Fermi level. </a:t>
            </a:r>
          </a:p>
          <a:p>
            <a:pPr marL="285750" indent="-285750">
              <a:buSzPct val="100000"/>
              <a:buChar char="❖"/>
              <a:defRPr sz="1500">
                <a:solidFill>
                  <a:srgbClr val="000000"/>
                </a:solidFill>
              </a:defRPr>
            </a:pPr>
            <a:r>
              <a:rPr lang="en-IN" dirty="0"/>
              <a:t>The Fermi level plays an important role in the band theory of solids. In doped semiconductors, p-type and n-type, the Fermi level is shifted by the impurities, illustrated by their band gaps. </a:t>
            </a:r>
          </a:p>
        </p:txBody>
      </p:sp>
      <p:sp>
        <p:nvSpPr>
          <p:cNvPr id="9" name="Title 2">
            <a:extLst>
              <a:ext uri="{FF2B5EF4-FFF2-40B4-BE49-F238E27FC236}">
                <a16:creationId xmlns:a16="http://schemas.microsoft.com/office/drawing/2014/main" id="{283BB913-B8EB-C940-853E-32E1C10721DD}"/>
              </a:ext>
            </a:extLst>
          </p:cNvPr>
          <p:cNvSpPr txBox="1"/>
          <p:nvPr/>
        </p:nvSpPr>
        <p:spPr>
          <a:xfrm>
            <a:off x="6091381" y="47824"/>
            <a:ext cx="305261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b="1" i="1">
                <a:solidFill>
                  <a:srgbClr val="FFFFFF"/>
                </a:solidFill>
              </a:defRPr>
            </a:lvl1pPr>
          </a:lstStyle>
          <a:p>
            <a:r>
              <a:rPr lang="en-US" dirty="0"/>
              <a:t>Fermi Energy and Fermi Level</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p:tmAbs val="0"/>
                                  </p:iterate>
                                  <p:childTnLst>
                                    <p:set>
                                      <p:cBhvr>
                                        <p:cTn id="22" fill="hold"/>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p:tmAbs val="0"/>
                                  </p:iterate>
                                  <p:childTnLst>
                                    <p:set>
                                      <p:cBhvr>
                                        <p:cTn id="26" fill="hold"/>
                                        <p:tgtEl>
                                          <p:spTgt spid="78">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iterate>
                                    <p:tmAbs val="0"/>
                                  </p:iterate>
                                  <p:childTnLst>
                                    <p:set>
                                      <p:cBhvr>
                                        <p:cTn id="29" fill="hold"/>
                                        <p:tgtEl>
                                          <p:spTgt spid="78">
                                            <p:txEl>
                                              <p:pRg st="6" end="6"/>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1" nodeType="afterEffect">
                                  <p:stCondLst>
                                    <p:cond delay="0"/>
                                  </p:stCondLst>
                                  <p:iterate>
                                    <p:tmAbs val="0"/>
                                  </p:iterate>
                                  <p:childTnLst>
                                    <p:set>
                                      <p:cBhvr>
                                        <p:cTn id="32" fill="hold"/>
                                        <p:tgtEl>
                                          <p:spTgt spid="78">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1" nodeType="afterEffect">
                                  <p:stCondLst>
                                    <p:cond delay="0"/>
                                  </p:stCondLst>
                                  <p:iterate>
                                    <p:tmAbs val="0"/>
                                  </p:iterate>
                                  <p:childTnLst>
                                    <p:set>
                                      <p:cBhvr>
                                        <p:cTn id="35" fill="hold"/>
                                        <p:tgtEl>
                                          <p:spTgt spid="78">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 nodeType="afterEffect">
                                  <p:stCondLst>
                                    <p:cond delay="0"/>
                                  </p:stCondLst>
                                  <p:iterate>
                                    <p:tmAbs val="0"/>
                                  </p:iterate>
                                  <p:childTnLst>
                                    <p:set>
                                      <p:cBhvr>
                                        <p:cTn id="38" fill="hold"/>
                                        <p:tgtEl>
                                          <p:spTgt spid="78">
                                            <p:txEl>
                                              <p:pRg st="9" end="9"/>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 nodeType="afterEffect">
                                  <p:stCondLst>
                                    <p:cond delay="0"/>
                                  </p:stCondLst>
                                  <p:iterate>
                                    <p:tmAbs val="0"/>
                                  </p:iterate>
                                  <p:childTnLst>
                                    <p:set>
                                      <p:cBhvr>
                                        <p:cTn id="41" fill="hold"/>
                                        <p:tgtEl>
                                          <p:spTgt spid="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1" uiExpand="1" build="p" bldLvl="5"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98C54B-4C7B-D54C-9820-647E55768C32}"/>
              </a:ext>
            </a:extLst>
          </p:cNvPr>
          <p:cNvSpPr/>
          <p:nvPr/>
        </p:nvSpPr>
        <p:spPr>
          <a:xfrm>
            <a:off x="304800" y="555813"/>
            <a:ext cx="8534400" cy="4031873"/>
          </a:xfrm>
          <a:prstGeom prst="rect">
            <a:avLst/>
          </a:prstGeom>
        </p:spPr>
        <p:txBody>
          <a:bodyPr wrap="square">
            <a:spAutoFit/>
          </a:bodyPr>
          <a:lstStyle/>
          <a:p>
            <a:pPr algn="just"/>
            <a:r>
              <a:rPr lang="en-US" sz="1600" b="1" i="1" dirty="0">
                <a:solidFill>
                  <a:srgbClr val="000000"/>
                </a:solidFill>
              </a:rPr>
              <a:t>Fermi Level and Fermi Energy:</a:t>
            </a:r>
          </a:p>
          <a:p>
            <a:pPr algn="just"/>
            <a:endParaRPr lang="en-US" sz="1600" b="1" i="1" dirty="0">
              <a:solidFill>
                <a:srgbClr val="000000"/>
              </a:solidFill>
            </a:endParaRPr>
          </a:p>
          <a:p>
            <a:pPr algn="just"/>
            <a:r>
              <a:rPr lang="en-US" sz="1600" dirty="0">
                <a:solidFill>
                  <a:srgbClr val="000000"/>
                </a:solidFill>
              </a:rPr>
              <a:t>The distribution of energy states in a metal is explained by Fermi –Dirac statistics since it deals with the particles having half integral spin like electrons. Consider that the assembly of electrons as electron gas which behaves like a system of Fermi particles or fermions. The Fermions obeying Fermi –Dirac statistics and Pauli’s exclusion principle.</a:t>
            </a:r>
          </a:p>
          <a:p>
            <a:pPr algn="just"/>
            <a:endParaRPr lang="en-US" sz="1600" dirty="0">
              <a:solidFill>
                <a:srgbClr val="000000"/>
              </a:solidFill>
            </a:endParaRPr>
          </a:p>
          <a:p>
            <a:pPr algn="just"/>
            <a:r>
              <a:rPr lang="en-US" sz="1600" b="1" i="1" dirty="0">
                <a:solidFill>
                  <a:srgbClr val="000000"/>
                </a:solidFill>
              </a:rPr>
              <a:t>Fermi Energy:</a:t>
            </a:r>
          </a:p>
          <a:p>
            <a:pPr algn="just"/>
            <a:endParaRPr lang="en-US" sz="1600" b="1" i="1" dirty="0">
              <a:solidFill>
                <a:srgbClr val="000000"/>
              </a:solidFill>
            </a:endParaRPr>
          </a:p>
          <a:p>
            <a:pPr algn="just"/>
            <a:r>
              <a:rPr lang="en-US" sz="1600" dirty="0">
                <a:solidFill>
                  <a:srgbClr val="000000"/>
                </a:solidFill>
              </a:rPr>
              <a:t>It is the energy of state at which the probability of electron occupation is ½ at any </a:t>
            </a:r>
            <a:r>
              <a:rPr lang="en-US" sz="1600" dirty="0" err="1">
                <a:solidFill>
                  <a:srgbClr val="000000"/>
                </a:solidFill>
              </a:rPr>
              <a:t>emperature</a:t>
            </a:r>
            <a:r>
              <a:rPr lang="en-US" sz="1600" dirty="0">
                <a:solidFill>
                  <a:srgbClr val="000000"/>
                </a:solidFill>
              </a:rPr>
              <a:t> above 0K. It separates filled energy states and unfilled energy states.</a:t>
            </a:r>
          </a:p>
          <a:p>
            <a:pPr algn="just"/>
            <a:endParaRPr lang="en-US" sz="1600" dirty="0">
              <a:solidFill>
                <a:srgbClr val="000000"/>
              </a:solidFill>
            </a:endParaRPr>
          </a:p>
          <a:p>
            <a:pPr algn="just"/>
            <a:r>
              <a:rPr lang="en-US" sz="1600" b="1" i="1" dirty="0">
                <a:solidFill>
                  <a:srgbClr val="000000"/>
                </a:solidFill>
              </a:rPr>
              <a:t>Fermi Level:</a:t>
            </a:r>
          </a:p>
          <a:p>
            <a:pPr algn="just"/>
            <a:endParaRPr lang="en-US" sz="1600" dirty="0">
              <a:solidFill>
                <a:srgbClr val="000000"/>
              </a:solidFill>
            </a:endParaRPr>
          </a:p>
          <a:p>
            <a:pPr algn="just"/>
            <a:r>
              <a:rPr lang="en-US" sz="1600" dirty="0">
                <a:solidFill>
                  <a:srgbClr val="000000"/>
                </a:solidFill>
              </a:rPr>
              <a:t>The highest energy level that can be occupied by an electron at 0 K is called Fermi energy level It is a level at which the electron probability is ½ at any temperature above 0K.</a:t>
            </a:r>
          </a:p>
        </p:txBody>
      </p:sp>
      <p:sp>
        <p:nvSpPr>
          <p:cNvPr id="3" name="Title 2">
            <a:extLst>
              <a:ext uri="{FF2B5EF4-FFF2-40B4-BE49-F238E27FC236}">
                <a16:creationId xmlns:a16="http://schemas.microsoft.com/office/drawing/2014/main" id="{D3EB2D00-BB51-2E4C-B3CD-0E60DF010B68}"/>
              </a:ext>
            </a:extLst>
          </p:cNvPr>
          <p:cNvSpPr txBox="1"/>
          <p:nvPr/>
        </p:nvSpPr>
        <p:spPr>
          <a:xfrm>
            <a:off x="6091381" y="47824"/>
            <a:ext cx="305261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b="1" i="1">
                <a:solidFill>
                  <a:srgbClr val="FFFFFF"/>
                </a:solidFill>
              </a:defRPr>
            </a:lvl1pPr>
          </a:lstStyle>
          <a:p>
            <a:r>
              <a:rPr lang="en-US" dirty="0"/>
              <a:t>Fermi Energy and Fermi Level</a:t>
            </a:r>
            <a:endParaRPr dirty="0"/>
          </a:p>
        </p:txBody>
      </p:sp>
    </p:spTree>
    <p:extLst>
      <p:ext uri="{BB962C8B-B14F-4D97-AF65-F5344CB8AC3E}">
        <p14:creationId xmlns:p14="http://schemas.microsoft.com/office/powerpoint/2010/main" val="6482806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481FB708-01FE-2C4B-87D4-323EF165ACDF}"/>
                  </a:ext>
                </a:extLst>
              </p:cNvPr>
              <p:cNvSpPr txBox="1">
                <a:spLocks/>
              </p:cNvSpPr>
              <p:nvPr/>
            </p:nvSpPr>
            <p:spPr>
              <a:xfrm>
                <a:off x="166255" y="440462"/>
                <a:ext cx="8756072" cy="1877868"/>
              </a:xfrm>
              <a:prstGeom prst="rect">
                <a:avLst/>
              </a:prstGeom>
            </p:spPr>
            <p:txBody>
              <a:bodyPr/>
              <a:lstStyle>
                <a:lvl1pPr marL="215248" marR="0" indent="-21524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1pPr>
                <a:lvl2pPr marL="466372" marR="0" indent="-179373"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2pPr>
                <a:lvl3pPr marL="717495"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3pPr>
                <a:lvl4pPr marL="1004494"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4pPr>
                <a:lvl5pPr marL="1291492"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9pPr>
              </a:lstStyle>
              <a:p>
                <a:pPr marL="0" indent="0" hangingPunct="1">
                  <a:buFontTx/>
                  <a:buNone/>
                </a:pPr>
                <a:r>
                  <a:rPr lang="en-IN" sz="1600" dirty="0">
                    <a:solidFill>
                      <a:srgbClr val="000000"/>
                    </a:solidFill>
                    <a:latin typeface="Times New Roman" panose="02020603050405020304" pitchFamily="18" charset="0"/>
                    <a:cs typeface="Times New Roman" panose="02020603050405020304" pitchFamily="18" charset="0"/>
                  </a:rPr>
                  <a:t>Fermi distribution function </a:t>
                </a:r>
                <a:r>
                  <a:rPr lang="en-IN" sz="1600" i="1" dirty="0">
                    <a:solidFill>
                      <a:srgbClr val="000000"/>
                    </a:solidFill>
                    <a:latin typeface="Times New Roman" panose="02020603050405020304" pitchFamily="18" charset="0"/>
                    <a:cs typeface="Times New Roman" panose="02020603050405020304" pitchFamily="18" charset="0"/>
                  </a:rPr>
                  <a:t>F(E)</a:t>
                </a:r>
                <a:r>
                  <a:rPr lang="en-IN" sz="1600" dirty="0">
                    <a:solidFill>
                      <a:srgbClr val="000000"/>
                    </a:solidFill>
                    <a:latin typeface="Times New Roman" panose="02020603050405020304" pitchFamily="18" charset="0"/>
                    <a:cs typeface="Times New Roman" panose="02020603050405020304" pitchFamily="18" charset="0"/>
                  </a:rPr>
                  <a:t> represents the probability of an electron occupying a given energy state. It is given by:</a:t>
                </a:r>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𝐹</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a:rPr>
                            <m:t>𝐸</m:t>
                          </m:r>
                        </m:e>
                      </m:d>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m:t>
                          </m:r>
                          <m:sSup>
                            <m:sSupPr>
                              <m:ctrlPr>
                                <a:rPr lang="en-US" sz="1600" i="1">
                                  <a:solidFill>
                                    <a:srgbClr val="000000"/>
                                  </a:solidFill>
                                  <a:latin typeface="Cambria Math" panose="02040503050406030204" pitchFamily="18" charset="0"/>
                                </a:rPr>
                              </m:ctrlPr>
                            </m:sSupPr>
                            <m:e>
                              <m:r>
                                <a:rPr lang="en-US" sz="1600" i="1">
                                  <a:solidFill>
                                    <a:srgbClr val="000000"/>
                                  </a:solidFill>
                                  <a:latin typeface="Cambria Math"/>
                                </a:rPr>
                                <m:t>𝑒</m:t>
                              </m:r>
                            </m:e>
                            <m:sup>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𝐸</m:t>
                                  </m:r>
                                  <m:r>
                                    <a:rPr lang="en-US" sz="1600" i="1">
                                      <a:solidFill>
                                        <a:srgbClr val="000000"/>
                                      </a:solidFill>
                                      <a:latin typeface="Cambria Math"/>
                                    </a:rPr>
                                    <m:t>−</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num>
                                <m:den>
                                  <m:r>
                                    <a:rPr lang="en-US" sz="1600" i="1">
                                      <a:solidFill>
                                        <a:srgbClr val="000000"/>
                                      </a:solidFill>
                                      <a:latin typeface="Cambria Math"/>
                                    </a:rPr>
                                    <m:t>𝑘𝑇</m:t>
                                  </m:r>
                                </m:den>
                              </m:f>
                            </m:sup>
                          </m:sSup>
                        </m:den>
                      </m:f>
                      <m:r>
                        <a:rPr lang="en-US" sz="1600" i="1">
                          <a:solidFill>
                            <a:srgbClr val="000000"/>
                          </a:solidFill>
                          <a:latin typeface="Cambria Math"/>
                        </a:rPr>
                        <m:t>      ………..(1)</m:t>
                      </m:r>
                    </m:oMath>
                  </m:oMathPara>
                </a14:m>
                <a:endParaRPr lang="en-IN"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endParaRPr lang="en-IN"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r>
                  <a:rPr lang="en-IN" sz="1600" dirty="0">
                    <a:solidFill>
                      <a:srgbClr val="000000"/>
                    </a:solidFill>
                    <a:latin typeface="Times New Roman" panose="02020603050405020304" pitchFamily="18" charset="0"/>
                    <a:cs typeface="Times New Roman" panose="02020603050405020304" pitchFamily="18" charset="0"/>
                  </a:rPr>
                  <a:t>Where, </a:t>
                </a:r>
                <a:r>
                  <a:rPr lang="en-IN" sz="1600" i="1" dirty="0">
                    <a:solidFill>
                      <a:srgbClr val="000000"/>
                    </a:solidFill>
                    <a:latin typeface="Times New Roman" panose="02020603050405020304" pitchFamily="18" charset="0"/>
                    <a:cs typeface="Times New Roman" panose="02020603050405020304" pitchFamily="18" charset="0"/>
                  </a:rPr>
                  <a:t>F(E)</a:t>
                </a:r>
                <a:r>
                  <a:rPr lang="en-IN" sz="1600" dirty="0">
                    <a:solidFill>
                      <a:srgbClr val="000000"/>
                    </a:solidFill>
                    <a:latin typeface="Times New Roman" panose="02020603050405020304" pitchFamily="18" charset="0"/>
                    <a:cs typeface="Times New Roman" panose="02020603050405020304" pitchFamily="18" charset="0"/>
                  </a:rPr>
                  <a:t> – Fermi function</a:t>
                </a:r>
                <a:r>
                  <a:rPr lang="en-US" sz="1600" dirty="0">
                    <a:solidFill>
                      <a:srgbClr val="000000"/>
                    </a:solidFill>
                    <a:latin typeface="Times New Roman" panose="02020603050405020304" pitchFamily="18" charset="0"/>
                    <a:cs typeface="Times New Roman" panose="02020603050405020304" pitchFamily="18" charset="0"/>
                  </a:rPr>
                  <a:t>; </a:t>
                </a:r>
                <a:r>
                  <a:rPr lang="en-IN" sz="1600" i="1" dirty="0">
                    <a:solidFill>
                      <a:srgbClr val="000000"/>
                    </a:solidFill>
                    <a:latin typeface="Times New Roman" panose="02020603050405020304" pitchFamily="18" charset="0"/>
                    <a:cs typeface="Times New Roman" panose="02020603050405020304" pitchFamily="18" charset="0"/>
                  </a:rPr>
                  <a:t>E</a:t>
                </a:r>
                <a:r>
                  <a:rPr lang="en-IN" sz="1600" i="1" baseline="-25000" dirty="0">
                    <a:solidFill>
                      <a:srgbClr val="000000"/>
                    </a:solidFill>
                    <a:latin typeface="Times New Roman" panose="02020603050405020304" pitchFamily="18" charset="0"/>
                    <a:cs typeface="Times New Roman" panose="02020603050405020304" pitchFamily="18" charset="0"/>
                  </a:rPr>
                  <a:t>F</a:t>
                </a:r>
                <a:r>
                  <a:rPr lang="en-IN" sz="1600" dirty="0">
                    <a:solidFill>
                      <a:srgbClr val="000000"/>
                    </a:solidFill>
                    <a:latin typeface="Times New Roman" panose="02020603050405020304" pitchFamily="18" charset="0"/>
                    <a:cs typeface="Times New Roman" panose="02020603050405020304" pitchFamily="18" charset="0"/>
                  </a:rPr>
                  <a:t> – Energy of the Fermi level</a:t>
                </a:r>
                <a:r>
                  <a:rPr lang="en-US" sz="1600" dirty="0">
                    <a:solidFill>
                      <a:srgbClr val="000000"/>
                    </a:solidFill>
                    <a:latin typeface="Times New Roman" panose="02020603050405020304" pitchFamily="18" charset="0"/>
                    <a:cs typeface="Times New Roman" panose="02020603050405020304" pitchFamily="18" charset="0"/>
                  </a:rPr>
                  <a:t>; </a:t>
                </a:r>
                <a:r>
                  <a:rPr lang="en-IN" sz="1600" i="1" dirty="0">
                    <a:solidFill>
                      <a:srgbClr val="000000"/>
                    </a:solidFill>
                    <a:latin typeface="Times New Roman" panose="02020603050405020304" pitchFamily="18" charset="0"/>
                    <a:cs typeface="Times New Roman" panose="02020603050405020304" pitchFamily="18" charset="0"/>
                  </a:rPr>
                  <a:t>K</a:t>
                </a:r>
                <a:r>
                  <a:rPr lang="en-IN" sz="1600" i="1" baseline="-25000" dirty="0">
                    <a:solidFill>
                      <a:srgbClr val="000000"/>
                    </a:solidFill>
                    <a:latin typeface="Times New Roman" panose="02020603050405020304" pitchFamily="18" charset="0"/>
                    <a:cs typeface="Times New Roman" panose="02020603050405020304" pitchFamily="18" charset="0"/>
                  </a:rPr>
                  <a:t>B</a:t>
                </a:r>
                <a:r>
                  <a:rPr lang="en-IN" sz="1600" dirty="0">
                    <a:solidFill>
                      <a:srgbClr val="000000"/>
                    </a:solidFill>
                    <a:latin typeface="Times New Roman" panose="02020603050405020304" pitchFamily="18" charset="0"/>
                    <a:cs typeface="Times New Roman" panose="02020603050405020304" pitchFamily="18" charset="0"/>
                  </a:rPr>
                  <a:t> – Boltzmann’s constant</a:t>
                </a:r>
                <a:r>
                  <a:rPr lang="en-US" sz="1600" dirty="0">
                    <a:solidFill>
                      <a:srgbClr val="000000"/>
                    </a:solidFill>
                    <a:latin typeface="Times New Roman" panose="02020603050405020304" pitchFamily="18" charset="0"/>
                    <a:cs typeface="Times New Roman" panose="02020603050405020304" pitchFamily="18" charset="0"/>
                  </a:rPr>
                  <a:t>; </a:t>
                </a:r>
                <a:r>
                  <a:rPr lang="en-IN" sz="1600" i="1" dirty="0">
                    <a:solidFill>
                      <a:srgbClr val="000000"/>
                    </a:solidFill>
                    <a:latin typeface="Times New Roman" panose="02020603050405020304" pitchFamily="18" charset="0"/>
                    <a:cs typeface="Times New Roman" panose="02020603050405020304" pitchFamily="18" charset="0"/>
                  </a:rPr>
                  <a:t>T</a:t>
                </a:r>
                <a:r>
                  <a:rPr lang="en-IN" sz="1600" dirty="0">
                    <a:solidFill>
                      <a:srgbClr val="000000"/>
                    </a:solidFill>
                    <a:latin typeface="Times New Roman" panose="02020603050405020304" pitchFamily="18" charset="0"/>
                    <a:cs typeface="Times New Roman" panose="02020603050405020304" pitchFamily="18" charset="0"/>
                  </a:rPr>
                  <a:t> – absolute temperature.</a:t>
                </a:r>
                <a:endParaRPr lang="en-US" sz="16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 name="Content Placeholder 2">
                <a:extLst>
                  <a:ext uri="{FF2B5EF4-FFF2-40B4-BE49-F238E27FC236}">
                    <a16:creationId xmlns:a16="http://schemas.microsoft.com/office/drawing/2014/main" id="{481FB708-01FE-2C4B-87D4-323EF165ACDF}"/>
                  </a:ext>
                </a:extLst>
              </p:cNvPr>
              <p:cNvSpPr txBox="1">
                <a:spLocks noRot="1" noChangeAspect="1" noMove="1" noResize="1" noEditPoints="1" noAdjustHandles="1" noChangeArrowheads="1" noChangeShapeType="1" noTextEdit="1"/>
              </p:cNvSpPr>
              <p:nvPr/>
            </p:nvSpPr>
            <p:spPr>
              <a:xfrm>
                <a:off x="166255" y="440462"/>
                <a:ext cx="8756072" cy="1877868"/>
              </a:xfrm>
              <a:prstGeom prst="rect">
                <a:avLst/>
              </a:prstGeom>
              <a:blipFill>
                <a:blip r:embed="rId2"/>
                <a:stretch>
                  <a:fillRect l="-289" t="-671" r="-868" b="-536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64E3C63-0248-C04B-AFA6-447A8B55B7ED}"/>
              </a:ext>
            </a:extLst>
          </p:cNvPr>
          <p:cNvSpPr txBox="1"/>
          <p:nvPr/>
        </p:nvSpPr>
        <p:spPr>
          <a:xfrm>
            <a:off x="5708073" y="47824"/>
            <a:ext cx="343592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b="1" i="1">
                <a:solidFill>
                  <a:srgbClr val="FFFFFF"/>
                </a:solidFill>
              </a:defRPr>
            </a:lvl1pPr>
          </a:lstStyle>
          <a:p>
            <a:r>
              <a:rPr lang="en-US" dirty="0"/>
              <a:t>Fermi-Dirac Distribution Function</a:t>
            </a:r>
            <a:endParaRPr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9D2290F-C4E1-2D49-AEB9-71F872FE305D}"/>
                  </a:ext>
                </a:extLst>
              </p:cNvPr>
              <p:cNvSpPr txBox="1">
                <a:spLocks/>
              </p:cNvSpPr>
              <p:nvPr/>
            </p:nvSpPr>
            <p:spPr>
              <a:xfrm>
                <a:off x="166255" y="2424735"/>
                <a:ext cx="8811489" cy="2389905"/>
              </a:xfrm>
              <a:prstGeom prst="rect">
                <a:avLst/>
              </a:prstGeom>
            </p:spPr>
            <p:txBody>
              <a:bodyPr>
                <a:noAutofit/>
              </a:bodyPr>
              <a:lstStyle>
                <a:lvl1pPr marL="215248" marR="0" indent="-21524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1pPr>
                <a:lvl2pPr marL="466372" marR="0" indent="-179373"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2pPr>
                <a:lvl3pPr marL="717495"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3pPr>
                <a:lvl4pPr marL="1004494"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4pPr>
                <a:lvl5pPr marL="1291492"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9pPr>
              </a:lstStyle>
              <a:p>
                <a:pPr marL="0" indent="0" hangingPunct="1">
                  <a:buNone/>
                </a:pPr>
                <a:r>
                  <a:rPr lang="en-US" sz="1600" i="1" dirty="0">
                    <a:solidFill>
                      <a:srgbClr val="000000"/>
                    </a:solidFill>
                    <a:latin typeface="Times New Roman" panose="02020603050405020304" pitchFamily="18" charset="0"/>
                    <a:cs typeface="Times New Roman" panose="02020603050405020304" pitchFamily="18" charset="0"/>
                  </a:rPr>
                  <a:t>Case 1:</a:t>
                </a:r>
                <a:r>
                  <a:rPr lang="en-US" sz="1600" dirty="0">
                    <a:solidFill>
                      <a:srgbClr val="000000"/>
                    </a:solidFill>
                    <a:latin typeface="Times New Roman" panose="02020603050405020304" pitchFamily="18" charset="0"/>
                    <a:cs typeface="Times New Roman" panose="02020603050405020304" pitchFamily="18" charset="0"/>
                  </a:rPr>
                  <a:t> At temperature T= 0K and </a:t>
                </a:r>
                <a14:m>
                  <m:oMath xmlns:m="http://schemas.openxmlformats.org/officeDocument/2006/math">
                    <m:r>
                      <a:rPr lang="en-US" sz="1600" i="1">
                        <a:solidFill>
                          <a:srgbClr val="000000"/>
                        </a:solidFill>
                        <a:latin typeface="Cambria Math"/>
                      </a:rPr>
                      <m:t>𝐸</m:t>
                    </m:r>
                    <m:r>
                      <a:rPr lang="en-US" sz="1600" i="1">
                        <a:solidFill>
                          <a:srgbClr val="000000"/>
                        </a:solidFill>
                        <a:latin typeface="Cambria Math"/>
                      </a:rPr>
                      <m:t> </m:t>
                    </m:r>
                  </m:oMath>
                </a14:m>
                <a:r>
                  <a:rPr lang="en-US" sz="1600" dirty="0">
                    <a:solidFill>
                      <a:srgbClr val="000000"/>
                    </a:solidFill>
                    <a:latin typeface="Times New Roman" panose="02020603050405020304" pitchFamily="18" charset="0"/>
                    <a:cs typeface="Times New Roman" panose="02020603050405020304" pitchFamily="18" charset="0"/>
                  </a:rPr>
                  <a:t>&lt; </a:t>
                </a:r>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oMath>
                </a14:m>
                <a:r>
                  <a:rPr lang="en-US" sz="1600" dirty="0">
                    <a:solidFill>
                      <a:srgbClr val="000000"/>
                    </a:solidFill>
                    <a:latin typeface="Times New Roman" panose="02020603050405020304" pitchFamily="18" charset="0"/>
                    <a:cs typeface="Times New Roman" panose="02020603050405020304" pitchFamily="18" charset="0"/>
                  </a:rPr>
                  <a:t>, the equation (1) becomes,</a:t>
                </a:r>
              </a:p>
              <a:p>
                <a:pPr marL="0" indent="0" hangingPunct="1">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14:m>
                  <m:oMath xmlns:m="http://schemas.openxmlformats.org/officeDocument/2006/math">
                    <m:r>
                      <a:rPr lang="en-US" sz="1600" b="0" i="1" smtClean="0">
                        <a:solidFill>
                          <a:srgbClr val="000000"/>
                        </a:solidFill>
                        <a:latin typeface="Cambria Math" panose="02040503050406030204" pitchFamily="18" charset="0"/>
                      </a:rPr>
                      <m:t>                                                                          </m:t>
                    </m:r>
                    <m:r>
                      <a:rPr lang="en-US" sz="1600" i="1">
                        <a:solidFill>
                          <a:srgbClr val="000000"/>
                        </a:solidFill>
                        <a:latin typeface="Cambria Math"/>
                      </a:rPr>
                      <m:t>𝐹</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a:rPr>
                          <m:t>𝐸</m:t>
                        </m:r>
                      </m:e>
                    </m:d>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m:t>
                        </m:r>
                        <m:sSup>
                          <m:sSupPr>
                            <m:ctrlPr>
                              <a:rPr lang="en-US" sz="1600" i="1">
                                <a:solidFill>
                                  <a:srgbClr val="000000"/>
                                </a:solidFill>
                                <a:latin typeface="Cambria Math" panose="02040503050406030204" pitchFamily="18" charset="0"/>
                              </a:rPr>
                            </m:ctrlPr>
                          </m:sSupPr>
                          <m:e>
                            <m:r>
                              <a:rPr lang="en-US" sz="1600" i="1">
                                <a:solidFill>
                                  <a:srgbClr val="000000"/>
                                </a:solidFill>
                                <a:latin typeface="Cambria Math"/>
                              </a:rPr>
                              <m:t>𝑒</m:t>
                            </m:r>
                          </m:e>
                          <m:sup>
                            <m:r>
                              <a:rPr lang="en-US" sz="1600" i="1">
                                <a:solidFill>
                                  <a:srgbClr val="000000"/>
                                </a:solidFill>
                                <a:latin typeface="Cambria Math"/>
                              </a:rPr>
                              <m:t>−∞</m:t>
                            </m:r>
                          </m:sup>
                        </m:sSup>
                      </m:den>
                    </m:f>
                    <m:r>
                      <a:rPr lang="en-US" sz="1600" b="0" i="1" smtClean="0">
                        <a:solidFill>
                          <a:srgbClr val="000000"/>
                        </a:solidFill>
                        <a:latin typeface="Cambria Math" panose="02040503050406030204" pitchFamily="18" charset="0"/>
                      </a:rPr>
                      <m:t> </m:t>
                    </m:r>
                  </m:oMath>
                </a14:m>
                <a:r>
                  <a:rPr lang="en-US" sz="160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1+0</m:t>
                        </m:r>
                      </m:den>
                    </m:f>
                    <m:r>
                      <a:rPr lang="en-US" sz="1600" i="1">
                        <a:solidFill>
                          <a:srgbClr val="000000"/>
                        </a:solidFill>
                        <a:latin typeface="Cambria Math"/>
                      </a:rPr>
                      <m:t> =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m:t>
                        </m:r>
                      </m:den>
                    </m:f>
                    <m:r>
                      <a:rPr lang="en-US" sz="1600" i="1">
                        <a:solidFill>
                          <a:srgbClr val="000000"/>
                        </a:solidFill>
                        <a:latin typeface="Cambria Math"/>
                      </a:rPr>
                      <m:t> </m:t>
                    </m:r>
                  </m:oMath>
                </a14:m>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endParaRPr lang="en-US" sz="1600" i="1"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𝐹</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a:rPr>
                            <m:t>𝐸</m:t>
                          </m:r>
                        </m:e>
                      </m:d>
                      <m:r>
                        <a:rPr lang="en-US" sz="1600" i="1">
                          <a:solidFill>
                            <a:srgbClr val="000000"/>
                          </a:solidFill>
                          <a:latin typeface="Cambria Math"/>
                        </a:rPr>
                        <m:t>=1</m:t>
                      </m:r>
                    </m:oMath>
                  </m:oMathPara>
                </a14:m>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hangingPunct="1">
                  <a:buFontTx/>
                  <a:buNone/>
                </a:pPr>
                <a:r>
                  <a:rPr lang="en-US" sz="1600" dirty="0">
                    <a:solidFill>
                      <a:srgbClr val="000000"/>
                    </a:solidFill>
                    <a:latin typeface="Times New Roman" panose="02020603050405020304" pitchFamily="18" charset="0"/>
                    <a:cs typeface="Times New Roman" panose="02020603050405020304" pitchFamily="18" charset="0"/>
                  </a:rPr>
                  <a:t>F(E) = 1, for  T = 0K, the energy level below the Fermi energy level </a:t>
                </a:r>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oMath>
                </a14:m>
                <a:r>
                  <a:rPr lang="en-US" sz="1600" dirty="0">
                    <a:solidFill>
                      <a:srgbClr val="000000"/>
                    </a:solidFill>
                    <a:latin typeface="Times New Roman" panose="02020603050405020304" pitchFamily="18" charset="0"/>
                    <a:cs typeface="Times New Roman" panose="02020603050405020304" pitchFamily="18" charset="0"/>
                  </a:rPr>
                  <a:t> is fully occupied by electrons leaving the upper levels vacant. Therefore, there is 100% probability that the electrons to occupy energy level below Fermi level.</a:t>
                </a:r>
              </a:p>
              <a:p>
                <a:pPr marL="0" indent="0" hangingPunct="1">
                  <a:buFontTx/>
                  <a:buNone/>
                </a:pPr>
                <a:endParaRPr lang="en-US" sz="16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C9D2290F-C4E1-2D49-AEB9-71F872FE305D}"/>
                  </a:ext>
                </a:extLst>
              </p:cNvPr>
              <p:cNvSpPr txBox="1">
                <a:spLocks noRot="1" noChangeAspect="1" noMove="1" noResize="1" noEditPoints="1" noAdjustHandles="1" noChangeArrowheads="1" noChangeShapeType="1" noTextEdit="1"/>
              </p:cNvSpPr>
              <p:nvPr/>
            </p:nvSpPr>
            <p:spPr>
              <a:xfrm>
                <a:off x="166255" y="2424735"/>
                <a:ext cx="8811489" cy="2389905"/>
              </a:xfrm>
              <a:prstGeom prst="rect">
                <a:avLst/>
              </a:prstGeom>
              <a:blipFill>
                <a:blip r:embed="rId3"/>
                <a:stretch>
                  <a:fillRect l="-287" t="-1058" r="-287" b="-3175"/>
                </a:stretch>
              </a:blipFill>
            </p:spPr>
            <p:txBody>
              <a:bodyPr/>
              <a:lstStyle/>
              <a:p>
                <a:r>
                  <a:rPr lang="en-US">
                    <a:noFill/>
                  </a:rPr>
                  <a:t> </a:t>
                </a:r>
              </a:p>
            </p:txBody>
          </p:sp>
        </mc:Fallback>
      </mc:AlternateContent>
    </p:spTree>
    <p:extLst>
      <p:ext uri="{BB962C8B-B14F-4D97-AF65-F5344CB8AC3E}">
        <p14:creationId xmlns:p14="http://schemas.microsoft.com/office/powerpoint/2010/main" val="273396575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507DE2D2-C20B-3F41-B795-7CAF3989292C}"/>
                  </a:ext>
                </a:extLst>
              </p:cNvPr>
              <p:cNvSpPr txBox="1">
                <a:spLocks/>
              </p:cNvSpPr>
              <p:nvPr/>
            </p:nvSpPr>
            <p:spPr>
              <a:xfrm>
                <a:off x="170872" y="588818"/>
                <a:ext cx="8802255" cy="1267691"/>
              </a:xfrm>
              <a:prstGeom prst="rect">
                <a:avLst/>
              </a:prstGeom>
            </p:spPr>
            <p:txBody>
              <a:bodyPr>
                <a:normAutofit lnSpcReduction="10000"/>
              </a:bodyPr>
              <a:lstStyle>
                <a:lvl1pPr marL="215248" marR="0" indent="-21524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1pPr>
                <a:lvl2pPr marL="466372" marR="0" indent="-179373"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2pPr>
                <a:lvl3pPr marL="717495"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3pPr>
                <a:lvl4pPr marL="1004494"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4pPr>
                <a:lvl5pPr marL="1291492"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9pPr>
              </a:lstStyle>
              <a:p>
                <a:pPr marL="0" indent="0" hangingPunct="1">
                  <a:buFontTx/>
                  <a:buNone/>
                </a:pPr>
                <a:r>
                  <a:rPr lang="en-US" sz="1600" b="1" i="1" dirty="0">
                    <a:solidFill>
                      <a:srgbClr val="000000"/>
                    </a:solidFill>
                    <a:latin typeface="Times New Roman" panose="02020603050405020304" pitchFamily="18" charset="0"/>
                    <a:cs typeface="Times New Roman" panose="02020603050405020304" pitchFamily="18" charset="0"/>
                  </a:rPr>
                  <a:t>Case 2:</a:t>
                </a:r>
                <a:r>
                  <a:rPr lang="en-US" sz="1600" dirty="0">
                    <a:solidFill>
                      <a:srgbClr val="000000"/>
                    </a:solidFill>
                    <a:latin typeface="Times New Roman" panose="02020603050405020304" pitchFamily="18" charset="0"/>
                    <a:cs typeface="Times New Roman" panose="02020603050405020304" pitchFamily="18" charset="0"/>
                  </a:rPr>
                  <a:t> At temperature T= 0K and </a:t>
                </a:r>
                <a14:m>
                  <m:oMath xmlns:m="http://schemas.openxmlformats.org/officeDocument/2006/math">
                    <m:r>
                      <a:rPr lang="en-US" sz="1600" i="1">
                        <a:solidFill>
                          <a:srgbClr val="000000"/>
                        </a:solidFill>
                        <a:latin typeface="Cambria Math"/>
                      </a:rPr>
                      <m:t>𝐸</m:t>
                    </m:r>
                    <m:r>
                      <a:rPr lang="en-US" sz="1600" i="1">
                        <a:solidFill>
                          <a:srgbClr val="000000"/>
                        </a:solidFill>
                        <a:latin typeface="Cambria Math"/>
                      </a:rPr>
                      <m:t> </m:t>
                    </m:r>
                  </m:oMath>
                </a14:m>
                <a:r>
                  <a:rPr lang="en-US" sz="1600" dirty="0">
                    <a:solidFill>
                      <a:srgbClr val="000000"/>
                    </a:solidFill>
                    <a:latin typeface="Times New Roman" panose="02020603050405020304" pitchFamily="18" charset="0"/>
                    <a:cs typeface="Times New Roman" panose="02020603050405020304" pitchFamily="18" charset="0"/>
                  </a:rPr>
                  <a:t>&gt; </a:t>
                </a:r>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oMath>
                </a14:m>
                <a:r>
                  <a:rPr lang="en-US" sz="1600" dirty="0">
                    <a:solidFill>
                      <a:srgbClr val="000000"/>
                    </a:solidFill>
                    <a:latin typeface="Times New Roman" panose="02020603050405020304" pitchFamily="18" charset="0"/>
                    <a:cs typeface="Times New Roman" panose="02020603050405020304" pitchFamily="18" charset="0"/>
                  </a:rPr>
                  <a:t>, the equation (1) becomes, </a:t>
                </a:r>
              </a:p>
              <a:p>
                <a:pPr marL="0" indent="0" hangingPunct="1">
                  <a:buFontTx/>
                  <a:buNone/>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𝐹</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a:rPr>
                            <m:t>𝐸</m:t>
                          </m:r>
                        </m:e>
                      </m:d>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m:t>
                          </m:r>
                          <m:sSup>
                            <m:sSupPr>
                              <m:ctrlPr>
                                <a:rPr lang="en-US" sz="1600" i="1">
                                  <a:solidFill>
                                    <a:srgbClr val="000000"/>
                                  </a:solidFill>
                                  <a:latin typeface="Cambria Math" panose="02040503050406030204" pitchFamily="18" charset="0"/>
                                </a:rPr>
                              </m:ctrlPr>
                            </m:sSupPr>
                            <m:e>
                              <m:r>
                                <a:rPr lang="en-US" sz="1600" i="1">
                                  <a:solidFill>
                                    <a:srgbClr val="000000"/>
                                  </a:solidFill>
                                  <a:latin typeface="Cambria Math"/>
                                </a:rPr>
                                <m:t>𝑒</m:t>
                              </m:r>
                            </m:e>
                            <m:sup>
                              <m:r>
                                <a:rPr lang="en-US" sz="1600" i="1">
                                  <a:solidFill>
                                    <a:srgbClr val="000000"/>
                                  </a:solidFill>
                                  <a:latin typeface="Cambria Math"/>
                                </a:rPr>
                                <m:t>∞</m:t>
                              </m:r>
                            </m:sup>
                          </m:sSup>
                        </m:den>
                      </m:f>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m:t>
                          </m:r>
                        </m:den>
                      </m:f>
                      <m:r>
                        <a:rPr lang="en-US" sz="1600" i="1">
                          <a:solidFill>
                            <a:srgbClr val="000000"/>
                          </a:solidFill>
                          <a:latin typeface="Cambria Math"/>
                        </a:rPr>
                        <m:t>  </m:t>
                      </m:r>
                    </m:oMath>
                  </m:oMathPara>
                </a14:m>
                <a:endParaRPr lang="en-US" sz="1600" i="1"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r>
                  <a:rPr lang="en-US" sz="16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latin typeface="Cambria Math"/>
                      </a:rPr>
                      <m:t>𝐹</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a:rPr>
                          <m:t>𝐸</m:t>
                        </m:r>
                      </m:e>
                    </m:d>
                    <m:r>
                      <a:rPr lang="en-US" sz="1600" i="1">
                        <a:solidFill>
                          <a:srgbClr val="000000"/>
                        </a:solidFill>
                        <a:latin typeface="Cambria Math"/>
                      </a:rPr>
                      <m:t>=0</m:t>
                    </m:r>
                  </m:oMath>
                </a14:m>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i="1" dirty="0">
                    <a:solidFill>
                      <a:srgbClr val="000000"/>
                    </a:solidFill>
                    <a:latin typeface="Times New Roman" panose="02020603050405020304" pitchFamily="18" charset="0"/>
                    <a:cs typeface="Times New Roman" panose="02020603050405020304" pitchFamily="18" charset="0"/>
                  </a:rPr>
                  <a:t>F(E)</a:t>
                </a:r>
                <a:r>
                  <a:rPr lang="en-US" sz="1600" dirty="0">
                    <a:solidFill>
                      <a:srgbClr val="000000"/>
                    </a:solidFill>
                    <a:latin typeface="Times New Roman" panose="02020603050405020304" pitchFamily="18" charset="0"/>
                    <a:cs typeface="Times New Roman" panose="02020603050405020304" pitchFamily="18" charset="0"/>
                  </a:rPr>
                  <a:t> = 0, for  T = 0K, the energy levels above the Fermi energy level </a:t>
                </a:r>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oMath>
                </a14:m>
                <a:r>
                  <a:rPr lang="en-US" sz="1600" dirty="0">
                    <a:solidFill>
                      <a:srgbClr val="000000"/>
                    </a:solidFill>
                    <a:latin typeface="Times New Roman" panose="02020603050405020304" pitchFamily="18" charset="0"/>
                    <a:cs typeface="Times New Roman" panose="02020603050405020304" pitchFamily="18" charset="0"/>
                  </a:rPr>
                  <a:t> are completely empty.</a:t>
                </a:r>
              </a:p>
            </p:txBody>
          </p:sp>
        </mc:Choice>
        <mc:Fallback xmlns="">
          <p:sp>
            <p:nvSpPr>
              <p:cNvPr id="2" name="Content Placeholder 2">
                <a:extLst>
                  <a:ext uri="{FF2B5EF4-FFF2-40B4-BE49-F238E27FC236}">
                    <a16:creationId xmlns:a16="http://schemas.microsoft.com/office/drawing/2014/main" id="{507DE2D2-C20B-3F41-B795-7CAF3989292C}"/>
                  </a:ext>
                </a:extLst>
              </p:cNvPr>
              <p:cNvSpPr txBox="1">
                <a:spLocks noRot="1" noChangeAspect="1" noMove="1" noResize="1" noEditPoints="1" noAdjustHandles="1" noChangeArrowheads="1" noChangeShapeType="1" noTextEdit="1"/>
              </p:cNvSpPr>
              <p:nvPr/>
            </p:nvSpPr>
            <p:spPr>
              <a:xfrm>
                <a:off x="170872" y="588818"/>
                <a:ext cx="8802255" cy="1267691"/>
              </a:xfrm>
              <a:prstGeom prst="rect">
                <a:avLst/>
              </a:prstGeom>
              <a:blipFill>
                <a:blip r:embed="rId2"/>
                <a:stretch>
                  <a:fillRect l="-288" t="-1980"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07399E-251F-704F-9E38-9817AD3E0D1E}"/>
                  </a:ext>
                </a:extLst>
              </p:cNvPr>
              <p:cNvSpPr txBox="1">
                <a:spLocks/>
              </p:cNvSpPr>
              <p:nvPr/>
            </p:nvSpPr>
            <p:spPr>
              <a:xfrm>
                <a:off x="290944" y="2096654"/>
                <a:ext cx="8603673" cy="2458027"/>
              </a:xfrm>
              <a:prstGeom prst="rect">
                <a:avLst/>
              </a:prstGeom>
            </p:spPr>
            <p:txBody>
              <a:bodyPr>
                <a:noAutofit/>
              </a:bodyPr>
              <a:lstStyle>
                <a:lvl1pPr marL="215248" marR="0" indent="-21524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1pPr>
                <a:lvl2pPr marL="466372" marR="0" indent="-179373"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2pPr>
                <a:lvl3pPr marL="717495"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3pPr>
                <a:lvl4pPr marL="1004494"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4pPr>
                <a:lvl5pPr marL="1291492"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9pPr>
              </a:lstStyle>
              <a:p>
                <a:pPr marL="0" indent="0" hangingPunct="1">
                  <a:buFontTx/>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r>
                  <a:rPr lang="en-US" sz="1600" b="1" i="1" dirty="0">
                    <a:solidFill>
                      <a:srgbClr val="000000"/>
                    </a:solidFill>
                    <a:latin typeface="Times New Roman" panose="02020603050405020304" pitchFamily="18" charset="0"/>
                    <a:cs typeface="Times New Roman" panose="02020603050405020304" pitchFamily="18" charset="0"/>
                  </a:rPr>
                  <a:t>Case 3:</a:t>
                </a:r>
                <a:r>
                  <a:rPr lang="en-US" sz="1600" dirty="0">
                    <a:solidFill>
                      <a:srgbClr val="000000"/>
                    </a:solidFill>
                    <a:latin typeface="Times New Roman" panose="02020603050405020304" pitchFamily="18" charset="0"/>
                    <a:cs typeface="Times New Roman" panose="02020603050405020304" pitchFamily="18" charset="0"/>
                  </a:rPr>
                  <a:t> At temperature T = 0K and </a:t>
                </a:r>
                <a14:m>
                  <m:oMath xmlns:m="http://schemas.openxmlformats.org/officeDocument/2006/math">
                    <m:r>
                      <a:rPr lang="en-US" sz="1600" i="1">
                        <a:solidFill>
                          <a:srgbClr val="000000"/>
                        </a:solidFill>
                        <a:latin typeface="Cambria Math"/>
                      </a:rPr>
                      <m:t>𝐸</m:t>
                    </m:r>
                    <m:r>
                      <a:rPr lang="en-US" sz="1600" i="1">
                        <a:solidFill>
                          <a:srgbClr val="000000"/>
                        </a:solidFill>
                        <a:latin typeface="Cambria Math"/>
                      </a:rPr>
                      <m:t> </m:t>
                    </m:r>
                  </m:oMath>
                </a14:m>
                <a:r>
                  <a:rPr lang="en-US" sz="16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oMath>
                </a14:m>
                <a:r>
                  <a:rPr lang="en-US" sz="1600" dirty="0">
                    <a:solidFill>
                      <a:srgbClr val="000000"/>
                    </a:solidFill>
                    <a:latin typeface="Times New Roman" panose="02020603050405020304" pitchFamily="18" charset="0"/>
                    <a:cs typeface="Times New Roman" panose="02020603050405020304" pitchFamily="18" charset="0"/>
                  </a:rPr>
                  <a:t>, the equation (1) becomes, </a:t>
                </a:r>
              </a:p>
              <a:p>
                <a:pPr marL="0" indent="0" algn="ctr" hangingPunct="1">
                  <a:buFontTx/>
                  <a:buNone/>
                </a:pPr>
                <a:endParaRPr lang="en-US" sz="1600" i="1" dirty="0">
                  <a:solidFill>
                    <a:srgbClr val="000000"/>
                  </a:solidFill>
                  <a:latin typeface="Cambria Math"/>
                </a:endParaRPr>
              </a:p>
              <a:p>
                <a:pPr marL="0" indent="0" algn="ctr" hangingPunct="1">
                  <a:buFontTx/>
                  <a:buNone/>
                </a:pPr>
                <a14:m>
                  <m:oMath xmlns:m="http://schemas.openxmlformats.org/officeDocument/2006/math">
                    <m:r>
                      <a:rPr lang="en-US" sz="1600" i="1">
                        <a:solidFill>
                          <a:srgbClr val="000000"/>
                        </a:solidFill>
                        <a:latin typeface="Cambria Math"/>
                      </a:rPr>
                      <m:t>𝐹</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a:rPr>
                          <m:t>𝐸</m:t>
                        </m:r>
                      </m:e>
                    </m:d>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m:t>
                        </m:r>
                        <m:sSup>
                          <m:sSupPr>
                            <m:ctrlPr>
                              <a:rPr lang="en-US" sz="1600" i="1">
                                <a:solidFill>
                                  <a:srgbClr val="000000"/>
                                </a:solidFill>
                                <a:latin typeface="Cambria Math" panose="02040503050406030204" pitchFamily="18" charset="0"/>
                              </a:rPr>
                            </m:ctrlPr>
                          </m:sSupPr>
                          <m:e>
                            <m:r>
                              <a:rPr lang="en-US" sz="1600" i="1">
                                <a:solidFill>
                                  <a:srgbClr val="000000"/>
                                </a:solidFill>
                                <a:latin typeface="Cambria Math"/>
                              </a:rPr>
                              <m:t>𝑒</m:t>
                            </m:r>
                          </m:e>
                          <m:sup>
                            <m:f>
                              <m:fPr>
                                <m:ctrlPr>
                                  <a:rPr lang="en-US" sz="1600" i="1">
                                    <a:solidFill>
                                      <a:srgbClr val="000000"/>
                                    </a:solidFill>
                                    <a:latin typeface="Cambria Math" panose="02040503050406030204" pitchFamily="18" charset="0"/>
                                  </a:rPr>
                                </m:ctrlPr>
                              </m:fPr>
                              <m:num>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r>
                                  <a:rPr lang="en-US" sz="1600" i="1">
                                    <a:solidFill>
                                      <a:srgbClr val="000000"/>
                                    </a:solidFill>
                                    <a:latin typeface="Cambria Math"/>
                                  </a:rPr>
                                  <m:t>−</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a:rPr>
                                      <m:t>𝐸</m:t>
                                    </m:r>
                                  </m:e>
                                  <m:sub>
                                    <m:r>
                                      <a:rPr lang="en-US" sz="1600" i="1">
                                        <a:solidFill>
                                          <a:srgbClr val="000000"/>
                                        </a:solidFill>
                                        <a:latin typeface="Cambria Math"/>
                                      </a:rPr>
                                      <m:t>𝐹</m:t>
                                    </m:r>
                                  </m:sub>
                                </m:sSub>
                              </m:num>
                              <m:den>
                                <m:r>
                                  <a:rPr lang="en-US" sz="1600" i="1">
                                    <a:solidFill>
                                      <a:srgbClr val="000000"/>
                                    </a:solidFill>
                                    <a:latin typeface="Cambria Math"/>
                                  </a:rPr>
                                  <m:t>𝑘𝑇</m:t>
                                </m:r>
                              </m:den>
                            </m:f>
                          </m:sup>
                        </m:sSup>
                      </m:den>
                    </m:f>
                    <m:r>
                      <a:rPr lang="en-US" sz="1600" b="0" i="1" smtClean="0">
                        <a:solidFill>
                          <a:srgbClr val="000000"/>
                        </a:solidFill>
                        <a:latin typeface="Cambria Math" panose="02040503050406030204" pitchFamily="18" charset="0"/>
                      </a:rPr>
                      <m:t> </m:t>
                    </m:r>
                  </m:oMath>
                </a14:m>
                <a:r>
                  <a:rPr lang="en-US" sz="16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m:t>
                        </m:r>
                        <m:sSup>
                          <m:sSupPr>
                            <m:ctrlPr>
                              <a:rPr lang="en-US" sz="1600" i="1">
                                <a:solidFill>
                                  <a:srgbClr val="000000"/>
                                </a:solidFill>
                                <a:latin typeface="Cambria Math" panose="02040503050406030204" pitchFamily="18" charset="0"/>
                              </a:rPr>
                            </m:ctrlPr>
                          </m:sSupPr>
                          <m:e>
                            <m:r>
                              <a:rPr lang="en-US" sz="1600" i="1">
                                <a:solidFill>
                                  <a:srgbClr val="000000"/>
                                </a:solidFill>
                                <a:latin typeface="Cambria Math"/>
                              </a:rPr>
                              <m:t>𝑒</m:t>
                            </m:r>
                          </m:e>
                          <m:sup>
                            <m:r>
                              <a:rPr lang="en-US" sz="1600" i="1">
                                <a:solidFill>
                                  <a:srgbClr val="000000"/>
                                </a:solidFill>
                                <a:latin typeface="Cambria Math"/>
                              </a:rPr>
                              <m:t>0</m:t>
                            </m:r>
                          </m:sup>
                        </m:sSup>
                      </m:den>
                    </m:f>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1+1</m:t>
                        </m:r>
                      </m:den>
                    </m:f>
                  </m:oMath>
                </a14:m>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14:m>
                  <m:oMathPara xmlns:m="http://schemas.openxmlformats.org/officeDocument/2006/math">
                    <m:oMathParaPr>
                      <m:jc m:val="centerGroup"/>
                    </m:oMathParaPr>
                    <m:oMath xmlns:m="http://schemas.openxmlformats.org/officeDocument/2006/math">
                      <m:r>
                        <a:rPr lang="en-US" sz="1600" i="1">
                          <a:solidFill>
                            <a:srgbClr val="000000"/>
                          </a:solidFill>
                          <a:latin typeface="Cambria Math"/>
                        </a:rPr>
                        <m:t>𝐹</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a:rPr>
                            <m:t>𝐸</m:t>
                          </m:r>
                        </m:e>
                      </m:d>
                      <m:r>
                        <a:rPr lang="en-US" sz="1600" i="1">
                          <a:solidFill>
                            <a:srgbClr val="000000"/>
                          </a:solidFill>
                          <a:latin typeface="Cambria Math"/>
                        </a:rPr>
                        <m:t>= </m:t>
                      </m:r>
                      <m:f>
                        <m:fPr>
                          <m:ctrlPr>
                            <a:rPr lang="en-US" sz="1600" i="1">
                              <a:solidFill>
                                <a:srgbClr val="000000"/>
                              </a:solidFill>
                              <a:latin typeface="Cambria Math" panose="02040503050406030204" pitchFamily="18" charset="0"/>
                            </a:rPr>
                          </m:ctrlPr>
                        </m:fPr>
                        <m:num>
                          <m:r>
                            <a:rPr lang="en-US" sz="1600" i="1">
                              <a:solidFill>
                                <a:srgbClr val="000000"/>
                              </a:solidFill>
                              <a:latin typeface="Cambria Math"/>
                            </a:rPr>
                            <m:t>1</m:t>
                          </m:r>
                        </m:num>
                        <m:den>
                          <m:r>
                            <a:rPr lang="en-US" sz="1600" i="1">
                              <a:solidFill>
                                <a:srgbClr val="000000"/>
                              </a:solidFill>
                              <a:latin typeface="Cambria Math"/>
                            </a:rPr>
                            <m:t>2</m:t>
                          </m:r>
                        </m:den>
                      </m:f>
                      <m:r>
                        <a:rPr lang="en-US" sz="1600" i="1">
                          <a:solidFill>
                            <a:srgbClr val="000000"/>
                          </a:solidFill>
                          <a:latin typeface="Cambria Math"/>
                        </a:rPr>
                        <m:t>=0.5</m:t>
                      </m:r>
                    </m:oMath>
                  </m:oMathPara>
                </a14:m>
                <a:endParaRPr lang="en-US" sz="1600" dirty="0">
                  <a:solidFill>
                    <a:srgbClr val="000000"/>
                  </a:solidFill>
                  <a:latin typeface="Times New Roman" panose="02020603050405020304" pitchFamily="18" charset="0"/>
                  <a:cs typeface="Times New Roman" panose="02020603050405020304" pitchFamily="18" charset="0"/>
                </a:endParaRPr>
              </a:p>
              <a:p>
                <a:pPr marL="0" indent="0" hangingPunct="1">
                  <a:buFontTx/>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hangingPunct="1">
                  <a:buFontTx/>
                  <a:buNone/>
                </a:pPr>
                <a:r>
                  <a:rPr lang="en-US" sz="1600" i="1" dirty="0">
                    <a:solidFill>
                      <a:srgbClr val="000000"/>
                    </a:solidFill>
                    <a:latin typeface="Times New Roman" panose="02020603050405020304" pitchFamily="18" charset="0"/>
                    <a:cs typeface="Times New Roman" panose="02020603050405020304" pitchFamily="18" charset="0"/>
                  </a:rPr>
                  <a:t>F(E) </a:t>
                </a:r>
                <a:r>
                  <a:rPr lang="en-US" sz="1600" dirty="0">
                    <a:solidFill>
                      <a:srgbClr val="000000"/>
                    </a:solidFill>
                    <a:latin typeface="Times New Roman" panose="02020603050405020304" pitchFamily="18" charset="0"/>
                    <a:cs typeface="Times New Roman" panose="02020603050405020304" pitchFamily="18" charset="0"/>
                  </a:rPr>
                  <a:t>= 0.5 for  T = 0 K, The above condition states that there is a 50% probability for the electrons to occupy Fermi energy. </a:t>
                </a:r>
              </a:p>
            </p:txBody>
          </p:sp>
        </mc:Choice>
        <mc:Fallback xmlns="">
          <p:sp>
            <p:nvSpPr>
              <p:cNvPr id="3" name="Content Placeholder 2">
                <a:extLst>
                  <a:ext uri="{FF2B5EF4-FFF2-40B4-BE49-F238E27FC236}">
                    <a16:creationId xmlns:a16="http://schemas.microsoft.com/office/drawing/2014/main" id="{ED07399E-251F-704F-9E38-9817AD3E0D1E}"/>
                  </a:ext>
                </a:extLst>
              </p:cNvPr>
              <p:cNvSpPr txBox="1">
                <a:spLocks noRot="1" noChangeAspect="1" noMove="1" noResize="1" noEditPoints="1" noAdjustHandles="1" noChangeArrowheads="1" noChangeShapeType="1" noTextEdit="1"/>
              </p:cNvSpPr>
              <p:nvPr/>
            </p:nvSpPr>
            <p:spPr>
              <a:xfrm>
                <a:off x="290944" y="2096654"/>
                <a:ext cx="8603673" cy="2458027"/>
              </a:xfrm>
              <a:prstGeom prst="rect">
                <a:avLst/>
              </a:prstGeom>
              <a:blipFill>
                <a:blip r:embed="rId3"/>
                <a:stretch>
                  <a:fillRect l="-442" r="-295" b="-3608"/>
                </a:stretch>
              </a:blipFill>
            </p:spPr>
            <p:txBody>
              <a:bodyPr/>
              <a:lstStyle/>
              <a:p>
                <a:r>
                  <a:rPr lang="en-US">
                    <a:noFill/>
                  </a:rPr>
                  <a:t> </a:t>
                </a:r>
              </a:p>
            </p:txBody>
          </p:sp>
        </mc:Fallback>
      </mc:AlternateContent>
      <p:sp>
        <p:nvSpPr>
          <p:cNvPr id="4" name="Title 2">
            <a:extLst>
              <a:ext uri="{FF2B5EF4-FFF2-40B4-BE49-F238E27FC236}">
                <a16:creationId xmlns:a16="http://schemas.microsoft.com/office/drawing/2014/main" id="{1B9733D1-6FE3-AA44-B5BD-D2A897955FDD}"/>
              </a:ext>
            </a:extLst>
          </p:cNvPr>
          <p:cNvSpPr txBox="1"/>
          <p:nvPr/>
        </p:nvSpPr>
        <p:spPr>
          <a:xfrm>
            <a:off x="5394036" y="47824"/>
            <a:ext cx="3749964"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b="1" i="1">
                <a:solidFill>
                  <a:srgbClr val="FFFFFF"/>
                </a:solidFill>
              </a:defRPr>
            </a:lvl1pPr>
          </a:lstStyle>
          <a:p>
            <a:r>
              <a:rPr lang="en-US" dirty="0"/>
              <a:t>Probability of Occupation of Electrons</a:t>
            </a:r>
            <a:endParaRPr dirty="0"/>
          </a:p>
        </p:txBody>
      </p:sp>
    </p:spTree>
    <p:extLst>
      <p:ext uri="{BB962C8B-B14F-4D97-AF65-F5344CB8AC3E}">
        <p14:creationId xmlns:p14="http://schemas.microsoft.com/office/powerpoint/2010/main" val="11739464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fermi-dirac distribution temperature dependence">
            <a:extLst>
              <a:ext uri="{FF2B5EF4-FFF2-40B4-BE49-F238E27FC236}">
                <a16:creationId xmlns:a16="http://schemas.microsoft.com/office/drawing/2014/main" id="{B4761F18-EE3B-FD4B-BDE8-B45E5FE5F823}"/>
              </a:ext>
            </a:extLst>
          </p:cNvPr>
          <p:cNvPicPr/>
          <p:nvPr/>
        </p:nvPicPr>
        <p:blipFill rotWithShape="1">
          <a:blip r:embed="rId2">
            <a:extLst>
              <a:ext uri="{28A0092B-C50C-407E-A947-70E740481C1C}">
                <a14:useLocalDpi xmlns:a14="http://schemas.microsoft.com/office/drawing/2010/main" val="0"/>
              </a:ext>
            </a:extLst>
          </a:blip>
          <a:srcRect t="2847" r="4564" b="4312"/>
          <a:stretch/>
        </p:blipFill>
        <p:spPr bwMode="auto">
          <a:xfrm>
            <a:off x="1805651" y="1205990"/>
            <a:ext cx="5359078" cy="3561588"/>
          </a:xfrm>
          <a:prstGeom prst="rect">
            <a:avLst/>
          </a:prstGeom>
          <a:noFill/>
          <a:ln>
            <a:noFill/>
          </a:ln>
        </p:spPr>
      </p:pic>
      <p:sp>
        <p:nvSpPr>
          <p:cNvPr id="3" name="Rectangle 2">
            <a:extLst>
              <a:ext uri="{FF2B5EF4-FFF2-40B4-BE49-F238E27FC236}">
                <a16:creationId xmlns:a16="http://schemas.microsoft.com/office/drawing/2014/main" id="{1D59A634-06B4-B342-BF70-2C2430DCA1F5}"/>
              </a:ext>
            </a:extLst>
          </p:cNvPr>
          <p:cNvSpPr/>
          <p:nvPr/>
        </p:nvSpPr>
        <p:spPr>
          <a:xfrm>
            <a:off x="277091" y="551765"/>
            <a:ext cx="8672945" cy="584775"/>
          </a:xfrm>
          <a:prstGeom prst="rect">
            <a:avLst/>
          </a:prstGeom>
        </p:spPr>
        <p:txBody>
          <a:bodyPr wrap="square">
            <a:spAutoFit/>
          </a:bodyPr>
          <a:lstStyle/>
          <a:p>
            <a:r>
              <a:rPr lang="en-US" sz="1600" dirty="0">
                <a:solidFill>
                  <a:srgbClr val="000000"/>
                </a:solidFill>
              </a:rPr>
              <a:t>At T &gt; 0 K, some levels above Fermi level are partially filled and some levels below Fermi level are partially empty.</a:t>
            </a:r>
          </a:p>
        </p:txBody>
      </p:sp>
      <p:sp>
        <p:nvSpPr>
          <p:cNvPr id="4" name="Title 2">
            <a:extLst>
              <a:ext uri="{FF2B5EF4-FFF2-40B4-BE49-F238E27FC236}">
                <a16:creationId xmlns:a16="http://schemas.microsoft.com/office/drawing/2014/main" id="{A11D466F-6B96-B843-B328-3334164C0A86}"/>
              </a:ext>
            </a:extLst>
          </p:cNvPr>
          <p:cNvSpPr txBox="1"/>
          <p:nvPr/>
        </p:nvSpPr>
        <p:spPr>
          <a:xfrm>
            <a:off x="5394036" y="47824"/>
            <a:ext cx="3749964"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b="1" i="1">
                <a:solidFill>
                  <a:srgbClr val="FFFFFF"/>
                </a:solidFill>
              </a:defRPr>
            </a:lvl1pPr>
          </a:lstStyle>
          <a:p>
            <a:r>
              <a:rPr lang="en-US" dirty="0"/>
              <a:t>Probability of Occupation of Electrons</a:t>
            </a:r>
            <a:endParaRPr dirty="0"/>
          </a:p>
        </p:txBody>
      </p:sp>
    </p:spTree>
    <p:extLst>
      <p:ext uri="{BB962C8B-B14F-4D97-AF65-F5344CB8AC3E}">
        <p14:creationId xmlns:p14="http://schemas.microsoft.com/office/powerpoint/2010/main" val="2763147651"/>
      </p:ext>
    </p:extLst>
  </p:cSld>
  <p:clrMapOvr>
    <a:masterClrMapping/>
  </p:clrMapOvr>
  <p:transition spd="med"/>
</p:sld>
</file>

<file path=ppt/theme/theme1.xml><?xml version="1.0" encoding="utf-8"?>
<a:theme xmlns:a="http://schemas.openxmlformats.org/drawingml/2006/main" name="Default Theme">
  <a:themeElements>
    <a:clrScheme name="Default Theme">
      <a:dk1>
        <a:srgbClr val="FFFFFF"/>
      </a:dk1>
      <a:lt1>
        <a:srgbClr val="FF2600"/>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Default Theme">
      <a:majorFont>
        <a:latin typeface="Calibri"/>
        <a:ea typeface="Calibri"/>
        <a:cs typeface="Calibri"/>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Default Theme">
      <a:majorFont>
        <a:latin typeface="Calibri"/>
        <a:ea typeface="Calibri"/>
        <a:cs typeface="Calibri"/>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647</TotalTime>
  <Words>742</Words>
  <Application>Microsoft Macintosh PowerPoint</Application>
  <PresentationFormat>On-screen Show (16:9)</PresentationFormat>
  <Paragraphs>56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Times New Roman</vt:lpstr>
      <vt:lpstr>Default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Double E</cp:lastModifiedBy>
  <cp:revision>25</cp:revision>
  <dcterms:modified xsi:type="dcterms:W3CDTF">2022-03-24T02:01:29Z</dcterms:modified>
</cp:coreProperties>
</file>