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6"/>
  </p:notesMasterIdLst>
  <p:handoutMasterIdLst>
    <p:handoutMasterId r:id="rId27"/>
  </p:handoutMasterIdLst>
  <p:sldIdLst>
    <p:sldId id="266" r:id="rId3"/>
    <p:sldId id="256" r:id="rId4"/>
    <p:sldId id="265" r:id="rId5"/>
    <p:sldId id="267" r:id="rId6"/>
    <p:sldId id="268" r:id="rId7"/>
    <p:sldId id="269" r:id="rId8"/>
    <p:sldId id="270" r:id="rId9"/>
    <p:sldId id="284" r:id="rId10"/>
    <p:sldId id="286" r:id="rId11"/>
    <p:sldId id="285" r:id="rId12"/>
    <p:sldId id="287" r:id="rId13"/>
    <p:sldId id="271" r:id="rId14"/>
    <p:sldId id="272" r:id="rId15"/>
    <p:sldId id="273" r:id="rId16"/>
    <p:sldId id="274" r:id="rId17"/>
    <p:sldId id="275" r:id="rId18"/>
    <p:sldId id="276"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8" autoAdjust="0"/>
    <p:restoredTop sz="94660"/>
  </p:normalViewPr>
  <p:slideViewPr>
    <p:cSldViewPr>
      <p:cViewPr varScale="1">
        <p:scale>
          <a:sx n="83" d="100"/>
          <a:sy n="83" d="100"/>
        </p:scale>
        <p:origin x="106" y="19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8/20/2015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8/20/2015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59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8/20/2015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pPr/>
              <a:t>‹#›</a:t>
            </a:fld>
            <a:endParaRPr lang="en-IN"/>
          </a:p>
        </p:txBody>
      </p:sp>
    </p:spTree>
    <p:extLst>
      <p:ext uri="{BB962C8B-B14F-4D97-AF65-F5344CB8AC3E}">
        <p14:creationId xmlns:p14="http://schemas.microsoft.com/office/powerpoint/2010/main" val="284198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8/20/2015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pPr/>
              <a:t>‹#›</a:t>
            </a:fld>
            <a:endParaRPr lang="en-IN"/>
          </a:p>
        </p:txBody>
      </p:sp>
    </p:spTree>
    <p:extLst>
      <p:ext uri="{BB962C8B-B14F-4D97-AF65-F5344CB8AC3E}">
        <p14:creationId xmlns:p14="http://schemas.microsoft.com/office/powerpoint/2010/main" val="2523772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8/20/2015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679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8/20/2015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pPr/>
              <a:t>‹#›</a:t>
            </a:fld>
            <a:endParaRPr lang="en-IN"/>
          </a:p>
        </p:txBody>
      </p:sp>
    </p:spTree>
    <p:extLst>
      <p:ext uri="{BB962C8B-B14F-4D97-AF65-F5344CB8AC3E}">
        <p14:creationId xmlns:p14="http://schemas.microsoft.com/office/powerpoint/2010/main" val="101608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8/20/2015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pPr/>
              <a:t>‹#›</a:t>
            </a:fld>
            <a:endParaRPr lang="en-IN"/>
          </a:p>
        </p:txBody>
      </p:sp>
    </p:spTree>
    <p:extLst>
      <p:ext uri="{BB962C8B-B14F-4D97-AF65-F5344CB8AC3E}">
        <p14:creationId xmlns:p14="http://schemas.microsoft.com/office/powerpoint/2010/main" val="2194751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8/20/2015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pPr/>
              <a:t>‹#›</a:t>
            </a:fld>
            <a:endParaRPr lang="en-IN"/>
          </a:p>
        </p:txBody>
      </p:sp>
    </p:spTree>
    <p:extLst>
      <p:ext uri="{BB962C8B-B14F-4D97-AF65-F5344CB8AC3E}">
        <p14:creationId xmlns:p14="http://schemas.microsoft.com/office/powerpoint/2010/main" val="1660545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1121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71393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5546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490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1009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4467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8/20/2015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832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8/20/2015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3297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8/20/2015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4082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79565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8/20/2015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IN" smtClean="0"/>
              <a:pPr/>
              <a:t>‹#›</a:t>
            </a:fld>
            <a:endParaRPr lang="en-IN"/>
          </a:p>
        </p:txBody>
      </p:sp>
    </p:spTree>
    <p:extLst>
      <p:ext uri="{BB962C8B-B14F-4D97-AF65-F5344CB8AC3E}">
        <p14:creationId xmlns:p14="http://schemas.microsoft.com/office/powerpoint/2010/main" val="2542529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143000" y="1447800"/>
            <a:ext cx="8382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b="1" dirty="0">
                <a:latin typeface="Arial" panose="020B0604020202020204" pitchFamily="34" charset="0"/>
              </a:rPr>
              <a:t>Shri Ramdeobaba College of Engineering &amp; Management, Nagpur</a:t>
            </a:r>
            <a:br>
              <a:rPr lang="en-IN" altLang="en-US" b="1" dirty="0">
                <a:latin typeface="Arial" panose="020B0604020202020204" pitchFamily="34" charset="0"/>
              </a:rPr>
            </a:br>
            <a:r>
              <a:rPr lang="en-IN" altLang="en-US" b="1" dirty="0">
                <a:latin typeface="Arial" panose="020B0604020202020204" pitchFamily="34" charset="0"/>
              </a:rPr>
              <a:t/>
            </a:r>
            <a:br>
              <a:rPr lang="en-IN" altLang="en-US" b="1" dirty="0">
                <a:latin typeface="Arial" panose="020B0604020202020204" pitchFamily="34" charset="0"/>
              </a:rPr>
            </a:br>
            <a:r>
              <a:rPr lang="en-IN" altLang="en-US" b="1" dirty="0">
                <a:latin typeface="Arial" panose="020B0604020202020204" pitchFamily="34" charset="0"/>
              </a:rPr>
              <a:t>Department of Computer Science &amp; Engineering</a:t>
            </a:r>
            <a:br>
              <a:rPr lang="en-IN" altLang="en-US" b="1" dirty="0">
                <a:latin typeface="Arial" panose="020B0604020202020204" pitchFamily="34" charset="0"/>
              </a:rPr>
            </a:br>
            <a:r>
              <a:rPr lang="en-IN" altLang="en-US" b="1" dirty="0">
                <a:latin typeface="Arial" panose="020B0604020202020204" pitchFamily="34" charset="0"/>
              </a:rPr>
              <a:t/>
            </a:r>
            <a:br>
              <a:rPr lang="en-IN" altLang="en-US" b="1" dirty="0">
                <a:latin typeface="Arial" panose="020B0604020202020204" pitchFamily="34" charset="0"/>
              </a:rPr>
            </a:br>
            <a:r>
              <a:rPr lang="en-IN" altLang="en-US" b="1" dirty="0">
                <a:latin typeface="Arial" panose="020B0604020202020204" pitchFamily="34" charset="0"/>
              </a:rPr>
              <a:t>V Semester CSE (Section B)</a:t>
            </a:r>
            <a:br>
              <a:rPr lang="en-IN" altLang="en-US" b="1" dirty="0">
                <a:latin typeface="Arial" panose="020B0604020202020204" pitchFamily="34" charset="0"/>
              </a:rPr>
            </a:br>
            <a:r>
              <a:rPr lang="en-IN" altLang="en-US" b="1" dirty="0">
                <a:latin typeface="Arial" panose="020B0604020202020204" pitchFamily="34" charset="0"/>
              </a:rPr>
              <a:t/>
            </a:r>
            <a:br>
              <a:rPr lang="en-IN" altLang="en-US" b="1" dirty="0">
                <a:latin typeface="Arial" panose="020B0604020202020204" pitchFamily="34" charset="0"/>
              </a:rPr>
            </a:br>
            <a:r>
              <a:rPr lang="en-IN" altLang="en-US" b="1" dirty="0">
                <a:latin typeface="Arial" panose="020B0604020202020204" pitchFamily="34" charset="0"/>
              </a:rPr>
              <a:t>Software Technology Lab Synopsis</a:t>
            </a:r>
            <a:br>
              <a:rPr lang="en-IN" altLang="en-US" b="1" dirty="0">
                <a:latin typeface="Arial" panose="020B0604020202020204" pitchFamily="34" charset="0"/>
              </a:rPr>
            </a:br>
            <a:endParaRPr lang="en-IN" altLang="en-US" dirty="0">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914400"/>
            <a:ext cx="2000250" cy="2286000"/>
          </a:xfrm>
          <a:prstGeom prst="rect">
            <a:avLst/>
          </a:prstGeom>
        </p:spPr>
      </p:pic>
    </p:spTree>
    <p:extLst>
      <p:ext uri="{BB962C8B-B14F-4D97-AF65-F5344CB8AC3E}">
        <p14:creationId xmlns:p14="http://schemas.microsoft.com/office/powerpoint/2010/main" val="2116190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438400"/>
            <a:ext cx="6958584" cy="3627371"/>
          </a:xfrm>
          <a:prstGeom prst="rect">
            <a:avLst/>
          </a:prstGeom>
        </p:spPr>
      </p:pic>
      <p:cxnSp>
        <p:nvCxnSpPr>
          <p:cNvPr id="3" name="Straight Arrow Connector 2"/>
          <p:cNvCxnSpPr/>
          <p:nvPr/>
        </p:nvCxnSpPr>
        <p:spPr>
          <a:xfrm>
            <a:off x="3200400" y="3390900"/>
            <a:ext cx="0" cy="838200"/>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57600" y="3390900"/>
            <a:ext cx="0" cy="838200"/>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14800" y="3390900"/>
            <a:ext cx="0" cy="838200"/>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3390900"/>
            <a:ext cx="0" cy="838200"/>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53000" y="3390900"/>
            <a:ext cx="0" cy="838200"/>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10200" y="3390900"/>
            <a:ext cx="0" cy="838200"/>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48000" y="4469368"/>
            <a:ext cx="2743200" cy="523220"/>
          </a:xfrm>
          <a:prstGeom prst="rect">
            <a:avLst/>
          </a:prstGeom>
          <a:noFill/>
        </p:spPr>
        <p:txBody>
          <a:bodyPr wrap="square" rtlCol="0">
            <a:spAutoFit/>
          </a:bodyPr>
          <a:lstStyle/>
          <a:p>
            <a:r>
              <a:rPr lang="en-IN" sz="2800" b="1" dirty="0" smtClean="0">
                <a:solidFill>
                  <a:schemeClr val="bg1"/>
                </a:solidFill>
                <a:latin typeface="Arial" panose="020B0604020202020204" pitchFamily="34" charset="0"/>
                <a:cs typeface="Arial" panose="020B0604020202020204" pitchFamily="34" charset="0"/>
              </a:rPr>
              <a:t>S  I   M  P  L  E</a:t>
            </a:r>
            <a:endParaRPr lang="en-IN" sz="2800" b="1"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5806440" y="4838700"/>
            <a:ext cx="3124200" cy="523220"/>
          </a:xfrm>
          <a:prstGeom prst="rect">
            <a:avLst/>
          </a:prstGeom>
          <a:noFill/>
        </p:spPr>
        <p:txBody>
          <a:bodyPr wrap="square" rtlCol="0">
            <a:spAutoFit/>
          </a:bodyPr>
          <a:lstStyle/>
          <a:p>
            <a:r>
              <a:rPr lang="en-IN" sz="2800" b="1" dirty="0" smtClean="0">
                <a:solidFill>
                  <a:schemeClr val="bg1"/>
                </a:solidFill>
              </a:rPr>
              <a:t>  T     E      X      T</a:t>
            </a:r>
            <a:endParaRPr lang="en-IN" sz="2800" b="1" dirty="0">
              <a:solidFill>
                <a:schemeClr val="bg1"/>
              </a:solidFill>
            </a:endParaRPr>
          </a:p>
        </p:txBody>
      </p:sp>
      <p:cxnSp>
        <p:nvCxnSpPr>
          <p:cNvPr id="19" name="Straight Arrow Connector 18"/>
          <p:cNvCxnSpPr/>
          <p:nvPr/>
        </p:nvCxnSpPr>
        <p:spPr>
          <a:xfrm>
            <a:off x="6172200" y="3816096"/>
            <a:ext cx="0" cy="755904"/>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58000" y="3816096"/>
            <a:ext cx="0" cy="755904"/>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620000" y="3816096"/>
            <a:ext cx="0" cy="755904"/>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82000" y="3816096"/>
            <a:ext cx="0" cy="755904"/>
          </a:xfrm>
          <a:prstGeom prst="straightConnector1">
            <a:avLst/>
          </a:prstGeom>
          <a:ln>
            <a:solidFill>
              <a:schemeClr val="bg1"/>
            </a:solidFill>
            <a:tailEnd type="triangle"/>
          </a:ln>
          <a:effectLst>
            <a:glow rad="101600">
              <a:schemeClr val="bg1">
                <a:lumMod val="65000"/>
                <a:lumOff val="35000"/>
                <a:alpha val="6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007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4114800" y="1981200"/>
            <a:ext cx="38100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p:cNvSpPr/>
          <p:nvPr/>
        </p:nvSpPr>
        <p:spPr>
          <a:xfrm>
            <a:off x="4114800" y="1981200"/>
            <a:ext cx="3810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Text Document</a:t>
            </a:r>
            <a:endParaRPr lang="en-IN" dirty="0"/>
          </a:p>
        </p:txBody>
      </p:sp>
      <p:sp>
        <p:nvSpPr>
          <p:cNvPr id="13" name="TextBox 12"/>
          <p:cNvSpPr txBox="1"/>
          <p:nvPr/>
        </p:nvSpPr>
        <p:spPr>
          <a:xfrm>
            <a:off x="4191000" y="2895600"/>
            <a:ext cx="2590800" cy="369332"/>
          </a:xfrm>
          <a:prstGeom prst="rect">
            <a:avLst/>
          </a:prstGeom>
          <a:noFill/>
        </p:spPr>
        <p:txBody>
          <a:bodyPr wrap="square" rtlCol="0">
            <a:spAutoFit/>
          </a:bodyPr>
          <a:lstStyle/>
          <a:p>
            <a:r>
              <a:rPr lang="en-IN" b="1" dirty="0" smtClean="0">
                <a:solidFill>
                  <a:schemeClr val="bg1"/>
                </a:solidFill>
              </a:rPr>
              <a:t>SIMPLE   TEXT</a:t>
            </a:r>
          </a:p>
        </p:txBody>
      </p:sp>
      <p:cxnSp>
        <p:nvCxnSpPr>
          <p:cNvPr id="21" name="Straight Connector 20"/>
          <p:cNvCxnSpPr/>
          <p:nvPr/>
        </p:nvCxnSpPr>
        <p:spPr>
          <a:xfrm>
            <a:off x="5715000" y="2971800"/>
            <a:ext cx="0" cy="2931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67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When and Why OCR ?</a:t>
            </a:r>
            <a:endParaRPr lang="en-IN" sz="3200" b="1"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209800" y="2590800"/>
            <a:ext cx="7239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ü"/>
            </a:pPr>
            <a:r>
              <a:rPr lang="en-US" altLang="en-US" sz="2000" dirty="0">
                <a:latin typeface="Arial" panose="020B0604020202020204" pitchFamily="34" charset="0"/>
              </a:rPr>
              <a:t> </a:t>
            </a:r>
            <a:r>
              <a:rPr lang="en-US" altLang="en-US" sz="2000" dirty="0">
                <a:latin typeface="Constantia" panose="02030602050306030303" pitchFamily="18" charset="0"/>
                <a:cs typeface="Arial" panose="020B0604020202020204" pitchFamily="34" charset="0"/>
              </a:rPr>
              <a:t>OCR is used when recreating a similar document in paper as a document in electronic form takes more time.</a:t>
            </a:r>
            <a:r>
              <a:rPr lang="en-US" altLang="en-US" sz="2000" dirty="0">
                <a:latin typeface="Constantia" panose="02030602050306030303" pitchFamily="18" charset="0"/>
              </a:rPr>
              <a:t> </a:t>
            </a:r>
          </a:p>
          <a:p>
            <a:pPr algn="just" eaLnBrk="1" hangingPunct="1">
              <a:lnSpc>
                <a:spcPct val="150000"/>
              </a:lnSpc>
              <a:spcBef>
                <a:spcPct val="0"/>
              </a:spcBef>
              <a:buFont typeface="Wingdings" panose="05000000000000000000" pitchFamily="2" charset="2"/>
              <a:buChar char="ü"/>
            </a:pPr>
            <a:endParaRPr lang="en-US" altLang="en-US" sz="2000" dirty="0">
              <a:latin typeface="Constantia" panose="02030602050306030303" pitchFamily="18" charset="0"/>
              <a:cs typeface="Arial" panose="020B0604020202020204" pitchFamily="34" charset="0"/>
            </a:endParaRPr>
          </a:p>
          <a:p>
            <a:pPr algn="just" eaLnBrk="1" hangingPunct="1">
              <a:lnSpc>
                <a:spcPct val="150000"/>
              </a:lnSpc>
              <a:spcBef>
                <a:spcPct val="0"/>
              </a:spcBef>
              <a:buFont typeface="Wingdings" panose="05000000000000000000" pitchFamily="2" charset="2"/>
              <a:buChar char="ü"/>
            </a:pPr>
            <a:r>
              <a:rPr lang="en-US" altLang="en-US" sz="2000" dirty="0">
                <a:latin typeface="Constantia" panose="02030602050306030303" pitchFamily="18" charset="0"/>
                <a:cs typeface="Arial" panose="020B0604020202020204" pitchFamily="34" charset="0"/>
              </a:rPr>
              <a:t> The converted text files take less space than the original image file and can be indexed. Hence the use of OCR adds an advantage to the user who had to deal with conversion of great amount of paper works in to electronic form.</a:t>
            </a:r>
          </a:p>
        </p:txBody>
      </p:sp>
    </p:spTree>
    <p:extLst>
      <p:ext uri="{BB962C8B-B14F-4D97-AF65-F5344CB8AC3E}">
        <p14:creationId xmlns:p14="http://schemas.microsoft.com/office/powerpoint/2010/main" val="3629656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Proposed Plan of Work</a:t>
            </a:r>
            <a:endParaRPr lang="en-IN" sz="3200" b="1" dirty="0">
              <a:latin typeface="Arial" panose="020B0604020202020204" pitchFamily="34" charset="0"/>
              <a:cs typeface="Arial" panose="020B0604020202020204" pitchFamily="34" charset="0"/>
            </a:endParaRPr>
          </a:p>
        </p:txBody>
      </p:sp>
      <p:sp>
        <p:nvSpPr>
          <p:cNvPr id="5" name="Rectangle 4"/>
          <p:cNvSpPr/>
          <p:nvPr/>
        </p:nvSpPr>
        <p:spPr>
          <a:xfrm>
            <a:off x="1676400" y="3048000"/>
            <a:ext cx="8534400" cy="1938338"/>
          </a:xfrm>
          <a:prstGeom prst="rect">
            <a:avLst/>
          </a:prstGeom>
        </p:spPr>
        <p:txBody>
          <a:bodyPr>
            <a:spAutoFit/>
          </a:bodyPr>
          <a:lstStyle/>
          <a:p>
            <a:pPr marL="514350" indent="-514350" eaLnBrk="1" hangingPunct="1">
              <a:buFont typeface="Arial" pitchFamily="34" charset="0"/>
              <a:buChar char="•"/>
              <a:defRPr/>
            </a:pPr>
            <a:r>
              <a:rPr lang="en-IN" sz="2000" dirty="0">
                <a:latin typeface="Constantia" pitchFamily="18" charset="0"/>
              </a:rPr>
              <a:t>Go through the image and find the regions where there's text and image.</a:t>
            </a:r>
          </a:p>
          <a:p>
            <a:pPr marL="514350" indent="-514350" eaLnBrk="1" hangingPunct="1">
              <a:defRPr/>
            </a:pPr>
            <a:endParaRPr lang="en-IN" sz="2000" dirty="0">
              <a:latin typeface="Constantia" pitchFamily="18" charset="0"/>
            </a:endParaRPr>
          </a:p>
          <a:p>
            <a:pPr marL="457200" indent="-457200" eaLnBrk="1" hangingPunct="1">
              <a:buFont typeface="Arial" pitchFamily="34" charset="0"/>
              <a:buChar char="•"/>
              <a:defRPr/>
            </a:pPr>
            <a:r>
              <a:rPr lang="en-IN" sz="2000" dirty="0">
                <a:latin typeface="Constantia" pitchFamily="18" charset="0"/>
              </a:rPr>
              <a:t>Give a rectangular frame around that text region, so we can then do character segmentation, where we might take this text box and try to segment it out into the locations of the individual characters.</a:t>
            </a:r>
          </a:p>
        </p:txBody>
      </p:sp>
    </p:spTree>
    <p:extLst>
      <p:ext uri="{BB962C8B-B14F-4D97-AF65-F5344CB8AC3E}">
        <p14:creationId xmlns:p14="http://schemas.microsoft.com/office/powerpoint/2010/main" val="2933563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…Continued.</a:t>
            </a:r>
            <a:endParaRPr lang="en-IN" sz="3200" b="1" dirty="0">
              <a:latin typeface="Arial" panose="020B0604020202020204" pitchFamily="34" charset="0"/>
              <a:cs typeface="Arial" panose="020B0604020202020204" pitchFamily="34" charset="0"/>
            </a:endParaRPr>
          </a:p>
        </p:txBody>
      </p:sp>
      <p:sp>
        <p:nvSpPr>
          <p:cNvPr id="5" name="Rectangle 4"/>
          <p:cNvSpPr/>
          <p:nvPr/>
        </p:nvSpPr>
        <p:spPr>
          <a:xfrm>
            <a:off x="1524000" y="2667000"/>
            <a:ext cx="8610600" cy="3478213"/>
          </a:xfrm>
          <a:prstGeom prst="rect">
            <a:avLst/>
          </a:prstGeom>
        </p:spPr>
        <p:txBody>
          <a:bodyPr>
            <a:spAutoFit/>
          </a:bodyPr>
          <a:lstStyle/>
          <a:p>
            <a:pPr marL="514350" indent="-514350" eaLnBrk="1" hangingPunct="1">
              <a:buFont typeface="Arial" pitchFamily="34" charset="0"/>
              <a:buChar char="•"/>
              <a:defRPr/>
            </a:pPr>
            <a:r>
              <a:rPr lang="en-IN" sz="2800" dirty="0">
                <a:latin typeface="Constantia" pitchFamily="18" charset="0"/>
              </a:rPr>
              <a:t> Finally, having segmented out into individual   characters, we can then run a crossfire, which      looks at the images of the visual characters, and tries to figure out the subsequent characters in the text.</a:t>
            </a:r>
          </a:p>
          <a:p>
            <a:pPr marL="514350" indent="-514350" eaLnBrk="1" hangingPunct="1">
              <a:buFont typeface="Arial" pitchFamily="34" charset="0"/>
              <a:buChar char="•"/>
              <a:defRPr/>
            </a:pPr>
            <a:r>
              <a:rPr lang="en-IN" sz="2800" dirty="0">
                <a:latin typeface="Constantia" pitchFamily="18" charset="0"/>
              </a:rPr>
              <a:t>The recognized text would then be displayed on the output screen where it would be cross-checked.</a:t>
            </a:r>
          </a:p>
          <a:p>
            <a:pPr marL="457200" indent="-457200" eaLnBrk="1" hangingPunct="1">
              <a:buFontTx/>
              <a:buAutoNum type="arabicPeriod" startAt="2"/>
              <a:defRPr/>
            </a:pPr>
            <a:endParaRPr lang="en-IN" sz="2400" dirty="0">
              <a:latin typeface="Arial" charset="0"/>
            </a:endParaRPr>
          </a:p>
        </p:txBody>
      </p:sp>
    </p:spTree>
    <p:extLst>
      <p:ext uri="{BB962C8B-B14F-4D97-AF65-F5344CB8AC3E}">
        <p14:creationId xmlns:p14="http://schemas.microsoft.com/office/powerpoint/2010/main" val="4183684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Methodology</a:t>
            </a:r>
            <a:endParaRPr lang="en-IN" sz="3200" b="1"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029326" y="2514600"/>
            <a:ext cx="7848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IN" altLang="en-US" sz="2400" dirty="0">
                <a:latin typeface="Arial" panose="020B0604020202020204" pitchFamily="34" charset="0"/>
              </a:rPr>
              <a:t> </a:t>
            </a:r>
            <a:r>
              <a:rPr lang="en-IN" altLang="en-US" sz="2400" dirty="0">
                <a:latin typeface="Constantia" panose="02030602050306030303" pitchFamily="18" charset="0"/>
              </a:rPr>
              <a:t>Learning  fundamentals  machine  learning.</a:t>
            </a:r>
          </a:p>
          <a:p>
            <a:pPr eaLnBrk="1" hangingPunct="1">
              <a:spcBef>
                <a:spcPct val="0"/>
              </a:spcBef>
            </a:pPr>
            <a:r>
              <a:rPr lang="en-IN" altLang="en-US" sz="2400" dirty="0">
                <a:latin typeface="Constantia" panose="02030602050306030303" pitchFamily="18" charset="0"/>
              </a:rPr>
              <a:t> Learning  coding  in  MATLABs.</a:t>
            </a:r>
          </a:p>
          <a:p>
            <a:pPr eaLnBrk="1" hangingPunct="1">
              <a:spcBef>
                <a:spcPct val="0"/>
              </a:spcBef>
            </a:pPr>
            <a:r>
              <a:rPr lang="en-IN" altLang="en-US" sz="2400" dirty="0">
                <a:latin typeface="Constantia" panose="02030602050306030303" pitchFamily="18" charset="0"/>
              </a:rPr>
              <a:t> Implementing  algorithm  for  Text  Detection.</a:t>
            </a:r>
          </a:p>
          <a:p>
            <a:pPr eaLnBrk="1" hangingPunct="1">
              <a:spcBef>
                <a:spcPct val="0"/>
              </a:spcBef>
            </a:pPr>
            <a:r>
              <a:rPr lang="en-IN" altLang="en-US" sz="2400" dirty="0">
                <a:latin typeface="Constantia" panose="02030602050306030303" pitchFamily="18" charset="0"/>
              </a:rPr>
              <a:t> Implementing  algorithm  for  Character  Segmentation.</a:t>
            </a:r>
          </a:p>
          <a:p>
            <a:pPr eaLnBrk="1" hangingPunct="1">
              <a:spcBef>
                <a:spcPct val="0"/>
              </a:spcBef>
            </a:pPr>
            <a:r>
              <a:rPr lang="en-IN" altLang="en-US" sz="2400" dirty="0">
                <a:latin typeface="Constantia" panose="02030602050306030303" pitchFamily="18" charset="0"/>
              </a:rPr>
              <a:t> Implementing   algorithm for Character  Recognition.</a:t>
            </a:r>
          </a:p>
          <a:p>
            <a:pPr eaLnBrk="1" hangingPunct="1">
              <a:spcBef>
                <a:spcPct val="0"/>
              </a:spcBef>
            </a:pPr>
            <a:r>
              <a:rPr lang="en-IN" altLang="en-US" sz="2400" dirty="0">
                <a:latin typeface="Constantia" panose="02030602050306030303" pitchFamily="18" charset="0"/>
              </a:rPr>
              <a:t> Designing  a  pipeline to implement  all  these  modules together.</a:t>
            </a:r>
          </a:p>
          <a:p>
            <a:pPr eaLnBrk="1" hangingPunct="1">
              <a:spcBef>
                <a:spcPct val="0"/>
              </a:spcBef>
            </a:pPr>
            <a:r>
              <a:rPr lang="en-IN" altLang="en-US" sz="2400" dirty="0">
                <a:latin typeface="Constantia" panose="02030602050306030303" pitchFamily="18" charset="0"/>
              </a:rPr>
              <a:t> Building  the  User  Interface.</a:t>
            </a:r>
          </a:p>
          <a:p>
            <a:pPr eaLnBrk="1" hangingPunct="1">
              <a:spcBef>
                <a:spcPct val="0"/>
              </a:spcBef>
            </a:pPr>
            <a:r>
              <a:rPr lang="en-IN" altLang="en-US" sz="2400" dirty="0">
                <a:latin typeface="Constantia" panose="02030602050306030303" pitchFamily="18" charset="0"/>
              </a:rPr>
              <a:t> Including  additional  features to software.</a:t>
            </a:r>
          </a:p>
          <a:p>
            <a:pPr eaLnBrk="1" hangingPunct="1">
              <a:spcBef>
                <a:spcPct val="0"/>
              </a:spcBef>
            </a:pPr>
            <a:r>
              <a:rPr lang="en-IN" altLang="en-US" sz="2400" dirty="0">
                <a:latin typeface="Constantia" panose="02030602050306030303" pitchFamily="18" charset="0"/>
              </a:rPr>
              <a:t> Testing  of  software.</a:t>
            </a:r>
          </a:p>
          <a:p>
            <a:pPr eaLnBrk="1" hangingPunct="1">
              <a:lnSpc>
                <a:spcPct val="150000"/>
              </a:lnSpc>
              <a:spcBef>
                <a:spcPct val="0"/>
              </a:spcBef>
            </a:pPr>
            <a:endParaRPr lang="en-US" altLang="en-US" sz="2000" dirty="0">
              <a:latin typeface="Constantia" panose="02030602050306030303" pitchFamily="18" charset="0"/>
            </a:endParaRPr>
          </a:p>
        </p:txBody>
      </p:sp>
    </p:spTree>
    <p:extLst>
      <p:ext uri="{BB962C8B-B14F-4D97-AF65-F5344CB8AC3E}">
        <p14:creationId xmlns:p14="http://schemas.microsoft.com/office/powerpoint/2010/main" val="2569973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B</a:t>
            </a:r>
            <a:r>
              <a:rPr lang="en-IN" sz="3200" b="1" dirty="0" smtClean="0">
                <a:latin typeface="Arial" panose="020B0604020202020204" pitchFamily="34" charset="0"/>
                <a:cs typeface="Arial" panose="020B0604020202020204" pitchFamily="34" charset="0"/>
              </a:rPr>
              <a:t>enefits</a:t>
            </a:r>
            <a:endParaRPr lang="en-IN" sz="3200" b="1" dirty="0">
              <a:latin typeface="Arial" panose="020B0604020202020204" pitchFamily="34" charset="0"/>
              <a:cs typeface="Arial" panose="020B0604020202020204" pitchFamily="34" charset="0"/>
            </a:endParaRPr>
          </a:p>
        </p:txBody>
      </p:sp>
      <p:sp>
        <p:nvSpPr>
          <p:cNvPr id="5" name="Content Placeholder 34"/>
          <p:cNvSpPr>
            <a:spLocks noGrp="1"/>
          </p:cNvSpPr>
          <p:nvPr>
            <p:ph idx="1"/>
          </p:nvPr>
        </p:nvSpPr>
        <p:spPr>
          <a:xfrm>
            <a:off x="2057400" y="2743200"/>
            <a:ext cx="8229600" cy="4525963"/>
          </a:xfrm>
        </p:spPr>
        <p:txBody>
          <a:bodyPr/>
          <a:lstStyle/>
          <a:p>
            <a:endParaRPr lang="en-IN" altLang="en-US" dirty="0" smtClean="0"/>
          </a:p>
          <a:p>
            <a:r>
              <a:rPr lang="en-IN" altLang="en-US" dirty="0" smtClean="0"/>
              <a:t>No more retyping</a:t>
            </a:r>
          </a:p>
          <a:p>
            <a:r>
              <a:rPr lang="en-US" altLang="en-US" dirty="0" smtClean="0"/>
              <a:t>Quick digital searches</a:t>
            </a:r>
          </a:p>
          <a:p>
            <a:r>
              <a:rPr lang="en-US" altLang="en-US" dirty="0" smtClean="0"/>
              <a:t>Edit text</a:t>
            </a:r>
          </a:p>
          <a:p>
            <a:r>
              <a:rPr lang="en-US" altLang="en-US" dirty="0" smtClean="0"/>
              <a:t>Save space</a:t>
            </a:r>
          </a:p>
          <a:p>
            <a:r>
              <a:rPr lang="en-US" altLang="en-US" dirty="0" smtClean="0"/>
              <a:t>Accessibility</a:t>
            </a:r>
          </a:p>
          <a:p>
            <a:pPr>
              <a:buFont typeface="Arial" panose="020B0604020202020204" pitchFamily="34" charset="0"/>
              <a:buNone/>
            </a:pPr>
            <a:endParaRPr lang="en-IN" altLang="en-US" dirty="0" smtClean="0"/>
          </a:p>
        </p:txBody>
      </p:sp>
    </p:spTree>
    <p:extLst>
      <p:ext uri="{BB962C8B-B14F-4D97-AF65-F5344CB8AC3E}">
        <p14:creationId xmlns:p14="http://schemas.microsoft.com/office/powerpoint/2010/main" val="3070439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OCR Pipeline</a:t>
            </a:r>
            <a:endParaRPr lang="en-IN" sz="3200" b="1" dirty="0">
              <a:latin typeface="Arial" panose="020B0604020202020204" pitchFamily="34" charset="0"/>
              <a:cs typeface="Arial" panose="020B0604020202020204" pitchFamily="34" charset="0"/>
            </a:endParaRPr>
          </a:p>
        </p:txBody>
      </p:sp>
      <p:pic>
        <p:nvPicPr>
          <p:cNvPr id="5" name="Picture 6" descr="http://www.holehouse.org/mlclass/18_Application_Example_OCR_file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8610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390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Modules</a:t>
            </a:r>
            <a:endParaRPr lang="en-IN" sz="3200" b="1" dirty="0">
              <a:latin typeface="Arial" panose="020B0604020202020204" pitchFamily="34" charset="0"/>
              <a:cs typeface="Arial" panose="020B0604020202020204" pitchFamily="34" charset="0"/>
            </a:endParaRPr>
          </a:p>
        </p:txBody>
      </p:sp>
      <p:sp>
        <p:nvSpPr>
          <p:cNvPr id="6" name="TextBox 5"/>
          <p:cNvSpPr txBox="1"/>
          <p:nvPr/>
        </p:nvSpPr>
        <p:spPr>
          <a:xfrm>
            <a:off x="2057400" y="2514600"/>
            <a:ext cx="7162800" cy="3600450"/>
          </a:xfrm>
          <a:prstGeom prst="rect">
            <a:avLst/>
          </a:prstGeom>
          <a:noFill/>
        </p:spPr>
        <p:txBody>
          <a:bodyPr>
            <a:spAutoFit/>
          </a:bodyPr>
          <a:lstStyle/>
          <a:p>
            <a:pPr algn="just" eaLnBrk="1" hangingPunct="1">
              <a:lnSpc>
                <a:spcPct val="150000"/>
              </a:lnSpc>
              <a:defRPr/>
            </a:pPr>
            <a:r>
              <a:rPr lang="en-US" sz="2000" dirty="0">
                <a:latin typeface="Constantia" pitchFamily="18" charset="0"/>
                <a:cs typeface="Arial" pitchFamily="34" charset="0"/>
              </a:rPr>
              <a:t>The Modules that were identified in the Optical Character Recognition system are as follows:-</a:t>
            </a:r>
          </a:p>
          <a:p>
            <a:pPr algn="just" eaLnBrk="1" hangingPunct="1">
              <a:lnSpc>
                <a:spcPct val="150000"/>
              </a:lnSpc>
              <a:buFont typeface="Wingdings" pitchFamily="2" charset="2"/>
              <a:buChar char="Ø"/>
              <a:defRPr/>
            </a:pPr>
            <a:r>
              <a:rPr lang="en-US" sz="2000" dirty="0">
                <a:latin typeface="Constantia" pitchFamily="18" charset="0"/>
                <a:cs typeface="Arial" pitchFamily="34" charset="0"/>
              </a:rPr>
              <a:t> Document Processing</a:t>
            </a:r>
          </a:p>
          <a:p>
            <a:pPr algn="just" eaLnBrk="1" hangingPunct="1">
              <a:lnSpc>
                <a:spcPct val="150000"/>
              </a:lnSpc>
              <a:buFont typeface="Wingdings" pitchFamily="2" charset="2"/>
              <a:buChar char="Ø"/>
              <a:defRPr/>
            </a:pPr>
            <a:r>
              <a:rPr lang="en-US" sz="2000" dirty="0">
                <a:latin typeface="Constantia" pitchFamily="18" charset="0"/>
                <a:cs typeface="Arial" pitchFamily="34" charset="0"/>
              </a:rPr>
              <a:t>MATLAB Programming </a:t>
            </a:r>
            <a:endParaRPr lang="en-US" sz="2000" dirty="0">
              <a:latin typeface="Constantia" pitchFamily="18" charset="0"/>
              <a:cs typeface="Arial" pitchFamily="34" charset="0"/>
            </a:endParaRPr>
          </a:p>
          <a:p>
            <a:pPr algn="just" eaLnBrk="1" hangingPunct="1">
              <a:lnSpc>
                <a:spcPct val="150000"/>
              </a:lnSpc>
              <a:buFont typeface="Wingdings" pitchFamily="2" charset="2"/>
              <a:buChar char="Ø"/>
              <a:defRPr/>
            </a:pPr>
            <a:r>
              <a:rPr lang="en-US" sz="2000" dirty="0">
                <a:latin typeface="Constantia" pitchFamily="18" charset="0"/>
                <a:cs typeface="Arial" pitchFamily="34" charset="0"/>
              </a:rPr>
              <a:t> Document Recognition</a:t>
            </a:r>
          </a:p>
          <a:p>
            <a:pPr algn="just" eaLnBrk="1" hangingPunct="1">
              <a:lnSpc>
                <a:spcPct val="150000"/>
              </a:lnSpc>
              <a:buFont typeface="Wingdings" pitchFamily="2" charset="2"/>
              <a:buChar char="Ø"/>
              <a:defRPr/>
            </a:pPr>
            <a:r>
              <a:rPr lang="en-US" sz="2000" dirty="0">
                <a:latin typeface="Constantia" pitchFamily="18" charset="0"/>
                <a:cs typeface="Arial" pitchFamily="34" charset="0"/>
              </a:rPr>
              <a:t> Document Editing and </a:t>
            </a:r>
          </a:p>
          <a:p>
            <a:pPr algn="just" eaLnBrk="1" hangingPunct="1">
              <a:lnSpc>
                <a:spcPct val="150000"/>
              </a:lnSpc>
              <a:buFont typeface="Wingdings" pitchFamily="2" charset="2"/>
              <a:buChar char="Ø"/>
              <a:defRPr/>
            </a:pPr>
            <a:r>
              <a:rPr lang="en-US" sz="2000" dirty="0">
                <a:latin typeface="Constantia" pitchFamily="18" charset="0"/>
                <a:cs typeface="Arial" pitchFamily="34" charset="0"/>
              </a:rPr>
              <a:t> Document Searching</a:t>
            </a:r>
          </a:p>
          <a:p>
            <a:pPr eaLnBrk="1" hangingPunct="1">
              <a:defRPr/>
            </a:pPr>
            <a:endParaRPr lang="en-US" dirty="0">
              <a:latin typeface="+mn-lt"/>
            </a:endParaRPr>
          </a:p>
        </p:txBody>
      </p:sp>
    </p:spTree>
    <p:extLst>
      <p:ext uri="{BB962C8B-B14F-4D97-AF65-F5344CB8AC3E}">
        <p14:creationId xmlns:p14="http://schemas.microsoft.com/office/powerpoint/2010/main" val="3674991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Design of OCR</a:t>
            </a:r>
            <a:endParaRPr lang="en-IN" sz="3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879312"/>
            <a:ext cx="7952874" cy="4869107"/>
          </a:xfrm>
          <a:prstGeom prst="rect">
            <a:avLst/>
          </a:prstGeom>
        </p:spPr>
      </p:pic>
      <p:sp>
        <p:nvSpPr>
          <p:cNvPr id="3" name="Rectangle 2"/>
          <p:cNvSpPr/>
          <p:nvPr/>
        </p:nvSpPr>
        <p:spPr>
          <a:xfrm>
            <a:off x="6093125" y="1879312"/>
            <a:ext cx="3733800" cy="3304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45"/>
          <p:cNvSpPr txBox="1">
            <a:spLocks noChangeArrowheads="1"/>
          </p:cNvSpPr>
          <p:nvPr/>
        </p:nvSpPr>
        <p:spPr bwMode="auto">
          <a:xfrm>
            <a:off x="304800" y="2895600"/>
            <a:ext cx="3505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2000" dirty="0">
                <a:latin typeface="Constantia" panose="02030602050306030303" pitchFamily="18" charset="0"/>
              </a:rPr>
              <a:t>        </a:t>
            </a:r>
            <a:r>
              <a:rPr lang="en-US" altLang="en-US" sz="2000" dirty="0" smtClean="0">
                <a:latin typeface="Constantia" panose="02030602050306030303" pitchFamily="18" charset="0"/>
              </a:rPr>
              <a:t>The </a:t>
            </a:r>
            <a:r>
              <a:rPr lang="en-US" altLang="en-US" sz="2000" dirty="0">
                <a:latin typeface="Constantia" panose="02030602050306030303" pitchFamily="18" charset="0"/>
              </a:rPr>
              <a:t>design of our OCR system can be best explained with the following  diagram:-</a:t>
            </a:r>
          </a:p>
        </p:txBody>
      </p:sp>
    </p:spTree>
    <p:extLst>
      <p:ext uri="{BB962C8B-B14F-4D97-AF65-F5344CB8AC3E}">
        <p14:creationId xmlns:p14="http://schemas.microsoft.com/office/powerpoint/2010/main" val="3924297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Photo</a:t>
            </a:r>
            <a:r>
              <a:rPr lang="en-IN" dirty="0" smtClean="0"/>
              <a:t> </a:t>
            </a:r>
            <a:r>
              <a:rPr lang="en-IN" b="1" dirty="0" smtClean="0"/>
              <a:t>OCR</a:t>
            </a:r>
            <a:endParaRPr b="1" dirty="0"/>
          </a:p>
        </p:txBody>
      </p:sp>
      <p:sp>
        <p:nvSpPr>
          <p:cNvPr id="4" name="TextBox 3"/>
          <p:cNvSpPr txBox="1"/>
          <p:nvPr/>
        </p:nvSpPr>
        <p:spPr>
          <a:xfrm>
            <a:off x="1295400" y="4724400"/>
            <a:ext cx="3962400" cy="369332"/>
          </a:xfrm>
          <a:prstGeom prst="rect">
            <a:avLst/>
          </a:prstGeom>
          <a:noFill/>
        </p:spPr>
        <p:txBody>
          <a:bodyPr wrap="square" rtlCol="0">
            <a:spAutoFit/>
          </a:bodyPr>
          <a:lstStyle/>
          <a:p>
            <a:r>
              <a:rPr lang="en-IN" dirty="0" smtClean="0"/>
              <a:t>Optical </a:t>
            </a:r>
            <a:r>
              <a:rPr lang="en-IN" dirty="0"/>
              <a:t>C</a:t>
            </a:r>
            <a:r>
              <a:rPr lang="en-IN" dirty="0" smtClean="0"/>
              <a:t>haracter Recognition</a:t>
            </a:r>
            <a:endParaRPr lang="en-IN"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4008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Technology for Implementation</a:t>
            </a:r>
            <a:endParaRPr lang="en-IN" sz="3200" b="1" dirty="0">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2057400" y="2590800"/>
            <a:ext cx="8534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IN" altLang="en-US" b="1" dirty="0">
                <a:latin typeface="Arial" panose="020B0604020202020204" pitchFamily="34" charset="0"/>
              </a:rPr>
              <a:t>Technology used: -</a:t>
            </a:r>
            <a:r>
              <a:rPr lang="en-IN" altLang="en-US" dirty="0">
                <a:latin typeface="Arial" panose="020B0604020202020204" pitchFamily="34" charset="0"/>
              </a:rPr>
              <a:t> Machine learning</a:t>
            </a:r>
          </a:p>
          <a:p>
            <a:pPr eaLnBrk="1" hangingPunct="1">
              <a:spcBef>
                <a:spcPct val="0"/>
              </a:spcBef>
            </a:pPr>
            <a:r>
              <a:rPr lang="en-IN" altLang="en-US" b="1" dirty="0">
                <a:latin typeface="Arial" panose="020B0604020202020204" pitchFamily="34" charset="0"/>
              </a:rPr>
              <a:t>Tools:</a:t>
            </a:r>
            <a:r>
              <a:rPr lang="en-IN" altLang="en-US" dirty="0">
                <a:latin typeface="Arial" panose="020B0604020202020204" pitchFamily="34" charset="0"/>
              </a:rPr>
              <a:t> - MATLABs.</a:t>
            </a:r>
          </a:p>
          <a:p>
            <a:pPr eaLnBrk="1" hangingPunct="1">
              <a:spcBef>
                <a:spcPct val="0"/>
              </a:spcBef>
            </a:pPr>
            <a:r>
              <a:rPr lang="en-IN" altLang="en-US" b="1" dirty="0">
                <a:latin typeface="Arial" panose="020B0604020202020204" pitchFamily="34" charset="0"/>
              </a:rPr>
              <a:t>Operating system: -</a:t>
            </a:r>
            <a:r>
              <a:rPr lang="en-IN" altLang="en-US" dirty="0">
                <a:latin typeface="Arial" panose="020B0604020202020204" pitchFamily="34" charset="0"/>
              </a:rPr>
              <a:t>works on Windows OS (7 or higher).</a:t>
            </a:r>
          </a:p>
          <a:p>
            <a:pPr eaLnBrk="1" hangingPunct="1">
              <a:spcBef>
                <a:spcPct val="0"/>
              </a:spcBef>
            </a:pPr>
            <a:r>
              <a:rPr lang="en-IN" altLang="en-US" b="1" dirty="0">
                <a:latin typeface="Arial" panose="020B0604020202020204" pitchFamily="34" charset="0"/>
              </a:rPr>
              <a:t>Hardware: - </a:t>
            </a:r>
            <a:r>
              <a:rPr lang="en-IN" altLang="en-US" dirty="0">
                <a:latin typeface="Arial" panose="020B0604020202020204" pitchFamily="34" charset="0"/>
              </a:rPr>
              <a:t>Processor having minimum 512 GB of RAM, 300 MHz</a:t>
            </a:r>
          </a:p>
        </p:txBody>
      </p:sp>
    </p:spTree>
    <p:extLst>
      <p:ext uri="{BB962C8B-B14F-4D97-AF65-F5344CB8AC3E}">
        <p14:creationId xmlns:p14="http://schemas.microsoft.com/office/powerpoint/2010/main" val="844974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Conclusion</a:t>
            </a:r>
            <a:endParaRPr lang="en-IN" sz="3200" b="1" dirty="0">
              <a:latin typeface="Arial" panose="020B0604020202020204" pitchFamily="34" charset="0"/>
              <a:cs typeface="Arial" panose="020B0604020202020204" pitchFamily="34" charset="0"/>
            </a:endParaRPr>
          </a:p>
        </p:txBody>
      </p:sp>
      <p:sp>
        <p:nvSpPr>
          <p:cNvPr id="5" name="TextBox 4"/>
          <p:cNvSpPr txBox="1">
            <a:spLocks noChangeArrowheads="1"/>
          </p:cNvSpPr>
          <p:nvPr/>
        </p:nvSpPr>
        <p:spPr bwMode="auto">
          <a:xfrm>
            <a:off x="381000" y="2514600"/>
            <a:ext cx="541019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1800" dirty="0">
                <a:latin typeface="Arial" panose="020B0604020202020204" pitchFamily="34" charset="0"/>
              </a:rPr>
              <a:t>             </a:t>
            </a:r>
            <a:r>
              <a:rPr lang="en-US" altLang="en-US" sz="2000" dirty="0">
                <a:latin typeface="Constantia" panose="02030602050306030303" pitchFamily="18" charset="0"/>
              </a:rPr>
              <a:t>The Grid infrastructure used in the implementation of Optical Character Recognition system can be efficiently used to speed up the translation of image based documents into structured documents that are currently easy to discover, search and process.</a:t>
            </a:r>
          </a:p>
          <a:p>
            <a:pPr algn="just" eaLnBrk="1" hangingPunct="1">
              <a:lnSpc>
                <a:spcPct val="150000"/>
              </a:lnSpc>
              <a:spcBef>
                <a:spcPct val="0"/>
              </a:spcBef>
              <a:buFontTx/>
              <a:buNone/>
            </a:pPr>
            <a:endParaRPr lang="en-US" altLang="en-US" sz="2000" dirty="0">
              <a:latin typeface="Constantia" panose="02030602050306030303" pitchFamily="18" charset="0"/>
            </a:endParaRPr>
          </a:p>
          <a:p>
            <a:pPr algn="just" eaLnBrk="1" hangingPunct="1">
              <a:lnSpc>
                <a:spcPct val="150000"/>
              </a:lnSpc>
              <a:spcBef>
                <a:spcPct val="0"/>
              </a:spcBef>
              <a:buFontTx/>
              <a:buNone/>
            </a:pPr>
            <a:endParaRPr lang="en-US" altLang="en-US" sz="2000" dirty="0">
              <a:latin typeface="Constantia" panose="02030602050306030303" pitchFamily="18" charset="0"/>
            </a:endParaRPr>
          </a:p>
        </p:txBody>
      </p:sp>
      <p:sp>
        <p:nvSpPr>
          <p:cNvPr id="2" name="TextBox 1"/>
          <p:cNvSpPr txBox="1"/>
          <p:nvPr/>
        </p:nvSpPr>
        <p:spPr>
          <a:xfrm>
            <a:off x="5638800" y="2514600"/>
            <a:ext cx="5943600" cy="3785652"/>
          </a:xfrm>
          <a:prstGeom prst="rect">
            <a:avLst/>
          </a:prstGeom>
          <a:noFill/>
        </p:spPr>
        <p:txBody>
          <a:bodyPr wrap="square" rtlCol="0">
            <a:spAutoFit/>
          </a:bodyPr>
          <a:lstStyle/>
          <a:p>
            <a:pPr lvl="1">
              <a:spcBef>
                <a:spcPct val="0"/>
              </a:spcBef>
              <a:buFont typeface="Wingdings" panose="05000000000000000000" pitchFamily="2" charset="2"/>
              <a:buChar char="ü"/>
            </a:pPr>
            <a:r>
              <a:rPr lang="en-US" altLang="en-US" sz="2000" dirty="0">
                <a:latin typeface="Constantia" panose="02030602050306030303" pitchFamily="18" charset="0"/>
              </a:rPr>
              <a:t>The automated entry of data by OCR is one of the most attractive, labor reducing </a:t>
            </a:r>
            <a:r>
              <a:rPr lang="en-US" altLang="en-US" sz="2000" dirty="0" smtClean="0">
                <a:latin typeface="Constantia" panose="02030602050306030303" pitchFamily="18" charset="0"/>
              </a:rPr>
              <a:t>technology.</a:t>
            </a:r>
          </a:p>
          <a:p>
            <a:pPr lvl="1">
              <a:spcBef>
                <a:spcPct val="0"/>
              </a:spcBef>
              <a:buFont typeface="Wingdings" panose="05000000000000000000" pitchFamily="2" charset="2"/>
              <a:buChar char="ü"/>
            </a:pPr>
            <a:endParaRPr lang="en-IN" altLang="en-US" sz="2000" dirty="0">
              <a:latin typeface="Constantia" panose="02030602050306030303" pitchFamily="18" charset="0"/>
            </a:endParaRPr>
          </a:p>
          <a:p>
            <a:pPr lvl="1">
              <a:spcBef>
                <a:spcPct val="0"/>
              </a:spcBef>
              <a:buFont typeface="Wingdings" panose="05000000000000000000" pitchFamily="2" charset="2"/>
              <a:buChar char="ü"/>
            </a:pPr>
            <a:r>
              <a:rPr lang="en-US" altLang="en-US" sz="2000" dirty="0">
                <a:latin typeface="Constantia" panose="02030602050306030303" pitchFamily="18" charset="0"/>
              </a:rPr>
              <a:t>The recognition of new font characters by the system is very easy and quick. </a:t>
            </a:r>
            <a:endParaRPr lang="en-US" altLang="en-US" sz="2000" dirty="0" smtClean="0">
              <a:latin typeface="Constantia" panose="02030602050306030303" pitchFamily="18" charset="0"/>
            </a:endParaRPr>
          </a:p>
          <a:p>
            <a:pPr lvl="1">
              <a:spcBef>
                <a:spcPct val="0"/>
              </a:spcBef>
              <a:buFont typeface="Wingdings" panose="05000000000000000000" pitchFamily="2" charset="2"/>
              <a:buChar char="ü"/>
            </a:pPr>
            <a:endParaRPr lang="en-IN" altLang="en-US" sz="2000" dirty="0">
              <a:latin typeface="Constantia" panose="02030602050306030303" pitchFamily="18" charset="0"/>
            </a:endParaRPr>
          </a:p>
          <a:p>
            <a:pPr lvl="1">
              <a:spcBef>
                <a:spcPct val="0"/>
              </a:spcBef>
              <a:buFont typeface="Wingdings" panose="05000000000000000000" pitchFamily="2" charset="2"/>
              <a:buChar char="ü"/>
            </a:pPr>
            <a:r>
              <a:rPr lang="en-US" altLang="en-US" sz="2000" dirty="0">
                <a:latin typeface="Constantia" panose="02030602050306030303" pitchFamily="18" charset="0"/>
              </a:rPr>
              <a:t>We can edit the information of the documents more conveniently and we can reuse the edited information as and when required</a:t>
            </a:r>
            <a:r>
              <a:rPr lang="en-US" altLang="en-US" sz="2000" dirty="0" smtClean="0">
                <a:latin typeface="Constantia" panose="02030602050306030303" pitchFamily="18" charset="0"/>
              </a:rPr>
              <a:t>.</a:t>
            </a:r>
          </a:p>
          <a:p>
            <a:pPr lvl="1">
              <a:spcBef>
                <a:spcPct val="0"/>
              </a:spcBef>
              <a:buFont typeface="Wingdings" panose="05000000000000000000" pitchFamily="2" charset="2"/>
              <a:buChar char="ü"/>
            </a:pPr>
            <a:endParaRPr lang="en-IN" altLang="en-US" sz="2000" dirty="0">
              <a:latin typeface="Constantia" panose="02030602050306030303" pitchFamily="18" charset="0"/>
            </a:endParaRPr>
          </a:p>
          <a:p>
            <a:pPr lvl="1">
              <a:spcBef>
                <a:spcPct val="0"/>
              </a:spcBef>
              <a:buFont typeface="Wingdings" panose="05000000000000000000" pitchFamily="2" charset="2"/>
              <a:buChar char="ü"/>
            </a:pPr>
            <a:r>
              <a:rPr lang="en-US" altLang="en-US" sz="2000" dirty="0">
                <a:latin typeface="Constantia" panose="02030602050306030303" pitchFamily="18" charset="0"/>
              </a:rPr>
              <a:t>The extension to software other than editing and searching is topic for future works.</a:t>
            </a:r>
            <a:endParaRPr lang="en-IN" altLang="en-US" sz="2000" dirty="0">
              <a:latin typeface="Constantia" panose="02030602050306030303" pitchFamily="18" charset="0"/>
            </a:endParaRPr>
          </a:p>
        </p:txBody>
      </p:sp>
    </p:spTree>
    <p:extLst>
      <p:ext uri="{BB962C8B-B14F-4D97-AF65-F5344CB8AC3E}">
        <p14:creationId xmlns:p14="http://schemas.microsoft.com/office/powerpoint/2010/main" val="141319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Future Work</a:t>
            </a:r>
            <a:endParaRPr lang="en-IN" sz="3200" b="1"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2057400" y="2209800"/>
            <a:ext cx="6858000" cy="4449763"/>
          </a:xfrm>
        </p:spPr>
        <p:txBody>
          <a:bodyPr>
            <a:normAutofit lnSpcReduction="10000"/>
          </a:bodyPr>
          <a:lstStyle/>
          <a:p>
            <a:r>
              <a:rPr lang="en-US" altLang="en-US" sz="2800" dirty="0" smtClean="0"/>
              <a:t>Training and recognition speeds can be increased greater and greater by making it more user-friendly.</a:t>
            </a:r>
            <a:endParaRPr lang="en-IN" altLang="en-US" sz="2800" dirty="0" smtClean="0"/>
          </a:p>
          <a:p>
            <a:r>
              <a:rPr lang="en-US" altLang="en-US" sz="2800" dirty="0" smtClean="0"/>
              <a:t>Many applications exist where it would be desirable to read handwritten entries. Reading handwriting is a very difficult task considering the diversities that exist in ordinary penmanship. However, progress is being made.</a:t>
            </a:r>
            <a:endParaRPr lang="en-IN" altLang="en-US" sz="2800" dirty="0" smtClean="0"/>
          </a:p>
          <a:p>
            <a:endParaRPr lang="en-IN" altLang="en-US" sz="2800" dirty="0" smtClean="0"/>
          </a:p>
        </p:txBody>
      </p:sp>
    </p:spTree>
    <p:extLst>
      <p:ext uri="{BB962C8B-B14F-4D97-AF65-F5344CB8AC3E}">
        <p14:creationId xmlns:p14="http://schemas.microsoft.com/office/powerpoint/2010/main" val="3823364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75" y="28956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30480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4191000" y="32509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Thank you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5286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352800"/>
            <a:ext cx="7391400" cy="313932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400" b="1" dirty="0" smtClean="0">
                <a:latin typeface="Arial" panose="020B0604020202020204" pitchFamily="34" charset="0"/>
                <a:cs typeface="Arial" panose="020B0604020202020204" pitchFamily="34" charset="0"/>
              </a:rPr>
              <a:t>Aishwarya Mohbansi    		1</a:t>
            </a:r>
          </a:p>
          <a:p>
            <a:pPr marL="342900" indent="-342900">
              <a:lnSpc>
                <a:spcPct val="150000"/>
              </a:lnSpc>
              <a:buFont typeface="Wingdings" panose="05000000000000000000" pitchFamily="2" charset="2"/>
              <a:buChar char="q"/>
            </a:pPr>
            <a:r>
              <a:rPr lang="en-IN" sz="2400" b="1" dirty="0">
                <a:latin typeface="Arial" panose="020B0604020202020204" pitchFamily="34" charset="0"/>
                <a:cs typeface="Arial" panose="020B0604020202020204" pitchFamily="34" charset="0"/>
              </a:rPr>
              <a:t>Kalyani </a:t>
            </a:r>
            <a:r>
              <a:rPr lang="en-IN" sz="2400" b="1" dirty="0" smtClean="0">
                <a:latin typeface="Arial" panose="020B0604020202020204" pitchFamily="34" charset="0"/>
                <a:cs typeface="Arial" panose="020B0604020202020204" pitchFamily="34" charset="0"/>
              </a:rPr>
              <a:t>Uttarwar			13</a:t>
            </a:r>
            <a:endParaRPr lang="en-IN" sz="2400" b="1"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IN" sz="2400" b="1" dirty="0" smtClean="0">
                <a:latin typeface="Arial" panose="020B0604020202020204" pitchFamily="34" charset="0"/>
                <a:cs typeface="Arial" panose="020B0604020202020204" pitchFamily="34" charset="0"/>
              </a:rPr>
              <a:t>Aniruddha Tapas			38</a:t>
            </a:r>
          </a:p>
          <a:p>
            <a:pPr marL="342900" indent="-342900">
              <a:lnSpc>
                <a:spcPct val="150000"/>
              </a:lnSpc>
              <a:buFont typeface="Wingdings" panose="05000000000000000000" pitchFamily="2" charset="2"/>
              <a:buChar char="q"/>
            </a:pPr>
            <a:r>
              <a:rPr lang="en-IN" sz="2400" b="1" dirty="0" smtClean="0">
                <a:latin typeface="Arial" panose="020B0604020202020204" pitchFamily="34" charset="0"/>
                <a:cs typeface="Arial" panose="020B0604020202020204" pitchFamily="34" charset="0"/>
              </a:rPr>
              <a:t>Arjun Sangitrao				41</a:t>
            </a:r>
          </a:p>
          <a:p>
            <a:pPr marL="342900" indent="-342900">
              <a:lnSpc>
                <a:spcPct val="150000"/>
              </a:lnSpc>
              <a:buFont typeface="Wingdings" panose="05000000000000000000" pitchFamily="2" charset="2"/>
              <a:buChar char="q"/>
            </a:pPr>
            <a:r>
              <a:rPr lang="en-IN" sz="2400" b="1" dirty="0" smtClean="0">
                <a:latin typeface="Arial" panose="020B0604020202020204" pitchFamily="34" charset="0"/>
                <a:cs typeface="Arial" panose="020B0604020202020204" pitchFamily="34" charset="0"/>
              </a:rPr>
              <a:t>Rakesh Chandra			67</a:t>
            </a:r>
          </a:p>
          <a:p>
            <a:endParaRPr lang="en-IN" dirty="0"/>
          </a:p>
        </p:txBody>
      </p:sp>
      <p:sp>
        <p:nvSpPr>
          <p:cNvPr id="6" name="TextBox 5"/>
          <p:cNvSpPr txBox="1"/>
          <p:nvPr/>
        </p:nvSpPr>
        <p:spPr>
          <a:xfrm>
            <a:off x="2133600" y="2667000"/>
            <a:ext cx="21336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Name</a:t>
            </a:r>
            <a:endParaRPr lang="en-IN" sz="3200" b="1" dirty="0">
              <a:latin typeface="Arial" panose="020B0604020202020204" pitchFamily="34" charset="0"/>
              <a:cs typeface="Arial" panose="020B0604020202020204" pitchFamily="34" charset="0"/>
            </a:endParaRPr>
          </a:p>
        </p:txBody>
      </p:sp>
      <p:sp>
        <p:nvSpPr>
          <p:cNvPr id="7" name="TextBox 6"/>
          <p:cNvSpPr txBox="1"/>
          <p:nvPr/>
        </p:nvSpPr>
        <p:spPr>
          <a:xfrm>
            <a:off x="7391400" y="2666999"/>
            <a:ext cx="21336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Roll no.</a:t>
            </a:r>
            <a:endParaRPr lang="en-IN" sz="3200" b="1" dirty="0">
              <a:latin typeface="Arial" panose="020B0604020202020204" pitchFamily="34" charset="0"/>
              <a:cs typeface="Arial" panose="020B0604020202020204" pitchFamily="34" charset="0"/>
            </a:endParaRPr>
          </a:p>
        </p:txBody>
      </p:sp>
      <p:sp>
        <p:nvSpPr>
          <p:cNvPr id="5" name="Rectangle 4"/>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TextBox 14"/>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Team Members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Introduction</a:t>
            </a:r>
            <a:endParaRPr lang="en-IN" sz="3200" b="1" dirty="0">
              <a:latin typeface="Arial" panose="020B0604020202020204" pitchFamily="34" charset="0"/>
              <a:cs typeface="Arial" panose="020B0604020202020204" pitchFamily="34" charset="0"/>
            </a:endParaRPr>
          </a:p>
        </p:txBody>
      </p:sp>
      <p:sp>
        <p:nvSpPr>
          <p:cNvPr id="11" name="TextBox 10"/>
          <p:cNvSpPr txBox="1"/>
          <p:nvPr/>
        </p:nvSpPr>
        <p:spPr>
          <a:xfrm>
            <a:off x="1066800" y="3048000"/>
            <a:ext cx="9677400" cy="2308324"/>
          </a:xfrm>
          <a:prstGeom prst="rect">
            <a:avLst/>
          </a:prstGeom>
          <a:noFill/>
        </p:spPr>
        <p:txBody>
          <a:bodyPr wrap="square">
            <a:spAutoFit/>
          </a:bodyPr>
          <a:lstStyle/>
          <a:p>
            <a:pPr marL="285750" indent="-285750" eaLnBrk="1" hangingPunct="1">
              <a:buFont typeface="Arial" panose="020B0604020202020204" pitchFamily="34" charset="0"/>
              <a:buChar char="•"/>
              <a:defRPr/>
            </a:pPr>
            <a:r>
              <a:rPr lang="en-IN" altLang="en-US" sz="2000" dirty="0"/>
              <a:t>Photo OCR stands for </a:t>
            </a:r>
            <a:r>
              <a:rPr lang="en-IN" altLang="en-US" sz="2400" b="1" dirty="0">
                <a:solidFill>
                  <a:schemeClr val="accent1">
                    <a:lumMod val="40000"/>
                    <a:lumOff val="60000"/>
                  </a:schemeClr>
                </a:solidFill>
              </a:rPr>
              <a:t>Photo Optical Character Recognition</a:t>
            </a:r>
            <a:r>
              <a:rPr lang="en-IN" altLang="en-US" sz="2000" dirty="0"/>
              <a:t>.</a:t>
            </a:r>
          </a:p>
          <a:p>
            <a:pPr marL="285750" indent="-285750" eaLnBrk="1" hangingPunct="1">
              <a:buFont typeface="Arial" panose="020B0604020202020204" pitchFamily="34" charset="0"/>
              <a:buChar char="•"/>
              <a:defRPr/>
            </a:pPr>
            <a:endParaRPr lang="en-IN" altLang="en-US" sz="2000" dirty="0"/>
          </a:p>
          <a:p>
            <a:pPr marL="285750" indent="-285750" eaLnBrk="1" hangingPunct="1">
              <a:buFont typeface="Arial" panose="020B0604020202020204" pitchFamily="34" charset="0"/>
              <a:buChar char="•"/>
              <a:defRPr/>
            </a:pPr>
            <a:r>
              <a:rPr lang="en-IN" altLang="en-US" sz="2000" dirty="0"/>
              <a:t> With the growth of digital photography and more recently the growth of camera in our cell phones we now have tons of visual pictures that we take all over the place. And one of the things that generates curiosity is how to get our computers to understand the content of these pictures a little bit better.</a:t>
            </a:r>
            <a:endParaRPr lang="en-IN" sz="2000" dirty="0"/>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Problem Definition</a:t>
            </a:r>
            <a:endParaRPr lang="en-IN" sz="3200" b="1" dirty="0">
              <a:latin typeface="Arial" panose="020B0604020202020204" pitchFamily="34" charset="0"/>
              <a:cs typeface="Arial" panose="020B0604020202020204" pitchFamily="34" charset="0"/>
            </a:endParaRPr>
          </a:p>
        </p:txBody>
      </p:sp>
      <p:sp>
        <p:nvSpPr>
          <p:cNvPr id="5" name="Rectangle 3"/>
          <p:cNvSpPr>
            <a:spLocks noChangeArrowheads="1"/>
          </p:cNvSpPr>
          <p:nvPr/>
        </p:nvSpPr>
        <p:spPr bwMode="auto">
          <a:xfrm>
            <a:off x="1752600" y="2514600"/>
            <a:ext cx="8077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endParaRPr lang="en-IN" altLang="en-US" sz="2000" dirty="0">
              <a:latin typeface="Arial" panose="020B0604020202020204" pitchFamily="34" charset="0"/>
            </a:endParaRPr>
          </a:p>
          <a:p>
            <a:pPr algn="just" eaLnBrk="1" hangingPunct="1">
              <a:lnSpc>
                <a:spcPct val="150000"/>
              </a:lnSpc>
              <a:spcBef>
                <a:spcPct val="0"/>
              </a:spcBef>
              <a:buFontTx/>
              <a:buNone/>
            </a:pPr>
            <a:r>
              <a:rPr lang="en-IN" altLang="en-US" sz="2000" dirty="0">
                <a:latin typeface="Arial" panose="020B0604020202020204" pitchFamily="34" charset="0"/>
              </a:rPr>
              <a:t>	The Photo OCR problem focuses on how to get computers to read the text to the purest in images that we take. And after it successfully does that it then it'll come up with these transcriptions of what is the text that appears in the image.</a:t>
            </a:r>
          </a:p>
          <a:p>
            <a:pPr algn="just" eaLnBrk="1" hangingPunct="1">
              <a:lnSpc>
                <a:spcPct val="150000"/>
              </a:lnSpc>
              <a:spcBef>
                <a:spcPct val="0"/>
              </a:spcBef>
              <a:buFontTx/>
              <a:buNone/>
            </a:pPr>
            <a:endParaRPr lang="en-US" altLang="en-US" sz="2000" dirty="0">
              <a:latin typeface="Constantia" panose="02030602050306030303" pitchFamily="18" charset="0"/>
            </a:endParaRPr>
          </a:p>
        </p:txBody>
      </p:sp>
    </p:spTree>
    <p:extLst>
      <p:ext uri="{BB962C8B-B14F-4D97-AF65-F5344CB8AC3E}">
        <p14:creationId xmlns:p14="http://schemas.microsoft.com/office/powerpoint/2010/main" val="1055125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1077218"/>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What is Photo OCR ?</a:t>
            </a:r>
          </a:p>
          <a:p>
            <a:endParaRPr lang="en-IN" sz="3200" b="1" dirty="0">
              <a:latin typeface="Arial" panose="020B0604020202020204" pitchFamily="34" charset="0"/>
              <a:cs typeface="Arial" panose="020B0604020202020204" pitchFamily="34" charset="0"/>
            </a:endParaRPr>
          </a:p>
        </p:txBody>
      </p:sp>
      <p:sp>
        <p:nvSpPr>
          <p:cNvPr id="5" name="Rectangle 3"/>
          <p:cNvSpPr>
            <a:spLocks noChangeArrowheads="1"/>
          </p:cNvSpPr>
          <p:nvPr/>
        </p:nvSpPr>
        <p:spPr bwMode="auto">
          <a:xfrm>
            <a:off x="1676400" y="2362200"/>
            <a:ext cx="815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buFont typeface="Arial" panose="020B0604020202020204" pitchFamily="34" charset="0"/>
              <a:buChar char="•"/>
              <a:defRPr/>
            </a:pPr>
            <a:r>
              <a:rPr lang="en-US" altLang="en-US" dirty="0" smtClean="0">
                <a:latin typeface="Constantia" panose="02030602050306030303" pitchFamily="18" charset="0"/>
                <a:cs typeface="Arial" panose="020B0604020202020204" pitchFamily="34" charset="0"/>
              </a:rPr>
              <a:t> </a:t>
            </a:r>
            <a:r>
              <a:rPr lang="en-US" altLang="en-US" sz="2000" dirty="0" smtClean="0">
                <a:latin typeface="Constantia" panose="02030602050306030303" pitchFamily="18" charset="0"/>
                <a:cs typeface="Arial" panose="020B0604020202020204" pitchFamily="34" charset="0"/>
              </a:rPr>
              <a:t>OCR stands for </a:t>
            </a:r>
            <a:r>
              <a:rPr lang="en-US" altLang="en-US" sz="2400" dirty="0" smtClean="0">
                <a:solidFill>
                  <a:schemeClr val="accent1">
                    <a:lumMod val="40000"/>
                    <a:lumOff val="60000"/>
                  </a:schemeClr>
                </a:solidFill>
                <a:latin typeface="Constantia" panose="02030602050306030303" pitchFamily="18" charset="0"/>
                <a:cs typeface="Arial" panose="020B0604020202020204" pitchFamily="34" charset="0"/>
              </a:rPr>
              <a:t>Optical Character Recognition</a:t>
            </a:r>
            <a:r>
              <a:rPr lang="en-US" altLang="en-US" sz="2000" dirty="0" smtClean="0">
                <a:latin typeface="Constantia" panose="02030602050306030303" pitchFamily="18" charset="0"/>
                <a:cs typeface="Arial" panose="020B0604020202020204" pitchFamily="34" charset="0"/>
              </a:rPr>
              <a:t>. It is one such system that allows us to scan printed, typewritten text (numerals, letters or symbols) and/or convert scanned image into a computer process able to format either in the form of a plain text or a word document.</a:t>
            </a:r>
          </a:p>
          <a:p>
            <a:pPr algn="just" eaLnBrk="1" hangingPunct="1">
              <a:lnSpc>
                <a:spcPct val="150000"/>
              </a:lnSpc>
              <a:defRPr/>
            </a:pPr>
            <a:endParaRPr lang="en-US" altLang="en-US" sz="2000" dirty="0" smtClean="0">
              <a:latin typeface="Constantia" panose="02030602050306030303" pitchFamily="18" charset="0"/>
              <a:cs typeface="Arial" panose="020B0604020202020204" pitchFamily="34" charset="0"/>
            </a:endParaRPr>
          </a:p>
          <a:p>
            <a:pPr algn="just" eaLnBrk="1" hangingPunct="1">
              <a:lnSpc>
                <a:spcPct val="150000"/>
              </a:lnSpc>
              <a:buFont typeface="Arial" panose="020B0604020202020204" pitchFamily="34" charset="0"/>
              <a:buChar char="•"/>
              <a:defRPr/>
            </a:pPr>
            <a:r>
              <a:rPr lang="en-US" altLang="en-US" sz="2000" dirty="0" smtClean="0">
                <a:latin typeface="Constantia" panose="02030602050306030303" pitchFamily="18" charset="0"/>
                <a:cs typeface="Arial" panose="020B0604020202020204" pitchFamily="34" charset="0"/>
              </a:rPr>
              <a:t> Later the converted documents can be edited, used or reused in other documents. Thus the documents become editable.</a:t>
            </a:r>
            <a:endParaRPr lang="en-IN" altLang="en-US" sz="2000" dirty="0" smtClean="0"/>
          </a:p>
        </p:txBody>
      </p:sp>
    </p:spTree>
    <p:extLst>
      <p:ext uri="{BB962C8B-B14F-4D97-AF65-F5344CB8AC3E}">
        <p14:creationId xmlns:p14="http://schemas.microsoft.com/office/powerpoint/2010/main" val="3226884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2057400" y="888712"/>
            <a:ext cx="609600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…Continued.</a:t>
            </a:r>
            <a:endParaRPr lang="en-IN" sz="3200" b="1" dirty="0">
              <a:latin typeface="Arial" panose="020B0604020202020204" pitchFamily="34" charset="0"/>
              <a:cs typeface="Arial" panose="020B0604020202020204" pitchFamily="34" charset="0"/>
            </a:endParaRPr>
          </a:p>
        </p:txBody>
      </p:sp>
      <p:sp>
        <p:nvSpPr>
          <p:cNvPr id="5" name="TextBox 2"/>
          <p:cNvSpPr txBox="1">
            <a:spLocks noChangeArrowheads="1"/>
          </p:cNvSpPr>
          <p:nvPr/>
        </p:nvSpPr>
        <p:spPr bwMode="auto">
          <a:xfrm>
            <a:off x="2065421" y="2514600"/>
            <a:ext cx="7467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US" altLang="en-US" sz="2000" dirty="0">
                <a:latin typeface="Constantia" panose="02030602050306030303" pitchFamily="18" charset="0"/>
                <a:cs typeface="Arial" panose="020B0604020202020204" pitchFamily="34" charset="0"/>
              </a:rPr>
              <a:t> OCR is used when recreating a similar document in paper as a document in electronic form takes more time.</a:t>
            </a:r>
            <a:r>
              <a:rPr lang="en-US" altLang="en-US" sz="2000" dirty="0">
                <a:latin typeface="Constantia" panose="02030602050306030303" pitchFamily="18" charset="0"/>
              </a:rPr>
              <a:t> </a:t>
            </a:r>
          </a:p>
          <a:p>
            <a:pPr algn="just" eaLnBrk="1" hangingPunct="1">
              <a:lnSpc>
                <a:spcPct val="150000"/>
              </a:lnSpc>
              <a:spcBef>
                <a:spcPct val="0"/>
              </a:spcBef>
              <a:buFont typeface="Wingdings" panose="05000000000000000000" pitchFamily="2" charset="2"/>
              <a:buChar char="ü"/>
            </a:pPr>
            <a:endParaRPr lang="en-US" altLang="en-US" sz="2000" dirty="0">
              <a:latin typeface="Constantia" panose="02030602050306030303" pitchFamily="18" charset="0"/>
              <a:cs typeface="Arial" panose="020B0604020202020204" pitchFamily="34" charset="0"/>
            </a:endParaRPr>
          </a:p>
          <a:p>
            <a:pPr algn="just" eaLnBrk="1" hangingPunct="1">
              <a:lnSpc>
                <a:spcPct val="150000"/>
              </a:lnSpc>
              <a:spcBef>
                <a:spcPct val="0"/>
              </a:spcBef>
            </a:pPr>
            <a:r>
              <a:rPr lang="en-US" altLang="en-US" sz="2000" dirty="0">
                <a:latin typeface="Constantia" panose="02030602050306030303" pitchFamily="18" charset="0"/>
                <a:cs typeface="Arial" panose="020B0604020202020204" pitchFamily="34" charset="0"/>
              </a:rPr>
              <a:t>The converted text files take less space than the original image file and can be indexed. Hence the use of OCR adds an advantage to the user who had to deal with conversion of great amount of paper works in to electronic form.</a:t>
            </a:r>
          </a:p>
          <a:p>
            <a:pPr algn="just" eaLnBrk="1" hangingPunct="1">
              <a:lnSpc>
                <a:spcPct val="150000"/>
              </a:lnSpc>
              <a:spcBef>
                <a:spcPct val="0"/>
              </a:spcBef>
              <a:buFontTx/>
              <a:buNone/>
            </a:pPr>
            <a:endParaRPr lang="en-US" altLang="en-US" sz="2000" dirty="0">
              <a:latin typeface="Constantia" panose="02030602050306030303" pitchFamily="18" charset="0"/>
              <a:cs typeface="Arial" panose="020B0604020202020204" pitchFamily="34" charset="0"/>
            </a:endParaRPr>
          </a:p>
        </p:txBody>
      </p:sp>
    </p:spTree>
    <p:extLst>
      <p:ext uri="{BB962C8B-B14F-4D97-AF65-F5344CB8AC3E}">
        <p14:creationId xmlns:p14="http://schemas.microsoft.com/office/powerpoint/2010/main" val="917761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447800" y="2857500"/>
            <a:ext cx="1828414" cy="1447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828800"/>
            <a:ext cx="2895600" cy="2857500"/>
          </a:xfrm>
          <a:prstGeom prst="rect">
            <a:avLst/>
          </a:prstGeom>
        </p:spPr>
      </p:pic>
      <p:cxnSp>
        <p:nvCxnSpPr>
          <p:cNvPr id="5" name="Straight Connector 4"/>
          <p:cNvCxnSpPr>
            <a:endCxn id="18" idx="1"/>
          </p:cNvCxnSpPr>
          <p:nvPr/>
        </p:nvCxnSpPr>
        <p:spPr>
          <a:xfrm flipV="1">
            <a:off x="3226279" y="1855578"/>
            <a:ext cx="1828800" cy="1714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200400" y="1866900"/>
            <a:ext cx="4724400" cy="1714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00400" y="4054056"/>
            <a:ext cx="1828800" cy="594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00400" y="4054056"/>
            <a:ext cx="4724400" cy="594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055079" y="1817478"/>
            <a:ext cx="2895600" cy="762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p:cNvSpPr/>
          <p:nvPr/>
        </p:nvSpPr>
        <p:spPr>
          <a:xfrm>
            <a:off x="5029200" y="4591050"/>
            <a:ext cx="2895600" cy="762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5055079" y="1816335"/>
            <a:ext cx="2895600" cy="762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5029200" y="4590669"/>
            <a:ext cx="2895600" cy="762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4260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33333E-6 -1.85185E-6 L -0.00208 0.40718 " pathEditMode="relative" rAng="0" ptsTypes="AA">
                                      <p:cBhvr>
                                        <p:cTn id="6" dur="2000" fill="hold"/>
                                        <p:tgtEl>
                                          <p:spTgt spid="18"/>
                                        </p:tgtEl>
                                        <p:attrNameLst>
                                          <p:attrName>ppt_x</p:attrName>
                                          <p:attrName>ppt_y</p:attrName>
                                        </p:attrNameLst>
                                      </p:cBhvr>
                                      <p:rCtr x="-104" y="20347"/>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0 1.11022E-16 L 0.00208 -0.4044 " pathEditMode="relative" rAng="0" ptsTypes="AA">
                                      <p:cBhvr>
                                        <p:cTn id="9" dur="2000" fill="hold"/>
                                        <p:tgtEl>
                                          <p:spTgt spid="49"/>
                                        </p:tgtEl>
                                        <p:attrNameLst>
                                          <p:attrName>ppt_x</p:attrName>
                                          <p:attrName>ppt_y</p:attrName>
                                        </p:attrNameLst>
                                      </p:cBhvr>
                                      <p:rCtr x="0" y="-20231"/>
                                    </p:animMotion>
                                  </p:childTnLst>
                                </p:cTn>
                              </p:par>
                            </p:childTnLst>
                          </p:cTn>
                        </p:par>
                        <p:par>
                          <p:cTn id="10" fill="hold">
                            <p:stCondLst>
                              <p:cond delay="4000"/>
                            </p:stCondLst>
                            <p:childTnLst>
                              <p:par>
                                <p:cTn id="11" presetID="42" presetClass="path" presetSubtype="0" accel="50000" decel="50000" fill="hold" grpId="0" nodeType="afterEffect">
                                  <p:stCondLst>
                                    <p:cond delay="0"/>
                                  </p:stCondLst>
                                  <p:childTnLst>
                                    <p:animMotion origin="layout" path="M -3.33333E-6 -3.7037E-7 L -0.00208 0.40718 " pathEditMode="relative" rAng="0" ptsTypes="AA">
                                      <p:cBhvr>
                                        <p:cTn id="12" dur="2000" fill="hold"/>
                                        <p:tgtEl>
                                          <p:spTgt spid="50"/>
                                        </p:tgtEl>
                                        <p:attrNameLst>
                                          <p:attrName>ppt_x</p:attrName>
                                          <p:attrName>ppt_y</p:attrName>
                                        </p:attrNameLst>
                                      </p:cBhvr>
                                      <p:rCtr x="-104" y="20347"/>
                                    </p:animMotion>
                                  </p:childTnLst>
                                </p:cTn>
                              </p:par>
                            </p:childTnLst>
                          </p:cTn>
                        </p:par>
                        <p:par>
                          <p:cTn id="13" fill="hold">
                            <p:stCondLst>
                              <p:cond delay="6000"/>
                            </p:stCondLst>
                            <p:childTnLst>
                              <p:par>
                                <p:cTn id="14" presetID="42" presetClass="path" presetSubtype="0" accel="50000" decel="50000" fill="hold" grpId="0" nodeType="afterEffect">
                                  <p:stCondLst>
                                    <p:cond delay="0"/>
                                  </p:stCondLst>
                                  <p:childTnLst>
                                    <p:animMotion origin="layout" path="M 0 1.11022E-16 L 0.00208 -0.4044 " pathEditMode="relative" rAng="0" ptsTypes="AA">
                                      <p:cBhvr>
                                        <p:cTn id="15" dur="2000" fill="hold"/>
                                        <p:tgtEl>
                                          <p:spTgt spid="51"/>
                                        </p:tgtEl>
                                        <p:attrNameLst>
                                          <p:attrName>ppt_x</p:attrName>
                                          <p:attrName>ppt_y</p:attrName>
                                        </p:attrNameLst>
                                      </p:cBhvr>
                                      <p:rCtr x="104" y="-20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9" grpId="0" animBg="1"/>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33400"/>
            <a:ext cx="12189125" cy="129540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75" y="685800"/>
            <a:ext cx="121920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 y="2209800"/>
            <a:ext cx="3992880" cy="3835065"/>
          </a:xfrm>
          <a:prstGeom prst="rect">
            <a:avLst/>
          </a:prstGeom>
        </p:spPr>
      </p:pic>
      <p:sp>
        <p:nvSpPr>
          <p:cNvPr id="2" name="Rectangle 1"/>
          <p:cNvSpPr/>
          <p:nvPr/>
        </p:nvSpPr>
        <p:spPr>
          <a:xfrm>
            <a:off x="533400" y="3352800"/>
            <a:ext cx="2590800" cy="5334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3" name="Rectangle 2"/>
          <p:cNvSpPr/>
          <p:nvPr/>
        </p:nvSpPr>
        <p:spPr>
          <a:xfrm>
            <a:off x="515112" y="3962400"/>
            <a:ext cx="3523488" cy="11430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209799"/>
            <a:ext cx="4267200" cy="3835065"/>
          </a:xfrm>
          <a:prstGeom prst="rect">
            <a:avLst/>
          </a:prstGeom>
        </p:spPr>
      </p:pic>
      <p:sp>
        <p:nvSpPr>
          <p:cNvPr id="11" name="Right Arrow 10"/>
          <p:cNvSpPr/>
          <p:nvPr/>
        </p:nvSpPr>
        <p:spPr>
          <a:xfrm>
            <a:off x="4518660" y="3962400"/>
            <a:ext cx="17526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12" name="Table 11"/>
          <p:cNvGraphicFramePr>
            <a:graphicFrameLocks noGrp="1"/>
          </p:cNvGraphicFramePr>
          <p:nvPr>
            <p:extLst>
              <p:ext uri="{D42A27DB-BD31-4B8C-83A1-F6EECF244321}">
                <p14:modId xmlns:p14="http://schemas.microsoft.com/office/powerpoint/2010/main" val="3194590886"/>
              </p:ext>
            </p:extLst>
          </p:nvPr>
        </p:nvGraphicFramePr>
        <p:xfrm>
          <a:off x="6781801" y="3352800"/>
          <a:ext cx="2714410" cy="515112"/>
        </p:xfrm>
        <a:graphic>
          <a:graphicData uri="http://schemas.openxmlformats.org/drawingml/2006/table">
            <a:tbl>
              <a:tblPr firstRow="1" bandRow="1">
                <a:tableStyleId>{00A15C55-8517-42AA-B614-E9B94910E393}</a:tableStyleId>
              </a:tblPr>
              <a:tblGrid>
                <a:gridCol w="533399"/>
                <a:gridCol w="228600"/>
                <a:gridCol w="533400"/>
                <a:gridCol w="457200"/>
                <a:gridCol w="381000"/>
                <a:gridCol w="580811"/>
              </a:tblGrid>
              <a:tr h="515112">
                <a:tc>
                  <a:txBody>
                    <a:bodyPr/>
                    <a:lstStyle/>
                    <a:p>
                      <a:endParaRPr lang="en-IN" dirty="0">
                        <a:ln>
                          <a:solidFill>
                            <a:srgbClr val="00B050"/>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rgbClr val="00B050"/>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rgbClr val="00B050"/>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rgbClr val="00B050"/>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rgbClr val="00B050"/>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rgbClr val="00B050"/>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50005650"/>
              </p:ext>
            </p:extLst>
          </p:nvPr>
        </p:nvGraphicFramePr>
        <p:xfrm>
          <a:off x="6781800" y="3962400"/>
          <a:ext cx="3733800" cy="1143000"/>
        </p:xfrm>
        <a:graphic>
          <a:graphicData uri="http://schemas.openxmlformats.org/drawingml/2006/table">
            <a:tbl>
              <a:tblPr firstRow="1" bandRow="1">
                <a:tableStyleId>{5C22544A-7EE6-4342-B048-85BDC9FD1C3A}</a:tableStyleId>
              </a:tblPr>
              <a:tblGrid>
                <a:gridCol w="1004263"/>
                <a:gridCol w="862637"/>
                <a:gridCol w="991388"/>
                <a:gridCol w="875512"/>
              </a:tblGrid>
              <a:tr h="1143000">
                <a:tc>
                  <a:txBody>
                    <a:bodyPr/>
                    <a:lstStyle/>
                    <a:p>
                      <a:endParaRPr lang="en-IN" dirty="0"/>
                    </a:p>
                  </a:txBody>
                  <a:tcPr>
                    <a:noFill/>
                  </a:tcPr>
                </a:tc>
                <a:tc>
                  <a:txBody>
                    <a:bodyPr/>
                    <a:lstStyle/>
                    <a:p>
                      <a:endParaRPr lang="en-IN"/>
                    </a:p>
                  </a:txBody>
                  <a:tcPr>
                    <a:noFill/>
                  </a:tcPr>
                </a:tc>
                <a:tc>
                  <a:txBody>
                    <a:bodyPr/>
                    <a:lstStyle/>
                    <a:p>
                      <a:endParaRPr lang="en-IN"/>
                    </a:p>
                  </a:txBody>
                  <a:tcPr>
                    <a:noFill/>
                  </a:tcPr>
                </a:tc>
                <a:tc>
                  <a:txBody>
                    <a:bodyPr/>
                    <a:lstStyle/>
                    <a:p>
                      <a:endParaRPr lang="en-IN" dirty="0"/>
                    </a:p>
                  </a:txBody>
                  <a:tcPr>
                    <a:noFill/>
                  </a:tcPr>
                </a:tc>
              </a:tr>
            </a:tbl>
          </a:graphicData>
        </a:graphic>
      </p:graphicFrame>
      <p:sp>
        <p:nvSpPr>
          <p:cNvPr id="14" name="TextBox 13"/>
          <p:cNvSpPr txBox="1"/>
          <p:nvPr/>
        </p:nvSpPr>
        <p:spPr>
          <a:xfrm>
            <a:off x="4469130" y="3643884"/>
            <a:ext cx="1851660" cy="369332"/>
          </a:xfrm>
          <a:prstGeom prst="rect">
            <a:avLst/>
          </a:prstGeom>
          <a:noFill/>
        </p:spPr>
        <p:txBody>
          <a:bodyPr wrap="square" rtlCol="0">
            <a:spAutoFit/>
          </a:bodyPr>
          <a:lstStyle/>
          <a:p>
            <a:r>
              <a:rPr lang="en-IN" dirty="0" smtClean="0"/>
              <a:t>Segmentation</a:t>
            </a:r>
            <a:endParaRPr lang="en-IN" dirty="0"/>
          </a:p>
        </p:txBody>
      </p:sp>
    </p:spTree>
    <p:extLst>
      <p:ext uri="{BB962C8B-B14F-4D97-AF65-F5344CB8AC3E}">
        <p14:creationId xmlns:p14="http://schemas.microsoft.com/office/powerpoint/2010/main" val="1370357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780</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Candara</vt:lpstr>
      <vt:lpstr>Century Gothic</vt:lpstr>
      <vt:lpstr>Constantia</vt:lpstr>
      <vt:lpstr>Wingdings</vt:lpstr>
      <vt:lpstr>Wingdings 3</vt:lpstr>
      <vt:lpstr>Ion</vt:lpstr>
      <vt:lpstr>PowerPoint Presentation</vt:lpstr>
      <vt:lpstr>Photo OCR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2015-08-20T14:42:57Z</dcterms:created>
  <dcterms:modified xsi:type="dcterms:W3CDTF">2015-08-20T17:41:29Z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