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72" r:id="rId2"/>
    <p:sldId id="258" r:id="rId3"/>
    <p:sldId id="259" r:id="rId4"/>
    <p:sldId id="261" r:id="rId5"/>
    <p:sldId id="260" r:id="rId6"/>
    <p:sldId id="257" r:id="rId7"/>
    <p:sldId id="262" r:id="rId8"/>
    <p:sldId id="274" r:id="rId9"/>
    <p:sldId id="337" r:id="rId10"/>
    <p:sldId id="338" r:id="rId11"/>
    <p:sldId id="339" r:id="rId12"/>
    <p:sldId id="340" r:id="rId13"/>
    <p:sldId id="342" r:id="rId14"/>
    <p:sldId id="341" r:id="rId15"/>
    <p:sldId id="343" r:id="rId16"/>
    <p:sldId id="345" r:id="rId17"/>
    <p:sldId id="346" r:id="rId18"/>
    <p:sldId id="344" r:id="rId19"/>
    <p:sldId id="347" r:id="rId20"/>
    <p:sldId id="349" r:id="rId21"/>
    <p:sldId id="350" r:id="rId22"/>
    <p:sldId id="361" r:id="rId23"/>
    <p:sldId id="348" r:id="rId24"/>
    <p:sldId id="352" r:id="rId25"/>
    <p:sldId id="351" r:id="rId26"/>
    <p:sldId id="353" r:id="rId27"/>
    <p:sldId id="354" r:id="rId28"/>
    <p:sldId id="356" r:id="rId29"/>
    <p:sldId id="276" r:id="rId30"/>
    <p:sldId id="355" r:id="rId31"/>
    <p:sldId id="357" r:id="rId32"/>
    <p:sldId id="358" r:id="rId33"/>
    <p:sldId id="264" r:id="rId34"/>
    <p:sldId id="271" r:id="rId35"/>
    <p:sldId id="359" r:id="rId36"/>
    <p:sldId id="266" r:id="rId37"/>
    <p:sldId id="360" r:id="rId38"/>
    <p:sldId id="267" r:id="rId39"/>
    <p:sldId id="268" r:id="rId40"/>
  </p:sldIdLst>
  <p:sldSz cx="9144000" cy="5143500" type="screen16x9"/>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33"/>
    <a:srgbClr val="B13BCD"/>
    <a:srgbClr val="E0E0E0"/>
    <a:srgbClr val="708E87"/>
    <a:srgbClr val="873AC0"/>
    <a:srgbClr val="954ECA"/>
    <a:srgbClr val="E9C7F1"/>
    <a:srgbClr val="C670DA"/>
    <a:srgbClr val="BC58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364" autoAdjust="0"/>
  </p:normalViewPr>
  <p:slideViewPr>
    <p:cSldViewPr>
      <p:cViewPr varScale="1">
        <p:scale>
          <a:sx n="151" d="100"/>
          <a:sy n="151" d="100"/>
        </p:scale>
        <p:origin x="192" y="1032"/>
      </p:cViewPr>
      <p:guideLst>
        <p:guide orient="horz" pos="1620"/>
        <p:guide pos="2880"/>
      </p:guideLst>
    </p:cSldViewPr>
  </p:slideViewPr>
  <p:notesTextViewPr>
    <p:cViewPr>
      <p:scale>
        <a:sx n="1" d="1"/>
        <a:sy n="1" d="1"/>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BE3AEA-2F60-4BE9-8AC1-87C966DE69F6}" type="doc">
      <dgm:prSet loTypeId="urn:microsoft.com/office/officeart/2005/8/layout/funnel1" loCatId="process" qsTypeId="urn:microsoft.com/office/officeart/2005/8/quickstyle/simple4" qsCatId="simple" csTypeId="urn:microsoft.com/office/officeart/2005/8/colors/colorful5" csCatId="colorful" phldr="1"/>
      <dgm:spPr/>
      <dgm:t>
        <a:bodyPr/>
        <a:lstStyle/>
        <a:p>
          <a:endParaRPr lang="en-US"/>
        </a:p>
      </dgm:t>
    </dgm:pt>
    <dgm:pt modelId="{AB9984DB-7FFB-4337-A146-EF59DFB92DC1}">
      <dgm:prSet phldrT="[Text]"/>
      <dgm:spPr/>
      <dgm:t>
        <a:bodyPr/>
        <a:lstStyle/>
        <a:p>
          <a:r>
            <a:rPr lang="en-US" dirty="0"/>
            <a:t>Object1</a:t>
          </a:r>
        </a:p>
      </dgm:t>
    </dgm:pt>
    <dgm:pt modelId="{3D8DB247-F832-424C-8D24-2D4405F610CF}" type="parTrans" cxnId="{BC130964-780C-4F24-910B-F135A7CAD82E}">
      <dgm:prSet/>
      <dgm:spPr/>
      <dgm:t>
        <a:bodyPr/>
        <a:lstStyle/>
        <a:p>
          <a:endParaRPr lang="en-US"/>
        </a:p>
      </dgm:t>
    </dgm:pt>
    <dgm:pt modelId="{B52D8369-ACE4-4709-BF7F-03B39D242F85}" type="sibTrans" cxnId="{BC130964-780C-4F24-910B-F135A7CAD82E}">
      <dgm:prSet/>
      <dgm:spPr/>
      <dgm:t>
        <a:bodyPr/>
        <a:lstStyle/>
        <a:p>
          <a:endParaRPr lang="en-US"/>
        </a:p>
      </dgm:t>
    </dgm:pt>
    <dgm:pt modelId="{BD0C32F4-5B7C-444E-9E5B-741C966A9090}">
      <dgm:prSet phldrT="[Text]"/>
      <dgm:spPr/>
      <dgm:t>
        <a:bodyPr/>
        <a:lstStyle/>
        <a:p>
          <a:r>
            <a:rPr lang="en-US" dirty="0"/>
            <a:t>Object2</a:t>
          </a:r>
        </a:p>
      </dgm:t>
    </dgm:pt>
    <dgm:pt modelId="{C095CA84-43AE-49CC-AE77-699ACA5BC790}" type="parTrans" cxnId="{CAA14F7D-83D4-48A6-B3D7-692C79707616}">
      <dgm:prSet/>
      <dgm:spPr/>
      <dgm:t>
        <a:bodyPr/>
        <a:lstStyle/>
        <a:p>
          <a:endParaRPr lang="en-US"/>
        </a:p>
      </dgm:t>
    </dgm:pt>
    <dgm:pt modelId="{561A46B6-5405-46A7-88B5-4421BE49BFDB}" type="sibTrans" cxnId="{CAA14F7D-83D4-48A6-B3D7-692C79707616}">
      <dgm:prSet/>
      <dgm:spPr/>
      <dgm:t>
        <a:bodyPr/>
        <a:lstStyle/>
        <a:p>
          <a:endParaRPr lang="en-US"/>
        </a:p>
      </dgm:t>
    </dgm:pt>
    <dgm:pt modelId="{488A6F26-EA5B-4EC0-874B-DB351C009BA5}">
      <dgm:prSet phldrT="[Text]"/>
      <dgm:spPr/>
      <dgm:t>
        <a:bodyPr/>
        <a:lstStyle/>
        <a:p>
          <a:r>
            <a:rPr lang="en-US" dirty="0"/>
            <a:t>Object3</a:t>
          </a:r>
        </a:p>
      </dgm:t>
    </dgm:pt>
    <dgm:pt modelId="{A06C20F2-58A9-42BB-8697-8C15DE22CA06}" type="parTrans" cxnId="{A1997FFC-194C-4E3B-93B2-65C269F61EF4}">
      <dgm:prSet/>
      <dgm:spPr/>
      <dgm:t>
        <a:bodyPr/>
        <a:lstStyle/>
        <a:p>
          <a:endParaRPr lang="en-US"/>
        </a:p>
      </dgm:t>
    </dgm:pt>
    <dgm:pt modelId="{A10AF9BB-E714-4D11-AF1B-10B19308E01B}" type="sibTrans" cxnId="{A1997FFC-194C-4E3B-93B2-65C269F61EF4}">
      <dgm:prSet/>
      <dgm:spPr/>
      <dgm:t>
        <a:bodyPr/>
        <a:lstStyle/>
        <a:p>
          <a:endParaRPr lang="en-US"/>
        </a:p>
      </dgm:t>
    </dgm:pt>
    <dgm:pt modelId="{2BCAC36D-4F6D-4A20-A44A-922324446A8A}">
      <dgm:prSet phldrT="[Text]"/>
      <dgm:spPr/>
      <dgm:t>
        <a:bodyPr/>
        <a:lstStyle/>
        <a:p>
          <a:r>
            <a:rPr lang="en-US" dirty="0"/>
            <a:t>Output</a:t>
          </a:r>
        </a:p>
      </dgm:t>
    </dgm:pt>
    <dgm:pt modelId="{B1B29E63-DB61-4CED-AFB3-C9C6D181CC4E}" type="parTrans" cxnId="{7D9A58FD-E9A0-461F-84F3-F9BABEACE5E6}">
      <dgm:prSet/>
      <dgm:spPr/>
      <dgm:t>
        <a:bodyPr/>
        <a:lstStyle/>
        <a:p>
          <a:endParaRPr lang="en-US"/>
        </a:p>
      </dgm:t>
    </dgm:pt>
    <dgm:pt modelId="{53F82463-DF20-4036-B9DC-11560A6283E4}" type="sibTrans" cxnId="{7D9A58FD-E9A0-461F-84F3-F9BABEACE5E6}">
      <dgm:prSet/>
      <dgm:spPr/>
      <dgm:t>
        <a:bodyPr/>
        <a:lstStyle/>
        <a:p>
          <a:endParaRPr lang="en-US"/>
        </a:p>
      </dgm:t>
    </dgm:pt>
    <dgm:pt modelId="{0F8B5577-C528-426F-8487-72309ACF6206}" type="pres">
      <dgm:prSet presAssocID="{09BE3AEA-2F60-4BE9-8AC1-87C966DE69F6}" presName="Name0" presStyleCnt="0">
        <dgm:presLayoutVars>
          <dgm:chMax val="4"/>
          <dgm:resizeHandles val="exact"/>
        </dgm:presLayoutVars>
      </dgm:prSet>
      <dgm:spPr/>
    </dgm:pt>
    <dgm:pt modelId="{89CA82C6-8EE9-4B7D-AF9B-B8F9A1FF20CE}" type="pres">
      <dgm:prSet presAssocID="{09BE3AEA-2F60-4BE9-8AC1-87C966DE69F6}" presName="ellipse" presStyleLbl="trBgShp" presStyleIdx="0" presStyleCnt="1"/>
      <dgm:spPr/>
    </dgm:pt>
    <dgm:pt modelId="{D029F2A8-A90C-40A8-86B4-6C68F6461B45}" type="pres">
      <dgm:prSet presAssocID="{09BE3AEA-2F60-4BE9-8AC1-87C966DE69F6}" presName="arrow1" presStyleLbl="fgShp" presStyleIdx="0" presStyleCnt="1"/>
      <dgm:spPr/>
    </dgm:pt>
    <dgm:pt modelId="{0261D9AC-2067-411D-907C-7DC43070E80C}" type="pres">
      <dgm:prSet presAssocID="{09BE3AEA-2F60-4BE9-8AC1-87C966DE69F6}" presName="rectangle" presStyleLbl="revTx" presStyleIdx="0" presStyleCnt="1">
        <dgm:presLayoutVars>
          <dgm:bulletEnabled val="1"/>
        </dgm:presLayoutVars>
      </dgm:prSet>
      <dgm:spPr/>
    </dgm:pt>
    <dgm:pt modelId="{454284EB-4155-4601-BC20-58F80E1878B0}" type="pres">
      <dgm:prSet presAssocID="{BD0C32F4-5B7C-444E-9E5B-741C966A9090}" presName="item1" presStyleLbl="node1" presStyleIdx="0" presStyleCnt="3">
        <dgm:presLayoutVars>
          <dgm:bulletEnabled val="1"/>
        </dgm:presLayoutVars>
      </dgm:prSet>
      <dgm:spPr/>
    </dgm:pt>
    <dgm:pt modelId="{74DF36F6-7435-401D-9D99-80FEB0522089}" type="pres">
      <dgm:prSet presAssocID="{488A6F26-EA5B-4EC0-874B-DB351C009BA5}" presName="item2" presStyleLbl="node1" presStyleIdx="1" presStyleCnt="3">
        <dgm:presLayoutVars>
          <dgm:bulletEnabled val="1"/>
        </dgm:presLayoutVars>
      </dgm:prSet>
      <dgm:spPr/>
    </dgm:pt>
    <dgm:pt modelId="{B50AA406-C79E-4118-829C-A7BCDAFB377C}" type="pres">
      <dgm:prSet presAssocID="{2BCAC36D-4F6D-4A20-A44A-922324446A8A}" presName="item3" presStyleLbl="node1" presStyleIdx="2" presStyleCnt="3">
        <dgm:presLayoutVars>
          <dgm:bulletEnabled val="1"/>
        </dgm:presLayoutVars>
      </dgm:prSet>
      <dgm:spPr/>
    </dgm:pt>
    <dgm:pt modelId="{27591BB8-8A28-4FFA-BD93-758B54FD4684}" type="pres">
      <dgm:prSet presAssocID="{09BE3AEA-2F60-4BE9-8AC1-87C966DE69F6}" presName="funnel" presStyleLbl="trAlignAcc1" presStyleIdx="0" presStyleCnt="1"/>
      <dgm:spPr/>
    </dgm:pt>
  </dgm:ptLst>
  <dgm:cxnLst>
    <dgm:cxn modelId="{B9159354-CB10-4C8C-9585-1901D8A463AA}" type="presOf" srcId="{AB9984DB-7FFB-4337-A146-EF59DFB92DC1}" destId="{B50AA406-C79E-4118-829C-A7BCDAFB377C}" srcOrd="0" destOrd="0" presId="urn:microsoft.com/office/officeart/2005/8/layout/funnel1"/>
    <dgm:cxn modelId="{BC130964-780C-4F24-910B-F135A7CAD82E}" srcId="{09BE3AEA-2F60-4BE9-8AC1-87C966DE69F6}" destId="{AB9984DB-7FFB-4337-A146-EF59DFB92DC1}" srcOrd="0" destOrd="0" parTransId="{3D8DB247-F832-424C-8D24-2D4405F610CF}" sibTransId="{B52D8369-ACE4-4709-BF7F-03B39D242F85}"/>
    <dgm:cxn modelId="{CAA14F7D-83D4-48A6-B3D7-692C79707616}" srcId="{09BE3AEA-2F60-4BE9-8AC1-87C966DE69F6}" destId="{BD0C32F4-5B7C-444E-9E5B-741C966A9090}" srcOrd="1" destOrd="0" parTransId="{C095CA84-43AE-49CC-AE77-699ACA5BC790}" sibTransId="{561A46B6-5405-46A7-88B5-4421BE49BFDB}"/>
    <dgm:cxn modelId="{34F4D989-A3DC-4BC4-AB70-2CDFCFAB1B27}" type="presOf" srcId="{BD0C32F4-5B7C-444E-9E5B-741C966A9090}" destId="{74DF36F6-7435-401D-9D99-80FEB0522089}" srcOrd="0" destOrd="0" presId="urn:microsoft.com/office/officeart/2005/8/layout/funnel1"/>
    <dgm:cxn modelId="{394AA9C6-4B80-47F1-841B-D4C3F9F232E6}" type="presOf" srcId="{2BCAC36D-4F6D-4A20-A44A-922324446A8A}" destId="{0261D9AC-2067-411D-907C-7DC43070E80C}" srcOrd="0" destOrd="0" presId="urn:microsoft.com/office/officeart/2005/8/layout/funnel1"/>
    <dgm:cxn modelId="{FE727FF1-03B5-4A62-81BD-6A1F69B7F7DC}" type="presOf" srcId="{09BE3AEA-2F60-4BE9-8AC1-87C966DE69F6}" destId="{0F8B5577-C528-426F-8487-72309ACF6206}" srcOrd="0" destOrd="0" presId="urn:microsoft.com/office/officeart/2005/8/layout/funnel1"/>
    <dgm:cxn modelId="{72E3ABF9-9C67-4D4C-A75E-25C0B45F2738}" type="presOf" srcId="{488A6F26-EA5B-4EC0-874B-DB351C009BA5}" destId="{454284EB-4155-4601-BC20-58F80E1878B0}" srcOrd="0" destOrd="0" presId="urn:microsoft.com/office/officeart/2005/8/layout/funnel1"/>
    <dgm:cxn modelId="{A1997FFC-194C-4E3B-93B2-65C269F61EF4}" srcId="{09BE3AEA-2F60-4BE9-8AC1-87C966DE69F6}" destId="{488A6F26-EA5B-4EC0-874B-DB351C009BA5}" srcOrd="2" destOrd="0" parTransId="{A06C20F2-58A9-42BB-8697-8C15DE22CA06}" sibTransId="{A10AF9BB-E714-4D11-AF1B-10B19308E01B}"/>
    <dgm:cxn modelId="{7D9A58FD-E9A0-461F-84F3-F9BABEACE5E6}" srcId="{09BE3AEA-2F60-4BE9-8AC1-87C966DE69F6}" destId="{2BCAC36D-4F6D-4A20-A44A-922324446A8A}" srcOrd="3" destOrd="0" parTransId="{B1B29E63-DB61-4CED-AFB3-C9C6D181CC4E}" sibTransId="{53F82463-DF20-4036-B9DC-11560A6283E4}"/>
    <dgm:cxn modelId="{E9AD9045-8B6F-4D86-B4D5-515370AE0B4F}" type="presParOf" srcId="{0F8B5577-C528-426F-8487-72309ACF6206}" destId="{89CA82C6-8EE9-4B7D-AF9B-B8F9A1FF20CE}" srcOrd="0" destOrd="0" presId="urn:microsoft.com/office/officeart/2005/8/layout/funnel1"/>
    <dgm:cxn modelId="{6522E809-DF92-4EE6-B1E6-7A92E4429DC2}" type="presParOf" srcId="{0F8B5577-C528-426F-8487-72309ACF6206}" destId="{D029F2A8-A90C-40A8-86B4-6C68F6461B45}" srcOrd="1" destOrd="0" presId="urn:microsoft.com/office/officeart/2005/8/layout/funnel1"/>
    <dgm:cxn modelId="{69101630-09DE-4003-BDFE-1E2485682699}" type="presParOf" srcId="{0F8B5577-C528-426F-8487-72309ACF6206}" destId="{0261D9AC-2067-411D-907C-7DC43070E80C}" srcOrd="2" destOrd="0" presId="urn:microsoft.com/office/officeart/2005/8/layout/funnel1"/>
    <dgm:cxn modelId="{9FA178B4-D5B1-433E-9749-246E27E53D6A}" type="presParOf" srcId="{0F8B5577-C528-426F-8487-72309ACF6206}" destId="{454284EB-4155-4601-BC20-58F80E1878B0}" srcOrd="3" destOrd="0" presId="urn:microsoft.com/office/officeart/2005/8/layout/funnel1"/>
    <dgm:cxn modelId="{A7098A37-8DDF-49F1-B696-94BCE8ADABB7}" type="presParOf" srcId="{0F8B5577-C528-426F-8487-72309ACF6206}" destId="{74DF36F6-7435-401D-9D99-80FEB0522089}" srcOrd="4" destOrd="0" presId="urn:microsoft.com/office/officeart/2005/8/layout/funnel1"/>
    <dgm:cxn modelId="{8CA68802-0456-40C7-BF01-1954A3F17113}" type="presParOf" srcId="{0F8B5577-C528-426F-8487-72309ACF6206}" destId="{B50AA406-C79E-4118-829C-A7BCDAFB377C}" srcOrd="5" destOrd="0" presId="urn:microsoft.com/office/officeart/2005/8/layout/funnel1"/>
    <dgm:cxn modelId="{5A79BFF4-08B7-4A15-8486-E3BF4BEE57FA}" type="presParOf" srcId="{0F8B5577-C528-426F-8487-72309ACF6206}" destId="{27591BB8-8A28-4FFA-BD93-758B54FD4684}"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C985C21-42C9-429C-956A-4C084AB5547A}" type="doc">
      <dgm:prSet loTypeId="urn:microsoft.com/office/officeart/2011/layout/TabList" loCatId="list" qsTypeId="urn:microsoft.com/office/officeart/2005/8/quickstyle/simple1" qsCatId="simple" csTypeId="urn:microsoft.com/office/officeart/2005/8/colors/accent6_2" csCatId="accent6" phldr="1"/>
      <dgm:spPr/>
      <dgm:t>
        <a:bodyPr/>
        <a:lstStyle/>
        <a:p>
          <a:endParaRPr lang="en-US"/>
        </a:p>
      </dgm:t>
    </dgm:pt>
    <dgm:pt modelId="{BE874725-5F49-46EE-8DD1-F97FE0C83CEA}">
      <dgm:prSet phldrT="[Text]"/>
      <dgm:spPr/>
      <dgm:t>
        <a:bodyPr/>
        <a:lstStyle/>
        <a:p>
          <a:r>
            <a:rPr lang="en-US" dirty="0"/>
            <a:t>OOP</a:t>
          </a:r>
        </a:p>
      </dgm:t>
    </dgm:pt>
    <dgm:pt modelId="{2929FBE0-ED24-4E42-9261-36AAD99237B9}" type="parTrans" cxnId="{993989B4-30D2-4707-A9EF-AA60509F035B}">
      <dgm:prSet/>
      <dgm:spPr/>
      <dgm:t>
        <a:bodyPr/>
        <a:lstStyle/>
        <a:p>
          <a:endParaRPr lang="en-US"/>
        </a:p>
      </dgm:t>
    </dgm:pt>
    <dgm:pt modelId="{2A1C6C02-9C7A-46D4-A095-2B37E33C3CE1}" type="sibTrans" cxnId="{993989B4-30D2-4707-A9EF-AA60509F035B}">
      <dgm:prSet/>
      <dgm:spPr/>
      <dgm:t>
        <a:bodyPr/>
        <a:lstStyle/>
        <a:p>
          <a:endParaRPr lang="en-US"/>
        </a:p>
      </dgm:t>
    </dgm:pt>
    <dgm:pt modelId="{2761C384-5794-4B3E-BABD-07DD155C0531}">
      <dgm:prSet phldrT="[Text]"/>
      <dgm:spPr/>
      <dgm:t>
        <a:bodyPr/>
        <a:lstStyle/>
        <a:p>
          <a:r>
            <a:rPr lang="en-US" dirty="0"/>
            <a:t>Benefits</a:t>
          </a:r>
        </a:p>
      </dgm:t>
    </dgm:pt>
    <dgm:pt modelId="{95EE1CB1-4B9C-45D1-A063-071E720A4F98}" type="parTrans" cxnId="{1E96F6ED-BC1C-454D-AE79-C552264CB78B}">
      <dgm:prSet/>
      <dgm:spPr/>
      <dgm:t>
        <a:bodyPr/>
        <a:lstStyle/>
        <a:p>
          <a:endParaRPr lang="en-US"/>
        </a:p>
      </dgm:t>
    </dgm:pt>
    <dgm:pt modelId="{46145C5D-5E68-4FA2-A4B6-36EE6604104B}" type="sibTrans" cxnId="{1E96F6ED-BC1C-454D-AE79-C552264CB78B}">
      <dgm:prSet/>
      <dgm:spPr/>
      <dgm:t>
        <a:bodyPr/>
        <a:lstStyle/>
        <a:p>
          <a:endParaRPr lang="en-US"/>
        </a:p>
      </dgm:t>
    </dgm:pt>
    <dgm:pt modelId="{F5ABB2ED-785A-4D9A-8C7D-0313DEFC8289}">
      <dgm:prSet phldrT="[Text]"/>
      <dgm:spPr/>
      <dgm:t>
        <a:bodyPr/>
        <a:lstStyle/>
        <a:p>
          <a:r>
            <a:rPr lang="en-US" b="0" i="0" dirty="0"/>
            <a:t>It provides a clear modular structure.</a:t>
          </a:r>
        </a:p>
      </dgm:t>
    </dgm:pt>
    <dgm:pt modelId="{DB3B1C68-1191-41C9-9F8A-9E6DF636EA62}" type="parTrans" cxnId="{593F82EC-9A5E-4103-B69A-676E07DB8E9A}">
      <dgm:prSet/>
      <dgm:spPr/>
      <dgm:t>
        <a:bodyPr/>
        <a:lstStyle/>
        <a:p>
          <a:endParaRPr lang="en-US"/>
        </a:p>
      </dgm:t>
    </dgm:pt>
    <dgm:pt modelId="{88C76B39-538A-4E2B-BC4B-4CEFBBF3CDC8}" type="sibTrans" cxnId="{593F82EC-9A5E-4103-B69A-676E07DB8E9A}">
      <dgm:prSet/>
      <dgm:spPr/>
      <dgm:t>
        <a:bodyPr/>
        <a:lstStyle/>
        <a:p>
          <a:endParaRPr lang="en-US"/>
        </a:p>
      </dgm:t>
    </dgm:pt>
    <dgm:pt modelId="{C83159BE-F26B-4E38-9965-3513643EF3DE}">
      <dgm:prSet phldrT="[Text]"/>
      <dgm:spPr/>
      <dgm:t>
        <a:bodyPr/>
        <a:lstStyle/>
        <a:p>
          <a:r>
            <a:rPr lang="en-US" b="0" i="0" dirty="0"/>
            <a:t>Objects can also be reused within an across applications.</a:t>
          </a:r>
        </a:p>
      </dgm:t>
    </dgm:pt>
    <dgm:pt modelId="{75FD8863-4E45-4E31-B054-7AD3F9770677}" type="parTrans" cxnId="{F75611B7-7CC2-4BD9-9F85-5903FFE59B7A}">
      <dgm:prSet/>
      <dgm:spPr/>
      <dgm:t>
        <a:bodyPr/>
        <a:lstStyle/>
        <a:p>
          <a:endParaRPr lang="en-US"/>
        </a:p>
      </dgm:t>
    </dgm:pt>
    <dgm:pt modelId="{2786BDB5-2E47-42D2-AF98-FF9387827E69}" type="sibTrans" cxnId="{F75611B7-7CC2-4BD9-9F85-5903FFE59B7A}">
      <dgm:prSet/>
      <dgm:spPr/>
      <dgm:t>
        <a:bodyPr/>
        <a:lstStyle/>
        <a:p>
          <a:endParaRPr lang="en-US"/>
        </a:p>
      </dgm:t>
    </dgm:pt>
    <dgm:pt modelId="{9EE2239A-F3B6-47DF-883B-A551F5A43671}">
      <dgm:prSet phldrT="[Text]"/>
      <dgm:spPr/>
      <dgm:t>
        <a:bodyPr/>
        <a:lstStyle/>
        <a:p>
          <a:r>
            <a:rPr lang="en-US" b="0" i="0" dirty="0"/>
            <a:t>It makes software easier to maintain.</a:t>
          </a:r>
        </a:p>
      </dgm:t>
    </dgm:pt>
    <dgm:pt modelId="{BCCCCDA3-68A0-43FB-84F6-75AA8EF73DBB}" type="parTrans" cxnId="{10A4FE31-438C-430D-8326-676E25F9EEF1}">
      <dgm:prSet/>
      <dgm:spPr/>
      <dgm:t>
        <a:bodyPr/>
        <a:lstStyle/>
        <a:p>
          <a:endParaRPr lang="en-US"/>
        </a:p>
      </dgm:t>
    </dgm:pt>
    <dgm:pt modelId="{B3AE473E-1372-47A8-8801-372C69B583EA}" type="sibTrans" cxnId="{10A4FE31-438C-430D-8326-676E25F9EEF1}">
      <dgm:prSet/>
      <dgm:spPr/>
      <dgm:t>
        <a:bodyPr/>
        <a:lstStyle/>
        <a:p>
          <a:endParaRPr lang="en-US"/>
        </a:p>
      </dgm:t>
    </dgm:pt>
    <dgm:pt modelId="{4509AE69-810E-48B7-8561-E1A34865AB24}">
      <dgm:prSet phldrT="[Text]"/>
      <dgm:spPr/>
      <dgm:t>
        <a:bodyPr/>
        <a:lstStyle/>
        <a:p>
          <a:r>
            <a:rPr lang="en-US" b="0" i="0" dirty="0"/>
            <a:t>Reusability also enables faster development.</a:t>
          </a:r>
        </a:p>
      </dgm:t>
    </dgm:pt>
    <dgm:pt modelId="{93A1514B-6BB2-428E-8501-DE1D84C5AA90}" type="parTrans" cxnId="{4F0481C4-7FD2-41E9-A7E5-28FF5B3711B6}">
      <dgm:prSet/>
      <dgm:spPr/>
      <dgm:t>
        <a:bodyPr/>
        <a:lstStyle/>
        <a:p>
          <a:endParaRPr lang="en-US"/>
        </a:p>
      </dgm:t>
    </dgm:pt>
    <dgm:pt modelId="{BBF4C946-2A54-410E-9197-985BB3468C69}" type="sibTrans" cxnId="{4F0481C4-7FD2-41E9-A7E5-28FF5B3711B6}">
      <dgm:prSet/>
      <dgm:spPr/>
      <dgm:t>
        <a:bodyPr/>
        <a:lstStyle/>
        <a:p>
          <a:endParaRPr lang="en-US"/>
        </a:p>
      </dgm:t>
    </dgm:pt>
    <dgm:pt modelId="{B6B96704-5859-4266-8C4D-13701F24D590}">
      <dgm:prSet phldrT="[Text]"/>
      <dgm:spPr/>
      <dgm:t>
        <a:bodyPr/>
        <a:lstStyle/>
        <a:p>
          <a:r>
            <a:rPr lang="en-US" b="0" i="0" dirty="0"/>
            <a:t>The software components can be easily adapted and modified by the programmers.</a:t>
          </a:r>
        </a:p>
      </dgm:t>
    </dgm:pt>
    <dgm:pt modelId="{D0207B0D-36A6-47BB-9E36-785717D9A8F4}" type="parTrans" cxnId="{D7C34CC1-0FDC-4214-9C81-C9772611B48A}">
      <dgm:prSet/>
      <dgm:spPr/>
      <dgm:t>
        <a:bodyPr/>
        <a:lstStyle/>
        <a:p>
          <a:endParaRPr lang="en-US"/>
        </a:p>
      </dgm:t>
    </dgm:pt>
    <dgm:pt modelId="{A6505514-D13B-4EB4-A3F4-60C30FFBA1C7}" type="sibTrans" cxnId="{D7C34CC1-0FDC-4214-9C81-C9772611B48A}">
      <dgm:prSet/>
      <dgm:spPr/>
      <dgm:t>
        <a:bodyPr/>
        <a:lstStyle/>
        <a:p>
          <a:endParaRPr lang="en-US"/>
        </a:p>
      </dgm:t>
    </dgm:pt>
    <dgm:pt modelId="{6DB36BD6-D707-4655-B470-F0CEA5F38B8A}">
      <dgm:prSet phldrT="[Text]"/>
      <dgm:spPr/>
      <dgm:t>
        <a:bodyPr/>
        <a:lstStyle/>
        <a:p>
          <a:r>
            <a:rPr lang="en-US" b="0" i="0" dirty="0"/>
            <a:t>It implements real life scenario.</a:t>
          </a:r>
        </a:p>
      </dgm:t>
    </dgm:pt>
    <dgm:pt modelId="{D8FEABAB-B62B-47AD-859A-78207DF534C7}" type="parTrans" cxnId="{6AF72541-02EB-4DE9-AE29-6A8918B08F30}">
      <dgm:prSet/>
      <dgm:spPr/>
      <dgm:t>
        <a:bodyPr/>
        <a:lstStyle/>
        <a:p>
          <a:endParaRPr lang="en-US"/>
        </a:p>
      </dgm:t>
    </dgm:pt>
    <dgm:pt modelId="{D34E532E-B361-487E-B79C-485C963BC8AC}" type="sibTrans" cxnId="{6AF72541-02EB-4DE9-AE29-6A8918B08F30}">
      <dgm:prSet/>
      <dgm:spPr/>
      <dgm:t>
        <a:bodyPr/>
        <a:lstStyle/>
        <a:p>
          <a:endParaRPr lang="en-US"/>
        </a:p>
      </dgm:t>
    </dgm:pt>
    <dgm:pt modelId="{30D54825-25E6-4CCD-9948-28843BD51318}">
      <dgm:prSet phldrT="[Text]"/>
      <dgm:spPr/>
      <dgm:t>
        <a:bodyPr/>
        <a:lstStyle/>
        <a:p>
          <a:r>
            <a:rPr lang="en-US" b="0" i="0" dirty="0"/>
            <a:t>The productivity of programmers increases.</a:t>
          </a:r>
        </a:p>
      </dgm:t>
    </dgm:pt>
    <dgm:pt modelId="{167CE6EA-FF06-4514-A7B1-2831CEC61EE6}" type="parTrans" cxnId="{8F2C988F-E003-4082-884E-4D9B5DCA7104}">
      <dgm:prSet/>
      <dgm:spPr/>
      <dgm:t>
        <a:bodyPr/>
        <a:lstStyle/>
        <a:p>
          <a:endParaRPr lang="en-US"/>
        </a:p>
      </dgm:t>
    </dgm:pt>
    <dgm:pt modelId="{B699D73C-2452-4390-BF4B-642FE6D3A350}" type="sibTrans" cxnId="{8F2C988F-E003-4082-884E-4D9B5DCA7104}">
      <dgm:prSet/>
      <dgm:spPr/>
      <dgm:t>
        <a:bodyPr/>
        <a:lstStyle/>
        <a:p>
          <a:endParaRPr lang="en-US"/>
        </a:p>
      </dgm:t>
    </dgm:pt>
    <dgm:pt modelId="{87273F8E-A427-4A2E-A8B4-EC8B592444F1}">
      <dgm:prSet phldrT="[Text]"/>
      <dgm:spPr/>
      <dgm:t>
        <a:bodyPr/>
        <a:lstStyle/>
        <a:p>
          <a:r>
            <a:rPr lang="en-US" b="0" i="0" dirty="0"/>
            <a:t>Data is safe and secure with data abstraction.</a:t>
          </a:r>
        </a:p>
      </dgm:t>
    </dgm:pt>
    <dgm:pt modelId="{91FC7025-7C54-4F94-B972-F5FEEF112765}" type="parTrans" cxnId="{EE2771DE-6C91-486E-8591-DD6D048B5E4C}">
      <dgm:prSet/>
      <dgm:spPr/>
      <dgm:t>
        <a:bodyPr/>
        <a:lstStyle/>
        <a:p>
          <a:endParaRPr lang="en-US"/>
        </a:p>
      </dgm:t>
    </dgm:pt>
    <dgm:pt modelId="{6BC7032F-006A-4EEF-9110-3DFDC56190D1}" type="sibTrans" cxnId="{EE2771DE-6C91-486E-8591-DD6D048B5E4C}">
      <dgm:prSet/>
      <dgm:spPr/>
      <dgm:t>
        <a:bodyPr/>
        <a:lstStyle/>
        <a:p>
          <a:endParaRPr lang="en-US"/>
        </a:p>
      </dgm:t>
    </dgm:pt>
    <dgm:pt modelId="{88A4544D-52E6-416A-B3DF-FFE4F6CD79FD}" type="pres">
      <dgm:prSet presAssocID="{AC985C21-42C9-429C-956A-4C084AB5547A}" presName="Name0" presStyleCnt="0">
        <dgm:presLayoutVars>
          <dgm:chMax/>
          <dgm:chPref val="3"/>
          <dgm:dir/>
          <dgm:animOne val="branch"/>
          <dgm:animLvl val="lvl"/>
        </dgm:presLayoutVars>
      </dgm:prSet>
      <dgm:spPr/>
    </dgm:pt>
    <dgm:pt modelId="{775AA4FF-8CB7-4405-AE38-E3708572E747}" type="pres">
      <dgm:prSet presAssocID="{BE874725-5F49-46EE-8DD1-F97FE0C83CEA}" presName="composite" presStyleCnt="0"/>
      <dgm:spPr/>
    </dgm:pt>
    <dgm:pt modelId="{DCDCC7AF-C182-42EC-87B9-86024B8E8CCB}" type="pres">
      <dgm:prSet presAssocID="{BE874725-5F49-46EE-8DD1-F97FE0C83CEA}" presName="FirstChild" presStyleLbl="revTx" presStyleIdx="0" presStyleCnt="2">
        <dgm:presLayoutVars>
          <dgm:chMax val="0"/>
          <dgm:chPref val="0"/>
          <dgm:bulletEnabled val="1"/>
        </dgm:presLayoutVars>
      </dgm:prSet>
      <dgm:spPr/>
    </dgm:pt>
    <dgm:pt modelId="{7EEEA72B-471B-47A6-B323-5C0E7C8CC150}" type="pres">
      <dgm:prSet presAssocID="{BE874725-5F49-46EE-8DD1-F97FE0C83CEA}" presName="Parent" presStyleLbl="alignNode1" presStyleIdx="0" presStyleCnt="1">
        <dgm:presLayoutVars>
          <dgm:chMax val="3"/>
          <dgm:chPref val="3"/>
          <dgm:bulletEnabled val="1"/>
        </dgm:presLayoutVars>
      </dgm:prSet>
      <dgm:spPr/>
    </dgm:pt>
    <dgm:pt modelId="{5A17C8E7-8455-4702-BB7E-78DF9FD2E832}" type="pres">
      <dgm:prSet presAssocID="{BE874725-5F49-46EE-8DD1-F97FE0C83CEA}" presName="Accent" presStyleLbl="parChTrans1D1" presStyleIdx="0" presStyleCnt="1"/>
      <dgm:spPr/>
    </dgm:pt>
    <dgm:pt modelId="{7E7F2E31-0F1C-4CC2-9784-5F4FDAE5FB90}" type="pres">
      <dgm:prSet presAssocID="{BE874725-5F49-46EE-8DD1-F97FE0C83CEA}" presName="Child" presStyleLbl="revTx" presStyleIdx="1" presStyleCnt="2">
        <dgm:presLayoutVars>
          <dgm:chMax val="0"/>
          <dgm:chPref val="0"/>
          <dgm:bulletEnabled val="1"/>
        </dgm:presLayoutVars>
      </dgm:prSet>
      <dgm:spPr/>
    </dgm:pt>
  </dgm:ptLst>
  <dgm:cxnLst>
    <dgm:cxn modelId="{EFF50C28-4B59-4F69-BCCA-EFE9075DD21A}" type="presOf" srcId="{F5ABB2ED-785A-4D9A-8C7D-0313DEFC8289}" destId="{7E7F2E31-0F1C-4CC2-9784-5F4FDAE5FB90}" srcOrd="0" destOrd="0" presId="urn:microsoft.com/office/officeart/2011/layout/TabList"/>
    <dgm:cxn modelId="{10A4FE31-438C-430D-8326-676E25F9EEF1}" srcId="{BE874725-5F49-46EE-8DD1-F97FE0C83CEA}" destId="{9EE2239A-F3B6-47DF-883B-A551F5A43671}" srcOrd="4" destOrd="0" parTransId="{BCCCCDA3-68A0-43FB-84F6-75AA8EF73DBB}" sibTransId="{B3AE473E-1372-47A8-8801-372C69B583EA}"/>
    <dgm:cxn modelId="{6AF72541-02EB-4DE9-AE29-6A8918B08F30}" srcId="{BE874725-5F49-46EE-8DD1-F97FE0C83CEA}" destId="{6DB36BD6-D707-4655-B470-F0CEA5F38B8A}" srcOrd="7" destOrd="0" parTransId="{D8FEABAB-B62B-47AD-859A-78207DF534C7}" sibTransId="{D34E532E-B361-487E-B79C-485C963BC8AC}"/>
    <dgm:cxn modelId="{BDFE2C42-8770-4473-9376-F6FA946222DD}" type="presOf" srcId="{6DB36BD6-D707-4655-B470-F0CEA5F38B8A}" destId="{7E7F2E31-0F1C-4CC2-9784-5F4FDAE5FB90}" srcOrd="0" destOrd="6" presId="urn:microsoft.com/office/officeart/2011/layout/TabList"/>
    <dgm:cxn modelId="{BC8E724D-66A9-4A6E-B152-78E4AD7EE3B0}" type="presOf" srcId="{C83159BE-F26B-4E38-9965-3513643EF3DE}" destId="{7E7F2E31-0F1C-4CC2-9784-5F4FDAE5FB90}" srcOrd="0" destOrd="1" presId="urn:microsoft.com/office/officeart/2011/layout/TabList"/>
    <dgm:cxn modelId="{6B42C74D-689F-468D-87DF-006650136509}" type="presOf" srcId="{B6B96704-5859-4266-8C4D-13701F24D590}" destId="{7E7F2E31-0F1C-4CC2-9784-5F4FDAE5FB90}" srcOrd="0" destOrd="5" presId="urn:microsoft.com/office/officeart/2011/layout/TabList"/>
    <dgm:cxn modelId="{AA477751-8501-4083-AB8A-911FD70DCE08}" type="presOf" srcId="{AC985C21-42C9-429C-956A-4C084AB5547A}" destId="{88A4544D-52E6-416A-B3DF-FFE4F6CD79FD}" srcOrd="0" destOrd="0" presId="urn:microsoft.com/office/officeart/2011/layout/TabList"/>
    <dgm:cxn modelId="{08543580-C7BE-4569-B8F3-F274E6816E24}" type="presOf" srcId="{2761C384-5794-4B3E-BABD-07DD155C0531}" destId="{DCDCC7AF-C182-42EC-87B9-86024B8E8CCB}" srcOrd="0" destOrd="0" presId="urn:microsoft.com/office/officeart/2011/layout/TabList"/>
    <dgm:cxn modelId="{8F2C988F-E003-4082-884E-4D9B5DCA7104}" srcId="{BE874725-5F49-46EE-8DD1-F97FE0C83CEA}" destId="{30D54825-25E6-4CCD-9948-28843BD51318}" srcOrd="8" destOrd="0" parTransId="{167CE6EA-FF06-4514-A7B1-2831CEC61EE6}" sibTransId="{B699D73C-2452-4390-BF4B-642FE6D3A350}"/>
    <dgm:cxn modelId="{EE887994-05F0-4491-8BC9-45A2F1CBF5B1}" type="presOf" srcId="{BE874725-5F49-46EE-8DD1-F97FE0C83CEA}" destId="{7EEEA72B-471B-47A6-B323-5C0E7C8CC150}" srcOrd="0" destOrd="0" presId="urn:microsoft.com/office/officeart/2011/layout/TabList"/>
    <dgm:cxn modelId="{813F4CAC-27EE-4218-A33A-9EF313FB8745}" type="presOf" srcId="{4509AE69-810E-48B7-8561-E1A34865AB24}" destId="{7E7F2E31-0F1C-4CC2-9784-5F4FDAE5FB90}" srcOrd="0" destOrd="4" presId="urn:microsoft.com/office/officeart/2011/layout/TabList"/>
    <dgm:cxn modelId="{993989B4-30D2-4707-A9EF-AA60509F035B}" srcId="{AC985C21-42C9-429C-956A-4C084AB5547A}" destId="{BE874725-5F49-46EE-8DD1-F97FE0C83CEA}" srcOrd="0" destOrd="0" parTransId="{2929FBE0-ED24-4E42-9261-36AAD99237B9}" sibTransId="{2A1C6C02-9C7A-46D4-A095-2B37E33C3CE1}"/>
    <dgm:cxn modelId="{F75611B7-7CC2-4BD9-9F85-5903FFE59B7A}" srcId="{BE874725-5F49-46EE-8DD1-F97FE0C83CEA}" destId="{C83159BE-F26B-4E38-9965-3513643EF3DE}" srcOrd="2" destOrd="0" parTransId="{75FD8863-4E45-4E31-B054-7AD3F9770677}" sibTransId="{2786BDB5-2E47-42D2-AF98-FF9387827E69}"/>
    <dgm:cxn modelId="{D7C34CC1-0FDC-4214-9C81-C9772611B48A}" srcId="{BE874725-5F49-46EE-8DD1-F97FE0C83CEA}" destId="{B6B96704-5859-4266-8C4D-13701F24D590}" srcOrd="6" destOrd="0" parTransId="{D0207B0D-36A6-47BB-9E36-785717D9A8F4}" sibTransId="{A6505514-D13B-4EB4-A3F4-60C30FFBA1C7}"/>
    <dgm:cxn modelId="{4F0481C4-7FD2-41E9-A7E5-28FF5B3711B6}" srcId="{BE874725-5F49-46EE-8DD1-F97FE0C83CEA}" destId="{4509AE69-810E-48B7-8561-E1A34865AB24}" srcOrd="5" destOrd="0" parTransId="{93A1514B-6BB2-428E-8501-DE1D84C5AA90}" sibTransId="{BBF4C946-2A54-410E-9197-985BB3468C69}"/>
    <dgm:cxn modelId="{B95CCED4-A4C8-481A-8346-E02C85CA6B2F}" type="presOf" srcId="{87273F8E-A427-4A2E-A8B4-EC8B592444F1}" destId="{7E7F2E31-0F1C-4CC2-9784-5F4FDAE5FB90}" srcOrd="0" destOrd="2" presId="urn:microsoft.com/office/officeart/2011/layout/TabList"/>
    <dgm:cxn modelId="{6910C6D6-3C85-4375-9416-1ED07DDD43D3}" type="presOf" srcId="{30D54825-25E6-4CCD-9948-28843BD51318}" destId="{7E7F2E31-0F1C-4CC2-9784-5F4FDAE5FB90}" srcOrd="0" destOrd="7" presId="urn:microsoft.com/office/officeart/2011/layout/TabList"/>
    <dgm:cxn modelId="{EE2771DE-6C91-486E-8591-DD6D048B5E4C}" srcId="{BE874725-5F49-46EE-8DD1-F97FE0C83CEA}" destId="{87273F8E-A427-4A2E-A8B4-EC8B592444F1}" srcOrd="3" destOrd="0" parTransId="{91FC7025-7C54-4F94-B972-F5FEEF112765}" sibTransId="{6BC7032F-006A-4EEF-9110-3DFDC56190D1}"/>
    <dgm:cxn modelId="{593F82EC-9A5E-4103-B69A-676E07DB8E9A}" srcId="{BE874725-5F49-46EE-8DD1-F97FE0C83CEA}" destId="{F5ABB2ED-785A-4D9A-8C7D-0313DEFC8289}" srcOrd="1" destOrd="0" parTransId="{DB3B1C68-1191-41C9-9F8A-9E6DF636EA62}" sibTransId="{88C76B39-538A-4E2B-BC4B-4CEFBBF3CDC8}"/>
    <dgm:cxn modelId="{1E96F6ED-BC1C-454D-AE79-C552264CB78B}" srcId="{BE874725-5F49-46EE-8DD1-F97FE0C83CEA}" destId="{2761C384-5794-4B3E-BABD-07DD155C0531}" srcOrd="0" destOrd="0" parTransId="{95EE1CB1-4B9C-45D1-A063-071E720A4F98}" sibTransId="{46145C5D-5E68-4FA2-A4B6-36EE6604104B}"/>
    <dgm:cxn modelId="{D6A796F6-7F64-4601-8E4B-3FD1B47420E0}" type="presOf" srcId="{9EE2239A-F3B6-47DF-883B-A551F5A43671}" destId="{7E7F2E31-0F1C-4CC2-9784-5F4FDAE5FB90}" srcOrd="0" destOrd="3" presId="urn:microsoft.com/office/officeart/2011/layout/TabList"/>
    <dgm:cxn modelId="{CD9EF3ED-9642-4355-B47C-5AE724DBA262}" type="presParOf" srcId="{88A4544D-52E6-416A-B3DF-FFE4F6CD79FD}" destId="{775AA4FF-8CB7-4405-AE38-E3708572E747}" srcOrd="0" destOrd="0" presId="urn:microsoft.com/office/officeart/2011/layout/TabList"/>
    <dgm:cxn modelId="{F16C3BCD-DEBD-47EE-B98B-7C3771A61DAD}" type="presParOf" srcId="{775AA4FF-8CB7-4405-AE38-E3708572E747}" destId="{DCDCC7AF-C182-42EC-87B9-86024B8E8CCB}" srcOrd="0" destOrd="0" presId="urn:microsoft.com/office/officeart/2011/layout/TabList"/>
    <dgm:cxn modelId="{E5716BB1-B98C-4367-8D06-3BCDFDCD8354}" type="presParOf" srcId="{775AA4FF-8CB7-4405-AE38-E3708572E747}" destId="{7EEEA72B-471B-47A6-B323-5C0E7C8CC150}" srcOrd="1" destOrd="0" presId="urn:microsoft.com/office/officeart/2011/layout/TabList"/>
    <dgm:cxn modelId="{8719C69D-E05F-4B2F-9035-0198583304AE}" type="presParOf" srcId="{775AA4FF-8CB7-4405-AE38-E3708572E747}" destId="{5A17C8E7-8455-4702-BB7E-78DF9FD2E832}" srcOrd="2" destOrd="0" presId="urn:microsoft.com/office/officeart/2011/layout/TabList"/>
    <dgm:cxn modelId="{C766B415-5B5C-4F65-B361-476DC1281D48}" type="presParOf" srcId="{88A4544D-52E6-416A-B3DF-FFE4F6CD79FD}" destId="{7E7F2E31-0F1C-4CC2-9784-5F4FDAE5FB90}" srcOrd="1"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ED2F9F-442D-4FB7-AC58-75D181246BE8}"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en-US"/>
        </a:p>
      </dgm:t>
    </dgm:pt>
    <dgm:pt modelId="{F8471A0B-6A8D-45F9-8452-604E41D68666}">
      <dgm:prSet phldrT="[Text]"/>
      <dgm:spPr/>
      <dgm:t>
        <a:bodyPr/>
        <a:lstStyle/>
        <a:p>
          <a:r>
            <a:rPr lang="en-US" dirty="0"/>
            <a:t>OOP</a:t>
          </a:r>
        </a:p>
      </dgm:t>
    </dgm:pt>
    <dgm:pt modelId="{36F14463-4BFC-4DFC-9F2E-83D992DC8E51}" type="parTrans" cxnId="{5289DBB0-AD66-4D48-B55E-E5347AA31F72}">
      <dgm:prSet/>
      <dgm:spPr/>
      <dgm:t>
        <a:bodyPr/>
        <a:lstStyle/>
        <a:p>
          <a:endParaRPr lang="en-US"/>
        </a:p>
      </dgm:t>
    </dgm:pt>
    <dgm:pt modelId="{CB29C95A-2054-48D1-B241-568A1A12000F}" type="sibTrans" cxnId="{5289DBB0-AD66-4D48-B55E-E5347AA31F72}">
      <dgm:prSet/>
      <dgm:spPr/>
      <dgm:t>
        <a:bodyPr/>
        <a:lstStyle/>
        <a:p>
          <a:endParaRPr lang="en-US"/>
        </a:p>
      </dgm:t>
    </dgm:pt>
    <dgm:pt modelId="{76911394-A941-489B-A6AC-4B699879629F}">
      <dgm:prSet phldrT="[Text]"/>
      <dgm:spPr/>
      <dgm:t>
        <a:bodyPr/>
        <a:lstStyle/>
        <a:p>
          <a:r>
            <a:rPr lang="en-US" dirty="0"/>
            <a:t>Encapsulation</a:t>
          </a:r>
        </a:p>
      </dgm:t>
    </dgm:pt>
    <dgm:pt modelId="{539CDF49-E83A-4805-932B-246E6C7DB47A}" type="parTrans" cxnId="{943958D6-AB4A-4D7F-BB91-D1F2E708B576}">
      <dgm:prSet/>
      <dgm:spPr/>
      <dgm:t>
        <a:bodyPr/>
        <a:lstStyle/>
        <a:p>
          <a:endParaRPr lang="en-US"/>
        </a:p>
      </dgm:t>
    </dgm:pt>
    <dgm:pt modelId="{6C9F3F9A-767A-412B-AC92-448BFDFAC2C5}" type="sibTrans" cxnId="{943958D6-AB4A-4D7F-BB91-D1F2E708B576}">
      <dgm:prSet/>
      <dgm:spPr/>
      <dgm:t>
        <a:bodyPr/>
        <a:lstStyle/>
        <a:p>
          <a:endParaRPr lang="en-US"/>
        </a:p>
      </dgm:t>
    </dgm:pt>
    <dgm:pt modelId="{A98705C8-FAC6-4CF7-A004-D65051BDBBE7}">
      <dgm:prSet phldrT="[Text]"/>
      <dgm:spPr/>
      <dgm:t>
        <a:bodyPr/>
        <a:lstStyle/>
        <a:p>
          <a:r>
            <a:rPr lang="en-US" dirty="0"/>
            <a:t>Polymorphism</a:t>
          </a:r>
        </a:p>
      </dgm:t>
    </dgm:pt>
    <dgm:pt modelId="{7F1F42A9-4F95-4D1C-A2C9-A1CD290D12F8}" type="parTrans" cxnId="{AB1F9393-0DC5-4DF8-A9DF-FF0B8E4E59D2}">
      <dgm:prSet/>
      <dgm:spPr/>
      <dgm:t>
        <a:bodyPr/>
        <a:lstStyle/>
        <a:p>
          <a:endParaRPr lang="en-US"/>
        </a:p>
      </dgm:t>
    </dgm:pt>
    <dgm:pt modelId="{2338D566-4559-4929-BE59-016FA4CAC362}" type="sibTrans" cxnId="{AB1F9393-0DC5-4DF8-A9DF-FF0B8E4E59D2}">
      <dgm:prSet/>
      <dgm:spPr/>
      <dgm:t>
        <a:bodyPr/>
        <a:lstStyle/>
        <a:p>
          <a:endParaRPr lang="en-US"/>
        </a:p>
      </dgm:t>
    </dgm:pt>
    <dgm:pt modelId="{7D009C6C-7598-4422-817B-5EC7AE77C058}">
      <dgm:prSet phldrT="[Text]"/>
      <dgm:spPr/>
      <dgm:t>
        <a:bodyPr/>
        <a:lstStyle/>
        <a:p>
          <a:r>
            <a:rPr lang="en-US" dirty="0"/>
            <a:t>Inheritance</a:t>
          </a:r>
        </a:p>
      </dgm:t>
    </dgm:pt>
    <dgm:pt modelId="{9453EA1B-BED2-428E-91A7-B416BDF28E5A}" type="parTrans" cxnId="{B48737FE-4D9F-4AE9-9755-20E8F87D9FC5}">
      <dgm:prSet/>
      <dgm:spPr/>
      <dgm:t>
        <a:bodyPr/>
        <a:lstStyle/>
        <a:p>
          <a:endParaRPr lang="en-US"/>
        </a:p>
      </dgm:t>
    </dgm:pt>
    <dgm:pt modelId="{B4E6A710-66A0-4EFB-93B7-AB33A5DBDBB2}" type="sibTrans" cxnId="{B48737FE-4D9F-4AE9-9755-20E8F87D9FC5}">
      <dgm:prSet/>
      <dgm:spPr/>
      <dgm:t>
        <a:bodyPr/>
        <a:lstStyle/>
        <a:p>
          <a:endParaRPr lang="en-US"/>
        </a:p>
      </dgm:t>
    </dgm:pt>
    <dgm:pt modelId="{00E744F6-14EC-4554-947A-4E869D717654}">
      <dgm:prSet phldrT="[Text]"/>
      <dgm:spPr/>
      <dgm:t>
        <a:bodyPr/>
        <a:lstStyle/>
        <a:p>
          <a:r>
            <a:rPr lang="en-US"/>
            <a:t>Data </a:t>
          </a:r>
          <a:r>
            <a:rPr lang="en-US" dirty="0"/>
            <a:t>Abstraction</a:t>
          </a:r>
        </a:p>
      </dgm:t>
    </dgm:pt>
    <dgm:pt modelId="{AD77BF83-30B4-48BD-988C-AF8EB3354249}" type="parTrans" cxnId="{487A580A-39E5-48EF-B805-4B70BEC16744}">
      <dgm:prSet/>
      <dgm:spPr/>
      <dgm:t>
        <a:bodyPr/>
        <a:lstStyle/>
        <a:p>
          <a:endParaRPr lang="en-US"/>
        </a:p>
      </dgm:t>
    </dgm:pt>
    <dgm:pt modelId="{B653B105-D838-4BCA-A69F-19FCAD04F5E1}" type="sibTrans" cxnId="{487A580A-39E5-48EF-B805-4B70BEC16744}">
      <dgm:prSet/>
      <dgm:spPr/>
      <dgm:t>
        <a:bodyPr/>
        <a:lstStyle/>
        <a:p>
          <a:endParaRPr lang="en-US"/>
        </a:p>
      </dgm:t>
    </dgm:pt>
    <dgm:pt modelId="{2F80D015-2805-435E-BDC5-0AB27DAF2E09}" type="pres">
      <dgm:prSet presAssocID="{6DED2F9F-442D-4FB7-AC58-75D181246BE8}" presName="Name0" presStyleCnt="0">
        <dgm:presLayoutVars>
          <dgm:chMax val="1"/>
          <dgm:dir/>
          <dgm:animLvl val="ctr"/>
          <dgm:resizeHandles val="exact"/>
        </dgm:presLayoutVars>
      </dgm:prSet>
      <dgm:spPr/>
    </dgm:pt>
    <dgm:pt modelId="{B3781CB1-F5A1-40EC-B8C6-FBD8BBEF53B4}" type="pres">
      <dgm:prSet presAssocID="{F8471A0B-6A8D-45F9-8452-604E41D68666}" presName="centerShape" presStyleLbl="node0" presStyleIdx="0" presStyleCnt="1"/>
      <dgm:spPr/>
    </dgm:pt>
    <dgm:pt modelId="{AD84B42B-3227-481F-A31C-64B877CD64EC}" type="pres">
      <dgm:prSet presAssocID="{00E744F6-14EC-4554-947A-4E869D717654}" presName="node" presStyleLbl="node1" presStyleIdx="0" presStyleCnt="4">
        <dgm:presLayoutVars>
          <dgm:bulletEnabled val="1"/>
        </dgm:presLayoutVars>
      </dgm:prSet>
      <dgm:spPr/>
    </dgm:pt>
    <dgm:pt modelId="{3185101E-288D-4580-9634-9CC1CCA35FFE}" type="pres">
      <dgm:prSet presAssocID="{00E744F6-14EC-4554-947A-4E869D717654}" presName="dummy" presStyleCnt="0"/>
      <dgm:spPr/>
    </dgm:pt>
    <dgm:pt modelId="{8B32B420-A77B-40B4-9833-363C9DF6AB10}" type="pres">
      <dgm:prSet presAssocID="{B653B105-D838-4BCA-A69F-19FCAD04F5E1}" presName="sibTrans" presStyleLbl="sibTrans2D1" presStyleIdx="0" presStyleCnt="4"/>
      <dgm:spPr/>
    </dgm:pt>
    <dgm:pt modelId="{1CBCC194-3275-43B4-9AFC-757FE63A516A}" type="pres">
      <dgm:prSet presAssocID="{76911394-A941-489B-A6AC-4B699879629F}" presName="node" presStyleLbl="node1" presStyleIdx="1" presStyleCnt="4">
        <dgm:presLayoutVars>
          <dgm:bulletEnabled val="1"/>
        </dgm:presLayoutVars>
      </dgm:prSet>
      <dgm:spPr/>
    </dgm:pt>
    <dgm:pt modelId="{01A22E86-030A-40F9-8FA2-BD402ABE2562}" type="pres">
      <dgm:prSet presAssocID="{76911394-A941-489B-A6AC-4B699879629F}" presName="dummy" presStyleCnt="0"/>
      <dgm:spPr/>
    </dgm:pt>
    <dgm:pt modelId="{26DA77E8-BBCD-416B-A3AB-6B294F722663}" type="pres">
      <dgm:prSet presAssocID="{6C9F3F9A-767A-412B-AC92-448BFDFAC2C5}" presName="sibTrans" presStyleLbl="sibTrans2D1" presStyleIdx="1" presStyleCnt="4"/>
      <dgm:spPr/>
    </dgm:pt>
    <dgm:pt modelId="{B76714D7-7F18-47B0-9097-C09A8A8D9EE9}" type="pres">
      <dgm:prSet presAssocID="{A98705C8-FAC6-4CF7-A004-D65051BDBBE7}" presName="node" presStyleLbl="node1" presStyleIdx="2" presStyleCnt="4">
        <dgm:presLayoutVars>
          <dgm:bulletEnabled val="1"/>
        </dgm:presLayoutVars>
      </dgm:prSet>
      <dgm:spPr/>
    </dgm:pt>
    <dgm:pt modelId="{48DA54B4-30FD-40F2-95F2-889660C15D1D}" type="pres">
      <dgm:prSet presAssocID="{A98705C8-FAC6-4CF7-A004-D65051BDBBE7}" presName="dummy" presStyleCnt="0"/>
      <dgm:spPr/>
    </dgm:pt>
    <dgm:pt modelId="{B3DA097A-ED99-461A-9514-553D906558A1}" type="pres">
      <dgm:prSet presAssocID="{2338D566-4559-4929-BE59-016FA4CAC362}" presName="sibTrans" presStyleLbl="sibTrans2D1" presStyleIdx="2" presStyleCnt="4"/>
      <dgm:spPr/>
    </dgm:pt>
    <dgm:pt modelId="{FB99C967-9A5C-425D-8355-9C1B0BC050E5}" type="pres">
      <dgm:prSet presAssocID="{7D009C6C-7598-4422-817B-5EC7AE77C058}" presName="node" presStyleLbl="node1" presStyleIdx="3" presStyleCnt="4">
        <dgm:presLayoutVars>
          <dgm:bulletEnabled val="1"/>
        </dgm:presLayoutVars>
      </dgm:prSet>
      <dgm:spPr/>
    </dgm:pt>
    <dgm:pt modelId="{E64848BE-2916-459D-B41D-B5286F364383}" type="pres">
      <dgm:prSet presAssocID="{7D009C6C-7598-4422-817B-5EC7AE77C058}" presName="dummy" presStyleCnt="0"/>
      <dgm:spPr/>
    </dgm:pt>
    <dgm:pt modelId="{5728C335-02FE-4994-B282-D8114F2B26B5}" type="pres">
      <dgm:prSet presAssocID="{B4E6A710-66A0-4EFB-93B7-AB33A5DBDBB2}" presName="sibTrans" presStyleLbl="sibTrans2D1" presStyleIdx="3" presStyleCnt="4"/>
      <dgm:spPr/>
    </dgm:pt>
  </dgm:ptLst>
  <dgm:cxnLst>
    <dgm:cxn modelId="{55FB0D09-E286-4EE8-996A-795D5F9A64BB}" type="presOf" srcId="{76911394-A941-489B-A6AC-4B699879629F}" destId="{1CBCC194-3275-43B4-9AFC-757FE63A516A}" srcOrd="0" destOrd="0" presId="urn:microsoft.com/office/officeart/2005/8/layout/radial6"/>
    <dgm:cxn modelId="{487A580A-39E5-48EF-B805-4B70BEC16744}" srcId="{F8471A0B-6A8D-45F9-8452-604E41D68666}" destId="{00E744F6-14EC-4554-947A-4E869D717654}" srcOrd="0" destOrd="0" parTransId="{AD77BF83-30B4-48BD-988C-AF8EB3354249}" sibTransId="{B653B105-D838-4BCA-A69F-19FCAD04F5E1}"/>
    <dgm:cxn modelId="{186A3F1D-F528-4167-91E4-2659F3B97E88}" type="presOf" srcId="{B653B105-D838-4BCA-A69F-19FCAD04F5E1}" destId="{8B32B420-A77B-40B4-9833-363C9DF6AB10}" srcOrd="0" destOrd="0" presId="urn:microsoft.com/office/officeart/2005/8/layout/radial6"/>
    <dgm:cxn modelId="{7EEE591E-64A0-4E94-9B46-BA3CBAD8FA68}" type="presOf" srcId="{6C9F3F9A-767A-412B-AC92-448BFDFAC2C5}" destId="{26DA77E8-BBCD-416B-A3AB-6B294F722663}" srcOrd="0" destOrd="0" presId="urn:microsoft.com/office/officeart/2005/8/layout/radial6"/>
    <dgm:cxn modelId="{7442212F-AD7B-44F4-BC68-8E1D7F744594}" type="presOf" srcId="{00E744F6-14EC-4554-947A-4E869D717654}" destId="{AD84B42B-3227-481F-A31C-64B877CD64EC}" srcOrd="0" destOrd="0" presId="urn:microsoft.com/office/officeart/2005/8/layout/radial6"/>
    <dgm:cxn modelId="{A85D0A42-F518-487A-8728-B4305F349866}" type="presOf" srcId="{B4E6A710-66A0-4EFB-93B7-AB33A5DBDBB2}" destId="{5728C335-02FE-4994-B282-D8114F2B26B5}" srcOrd="0" destOrd="0" presId="urn:microsoft.com/office/officeart/2005/8/layout/radial6"/>
    <dgm:cxn modelId="{00A3574A-2DD7-4FC3-863D-28669B5BFB26}" type="presOf" srcId="{2338D566-4559-4929-BE59-016FA4CAC362}" destId="{B3DA097A-ED99-461A-9514-553D906558A1}" srcOrd="0" destOrd="0" presId="urn:microsoft.com/office/officeart/2005/8/layout/radial6"/>
    <dgm:cxn modelId="{7DD0ED6E-F3C9-45A2-9B30-B228C2DE8C72}" type="presOf" srcId="{F8471A0B-6A8D-45F9-8452-604E41D68666}" destId="{B3781CB1-F5A1-40EC-B8C6-FBD8BBEF53B4}" srcOrd="0" destOrd="0" presId="urn:microsoft.com/office/officeart/2005/8/layout/radial6"/>
    <dgm:cxn modelId="{DCD5CE7F-2484-457C-BB7F-A6508F0C526C}" type="presOf" srcId="{7D009C6C-7598-4422-817B-5EC7AE77C058}" destId="{FB99C967-9A5C-425D-8355-9C1B0BC050E5}" srcOrd="0" destOrd="0" presId="urn:microsoft.com/office/officeart/2005/8/layout/radial6"/>
    <dgm:cxn modelId="{AB1F9393-0DC5-4DF8-A9DF-FF0B8E4E59D2}" srcId="{F8471A0B-6A8D-45F9-8452-604E41D68666}" destId="{A98705C8-FAC6-4CF7-A004-D65051BDBBE7}" srcOrd="2" destOrd="0" parTransId="{7F1F42A9-4F95-4D1C-A2C9-A1CD290D12F8}" sibTransId="{2338D566-4559-4929-BE59-016FA4CAC362}"/>
    <dgm:cxn modelId="{5289DBB0-AD66-4D48-B55E-E5347AA31F72}" srcId="{6DED2F9F-442D-4FB7-AC58-75D181246BE8}" destId="{F8471A0B-6A8D-45F9-8452-604E41D68666}" srcOrd="0" destOrd="0" parTransId="{36F14463-4BFC-4DFC-9F2E-83D992DC8E51}" sibTransId="{CB29C95A-2054-48D1-B241-568A1A12000F}"/>
    <dgm:cxn modelId="{943958D6-AB4A-4D7F-BB91-D1F2E708B576}" srcId="{F8471A0B-6A8D-45F9-8452-604E41D68666}" destId="{76911394-A941-489B-A6AC-4B699879629F}" srcOrd="1" destOrd="0" parTransId="{539CDF49-E83A-4805-932B-246E6C7DB47A}" sibTransId="{6C9F3F9A-767A-412B-AC92-448BFDFAC2C5}"/>
    <dgm:cxn modelId="{354AD8DF-7008-4D33-8DA1-BD42B5C3BA53}" type="presOf" srcId="{6DED2F9F-442D-4FB7-AC58-75D181246BE8}" destId="{2F80D015-2805-435E-BDC5-0AB27DAF2E09}" srcOrd="0" destOrd="0" presId="urn:microsoft.com/office/officeart/2005/8/layout/radial6"/>
    <dgm:cxn modelId="{1EECFEE3-1607-4A11-BDE5-E8EEB24EB58B}" type="presOf" srcId="{A98705C8-FAC6-4CF7-A004-D65051BDBBE7}" destId="{B76714D7-7F18-47B0-9097-C09A8A8D9EE9}" srcOrd="0" destOrd="0" presId="urn:microsoft.com/office/officeart/2005/8/layout/radial6"/>
    <dgm:cxn modelId="{B48737FE-4D9F-4AE9-9755-20E8F87D9FC5}" srcId="{F8471A0B-6A8D-45F9-8452-604E41D68666}" destId="{7D009C6C-7598-4422-817B-5EC7AE77C058}" srcOrd="3" destOrd="0" parTransId="{9453EA1B-BED2-428E-91A7-B416BDF28E5A}" sibTransId="{B4E6A710-66A0-4EFB-93B7-AB33A5DBDBB2}"/>
    <dgm:cxn modelId="{8F44410B-DF1D-4645-83B6-D375DDED1C97}" type="presParOf" srcId="{2F80D015-2805-435E-BDC5-0AB27DAF2E09}" destId="{B3781CB1-F5A1-40EC-B8C6-FBD8BBEF53B4}" srcOrd="0" destOrd="0" presId="urn:microsoft.com/office/officeart/2005/8/layout/radial6"/>
    <dgm:cxn modelId="{923446D2-F5C2-46CC-95B4-1294F4E03924}" type="presParOf" srcId="{2F80D015-2805-435E-BDC5-0AB27DAF2E09}" destId="{AD84B42B-3227-481F-A31C-64B877CD64EC}" srcOrd="1" destOrd="0" presId="urn:microsoft.com/office/officeart/2005/8/layout/radial6"/>
    <dgm:cxn modelId="{EDA27951-E1F7-41F1-9F4E-E7DBDBD28EFB}" type="presParOf" srcId="{2F80D015-2805-435E-BDC5-0AB27DAF2E09}" destId="{3185101E-288D-4580-9634-9CC1CCA35FFE}" srcOrd="2" destOrd="0" presId="urn:microsoft.com/office/officeart/2005/8/layout/radial6"/>
    <dgm:cxn modelId="{206FCB69-5303-4A17-9180-CAEAA0EA27EB}" type="presParOf" srcId="{2F80D015-2805-435E-BDC5-0AB27DAF2E09}" destId="{8B32B420-A77B-40B4-9833-363C9DF6AB10}" srcOrd="3" destOrd="0" presId="urn:microsoft.com/office/officeart/2005/8/layout/radial6"/>
    <dgm:cxn modelId="{553602FA-B674-4FDA-8A29-B7FA1CEDD811}" type="presParOf" srcId="{2F80D015-2805-435E-BDC5-0AB27DAF2E09}" destId="{1CBCC194-3275-43B4-9AFC-757FE63A516A}" srcOrd="4" destOrd="0" presId="urn:microsoft.com/office/officeart/2005/8/layout/radial6"/>
    <dgm:cxn modelId="{6061BD07-86A7-4B31-AC31-A6F655355A21}" type="presParOf" srcId="{2F80D015-2805-435E-BDC5-0AB27DAF2E09}" destId="{01A22E86-030A-40F9-8FA2-BD402ABE2562}" srcOrd="5" destOrd="0" presId="urn:microsoft.com/office/officeart/2005/8/layout/radial6"/>
    <dgm:cxn modelId="{DFF4EA39-DB0F-4DD9-BDC3-1592F59D428A}" type="presParOf" srcId="{2F80D015-2805-435E-BDC5-0AB27DAF2E09}" destId="{26DA77E8-BBCD-416B-A3AB-6B294F722663}" srcOrd="6" destOrd="0" presId="urn:microsoft.com/office/officeart/2005/8/layout/radial6"/>
    <dgm:cxn modelId="{8269B58D-381D-4D9C-A855-1D90724DB753}" type="presParOf" srcId="{2F80D015-2805-435E-BDC5-0AB27DAF2E09}" destId="{B76714D7-7F18-47B0-9097-C09A8A8D9EE9}" srcOrd="7" destOrd="0" presId="urn:microsoft.com/office/officeart/2005/8/layout/radial6"/>
    <dgm:cxn modelId="{138DBE1C-C146-4710-8A55-9E9354C5C99D}" type="presParOf" srcId="{2F80D015-2805-435E-BDC5-0AB27DAF2E09}" destId="{48DA54B4-30FD-40F2-95F2-889660C15D1D}" srcOrd="8" destOrd="0" presId="urn:microsoft.com/office/officeart/2005/8/layout/radial6"/>
    <dgm:cxn modelId="{51C3789E-DDF2-4F3F-A7E2-90064F5210ED}" type="presParOf" srcId="{2F80D015-2805-435E-BDC5-0AB27DAF2E09}" destId="{B3DA097A-ED99-461A-9514-553D906558A1}" srcOrd="9" destOrd="0" presId="urn:microsoft.com/office/officeart/2005/8/layout/radial6"/>
    <dgm:cxn modelId="{832FE34C-ED8F-475D-8186-9733995E87D5}" type="presParOf" srcId="{2F80D015-2805-435E-BDC5-0AB27DAF2E09}" destId="{FB99C967-9A5C-425D-8355-9C1B0BC050E5}" srcOrd="10" destOrd="0" presId="urn:microsoft.com/office/officeart/2005/8/layout/radial6"/>
    <dgm:cxn modelId="{F748A551-7030-416F-BB92-05156D1AA067}" type="presParOf" srcId="{2F80D015-2805-435E-BDC5-0AB27DAF2E09}" destId="{E64848BE-2916-459D-B41D-B5286F364383}" srcOrd="11" destOrd="0" presId="urn:microsoft.com/office/officeart/2005/8/layout/radial6"/>
    <dgm:cxn modelId="{47BA6814-8975-4578-8FF6-DC480B2DB815}" type="presParOf" srcId="{2F80D015-2805-435E-BDC5-0AB27DAF2E09}" destId="{5728C335-02FE-4994-B282-D8114F2B26B5}"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8A29B1-0DC1-46E8-B782-C78B30030BFB}" type="doc">
      <dgm:prSet loTypeId="urn:microsoft.com/office/officeart/2005/8/layout/equation1" loCatId="process" qsTypeId="urn:microsoft.com/office/officeart/2005/8/quickstyle/simple5" qsCatId="simple" csTypeId="urn:microsoft.com/office/officeart/2005/8/colors/colorful5" csCatId="colorful" phldr="1"/>
      <dgm:spPr/>
    </dgm:pt>
    <dgm:pt modelId="{2AAC1AA1-A5C0-417A-A3CA-D9AECC6E4762}">
      <dgm:prSet phldrT="[Text]"/>
      <dgm:spPr/>
      <dgm:t>
        <a:bodyPr/>
        <a:lstStyle/>
        <a:p>
          <a:pPr algn="ctr"/>
          <a:r>
            <a:rPr lang="en-US" dirty="0">
              <a:solidFill>
                <a:schemeClr val="accent6">
                  <a:lumMod val="50000"/>
                </a:schemeClr>
              </a:solidFill>
            </a:rPr>
            <a:t>Data Encapsulation</a:t>
          </a:r>
        </a:p>
      </dgm:t>
    </dgm:pt>
    <dgm:pt modelId="{BBCDBBF7-5676-4502-BA66-AECB8BD3EF74}" type="parTrans" cxnId="{AA308819-363F-4555-8D3E-E45BEB8608A6}">
      <dgm:prSet/>
      <dgm:spPr/>
      <dgm:t>
        <a:bodyPr/>
        <a:lstStyle/>
        <a:p>
          <a:pPr algn="ctr"/>
          <a:endParaRPr lang="en-US"/>
        </a:p>
      </dgm:t>
    </dgm:pt>
    <dgm:pt modelId="{C9FFF357-EDC3-4CB0-ADC1-F4FF98F39DFD}" type="sibTrans" cxnId="{AA308819-363F-4555-8D3E-E45BEB8608A6}">
      <dgm:prSet/>
      <dgm:spPr/>
      <dgm:t>
        <a:bodyPr/>
        <a:lstStyle/>
        <a:p>
          <a:pPr algn="ctr"/>
          <a:endParaRPr lang="en-US"/>
        </a:p>
      </dgm:t>
    </dgm:pt>
    <dgm:pt modelId="{CB6C0C13-87C9-4CA1-ACFA-E37FDC23069C}">
      <dgm:prSet phldrT="[Text]"/>
      <dgm:spPr/>
      <dgm:t>
        <a:bodyPr/>
        <a:lstStyle/>
        <a:p>
          <a:pPr algn="ctr"/>
          <a:r>
            <a:rPr lang="en-US" dirty="0">
              <a:solidFill>
                <a:schemeClr val="accent6">
                  <a:lumMod val="50000"/>
                </a:schemeClr>
              </a:solidFill>
            </a:rPr>
            <a:t>Data Hiding</a:t>
          </a:r>
        </a:p>
      </dgm:t>
    </dgm:pt>
    <dgm:pt modelId="{52C13687-630E-4F75-9928-5A0F82EBCF9C}" type="parTrans" cxnId="{2F468C85-62A1-4B2C-806E-7CDC5DF7E049}">
      <dgm:prSet/>
      <dgm:spPr/>
      <dgm:t>
        <a:bodyPr/>
        <a:lstStyle/>
        <a:p>
          <a:pPr algn="ctr"/>
          <a:endParaRPr lang="en-US"/>
        </a:p>
      </dgm:t>
    </dgm:pt>
    <dgm:pt modelId="{E89F9660-B3B5-43DA-B88F-FAE49CABFD95}" type="sibTrans" cxnId="{2F468C85-62A1-4B2C-806E-7CDC5DF7E049}">
      <dgm:prSet/>
      <dgm:spPr/>
      <dgm:t>
        <a:bodyPr/>
        <a:lstStyle/>
        <a:p>
          <a:pPr algn="ctr"/>
          <a:endParaRPr lang="en-US"/>
        </a:p>
      </dgm:t>
    </dgm:pt>
    <dgm:pt modelId="{36D89544-D8A0-4C6B-A5C7-F0089F33F434}">
      <dgm:prSet phldrT="[Text]"/>
      <dgm:spPr/>
      <dgm:t>
        <a:bodyPr/>
        <a:lstStyle/>
        <a:p>
          <a:pPr algn="ctr"/>
          <a:r>
            <a:rPr lang="en-US" dirty="0">
              <a:solidFill>
                <a:schemeClr val="accent6">
                  <a:lumMod val="50000"/>
                </a:schemeClr>
              </a:solidFill>
            </a:rPr>
            <a:t>Data Abstraction</a:t>
          </a:r>
        </a:p>
      </dgm:t>
    </dgm:pt>
    <dgm:pt modelId="{EB585438-CD05-4EA5-AAF8-0282F03EA339}" type="parTrans" cxnId="{AAB71958-4608-4F82-8607-33687583318F}">
      <dgm:prSet/>
      <dgm:spPr/>
      <dgm:t>
        <a:bodyPr/>
        <a:lstStyle/>
        <a:p>
          <a:pPr algn="ctr"/>
          <a:endParaRPr lang="en-US"/>
        </a:p>
      </dgm:t>
    </dgm:pt>
    <dgm:pt modelId="{55221336-B65D-4F64-87AE-A2585D4675A2}" type="sibTrans" cxnId="{AAB71958-4608-4F82-8607-33687583318F}">
      <dgm:prSet/>
      <dgm:spPr/>
      <dgm:t>
        <a:bodyPr/>
        <a:lstStyle/>
        <a:p>
          <a:pPr algn="ctr"/>
          <a:endParaRPr lang="en-US"/>
        </a:p>
      </dgm:t>
    </dgm:pt>
    <dgm:pt modelId="{57AF7768-5686-4F81-89B5-0C669CD2369C}" type="pres">
      <dgm:prSet presAssocID="{DD8A29B1-0DC1-46E8-B782-C78B30030BFB}" presName="linearFlow" presStyleCnt="0">
        <dgm:presLayoutVars>
          <dgm:dir/>
          <dgm:resizeHandles val="exact"/>
        </dgm:presLayoutVars>
      </dgm:prSet>
      <dgm:spPr/>
    </dgm:pt>
    <dgm:pt modelId="{1A195BFC-9FE3-4095-8F6B-25D1059761B1}" type="pres">
      <dgm:prSet presAssocID="{2AAC1AA1-A5C0-417A-A3CA-D9AECC6E4762}" presName="node" presStyleLbl="node1" presStyleIdx="0" presStyleCnt="3">
        <dgm:presLayoutVars>
          <dgm:bulletEnabled val="1"/>
        </dgm:presLayoutVars>
      </dgm:prSet>
      <dgm:spPr/>
    </dgm:pt>
    <dgm:pt modelId="{2D728580-DE3B-4FCC-AE80-EE617B301731}" type="pres">
      <dgm:prSet presAssocID="{C9FFF357-EDC3-4CB0-ADC1-F4FF98F39DFD}" presName="spacerL" presStyleCnt="0"/>
      <dgm:spPr/>
    </dgm:pt>
    <dgm:pt modelId="{9B0911FB-6887-4975-9D3C-70C94ADC63E3}" type="pres">
      <dgm:prSet presAssocID="{C9FFF357-EDC3-4CB0-ADC1-F4FF98F39DFD}" presName="sibTrans" presStyleLbl="sibTrans2D1" presStyleIdx="0" presStyleCnt="2"/>
      <dgm:spPr/>
    </dgm:pt>
    <dgm:pt modelId="{5CDDC681-6EF9-4848-B593-7F4054359086}" type="pres">
      <dgm:prSet presAssocID="{C9FFF357-EDC3-4CB0-ADC1-F4FF98F39DFD}" presName="spacerR" presStyleCnt="0"/>
      <dgm:spPr/>
    </dgm:pt>
    <dgm:pt modelId="{15DE8C8D-3070-43AE-9AFF-EF2CB0D9CAC5}" type="pres">
      <dgm:prSet presAssocID="{CB6C0C13-87C9-4CA1-ACFA-E37FDC23069C}" presName="node" presStyleLbl="node1" presStyleIdx="1" presStyleCnt="3">
        <dgm:presLayoutVars>
          <dgm:bulletEnabled val="1"/>
        </dgm:presLayoutVars>
      </dgm:prSet>
      <dgm:spPr/>
    </dgm:pt>
    <dgm:pt modelId="{809B6183-1533-490D-B1E9-1A5379B1FCBE}" type="pres">
      <dgm:prSet presAssocID="{E89F9660-B3B5-43DA-B88F-FAE49CABFD95}" presName="spacerL" presStyleCnt="0"/>
      <dgm:spPr/>
    </dgm:pt>
    <dgm:pt modelId="{F894C335-7BC1-4FC8-9A06-FBB3B38C8570}" type="pres">
      <dgm:prSet presAssocID="{E89F9660-B3B5-43DA-B88F-FAE49CABFD95}" presName="sibTrans" presStyleLbl="sibTrans2D1" presStyleIdx="1" presStyleCnt="2"/>
      <dgm:spPr/>
    </dgm:pt>
    <dgm:pt modelId="{5334A68F-1B81-4CBE-BD98-4446FA7C5FE8}" type="pres">
      <dgm:prSet presAssocID="{E89F9660-B3B5-43DA-B88F-FAE49CABFD95}" presName="spacerR" presStyleCnt="0"/>
      <dgm:spPr/>
    </dgm:pt>
    <dgm:pt modelId="{61B67E30-29F0-494C-8973-CBE190B1B8E9}" type="pres">
      <dgm:prSet presAssocID="{36D89544-D8A0-4C6B-A5C7-F0089F33F434}" presName="node" presStyleLbl="node1" presStyleIdx="2" presStyleCnt="3">
        <dgm:presLayoutVars>
          <dgm:bulletEnabled val="1"/>
        </dgm:presLayoutVars>
      </dgm:prSet>
      <dgm:spPr/>
    </dgm:pt>
  </dgm:ptLst>
  <dgm:cxnLst>
    <dgm:cxn modelId="{34116919-89A5-4735-A309-1B9E24094B7D}" type="presOf" srcId="{CB6C0C13-87C9-4CA1-ACFA-E37FDC23069C}" destId="{15DE8C8D-3070-43AE-9AFF-EF2CB0D9CAC5}" srcOrd="0" destOrd="0" presId="urn:microsoft.com/office/officeart/2005/8/layout/equation1"/>
    <dgm:cxn modelId="{AA308819-363F-4555-8D3E-E45BEB8608A6}" srcId="{DD8A29B1-0DC1-46E8-B782-C78B30030BFB}" destId="{2AAC1AA1-A5C0-417A-A3CA-D9AECC6E4762}" srcOrd="0" destOrd="0" parTransId="{BBCDBBF7-5676-4502-BA66-AECB8BD3EF74}" sibTransId="{C9FFF357-EDC3-4CB0-ADC1-F4FF98F39DFD}"/>
    <dgm:cxn modelId="{37C3A655-5593-4438-A780-1CA69AABBB72}" type="presOf" srcId="{C9FFF357-EDC3-4CB0-ADC1-F4FF98F39DFD}" destId="{9B0911FB-6887-4975-9D3C-70C94ADC63E3}" srcOrd="0" destOrd="0" presId="urn:microsoft.com/office/officeart/2005/8/layout/equation1"/>
    <dgm:cxn modelId="{AAB71958-4608-4F82-8607-33687583318F}" srcId="{DD8A29B1-0DC1-46E8-B782-C78B30030BFB}" destId="{36D89544-D8A0-4C6B-A5C7-F0089F33F434}" srcOrd="2" destOrd="0" parTransId="{EB585438-CD05-4EA5-AAF8-0282F03EA339}" sibTransId="{55221336-B65D-4F64-87AE-A2585D4675A2}"/>
    <dgm:cxn modelId="{80F1F360-9B7F-4E59-8B05-07862CDD3116}" type="presOf" srcId="{E89F9660-B3B5-43DA-B88F-FAE49CABFD95}" destId="{F894C335-7BC1-4FC8-9A06-FBB3B38C8570}" srcOrd="0" destOrd="0" presId="urn:microsoft.com/office/officeart/2005/8/layout/equation1"/>
    <dgm:cxn modelId="{79A01577-4F32-4B26-937F-B33B7FC58FE3}" type="presOf" srcId="{2AAC1AA1-A5C0-417A-A3CA-D9AECC6E4762}" destId="{1A195BFC-9FE3-4095-8F6B-25D1059761B1}" srcOrd="0" destOrd="0" presId="urn:microsoft.com/office/officeart/2005/8/layout/equation1"/>
    <dgm:cxn modelId="{2F468C85-62A1-4B2C-806E-7CDC5DF7E049}" srcId="{DD8A29B1-0DC1-46E8-B782-C78B30030BFB}" destId="{CB6C0C13-87C9-4CA1-ACFA-E37FDC23069C}" srcOrd="1" destOrd="0" parTransId="{52C13687-630E-4F75-9928-5A0F82EBCF9C}" sibTransId="{E89F9660-B3B5-43DA-B88F-FAE49CABFD95}"/>
    <dgm:cxn modelId="{6B5C0B99-20C4-4922-B41B-061EB5DD0F5B}" type="presOf" srcId="{36D89544-D8A0-4C6B-A5C7-F0089F33F434}" destId="{61B67E30-29F0-494C-8973-CBE190B1B8E9}" srcOrd="0" destOrd="0" presId="urn:microsoft.com/office/officeart/2005/8/layout/equation1"/>
    <dgm:cxn modelId="{83D58EDA-9D0C-4650-AD56-170D566ADEEA}" type="presOf" srcId="{DD8A29B1-0DC1-46E8-B782-C78B30030BFB}" destId="{57AF7768-5686-4F81-89B5-0C669CD2369C}" srcOrd="0" destOrd="0" presId="urn:microsoft.com/office/officeart/2005/8/layout/equation1"/>
    <dgm:cxn modelId="{5D809996-C819-456E-A359-3B2863AE9EB4}" type="presParOf" srcId="{57AF7768-5686-4F81-89B5-0C669CD2369C}" destId="{1A195BFC-9FE3-4095-8F6B-25D1059761B1}" srcOrd="0" destOrd="0" presId="urn:microsoft.com/office/officeart/2005/8/layout/equation1"/>
    <dgm:cxn modelId="{D778CD01-B2C3-4136-BA5B-5221C2FE1005}" type="presParOf" srcId="{57AF7768-5686-4F81-89B5-0C669CD2369C}" destId="{2D728580-DE3B-4FCC-AE80-EE617B301731}" srcOrd="1" destOrd="0" presId="urn:microsoft.com/office/officeart/2005/8/layout/equation1"/>
    <dgm:cxn modelId="{AFAD0CC7-34E7-4111-A8FA-0342E56B6783}" type="presParOf" srcId="{57AF7768-5686-4F81-89B5-0C669CD2369C}" destId="{9B0911FB-6887-4975-9D3C-70C94ADC63E3}" srcOrd="2" destOrd="0" presId="urn:microsoft.com/office/officeart/2005/8/layout/equation1"/>
    <dgm:cxn modelId="{4CECAEDB-9FBA-4290-B61C-216229FD8A1B}" type="presParOf" srcId="{57AF7768-5686-4F81-89B5-0C669CD2369C}" destId="{5CDDC681-6EF9-4848-B593-7F4054359086}" srcOrd="3" destOrd="0" presId="urn:microsoft.com/office/officeart/2005/8/layout/equation1"/>
    <dgm:cxn modelId="{523CC327-E628-4762-9C64-1DF1C753201C}" type="presParOf" srcId="{57AF7768-5686-4F81-89B5-0C669CD2369C}" destId="{15DE8C8D-3070-43AE-9AFF-EF2CB0D9CAC5}" srcOrd="4" destOrd="0" presId="urn:microsoft.com/office/officeart/2005/8/layout/equation1"/>
    <dgm:cxn modelId="{B5104ECD-0E73-4CE6-8119-0965E114C628}" type="presParOf" srcId="{57AF7768-5686-4F81-89B5-0C669CD2369C}" destId="{809B6183-1533-490D-B1E9-1A5379B1FCBE}" srcOrd="5" destOrd="0" presId="urn:microsoft.com/office/officeart/2005/8/layout/equation1"/>
    <dgm:cxn modelId="{7AF94624-5A11-435A-91DC-AC65C95221DA}" type="presParOf" srcId="{57AF7768-5686-4F81-89B5-0C669CD2369C}" destId="{F894C335-7BC1-4FC8-9A06-FBB3B38C8570}" srcOrd="6" destOrd="0" presId="urn:microsoft.com/office/officeart/2005/8/layout/equation1"/>
    <dgm:cxn modelId="{C91E9F66-206B-4202-B965-02E25FCB3BEA}" type="presParOf" srcId="{57AF7768-5686-4F81-89B5-0C669CD2369C}" destId="{5334A68F-1B81-4CBE-BD98-4446FA7C5FE8}" srcOrd="7" destOrd="0" presId="urn:microsoft.com/office/officeart/2005/8/layout/equation1"/>
    <dgm:cxn modelId="{39B81261-93EF-4901-9833-77B917E421EA}" type="presParOf" srcId="{57AF7768-5686-4F81-89B5-0C669CD2369C}" destId="{61B67E30-29F0-494C-8973-CBE190B1B8E9}" srcOrd="8" destOrd="0" presId="urn:microsoft.com/office/officeart/2005/8/layout/equati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A82C6-8EE9-4B7D-AF9B-B8F9A1FF20CE}">
      <dsp:nvSpPr>
        <dsp:cNvPr id="0" name=""/>
        <dsp:cNvSpPr/>
      </dsp:nvSpPr>
      <dsp:spPr>
        <a:xfrm>
          <a:off x="1359548" y="131048"/>
          <a:ext cx="2600801" cy="903224"/>
        </a:xfrm>
        <a:prstGeom prst="ellipse">
          <a:avLst/>
        </a:prstGeom>
        <a:solidFill>
          <a:schemeClr val="accent5">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29F2A8-A90C-40A8-86B4-6C68F6461B45}">
      <dsp:nvSpPr>
        <dsp:cNvPr id="0" name=""/>
        <dsp:cNvSpPr/>
      </dsp:nvSpPr>
      <dsp:spPr>
        <a:xfrm>
          <a:off x="2411965" y="2342737"/>
          <a:ext cx="504031" cy="322580"/>
        </a:xfrm>
        <a:prstGeom prst="downArrow">
          <a:avLst/>
        </a:prstGeom>
        <a:gradFill rotWithShape="0">
          <a:gsLst>
            <a:gs pos="0">
              <a:schemeClr val="accent5">
                <a:tint val="40000"/>
                <a:hueOff val="0"/>
                <a:satOff val="0"/>
                <a:lumOff val="0"/>
                <a:alphaOff val="0"/>
                <a:tint val="100000"/>
                <a:shade val="100000"/>
                <a:satMod val="130000"/>
              </a:schemeClr>
            </a:gs>
            <a:gs pos="100000">
              <a:schemeClr val="accent5">
                <a:tint val="4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dsp:style>
    </dsp:sp>
    <dsp:sp modelId="{0261D9AC-2067-411D-907C-7DC43070E80C}">
      <dsp:nvSpPr>
        <dsp:cNvPr id="0" name=""/>
        <dsp:cNvSpPr/>
      </dsp:nvSpPr>
      <dsp:spPr>
        <a:xfrm>
          <a:off x="1454306" y="2600801"/>
          <a:ext cx="2419350" cy="6048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Output</a:t>
          </a:r>
        </a:p>
      </dsp:txBody>
      <dsp:txXfrm>
        <a:off x="1454306" y="2600801"/>
        <a:ext cx="2419350" cy="604837"/>
      </dsp:txXfrm>
    </dsp:sp>
    <dsp:sp modelId="{454284EB-4155-4601-BC20-58F80E1878B0}">
      <dsp:nvSpPr>
        <dsp:cNvPr id="0" name=""/>
        <dsp:cNvSpPr/>
      </dsp:nvSpPr>
      <dsp:spPr>
        <a:xfrm>
          <a:off x="2305111" y="1104030"/>
          <a:ext cx="907256" cy="907256"/>
        </a:xfrm>
        <a:prstGeom prst="ellips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Object3</a:t>
          </a:r>
        </a:p>
      </dsp:txBody>
      <dsp:txXfrm>
        <a:off x="2437976" y="1236895"/>
        <a:ext cx="641526" cy="641526"/>
      </dsp:txXfrm>
    </dsp:sp>
    <dsp:sp modelId="{74DF36F6-7435-401D-9D99-80FEB0522089}">
      <dsp:nvSpPr>
        <dsp:cNvPr id="0" name=""/>
        <dsp:cNvSpPr/>
      </dsp:nvSpPr>
      <dsp:spPr>
        <a:xfrm>
          <a:off x="1655918" y="423386"/>
          <a:ext cx="907256" cy="907256"/>
        </a:xfrm>
        <a:prstGeom prst="ellipse">
          <a:avLst/>
        </a:prstGeom>
        <a:gradFill rotWithShape="0">
          <a:gsLst>
            <a:gs pos="0">
              <a:schemeClr val="accent5">
                <a:hueOff val="-2462284"/>
                <a:satOff val="15038"/>
                <a:lumOff val="8137"/>
                <a:alphaOff val="0"/>
                <a:tint val="100000"/>
                <a:shade val="100000"/>
                <a:satMod val="130000"/>
              </a:schemeClr>
            </a:gs>
            <a:gs pos="100000">
              <a:schemeClr val="accent5">
                <a:hueOff val="-2462284"/>
                <a:satOff val="15038"/>
                <a:lumOff val="8137"/>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Object2</a:t>
          </a:r>
        </a:p>
      </dsp:txBody>
      <dsp:txXfrm>
        <a:off x="1788783" y="556251"/>
        <a:ext cx="641526" cy="641526"/>
      </dsp:txXfrm>
    </dsp:sp>
    <dsp:sp modelId="{B50AA406-C79E-4118-829C-A7BCDAFB377C}">
      <dsp:nvSpPr>
        <dsp:cNvPr id="0" name=""/>
        <dsp:cNvSpPr/>
      </dsp:nvSpPr>
      <dsp:spPr>
        <a:xfrm>
          <a:off x="2583336" y="204031"/>
          <a:ext cx="907256" cy="907256"/>
        </a:xfrm>
        <a:prstGeom prst="ellipse">
          <a:avLst/>
        </a:prstGeom>
        <a:gradFill rotWithShape="0">
          <a:gsLst>
            <a:gs pos="0">
              <a:schemeClr val="accent5">
                <a:hueOff val="-4924568"/>
                <a:satOff val="30075"/>
                <a:lumOff val="16273"/>
                <a:alphaOff val="0"/>
                <a:tint val="100000"/>
                <a:shade val="100000"/>
                <a:satMod val="130000"/>
              </a:schemeClr>
            </a:gs>
            <a:gs pos="100000">
              <a:schemeClr val="accent5">
                <a:hueOff val="-4924568"/>
                <a:satOff val="30075"/>
                <a:lumOff val="162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Object1</a:t>
          </a:r>
        </a:p>
      </dsp:txBody>
      <dsp:txXfrm>
        <a:off x="2716201" y="336896"/>
        <a:ext cx="641526" cy="641526"/>
      </dsp:txXfrm>
    </dsp:sp>
    <dsp:sp modelId="{27591BB8-8A28-4FFA-BD93-758B54FD4684}">
      <dsp:nvSpPr>
        <dsp:cNvPr id="0" name=""/>
        <dsp:cNvSpPr/>
      </dsp:nvSpPr>
      <dsp:spPr>
        <a:xfrm>
          <a:off x="1252693" y="20161"/>
          <a:ext cx="2822575" cy="2258060"/>
        </a:xfrm>
        <a:prstGeom prst="funnel">
          <a:avLst/>
        </a:prstGeom>
        <a:solidFill>
          <a:schemeClr val="lt1">
            <a:alpha val="4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17C8E7-8455-4702-BB7E-78DF9FD2E832}">
      <dsp:nvSpPr>
        <dsp:cNvPr id="0" name=""/>
        <dsp:cNvSpPr/>
      </dsp:nvSpPr>
      <dsp:spPr>
        <a:xfrm>
          <a:off x="0" y="1283863"/>
          <a:ext cx="8382000" cy="0"/>
        </a:xfrm>
        <a:prstGeom prst="line">
          <a:avLst/>
        </a:prstGeom>
        <a:noFill/>
        <a:ln w="25400"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DCC7AF-C182-42EC-87B9-86024B8E8CCB}">
      <dsp:nvSpPr>
        <dsp:cNvPr id="0" name=""/>
        <dsp:cNvSpPr/>
      </dsp:nvSpPr>
      <dsp:spPr>
        <a:xfrm>
          <a:off x="2179319" y="0"/>
          <a:ext cx="6202680" cy="12838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b" anchorCtr="0">
          <a:noAutofit/>
        </a:bodyPr>
        <a:lstStyle/>
        <a:p>
          <a:pPr marL="0" lvl="0" indent="0" algn="l" defTabSz="2844800">
            <a:lnSpc>
              <a:spcPct val="90000"/>
            </a:lnSpc>
            <a:spcBef>
              <a:spcPct val="0"/>
            </a:spcBef>
            <a:spcAft>
              <a:spcPct val="35000"/>
            </a:spcAft>
            <a:buNone/>
          </a:pPr>
          <a:r>
            <a:rPr lang="en-US" sz="6400" kern="1200" dirty="0"/>
            <a:t>Benefits</a:t>
          </a:r>
        </a:p>
      </dsp:txBody>
      <dsp:txXfrm>
        <a:off x="2179319" y="0"/>
        <a:ext cx="6202680" cy="1283863"/>
      </dsp:txXfrm>
    </dsp:sp>
    <dsp:sp modelId="{7EEEA72B-471B-47A6-B323-5C0E7C8CC150}">
      <dsp:nvSpPr>
        <dsp:cNvPr id="0" name=""/>
        <dsp:cNvSpPr/>
      </dsp:nvSpPr>
      <dsp:spPr>
        <a:xfrm>
          <a:off x="0" y="0"/>
          <a:ext cx="2179320" cy="1283863"/>
        </a:xfrm>
        <a:prstGeom prst="round2SameRect">
          <a:avLst>
            <a:gd name="adj1" fmla="val 16670"/>
            <a:gd name="adj2" fmla="val 0"/>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2844800">
            <a:lnSpc>
              <a:spcPct val="90000"/>
            </a:lnSpc>
            <a:spcBef>
              <a:spcPct val="0"/>
            </a:spcBef>
            <a:spcAft>
              <a:spcPct val="35000"/>
            </a:spcAft>
            <a:buNone/>
          </a:pPr>
          <a:r>
            <a:rPr lang="en-US" sz="6400" kern="1200" dirty="0"/>
            <a:t>OOP</a:t>
          </a:r>
        </a:p>
      </dsp:txBody>
      <dsp:txXfrm>
        <a:off x="62684" y="62684"/>
        <a:ext cx="2053952" cy="1221179"/>
      </dsp:txXfrm>
    </dsp:sp>
    <dsp:sp modelId="{7E7F2E31-0F1C-4CC2-9784-5F4FDAE5FB90}">
      <dsp:nvSpPr>
        <dsp:cNvPr id="0" name=""/>
        <dsp:cNvSpPr/>
      </dsp:nvSpPr>
      <dsp:spPr>
        <a:xfrm>
          <a:off x="0" y="1283863"/>
          <a:ext cx="8382000" cy="25681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15" tIns="43815" rIns="43815" bIns="43815"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It provides a clear modular structure.</a:t>
          </a:r>
        </a:p>
        <a:p>
          <a:pPr marL="171450" lvl="1" indent="-171450" algn="l" defTabSz="800100">
            <a:lnSpc>
              <a:spcPct val="90000"/>
            </a:lnSpc>
            <a:spcBef>
              <a:spcPct val="0"/>
            </a:spcBef>
            <a:spcAft>
              <a:spcPct val="15000"/>
            </a:spcAft>
            <a:buChar char="•"/>
          </a:pPr>
          <a:r>
            <a:rPr lang="en-US" sz="1800" b="0" i="0" kern="1200" dirty="0"/>
            <a:t>Objects can also be reused within an across applications.</a:t>
          </a:r>
        </a:p>
        <a:p>
          <a:pPr marL="171450" lvl="1" indent="-171450" algn="l" defTabSz="800100">
            <a:lnSpc>
              <a:spcPct val="90000"/>
            </a:lnSpc>
            <a:spcBef>
              <a:spcPct val="0"/>
            </a:spcBef>
            <a:spcAft>
              <a:spcPct val="15000"/>
            </a:spcAft>
            <a:buChar char="•"/>
          </a:pPr>
          <a:r>
            <a:rPr lang="en-US" sz="1800" b="0" i="0" kern="1200" dirty="0"/>
            <a:t>Data is safe and secure with data abstraction.</a:t>
          </a:r>
        </a:p>
        <a:p>
          <a:pPr marL="171450" lvl="1" indent="-171450" algn="l" defTabSz="800100">
            <a:lnSpc>
              <a:spcPct val="90000"/>
            </a:lnSpc>
            <a:spcBef>
              <a:spcPct val="0"/>
            </a:spcBef>
            <a:spcAft>
              <a:spcPct val="15000"/>
            </a:spcAft>
            <a:buChar char="•"/>
          </a:pPr>
          <a:r>
            <a:rPr lang="en-US" sz="1800" b="0" i="0" kern="1200" dirty="0"/>
            <a:t>It makes software easier to maintain.</a:t>
          </a:r>
        </a:p>
        <a:p>
          <a:pPr marL="171450" lvl="1" indent="-171450" algn="l" defTabSz="800100">
            <a:lnSpc>
              <a:spcPct val="90000"/>
            </a:lnSpc>
            <a:spcBef>
              <a:spcPct val="0"/>
            </a:spcBef>
            <a:spcAft>
              <a:spcPct val="15000"/>
            </a:spcAft>
            <a:buChar char="•"/>
          </a:pPr>
          <a:r>
            <a:rPr lang="en-US" sz="1800" b="0" i="0" kern="1200" dirty="0"/>
            <a:t>Reusability also enables faster development.</a:t>
          </a:r>
        </a:p>
        <a:p>
          <a:pPr marL="171450" lvl="1" indent="-171450" algn="l" defTabSz="800100">
            <a:lnSpc>
              <a:spcPct val="90000"/>
            </a:lnSpc>
            <a:spcBef>
              <a:spcPct val="0"/>
            </a:spcBef>
            <a:spcAft>
              <a:spcPct val="15000"/>
            </a:spcAft>
            <a:buChar char="•"/>
          </a:pPr>
          <a:r>
            <a:rPr lang="en-US" sz="1800" b="0" i="0" kern="1200" dirty="0"/>
            <a:t>The software components can be easily adapted and modified by the programmers.</a:t>
          </a:r>
        </a:p>
        <a:p>
          <a:pPr marL="171450" lvl="1" indent="-171450" algn="l" defTabSz="800100">
            <a:lnSpc>
              <a:spcPct val="90000"/>
            </a:lnSpc>
            <a:spcBef>
              <a:spcPct val="0"/>
            </a:spcBef>
            <a:spcAft>
              <a:spcPct val="15000"/>
            </a:spcAft>
            <a:buChar char="•"/>
          </a:pPr>
          <a:r>
            <a:rPr lang="en-US" sz="1800" b="0" i="0" kern="1200" dirty="0"/>
            <a:t>It implements real life scenario.</a:t>
          </a:r>
        </a:p>
        <a:p>
          <a:pPr marL="171450" lvl="1" indent="-171450" algn="l" defTabSz="800100">
            <a:lnSpc>
              <a:spcPct val="90000"/>
            </a:lnSpc>
            <a:spcBef>
              <a:spcPct val="0"/>
            </a:spcBef>
            <a:spcAft>
              <a:spcPct val="15000"/>
            </a:spcAft>
            <a:buChar char="•"/>
          </a:pPr>
          <a:r>
            <a:rPr lang="en-US" sz="1800" b="0" i="0" kern="1200" dirty="0"/>
            <a:t>The productivity of programmers increases.</a:t>
          </a:r>
        </a:p>
      </dsp:txBody>
      <dsp:txXfrm>
        <a:off x="0" y="1283863"/>
        <a:ext cx="8382000" cy="25681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28C335-02FE-4994-B282-D8114F2B26B5}">
      <dsp:nvSpPr>
        <dsp:cNvPr id="0" name=""/>
        <dsp:cNvSpPr/>
      </dsp:nvSpPr>
      <dsp:spPr>
        <a:xfrm>
          <a:off x="1086385" y="428056"/>
          <a:ext cx="2856429" cy="2856429"/>
        </a:xfrm>
        <a:prstGeom prst="blockArc">
          <a:avLst>
            <a:gd name="adj1" fmla="val 10800000"/>
            <a:gd name="adj2" fmla="val 16200000"/>
            <a:gd name="adj3" fmla="val 4636"/>
          </a:avLst>
        </a:prstGeom>
        <a:solidFill>
          <a:schemeClr val="accent5">
            <a:hueOff val="-4924568"/>
            <a:satOff val="30075"/>
            <a:lumOff val="1627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DA097A-ED99-461A-9514-553D906558A1}">
      <dsp:nvSpPr>
        <dsp:cNvPr id="0" name=""/>
        <dsp:cNvSpPr/>
      </dsp:nvSpPr>
      <dsp:spPr>
        <a:xfrm>
          <a:off x="1086385" y="428056"/>
          <a:ext cx="2856429" cy="2856429"/>
        </a:xfrm>
        <a:prstGeom prst="blockArc">
          <a:avLst>
            <a:gd name="adj1" fmla="val 5400000"/>
            <a:gd name="adj2" fmla="val 10800000"/>
            <a:gd name="adj3" fmla="val 4636"/>
          </a:avLst>
        </a:prstGeom>
        <a:solidFill>
          <a:schemeClr val="accent5">
            <a:hueOff val="-3283045"/>
            <a:satOff val="20050"/>
            <a:lumOff val="1084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DA77E8-BBCD-416B-A3AB-6B294F722663}">
      <dsp:nvSpPr>
        <dsp:cNvPr id="0" name=""/>
        <dsp:cNvSpPr/>
      </dsp:nvSpPr>
      <dsp:spPr>
        <a:xfrm>
          <a:off x="1086385" y="428056"/>
          <a:ext cx="2856429" cy="2856429"/>
        </a:xfrm>
        <a:prstGeom prst="blockArc">
          <a:avLst>
            <a:gd name="adj1" fmla="val 0"/>
            <a:gd name="adj2" fmla="val 5400000"/>
            <a:gd name="adj3" fmla="val 4636"/>
          </a:avLst>
        </a:prstGeom>
        <a:solidFill>
          <a:schemeClr val="accent5">
            <a:hueOff val="-1641523"/>
            <a:satOff val="10025"/>
            <a:lumOff val="54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32B420-A77B-40B4-9833-363C9DF6AB10}">
      <dsp:nvSpPr>
        <dsp:cNvPr id="0" name=""/>
        <dsp:cNvSpPr/>
      </dsp:nvSpPr>
      <dsp:spPr>
        <a:xfrm>
          <a:off x="1086385" y="428056"/>
          <a:ext cx="2856429" cy="2856429"/>
        </a:xfrm>
        <a:prstGeom prst="blockArc">
          <a:avLst>
            <a:gd name="adj1" fmla="val 16200000"/>
            <a:gd name="adj2" fmla="val 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781CB1-F5A1-40EC-B8C6-FBD8BBEF53B4}">
      <dsp:nvSpPr>
        <dsp:cNvPr id="0" name=""/>
        <dsp:cNvSpPr/>
      </dsp:nvSpPr>
      <dsp:spPr>
        <a:xfrm>
          <a:off x="1857709" y="1199380"/>
          <a:ext cx="1313780" cy="1313780"/>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OOP</a:t>
          </a:r>
        </a:p>
      </dsp:txBody>
      <dsp:txXfrm>
        <a:off x="2050108" y="1391779"/>
        <a:ext cx="928982" cy="928982"/>
      </dsp:txXfrm>
    </dsp:sp>
    <dsp:sp modelId="{AD84B42B-3227-481F-A31C-64B877CD64EC}">
      <dsp:nvSpPr>
        <dsp:cNvPr id="0" name=""/>
        <dsp:cNvSpPr/>
      </dsp:nvSpPr>
      <dsp:spPr>
        <a:xfrm>
          <a:off x="2054776" y="1340"/>
          <a:ext cx="919646" cy="919646"/>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a:t>Data </a:t>
          </a:r>
          <a:r>
            <a:rPr lang="en-US" sz="700" kern="1200" dirty="0"/>
            <a:t>Abstraction</a:t>
          </a:r>
        </a:p>
      </dsp:txBody>
      <dsp:txXfrm>
        <a:off x="2189455" y="136019"/>
        <a:ext cx="650288" cy="650288"/>
      </dsp:txXfrm>
    </dsp:sp>
    <dsp:sp modelId="{1CBCC194-3275-43B4-9AFC-757FE63A516A}">
      <dsp:nvSpPr>
        <dsp:cNvPr id="0" name=""/>
        <dsp:cNvSpPr/>
      </dsp:nvSpPr>
      <dsp:spPr>
        <a:xfrm>
          <a:off x="3449884" y="1396447"/>
          <a:ext cx="919646" cy="919646"/>
        </a:xfrm>
        <a:prstGeom prst="ellipse">
          <a:avLst/>
        </a:prstGeom>
        <a:solidFill>
          <a:schemeClr val="accent5">
            <a:hueOff val="-1641523"/>
            <a:satOff val="10025"/>
            <a:lumOff val="54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Encapsulation</a:t>
          </a:r>
        </a:p>
      </dsp:txBody>
      <dsp:txXfrm>
        <a:off x="3584563" y="1531126"/>
        <a:ext cx="650288" cy="650288"/>
      </dsp:txXfrm>
    </dsp:sp>
    <dsp:sp modelId="{B76714D7-7F18-47B0-9097-C09A8A8D9EE9}">
      <dsp:nvSpPr>
        <dsp:cNvPr id="0" name=""/>
        <dsp:cNvSpPr/>
      </dsp:nvSpPr>
      <dsp:spPr>
        <a:xfrm>
          <a:off x="2054776" y="2791555"/>
          <a:ext cx="919646" cy="919646"/>
        </a:xfrm>
        <a:prstGeom prst="ellipse">
          <a:avLst/>
        </a:prstGeom>
        <a:solidFill>
          <a:schemeClr val="accent5">
            <a:hueOff val="-3283045"/>
            <a:satOff val="20050"/>
            <a:lumOff val="108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Polymorphism</a:t>
          </a:r>
        </a:p>
      </dsp:txBody>
      <dsp:txXfrm>
        <a:off x="2189455" y="2926234"/>
        <a:ext cx="650288" cy="650288"/>
      </dsp:txXfrm>
    </dsp:sp>
    <dsp:sp modelId="{FB99C967-9A5C-425D-8355-9C1B0BC050E5}">
      <dsp:nvSpPr>
        <dsp:cNvPr id="0" name=""/>
        <dsp:cNvSpPr/>
      </dsp:nvSpPr>
      <dsp:spPr>
        <a:xfrm>
          <a:off x="659669" y="1396447"/>
          <a:ext cx="919646" cy="919646"/>
        </a:xfrm>
        <a:prstGeom prst="ellipse">
          <a:avLst/>
        </a:prstGeom>
        <a:solidFill>
          <a:schemeClr val="accent5">
            <a:hueOff val="-4924568"/>
            <a:satOff val="30075"/>
            <a:lumOff val="162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r>
            <a:rPr lang="en-US" sz="700" kern="1200" dirty="0"/>
            <a:t>Inheritance</a:t>
          </a:r>
        </a:p>
      </dsp:txBody>
      <dsp:txXfrm>
        <a:off x="794348" y="1531126"/>
        <a:ext cx="650288" cy="6502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95BFC-9FE3-4095-8F6B-25D1059761B1}">
      <dsp:nvSpPr>
        <dsp:cNvPr id="0" name=""/>
        <dsp:cNvSpPr/>
      </dsp:nvSpPr>
      <dsp:spPr>
        <a:xfrm>
          <a:off x="328012" y="509"/>
          <a:ext cx="964180" cy="964180"/>
        </a:xfrm>
        <a:prstGeom prst="ellips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accent6">
                  <a:lumMod val="50000"/>
                </a:schemeClr>
              </a:solidFill>
            </a:rPr>
            <a:t>Data Encapsulation</a:t>
          </a:r>
        </a:p>
      </dsp:txBody>
      <dsp:txXfrm>
        <a:off x="469213" y="141710"/>
        <a:ext cx="681778" cy="681778"/>
      </dsp:txXfrm>
    </dsp:sp>
    <dsp:sp modelId="{9B0911FB-6887-4975-9D3C-70C94ADC63E3}">
      <dsp:nvSpPr>
        <dsp:cNvPr id="0" name=""/>
        <dsp:cNvSpPr/>
      </dsp:nvSpPr>
      <dsp:spPr>
        <a:xfrm>
          <a:off x="1370484" y="202987"/>
          <a:ext cx="559224" cy="559224"/>
        </a:xfrm>
        <a:prstGeom prst="mathPlus">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444609" y="416834"/>
        <a:ext cx="410974" cy="131530"/>
      </dsp:txXfrm>
    </dsp:sp>
    <dsp:sp modelId="{15DE8C8D-3070-43AE-9AFF-EF2CB0D9CAC5}">
      <dsp:nvSpPr>
        <dsp:cNvPr id="0" name=""/>
        <dsp:cNvSpPr/>
      </dsp:nvSpPr>
      <dsp:spPr>
        <a:xfrm>
          <a:off x="2008000" y="509"/>
          <a:ext cx="964180" cy="964180"/>
        </a:xfrm>
        <a:prstGeom prst="ellipse">
          <a:avLst/>
        </a:prstGeom>
        <a:gradFill rotWithShape="0">
          <a:gsLst>
            <a:gs pos="0">
              <a:schemeClr val="accent5">
                <a:hueOff val="-2462284"/>
                <a:satOff val="15038"/>
                <a:lumOff val="8137"/>
                <a:alphaOff val="0"/>
                <a:tint val="100000"/>
                <a:shade val="100000"/>
                <a:satMod val="130000"/>
              </a:schemeClr>
            </a:gs>
            <a:gs pos="100000">
              <a:schemeClr val="accent5">
                <a:hueOff val="-2462284"/>
                <a:satOff val="15038"/>
                <a:lumOff val="8137"/>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accent6">
                  <a:lumMod val="50000"/>
                </a:schemeClr>
              </a:solidFill>
            </a:rPr>
            <a:t>Data Hiding</a:t>
          </a:r>
        </a:p>
      </dsp:txBody>
      <dsp:txXfrm>
        <a:off x="2149201" y="141710"/>
        <a:ext cx="681778" cy="681778"/>
      </dsp:txXfrm>
    </dsp:sp>
    <dsp:sp modelId="{F894C335-7BC1-4FC8-9A06-FBB3B38C8570}">
      <dsp:nvSpPr>
        <dsp:cNvPr id="0" name=""/>
        <dsp:cNvSpPr/>
      </dsp:nvSpPr>
      <dsp:spPr>
        <a:xfrm>
          <a:off x="3050472" y="202987"/>
          <a:ext cx="559224" cy="559224"/>
        </a:xfrm>
        <a:prstGeom prst="mathEqual">
          <a:avLst/>
        </a:prstGeom>
        <a:gradFill rotWithShape="0">
          <a:gsLst>
            <a:gs pos="0">
              <a:schemeClr val="accent5">
                <a:hueOff val="-4924568"/>
                <a:satOff val="30075"/>
                <a:lumOff val="16273"/>
                <a:alphaOff val="0"/>
                <a:tint val="100000"/>
                <a:shade val="100000"/>
                <a:satMod val="130000"/>
              </a:schemeClr>
            </a:gs>
            <a:gs pos="100000">
              <a:schemeClr val="accent5">
                <a:hueOff val="-4924568"/>
                <a:satOff val="30075"/>
                <a:lumOff val="162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124597" y="318187"/>
        <a:ext cx="410974" cy="328824"/>
      </dsp:txXfrm>
    </dsp:sp>
    <dsp:sp modelId="{61B67E30-29F0-494C-8973-CBE190B1B8E9}">
      <dsp:nvSpPr>
        <dsp:cNvPr id="0" name=""/>
        <dsp:cNvSpPr/>
      </dsp:nvSpPr>
      <dsp:spPr>
        <a:xfrm>
          <a:off x="3687988" y="509"/>
          <a:ext cx="964180" cy="964180"/>
        </a:xfrm>
        <a:prstGeom prst="ellipse">
          <a:avLst/>
        </a:prstGeom>
        <a:gradFill rotWithShape="0">
          <a:gsLst>
            <a:gs pos="0">
              <a:schemeClr val="accent5">
                <a:hueOff val="-4924568"/>
                <a:satOff val="30075"/>
                <a:lumOff val="16273"/>
                <a:alphaOff val="0"/>
                <a:tint val="100000"/>
                <a:shade val="100000"/>
                <a:satMod val="130000"/>
              </a:schemeClr>
            </a:gs>
            <a:gs pos="100000">
              <a:schemeClr val="accent5">
                <a:hueOff val="-4924568"/>
                <a:satOff val="30075"/>
                <a:lumOff val="162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accent6">
                  <a:lumMod val="50000"/>
                </a:schemeClr>
              </a:solidFill>
            </a:rPr>
            <a:t>Data Abstraction</a:t>
          </a:r>
        </a:p>
      </dsp:txBody>
      <dsp:txXfrm>
        <a:off x="3829189" y="141710"/>
        <a:ext cx="681778" cy="681778"/>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ACA898-F605-4900-878E-E9768DF1D293}" type="datetimeFigureOut">
              <a:rPr lang="en-US" smtClean="0"/>
              <a:t>1/24/20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FFCFF5-268C-450A-90CA-A9303B69089F}" type="slidenum">
              <a:rPr lang="en-US" smtClean="0"/>
              <a:t>‹#›</a:t>
            </a:fld>
            <a:endParaRPr lang="en-US"/>
          </a:p>
        </p:txBody>
      </p:sp>
    </p:spTree>
    <p:extLst>
      <p:ext uri="{BB962C8B-B14F-4D97-AF65-F5344CB8AC3E}">
        <p14:creationId xmlns:p14="http://schemas.microsoft.com/office/powerpoint/2010/main" val="167658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Read Me First">
    <p:bg>
      <p:bgPr>
        <a:solidFill>
          <a:schemeClr val="accent6"/>
        </a:solidFill>
        <a:effectLst/>
      </p:bgPr>
    </p:bg>
    <p:spTree>
      <p:nvGrpSpPr>
        <p:cNvPr id="1" name=""/>
        <p:cNvGrpSpPr/>
        <p:nvPr/>
      </p:nvGrpSpPr>
      <p:grpSpPr>
        <a:xfrm>
          <a:off x="0" y="0"/>
          <a:ext cx="0" cy="0"/>
          <a:chOff x="0" y="0"/>
          <a:chExt cx="0" cy="0"/>
        </a:xfrm>
      </p:grpSpPr>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Read Me First</a:t>
            </a:r>
          </a:p>
        </p:txBody>
      </p:sp>
      <p:sp>
        <p:nvSpPr>
          <p:cNvPr id="17" name="Text Placeholder 12"/>
          <p:cNvSpPr>
            <a:spLocks noGrp="1"/>
          </p:cNvSpPr>
          <p:nvPr>
            <p:ph type="body" sz="quarter" idx="15" hasCustomPrompt="1"/>
          </p:nvPr>
        </p:nvSpPr>
        <p:spPr>
          <a:xfrm>
            <a:off x="609603" y="2743200"/>
            <a:ext cx="7880905" cy="971550"/>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See notes on the left of slide </a:t>
            </a:r>
          </a:p>
        </p:txBody>
      </p:sp>
    </p:spTree>
    <p:custDataLst>
      <p:tags r:id="rId1"/>
    </p:custDataLst>
    <p:extLst>
      <p:ext uri="{BB962C8B-B14F-4D97-AF65-F5344CB8AC3E}">
        <p14:creationId xmlns:p14="http://schemas.microsoft.com/office/powerpoint/2010/main" val="3180620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4_Recap or Review">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Recap or Review – use any color slide</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72231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5_Light Blue Background">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Slide Title – Light Blue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8638522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6_White Backgroun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a:solidFill>
                  <a:schemeClr val="tx2"/>
                </a:solidFill>
              </a:defRPr>
            </a:lvl1pPr>
          </a:lstStyle>
          <a:p>
            <a:r>
              <a:rPr lang="en-US" dirty="0"/>
              <a:t>Slide Title – White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tx2"/>
                </a:solidFill>
              </a:defRPr>
            </a:lvl1pPr>
            <a:lvl2pPr marL="344487" indent="-342900">
              <a:buClrTx/>
              <a:buFont typeface="Arial" panose="020B0604020202020204" pitchFamily="34" charset="0"/>
              <a:buChar char="•"/>
              <a:defRPr sz="2400">
                <a:solidFill>
                  <a:schemeClr val="tx2"/>
                </a:solidFill>
              </a:defRPr>
            </a:lvl2pPr>
            <a:lvl3pPr marL="463550" indent="-342900">
              <a:buClrTx/>
              <a:buFont typeface="Arial" panose="020B0604020202020204" pitchFamily="34" charset="0"/>
              <a:buChar char="•"/>
              <a:defRPr sz="2000">
                <a:solidFill>
                  <a:schemeClr val="tx2"/>
                </a:solidFill>
              </a:defRPr>
            </a:lvl3pPr>
            <a:lvl4pPr marL="503237" indent="-285750">
              <a:buClrTx/>
              <a:buFont typeface="Arial" panose="020B0604020202020204" pitchFamily="34" charset="0"/>
              <a:buChar char="•"/>
              <a:defRPr sz="1800">
                <a:solidFill>
                  <a:schemeClr val="tx2"/>
                </a:solidFill>
              </a:defRPr>
            </a:lvl4pPr>
            <a:lvl5pPr marL="622300" indent="-285750">
              <a:buClrTx/>
              <a:buFont typeface="Arial" panose="020B0604020202020204" pitchFamily="34" charset="0"/>
              <a:buChar char="•"/>
              <a:defRPr sz="18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5821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1_Check on Learning">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Check on learning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377181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2_Restate Objectives">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Restate terminal objective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103297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3_Ask Questions ">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Ask learner-centered questions - any color slide </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527562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4_Thank you">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1888761"/>
            <a:ext cx="9144000" cy="3257550"/>
          </a:xfrm>
          <a:prstGeom prst="rect">
            <a:avLst/>
          </a:prstGeom>
        </p:spPr>
      </p:pic>
      <p:sp>
        <p:nvSpPr>
          <p:cNvPr id="2" name="Title 1"/>
          <p:cNvSpPr>
            <a:spLocks noGrp="1"/>
          </p:cNvSpPr>
          <p:nvPr>
            <p:ph type="title" hasCustomPrompt="1"/>
          </p:nvPr>
        </p:nvSpPr>
        <p:spPr>
          <a:xfrm>
            <a:off x="838203" y="600244"/>
            <a:ext cx="3616147" cy="455444"/>
          </a:xfrm>
          <a:prstGeom prst="rect">
            <a:avLst/>
          </a:prstGeom>
        </p:spPr>
        <p:txBody>
          <a:bodyPr>
            <a:normAutofit/>
          </a:bodyPr>
          <a:lstStyle>
            <a:lvl1pPr>
              <a:defRPr sz="4000">
                <a:solidFill>
                  <a:schemeClr val="bg2"/>
                </a:solidFill>
              </a:defRPr>
            </a:lvl1pPr>
          </a:lstStyle>
          <a:p>
            <a:r>
              <a:rPr lang="en-US" dirty="0"/>
              <a:t>Thank you</a:t>
            </a:r>
          </a:p>
        </p:txBody>
      </p:sp>
      <p:pic>
        <p:nvPicPr>
          <p:cNvPr id="15" name="Picture 14"/>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14181"/>
            <a:ext cx="5918467" cy="2129320"/>
          </a:xfrm>
          <a:prstGeom prst="rect">
            <a:avLst/>
          </a:prstGeom>
        </p:spPr>
      </p:pic>
      <p:sp>
        <p:nvSpPr>
          <p:cNvPr id="8" name="Text Placeholder 7"/>
          <p:cNvSpPr>
            <a:spLocks noGrp="1"/>
          </p:cNvSpPr>
          <p:nvPr>
            <p:ph type="body" sz="quarter" idx="10" hasCustomPrompt="1"/>
          </p:nvPr>
        </p:nvSpPr>
        <p:spPr>
          <a:xfrm>
            <a:off x="838649" y="1199029"/>
            <a:ext cx="3633788" cy="1443038"/>
          </a:xfrm>
          <a:prstGeom prst="rect">
            <a:avLst/>
          </a:prstGeom>
        </p:spPr>
        <p:txBody>
          <a:bodyPr vert="horz">
            <a:normAutofit/>
          </a:bodyPr>
          <a:lstStyle>
            <a:lvl1pPr marL="0" indent="0">
              <a:buNone/>
              <a:defRPr sz="2400">
                <a:solidFill>
                  <a:schemeClr val="bg2"/>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p>
          <a:p>
            <a:pPr lvl="0"/>
            <a:r>
              <a:rPr lang="en-US" dirty="0"/>
              <a:t>ID</a:t>
            </a:r>
            <a:br>
              <a:rPr lang="en-US" dirty="0"/>
            </a:br>
            <a:r>
              <a:rPr lang="en-US" dirty="0"/>
              <a:t>Email</a:t>
            </a:r>
          </a:p>
        </p:txBody>
      </p:sp>
    </p:spTree>
    <p:custDataLst>
      <p:tags r:id="rId1"/>
    </p:custDataLst>
    <p:extLst>
      <p:ext uri="{BB962C8B-B14F-4D97-AF65-F5344CB8AC3E}">
        <p14:creationId xmlns:p14="http://schemas.microsoft.com/office/powerpoint/2010/main" val="143070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500"/>
                                        <p:tgtEl>
                                          <p:spTgt spid="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Effect transition="in" filter="fade">
                                      <p:cBhvr>
                                        <p:cTn id="13"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with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 White Background">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137836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 Black Backgroun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619726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1-Course 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32657" y="1885950"/>
            <a:ext cx="9144000" cy="3257550"/>
          </a:xfrm>
          <a:prstGeom prst="rect">
            <a:avLst/>
          </a:prstGeom>
        </p:spPr>
      </p:pic>
      <p:sp>
        <p:nvSpPr>
          <p:cNvPr id="14" name="Text Placeholder 14"/>
          <p:cNvSpPr>
            <a:spLocks noGrp="1"/>
          </p:cNvSpPr>
          <p:nvPr>
            <p:ph type="body" sz="quarter" idx="14" hasCustomPrompt="1"/>
          </p:nvPr>
        </p:nvSpPr>
        <p:spPr>
          <a:xfrm>
            <a:off x="462343" y="1657352"/>
            <a:ext cx="8284633" cy="584775"/>
          </a:xfrm>
          <a:prstGeom prst="rect">
            <a:avLst/>
          </a:prstGeom>
        </p:spPr>
        <p:txBody>
          <a:bodyPr wrap="square">
            <a:spAutoFit/>
          </a:bodyPr>
          <a:lstStyle>
            <a:lvl1pPr marL="0" indent="0" algn="ctr">
              <a:lnSpc>
                <a:spcPct val="100000"/>
              </a:lnSpc>
              <a:spcBef>
                <a:spcPts val="0"/>
              </a:spcBef>
              <a:buNone/>
              <a:defRPr sz="3200" b="1" baseline="0">
                <a:solidFill>
                  <a:srgbClr val="0099CC"/>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Course Title</a:t>
            </a:r>
          </a:p>
        </p:txBody>
      </p:sp>
      <p:sp>
        <p:nvSpPr>
          <p:cNvPr id="17" name="Text Placeholder 12"/>
          <p:cNvSpPr>
            <a:spLocks noGrp="1"/>
          </p:cNvSpPr>
          <p:nvPr>
            <p:ph type="body" sz="quarter" idx="15" hasCustomPrompt="1"/>
          </p:nvPr>
        </p:nvSpPr>
        <p:spPr>
          <a:xfrm>
            <a:off x="609603" y="2743200"/>
            <a:ext cx="7880905" cy="334566"/>
          </a:xfrm>
          <a:prstGeom prst="rect">
            <a:avLst/>
          </a:prstGeom>
        </p:spPr>
        <p:txBody>
          <a:bodyPr anchor="ctr">
            <a:normAutofit/>
          </a:bodyPr>
          <a:lstStyle>
            <a:lvl1pPr marL="0" indent="0" algn="ctr">
              <a:buNone/>
              <a:defRPr sz="1800" baseline="0">
                <a:solidFill>
                  <a:srgbClr val="FFFFFF"/>
                </a:solidFill>
                <a:latin typeface="Arial"/>
                <a:cs typeface="Arial"/>
              </a:defRPr>
            </a:lvl1pPr>
          </a:lstStyle>
          <a:p>
            <a:pPr lvl="0"/>
            <a:r>
              <a:rPr lang="en-US" dirty="0"/>
              <a:t>Sub Topic Title</a:t>
            </a:r>
          </a:p>
        </p:txBody>
      </p:sp>
      <p:pic>
        <p:nvPicPr>
          <p:cNvPr id="18" name="Picture 17"/>
          <p:cNvPicPr>
            <a:picLocks noChangeAspect="1"/>
          </p:cNvPicPr>
          <p:nvPr userDrawn="1"/>
        </p:nvPicPr>
        <p:blipFill rotWithShape="1">
          <a:blip r:embed="rId4">
            <a:extLst>
              <a:ext uri="{28A0092B-C50C-407E-A947-70E740481C1C}">
                <a14:useLocalDpi xmlns:a14="http://schemas.microsoft.com/office/drawing/2010/main" val="0"/>
              </a:ext>
            </a:extLst>
          </a:blip>
          <a:srcRect b="7192"/>
          <a:stretch/>
        </p:blipFill>
        <p:spPr>
          <a:xfrm>
            <a:off x="3214650" y="3028950"/>
            <a:ext cx="5918467" cy="2129320"/>
          </a:xfrm>
          <a:prstGeom prst="rect">
            <a:avLst/>
          </a:prstGeom>
        </p:spPr>
      </p:pic>
      <p:cxnSp>
        <p:nvCxnSpPr>
          <p:cNvPr id="24" name="Straight Connector 23"/>
          <p:cNvCxnSpPr/>
          <p:nvPr userDrawn="1"/>
        </p:nvCxnSpPr>
        <p:spPr>
          <a:xfrm>
            <a:off x="609603" y="2628900"/>
            <a:ext cx="7880905" cy="0"/>
          </a:xfrm>
          <a:prstGeom prst="line">
            <a:avLst/>
          </a:prstGeom>
          <a:ln w="63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2050"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00800" y="209550"/>
            <a:ext cx="2432050"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9778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2-Generate Interes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Generate interest</a:t>
            </a:r>
          </a:p>
        </p:txBody>
      </p:sp>
      <p:sp>
        <p:nvSpPr>
          <p:cNvPr id="5" name="Text Placeholder 4"/>
          <p:cNvSpPr>
            <a:spLocks noGrp="1"/>
          </p:cNvSpPr>
          <p:nvPr>
            <p:ph type="body" sz="quarter" idx="13" hasCustomPrompt="1"/>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412290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3_Terminal Objectiv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Terminal Objective</a:t>
            </a:r>
          </a:p>
        </p:txBody>
      </p:sp>
      <p:sp>
        <p:nvSpPr>
          <p:cNvPr id="5" name="Text Placeholder 4"/>
          <p:cNvSpPr>
            <a:spLocks noGrp="1"/>
          </p:cNvSpPr>
          <p:nvPr>
            <p:ph type="body" sz="quarter" idx="13" hasCustomPrompt="1"/>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r>
              <a:rPr lang="en-US" dirty="0"/>
              <a:t>Click to add text</a:t>
            </a:r>
          </a:p>
        </p:txBody>
      </p:sp>
    </p:spTree>
    <p:custDataLst>
      <p:tags r:id="rId1"/>
    </p:custDataLst>
    <p:extLst>
      <p:ext uri="{BB962C8B-B14F-4D97-AF65-F5344CB8AC3E}">
        <p14:creationId xmlns:p14="http://schemas.microsoft.com/office/powerpoint/2010/main" val="200476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4_Establish Need and Benefi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Need and/or Benefits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4056576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5_Key Topic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Key Topics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baseline="0">
                <a:solidFill>
                  <a:schemeClr val="bg2"/>
                </a:solidFill>
              </a:defRPr>
            </a:lvl1pPr>
            <a:lvl2pPr marL="228600" indent="-227013">
              <a:buClr>
                <a:schemeClr val="accent2"/>
              </a:buClr>
              <a:buFont typeface="Arial"/>
              <a:buChar char="•"/>
              <a:defRPr sz="2400">
                <a:solidFill>
                  <a:schemeClr val="bg2"/>
                </a:solidFill>
              </a:defRPr>
            </a:lvl2pPr>
            <a:lvl3pPr marL="287338" indent="-166688">
              <a:buClr>
                <a:schemeClr val="accent2"/>
              </a:buClr>
              <a:buFont typeface="Arial"/>
              <a:buChar char="•"/>
              <a:defRPr sz="2000">
                <a:solidFill>
                  <a:schemeClr val="bg2"/>
                </a:solidFill>
              </a:defRPr>
            </a:lvl3pPr>
            <a:lvl4pPr marL="393700" indent="-176213">
              <a:buClr>
                <a:schemeClr val="accent2"/>
              </a:buClr>
              <a:buFont typeface="Arial"/>
              <a:buChar char="•"/>
              <a:defRPr sz="1800">
                <a:solidFill>
                  <a:schemeClr val="bg2"/>
                </a:solidFill>
              </a:defRPr>
            </a:lvl4pPr>
            <a:lvl5pPr marL="512763" indent="-176213">
              <a:buClr>
                <a:schemeClr val="accent2"/>
              </a:buClr>
              <a:buFont typeface="Arial"/>
              <a:buChar char="•"/>
              <a:defRPr sz="1800">
                <a:solidFill>
                  <a:schemeClr val="bg2"/>
                </a:solidFill>
              </a:defRPr>
            </a:lvl5pPr>
          </a:lstStyle>
          <a:p>
            <a:pPr lvl="0"/>
            <a:endParaRPr lang="en-US" dirty="0"/>
          </a:p>
        </p:txBody>
      </p:sp>
    </p:spTree>
    <p:custDataLst>
      <p:tags r:id="rId1"/>
    </p:custDataLst>
    <p:extLst>
      <p:ext uri="{BB962C8B-B14F-4D97-AF65-F5344CB8AC3E}">
        <p14:creationId xmlns:p14="http://schemas.microsoft.com/office/powerpoint/2010/main" val="2437877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1-Module Title">
    <p:spTree>
      <p:nvGrpSpPr>
        <p:cNvPr id="1" name=""/>
        <p:cNvGrpSpPr/>
        <p:nvPr/>
      </p:nvGrpSpPr>
      <p:grpSpPr>
        <a:xfrm>
          <a:off x="0" y="0"/>
          <a:ext cx="0" cy="0"/>
          <a:chOff x="0" y="0"/>
          <a:chExt cx="0" cy="0"/>
        </a:xfrm>
      </p:grpSpPr>
      <p:cxnSp>
        <p:nvCxnSpPr>
          <p:cNvPr id="24" name="Straight Connector 23"/>
          <p:cNvCxnSpPr/>
          <p:nvPr userDrawn="1"/>
        </p:nvCxnSpPr>
        <p:spPr>
          <a:xfrm>
            <a:off x="0" y="2343150"/>
            <a:ext cx="9133114" cy="0"/>
          </a:xfrm>
          <a:prstGeom prst="line">
            <a:avLst/>
          </a:prstGeom>
          <a:ln w="1301750" cmpd="sng">
            <a:gradFill flip="none" rotWithShape="1">
              <a:gsLst>
                <a:gs pos="0">
                  <a:srgbClr val="0099FF"/>
                </a:gs>
                <a:gs pos="100000">
                  <a:srgbClr val="008000"/>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4" name="Text Placeholder 14"/>
          <p:cNvSpPr>
            <a:spLocks noGrp="1"/>
          </p:cNvSpPr>
          <p:nvPr>
            <p:ph type="body" sz="quarter" idx="14" hasCustomPrompt="1"/>
          </p:nvPr>
        </p:nvSpPr>
        <p:spPr>
          <a:xfrm>
            <a:off x="0" y="2114552"/>
            <a:ext cx="9133114" cy="584775"/>
          </a:xfrm>
          <a:prstGeom prst="rect">
            <a:avLst/>
          </a:prstGeom>
        </p:spPr>
        <p:txBody>
          <a:bodyPr wrap="square">
            <a:spAutoFit/>
          </a:bodyPr>
          <a:lstStyle>
            <a:lvl1pPr marL="0" indent="0" algn="ctr">
              <a:lnSpc>
                <a:spcPct val="100000"/>
              </a:lnSpc>
              <a:spcBef>
                <a:spcPts val="0"/>
              </a:spcBef>
              <a:buNone/>
              <a:defRPr sz="3200" b="1" baseline="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Module Title</a:t>
            </a:r>
          </a:p>
        </p:txBody>
      </p:sp>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b="14429"/>
          <a:stretch/>
        </p:blipFill>
        <p:spPr>
          <a:xfrm>
            <a:off x="0" y="1028700"/>
            <a:ext cx="9144000" cy="4114800"/>
          </a:xfrm>
          <a:prstGeom prst="rect">
            <a:avLst/>
          </a:prstGeom>
        </p:spPr>
      </p:pic>
    </p:spTree>
    <p:custDataLst>
      <p:tags r:id="rId1"/>
    </p:custDataLst>
    <p:extLst>
      <p:ext uri="{BB962C8B-B14F-4D97-AF65-F5344CB8AC3E}">
        <p14:creationId xmlns:p14="http://schemas.microsoft.com/office/powerpoint/2010/main" val="297973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2_Black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Slide Title – Black Background</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986640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3_Dark Blue Activity slide">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3338" y="247696"/>
            <a:ext cx="8389665" cy="455444"/>
          </a:xfrm>
          <a:prstGeom prst="rect">
            <a:avLst/>
          </a:prstGeom>
        </p:spPr>
        <p:txBody>
          <a:bodyPr/>
          <a:lstStyle>
            <a:lvl1pPr>
              <a:defRPr sz="2000" b="1" baseline="0">
                <a:solidFill>
                  <a:schemeClr val="bg1"/>
                </a:solidFill>
              </a:defRPr>
            </a:lvl1pPr>
          </a:lstStyle>
          <a:p>
            <a:r>
              <a:rPr lang="en-US" dirty="0"/>
              <a:t>Activity Slide -  dark blue – use only for activities</a:t>
            </a:r>
          </a:p>
        </p:txBody>
      </p:sp>
      <p:sp>
        <p:nvSpPr>
          <p:cNvPr id="5" name="Text Placeholder 4"/>
          <p:cNvSpPr>
            <a:spLocks noGrp="1"/>
          </p:cNvSpPr>
          <p:nvPr>
            <p:ph type="body" sz="quarter" idx="13"/>
          </p:nvPr>
        </p:nvSpPr>
        <p:spPr>
          <a:xfrm>
            <a:off x="381000" y="853373"/>
            <a:ext cx="8382000" cy="3467100"/>
          </a:xfrm>
          <a:prstGeom prst="rect">
            <a:avLst/>
          </a:prstGeom>
        </p:spPr>
        <p:txBody>
          <a:bodyPr vert="horz">
            <a:normAutofit/>
          </a:bodyPr>
          <a:lstStyle>
            <a:lvl1pPr marL="0" indent="0">
              <a:buNone/>
              <a:defRPr sz="2800">
                <a:solidFill>
                  <a:schemeClr val="bg2"/>
                </a:solidFill>
              </a:defRPr>
            </a:lvl1pPr>
            <a:lvl2pPr marL="228600" indent="-227013">
              <a:buClr>
                <a:schemeClr val="bg1"/>
              </a:buClr>
              <a:buFont typeface="Arial"/>
              <a:buChar char="•"/>
              <a:defRPr sz="2400">
                <a:solidFill>
                  <a:schemeClr val="bg2"/>
                </a:solidFill>
              </a:defRPr>
            </a:lvl2pPr>
            <a:lvl3pPr marL="287338" indent="-166688">
              <a:buClr>
                <a:schemeClr val="bg1"/>
              </a:buClr>
              <a:buFont typeface="Arial"/>
              <a:buChar char="•"/>
              <a:defRPr sz="2000">
                <a:solidFill>
                  <a:schemeClr val="bg2"/>
                </a:solidFill>
              </a:defRPr>
            </a:lvl3pPr>
            <a:lvl4pPr marL="393700" indent="-176213">
              <a:buClr>
                <a:schemeClr val="bg1"/>
              </a:buClr>
              <a:buFont typeface="Arial"/>
              <a:buChar char="•"/>
              <a:defRPr sz="1800">
                <a:solidFill>
                  <a:schemeClr val="bg2"/>
                </a:solidFill>
              </a:defRPr>
            </a:lvl4pPr>
            <a:lvl5pPr marL="512763" indent="-176213">
              <a:buClr>
                <a:schemeClr val="bg1"/>
              </a:buClr>
              <a:buFont typeface="Arial"/>
              <a:buChar char="•"/>
              <a:defRPr sz="18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677344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E2D3F"/>
            </a:gs>
            <a:gs pos="100000">
              <a:srgbClr val="0A0D16"/>
            </a:gs>
          </a:gsLst>
          <a:lin ang="5400000" scaled="0"/>
          <a:tileRect/>
        </a:gradFill>
        <a:effectLst/>
      </p:bgPr>
    </p:bg>
    <p:spTree>
      <p:nvGrpSpPr>
        <p:cNvPr id="1" name=""/>
        <p:cNvGrpSpPr/>
        <p:nvPr/>
      </p:nvGrpSpPr>
      <p:grpSpPr>
        <a:xfrm>
          <a:off x="0" y="0"/>
          <a:ext cx="0" cy="0"/>
          <a:chOff x="0" y="0"/>
          <a:chExt cx="0" cy="0"/>
        </a:xfrm>
      </p:grpSpPr>
    </p:spTree>
    <p:custDataLst>
      <p:tags r:id="rId20"/>
    </p:custDataLst>
    <p:extLst>
      <p:ext uri="{BB962C8B-B14F-4D97-AF65-F5344CB8AC3E}">
        <p14:creationId xmlns:p14="http://schemas.microsoft.com/office/powerpoint/2010/main" val="1418449807"/>
      </p:ext>
    </p:extLst>
  </p:cSld>
  <p:clrMap bg1="lt1" tx1="dk1" bg2="lt2" tx2="dk2" accent1="accent1" accent2="accent2" accent3="accent3" accent4="accent4" accent5="accent5" accent6="accent6" hlink="hlink" folHlink="folHlink"/>
  <p:sldLayoutIdLst>
    <p:sldLayoutId id="2147483661" r:id="rId1"/>
    <p:sldLayoutId id="2147483690" r:id="rId2"/>
    <p:sldLayoutId id="2147483682" r:id="rId3"/>
    <p:sldLayoutId id="2147483664" r:id="rId4"/>
    <p:sldLayoutId id="2147483683" r:id="rId5"/>
    <p:sldLayoutId id="2147483684" r:id="rId6"/>
    <p:sldLayoutId id="2147483662" r:id="rId7"/>
    <p:sldLayoutId id="2147483681" r:id="rId8"/>
    <p:sldLayoutId id="2147483680" r:id="rId9"/>
    <p:sldLayoutId id="2147483689" r:id="rId10"/>
    <p:sldLayoutId id="2147483665" r:id="rId11"/>
    <p:sldLayoutId id="2147483679" r:id="rId12"/>
    <p:sldLayoutId id="2147483686" r:id="rId13"/>
    <p:sldLayoutId id="2147483687" r:id="rId14"/>
    <p:sldLayoutId id="2147483688" r:id="rId15"/>
    <p:sldLayoutId id="2147483670" r:id="rId16"/>
    <p:sldLayoutId id="2147483674" r:id="rId17"/>
    <p:sldLayoutId id="2147483668" r:id="rId18"/>
  </p:sldLayoutIdLst>
  <p:hf hdr="0" ftr="0" dt="0"/>
  <p:txStyles>
    <p:titleStyle>
      <a:lvl1pPr algn="l" defTabSz="457200" rtl="0" eaLnBrk="1" latinLnBrk="0" hangingPunct="1">
        <a:spcBef>
          <a:spcPct val="0"/>
        </a:spcBef>
        <a:buNone/>
        <a:defRPr sz="2800" kern="1200">
          <a:solidFill>
            <a:srgbClr val="0099CC"/>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ags" Target="../tags/tag3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8.xml"/><Relationship Id="rId1" Type="http://schemas.openxmlformats.org/officeDocument/2006/relationships/tags" Target="../tags/tag3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8.xml"/><Relationship Id="rId1" Type="http://schemas.openxmlformats.org/officeDocument/2006/relationships/tags" Target="../tags/tag35.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8.xml"/><Relationship Id="rId1" Type="http://schemas.openxmlformats.org/officeDocument/2006/relationships/tags" Target="../tags/tag36.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8.xml"/><Relationship Id="rId1" Type="http://schemas.openxmlformats.org/officeDocument/2006/relationships/tags" Target="../tags/tag38.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slideLayout" Target="../slideLayouts/slideLayout8.xml"/><Relationship Id="rId1" Type="http://schemas.openxmlformats.org/officeDocument/2006/relationships/tags" Target="../tags/tag3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8.xml"/><Relationship Id="rId1" Type="http://schemas.openxmlformats.org/officeDocument/2006/relationships/tags" Target="../tags/tag40.xml"/><Relationship Id="rId5" Type="http://schemas.openxmlformats.org/officeDocument/2006/relationships/image" Target="../media/image4.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8.xml"/><Relationship Id="rId7" Type="http://schemas.openxmlformats.org/officeDocument/2006/relationships/image" Target="../media/image24.png"/><Relationship Id="rId2" Type="http://schemas.openxmlformats.org/officeDocument/2006/relationships/tags" Target="../tags/tag41.xml"/><Relationship Id="rId1" Type="http://schemas.openxmlformats.org/officeDocument/2006/relationships/vmlDrawing" Target="../drawings/vmlDrawing1.v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0.wmf"/><Relationship Id="rId4" Type="http://schemas.openxmlformats.org/officeDocument/2006/relationships/image" Target="../media/image21.png"/><Relationship Id="rId9"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2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slideLayout" Target="../slideLayouts/slideLayout8.xml"/><Relationship Id="rId7" Type="http://schemas.openxmlformats.org/officeDocument/2006/relationships/oleObject" Target="../embeddings/oleObject2.bin"/><Relationship Id="rId2" Type="http://schemas.openxmlformats.org/officeDocument/2006/relationships/tags" Target="../tags/tag44.xml"/><Relationship Id="rId1" Type="http://schemas.openxmlformats.org/officeDocument/2006/relationships/vmlDrawing" Target="../drawings/vmlDrawing2.v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5.xml"/><Relationship Id="rId4" Type="http://schemas.openxmlformats.org/officeDocument/2006/relationships/image" Target="../media/image30.jp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8.xml"/><Relationship Id="rId1" Type="http://schemas.openxmlformats.org/officeDocument/2006/relationships/tags" Target="../tags/tag46.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8.xml"/><Relationship Id="rId7" Type="http://schemas.openxmlformats.org/officeDocument/2006/relationships/image" Target="../media/image37.png"/><Relationship Id="rId2" Type="http://schemas.openxmlformats.org/officeDocument/2006/relationships/tags" Target="../tags/tag47.xml"/><Relationship Id="rId1" Type="http://schemas.openxmlformats.org/officeDocument/2006/relationships/vmlDrawing" Target="../drawings/vmlDrawing3.v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2.png"/><Relationship Id="rId9" Type="http://schemas.openxmlformats.org/officeDocument/2006/relationships/image" Target="../media/image34.wmf"/></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8.xml"/><Relationship Id="rId1" Type="http://schemas.openxmlformats.org/officeDocument/2006/relationships/tags" Target="../tags/tag49.xml"/></Relationships>
</file>

<file path=ppt/slides/_rels/slide3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slideLayout" Target="../slideLayouts/slideLayout8.xml"/><Relationship Id="rId7" Type="http://schemas.openxmlformats.org/officeDocument/2006/relationships/oleObject" Target="../embeddings/oleObject4.bin"/><Relationship Id="rId2" Type="http://schemas.openxmlformats.org/officeDocument/2006/relationships/tags" Target="../tags/tag50.xml"/><Relationship Id="rId1" Type="http://schemas.openxmlformats.org/officeDocument/2006/relationships/vmlDrawing" Target="../drawings/vmlDrawing4.v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8.xml"/><Relationship Id="rId1" Type="http://schemas.openxmlformats.org/officeDocument/2006/relationships/tags" Target="../tags/tag51.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5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55.xml"/></Relationships>
</file>

<file path=ppt/slides/_rels/slide37.xml.rels><?xml version="1.0" encoding="UTF-8" standalone="yes"?>
<Relationships xmlns="http://schemas.openxmlformats.org/package/2006/relationships"><Relationship Id="rId3" Type="http://schemas.openxmlformats.org/officeDocument/2006/relationships/hyperlink" Target="https://docs.python.org/3/tutorial/" TargetMode="External"/><Relationship Id="rId2" Type="http://schemas.openxmlformats.org/officeDocument/2006/relationships/slideLayout" Target="../slideLayouts/slideLayout14.xml"/><Relationship Id="rId1" Type="http://schemas.openxmlformats.org/officeDocument/2006/relationships/tags" Target="../tags/tag56.xml"/><Relationship Id="rId4" Type="http://schemas.openxmlformats.org/officeDocument/2006/relationships/hyperlink" Target="https://www.youtube.com/watch?v=ZDa-Z5JzLYM&amp;list=PL-osiE80TeTsqhIuOqKhwlXsIBIdSeYtc"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5.xml"/><Relationship Id="rId1" Type="http://schemas.openxmlformats.org/officeDocument/2006/relationships/tags" Target="../tags/tag57.xml"/><Relationship Id="rId4" Type="http://schemas.openxmlformats.org/officeDocument/2006/relationships/image" Target="../media/image46.jp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5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5.xml"/><Relationship Id="rId1" Type="http://schemas.openxmlformats.org/officeDocument/2006/relationships/tags" Target="../tags/tag2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hyperlink" Target="http://en.wikipedia.org/wiki/Programming_paradigm"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8.xml"/><Relationship Id="rId1" Type="http://schemas.openxmlformats.org/officeDocument/2006/relationships/tags" Target="../tags/tag28.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7.png"/><Relationship Id="rId4" Type="http://schemas.openxmlformats.org/officeDocument/2006/relationships/diagramLayout" Target="../diagrams/layout3.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Introduction to Python</a:t>
            </a:r>
          </a:p>
        </p:txBody>
      </p:sp>
      <p:sp>
        <p:nvSpPr>
          <p:cNvPr id="3" name="Text Placeholder 2"/>
          <p:cNvSpPr>
            <a:spLocks noGrp="1"/>
          </p:cNvSpPr>
          <p:nvPr>
            <p:ph type="body" sz="quarter" idx="15"/>
          </p:nvPr>
        </p:nvSpPr>
        <p:spPr>
          <a:xfrm>
            <a:off x="609603" y="2743200"/>
            <a:ext cx="7880905" cy="1047750"/>
          </a:xfrm>
        </p:spPr>
        <p:txBody>
          <a:bodyPr>
            <a:normAutofit/>
          </a:bodyPr>
          <a:lstStyle/>
          <a:p>
            <a:r>
              <a:rPr lang="en-US" dirty="0"/>
              <a:t>Basics of Python Programming Language</a:t>
            </a:r>
          </a:p>
          <a:p>
            <a:endParaRPr lang="en-US" dirty="0"/>
          </a:p>
          <a:p>
            <a:r>
              <a:rPr lang="en-US" dirty="0"/>
              <a:t>Day 4 | Duration: 2 Hours</a:t>
            </a:r>
          </a:p>
        </p:txBody>
      </p:sp>
    </p:spTree>
    <p:custDataLst>
      <p:tags r:id="rId1"/>
    </p:custDataLst>
    <p:extLst>
      <p:ext uri="{BB962C8B-B14F-4D97-AF65-F5344CB8AC3E}">
        <p14:creationId xmlns:p14="http://schemas.microsoft.com/office/powerpoint/2010/main" val="378835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Class &amp; Object in Python</a:t>
            </a:r>
          </a:p>
        </p:txBody>
      </p:sp>
    </p:spTree>
    <p:custDataLst>
      <p:tags r:id="rId1"/>
    </p:custDataLst>
    <p:extLst>
      <p:ext uri="{BB962C8B-B14F-4D97-AF65-F5344CB8AC3E}">
        <p14:creationId xmlns:p14="http://schemas.microsoft.com/office/powerpoint/2010/main" val="246711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fontScale="92500" lnSpcReduction="20000"/>
          </a:bodyPr>
          <a:lstStyle/>
          <a:p>
            <a:pPr marL="457200" indent="-457200">
              <a:buBlip>
                <a:blip r:embed="rId3"/>
              </a:buBlip>
            </a:pPr>
            <a:r>
              <a:rPr lang="en-US" dirty="0"/>
              <a:t>Classes are used to create new user-defined data structures that contain arbitrary information about something.</a:t>
            </a:r>
          </a:p>
          <a:p>
            <a:pPr marL="457200" indent="-457200">
              <a:buBlip>
                <a:blip r:embed="rId3"/>
              </a:buBlip>
            </a:pPr>
            <a:r>
              <a:rPr lang="en-US" dirty="0"/>
              <a:t>A class just provides structure, it is a blueprint for how something should be defined, but it doesn’t actually provide any real content itself.</a:t>
            </a:r>
          </a:p>
          <a:p>
            <a:pPr marL="457200" indent="-457200">
              <a:buBlip>
                <a:blip r:embed="rId3"/>
              </a:buBlip>
            </a:pPr>
            <a:r>
              <a:rPr lang="en-US" dirty="0"/>
              <a:t>The </a:t>
            </a:r>
            <a:r>
              <a:rPr lang="en-US" i="1" dirty="0"/>
              <a:t>class</a:t>
            </a:r>
            <a:r>
              <a:rPr lang="en-US" dirty="0"/>
              <a:t> statement creates a new class definition in Python.</a:t>
            </a:r>
          </a:p>
          <a:p>
            <a:pPr marL="457200" indent="-457200">
              <a:buBlip>
                <a:blip r:embed="rId3"/>
              </a:buBlip>
            </a:pPr>
            <a:r>
              <a:rPr lang="en-US" dirty="0"/>
              <a:t>The class consists of all the component statements defining class members, data attributes and functions.</a:t>
            </a:r>
          </a:p>
          <a:p>
            <a:endParaRPr lang="en-US" sz="2400" dirty="0"/>
          </a:p>
        </p:txBody>
      </p:sp>
      <p:sp>
        <p:nvSpPr>
          <p:cNvPr id="3" name="Title 2"/>
          <p:cNvSpPr>
            <a:spLocks noGrp="1"/>
          </p:cNvSpPr>
          <p:nvPr>
            <p:ph type="title"/>
          </p:nvPr>
        </p:nvSpPr>
        <p:spPr/>
        <p:txBody>
          <a:bodyPr/>
          <a:lstStyle/>
          <a:p>
            <a:r>
              <a:rPr lang="en-US" dirty="0"/>
              <a:t>Class &amp; Object in Python</a:t>
            </a:r>
          </a:p>
        </p:txBody>
      </p:sp>
    </p:spTree>
    <p:custDataLst>
      <p:tags r:id="rId1"/>
    </p:custDataLst>
    <p:extLst>
      <p:ext uri="{BB962C8B-B14F-4D97-AF65-F5344CB8AC3E}">
        <p14:creationId xmlns:p14="http://schemas.microsoft.com/office/powerpoint/2010/main" val="363797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An </a:t>
            </a:r>
            <a:r>
              <a:rPr lang="en-US" sz="2000" dirty="0">
                <a:solidFill>
                  <a:srgbClr val="00B0F0"/>
                </a:solidFill>
              </a:rPr>
              <a:t>object</a:t>
            </a:r>
            <a:r>
              <a:rPr lang="en-US" sz="2000" dirty="0"/>
              <a:t> or </a:t>
            </a:r>
            <a:r>
              <a:rPr lang="en-US" sz="2000" i="1" dirty="0"/>
              <a:t>instance</a:t>
            </a:r>
            <a:r>
              <a:rPr lang="en-US" sz="2000" dirty="0"/>
              <a:t> is a copy of the class with </a:t>
            </a:r>
            <a:r>
              <a:rPr lang="en-US" sz="2000" i="1" dirty="0"/>
              <a:t>actual</a:t>
            </a:r>
            <a:r>
              <a:rPr lang="en-US" sz="2000" dirty="0"/>
              <a:t> values &amp; functionalities, and we can create as many object we want from a class, which is called </a:t>
            </a:r>
            <a:r>
              <a:rPr lang="en-US" sz="2000" dirty="0">
                <a:solidFill>
                  <a:srgbClr val="00B0F0"/>
                </a:solidFill>
              </a:rPr>
              <a:t>Instantiation</a:t>
            </a:r>
            <a:r>
              <a:rPr lang="en-US" sz="2000" dirty="0"/>
              <a:t>.</a:t>
            </a:r>
          </a:p>
          <a:p>
            <a:endParaRPr lang="en-US" sz="2400" dirty="0"/>
          </a:p>
          <a:p>
            <a:endParaRPr lang="en-US" dirty="0"/>
          </a:p>
        </p:txBody>
      </p:sp>
      <p:sp>
        <p:nvSpPr>
          <p:cNvPr id="3" name="Title 2"/>
          <p:cNvSpPr>
            <a:spLocks noGrp="1"/>
          </p:cNvSpPr>
          <p:nvPr>
            <p:ph type="title"/>
          </p:nvPr>
        </p:nvSpPr>
        <p:spPr/>
        <p:txBody>
          <a:bodyPr/>
          <a:lstStyle/>
          <a:p>
            <a:r>
              <a:rPr lang="en-US" dirty="0"/>
              <a:t>Class &amp; Object in Python</a:t>
            </a:r>
          </a:p>
        </p:txBody>
      </p:sp>
      <p:sp>
        <p:nvSpPr>
          <p:cNvPr id="9" name="Rectangle 8"/>
          <p:cNvSpPr/>
          <p:nvPr/>
        </p:nvSpPr>
        <p:spPr>
          <a:xfrm>
            <a:off x="685800" y="2522116"/>
            <a:ext cx="1905000" cy="14478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TextBox 11"/>
          <p:cNvSpPr txBox="1"/>
          <p:nvPr/>
        </p:nvSpPr>
        <p:spPr>
          <a:xfrm>
            <a:off x="866294" y="2661449"/>
            <a:ext cx="1544012" cy="369332"/>
          </a:xfrm>
          <a:prstGeom prst="rect">
            <a:avLst/>
          </a:prstGeom>
          <a:noFill/>
        </p:spPr>
        <p:txBody>
          <a:bodyPr wrap="none" rtlCol="0">
            <a:spAutoFit/>
          </a:bodyPr>
          <a:lstStyle/>
          <a:p>
            <a:pPr algn="ctr"/>
            <a:r>
              <a:rPr lang="en-US" dirty="0">
                <a:solidFill>
                  <a:schemeClr val="accent5"/>
                </a:solidFill>
                <a:latin typeface="Arial Black" panose="020B0A04020102020204" pitchFamily="34" charset="0"/>
              </a:rPr>
              <a:t>Class User</a:t>
            </a:r>
          </a:p>
        </p:txBody>
      </p:sp>
      <p:sp>
        <p:nvSpPr>
          <p:cNvPr id="13" name="TextBox 12"/>
          <p:cNvSpPr txBox="1"/>
          <p:nvPr/>
        </p:nvSpPr>
        <p:spPr>
          <a:xfrm>
            <a:off x="753240" y="3170114"/>
            <a:ext cx="1398140" cy="307777"/>
          </a:xfrm>
          <a:prstGeom prst="rect">
            <a:avLst/>
          </a:prstGeom>
          <a:noFill/>
        </p:spPr>
        <p:txBody>
          <a:bodyPr wrap="none" rtlCol="0">
            <a:spAutoFit/>
          </a:bodyPr>
          <a:lstStyle/>
          <a:p>
            <a:r>
              <a:rPr lang="en-US" sz="1400" dirty="0"/>
              <a:t>Attribute: </a:t>
            </a:r>
            <a:r>
              <a:rPr lang="en-US" sz="1400" i="1" dirty="0">
                <a:solidFill>
                  <a:schemeClr val="accent4"/>
                </a:solidFill>
              </a:rPr>
              <a:t>name</a:t>
            </a:r>
          </a:p>
        </p:txBody>
      </p:sp>
      <p:sp>
        <p:nvSpPr>
          <p:cNvPr id="14" name="TextBox 13"/>
          <p:cNvSpPr txBox="1"/>
          <p:nvPr/>
        </p:nvSpPr>
        <p:spPr>
          <a:xfrm>
            <a:off x="753240" y="3588916"/>
            <a:ext cx="1686680" cy="307777"/>
          </a:xfrm>
          <a:prstGeom prst="rect">
            <a:avLst/>
          </a:prstGeom>
          <a:noFill/>
        </p:spPr>
        <p:txBody>
          <a:bodyPr wrap="none" rtlCol="0">
            <a:spAutoFit/>
          </a:bodyPr>
          <a:lstStyle/>
          <a:p>
            <a:r>
              <a:rPr lang="en-US" sz="1400" dirty="0"/>
              <a:t>Method: </a:t>
            </a:r>
            <a:r>
              <a:rPr lang="en-US" sz="1400" i="1" dirty="0" err="1">
                <a:solidFill>
                  <a:schemeClr val="accent4"/>
                </a:solidFill>
              </a:rPr>
              <a:t>sayHello</a:t>
            </a:r>
            <a:r>
              <a:rPr lang="en-US" sz="1400" i="1" dirty="0">
                <a:solidFill>
                  <a:schemeClr val="accent4"/>
                </a:solidFill>
              </a:rPr>
              <a:t>()</a:t>
            </a:r>
          </a:p>
        </p:txBody>
      </p:sp>
      <p:cxnSp>
        <p:nvCxnSpPr>
          <p:cNvPr id="19" name="Straight Connector 18"/>
          <p:cNvCxnSpPr/>
          <p:nvPr/>
        </p:nvCxnSpPr>
        <p:spPr>
          <a:xfrm>
            <a:off x="685800" y="3143535"/>
            <a:ext cx="190500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685800" y="3540369"/>
            <a:ext cx="1905000" cy="0"/>
          </a:xfrm>
          <a:prstGeom prst="line">
            <a:avLst/>
          </a:prstGeom>
        </p:spPr>
        <p:style>
          <a:lnRef idx="2">
            <a:schemeClr val="dk1"/>
          </a:lnRef>
          <a:fillRef idx="0">
            <a:schemeClr val="dk1"/>
          </a:fillRef>
          <a:effectRef idx="1">
            <a:schemeClr val="dk1"/>
          </a:effectRef>
          <a:fontRef idx="minor">
            <a:schemeClr val="tx1"/>
          </a:fontRef>
        </p:style>
      </p:cxnSp>
      <p:sp>
        <p:nvSpPr>
          <p:cNvPr id="23" name="Rectangle 22"/>
          <p:cNvSpPr/>
          <p:nvPr/>
        </p:nvSpPr>
        <p:spPr>
          <a:xfrm>
            <a:off x="4419600" y="2751281"/>
            <a:ext cx="1905000" cy="750479"/>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25" name="TextBox 24"/>
          <p:cNvSpPr txBox="1"/>
          <p:nvPr/>
        </p:nvSpPr>
        <p:spPr>
          <a:xfrm>
            <a:off x="5021929" y="2777861"/>
            <a:ext cx="643125" cy="307777"/>
          </a:xfrm>
          <a:prstGeom prst="rect">
            <a:avLst/>
          </a:prstGeom>
          <a:noFill/>
        </p:spPr>
        <p:txBody>
          <a:bodyPr wrap="none" rtlCol="0">
            <a:spAutoFit/>
          </a:bodyPr>
          <a:lstStyle/>
          <a:p>
            <a:r>
              <a:rPr lang="en-US" sz="1400" dirty="0">
                <a:solidFill>
                  <a:srgbClr val="00B050"/>
                </a:solidFill>
              </a:rPr>
              <a:t>David</a:t>
            </a:r>
          </a:p>
        </p:txBody>
      </p:sp>
      <p:sp>
        <p:nvSpPr>
          <p:cNvPr id="26" name="TextBox 25"/>
          <p:cNvSpPr txBox="1"/>
          <p:nvPr/>
        </p:nvSpPr>
        <p:spPr>
          <a:xfrm>
            <a:off x="4848001" y="3188148"/>
            <a:ext cx="990977" cy="307777"/>
          </a:xfrm>
          <a:prstGeom prst="rect">
            <a:avLst/>
          </a:prstGeom>
          <a:noFill/>
        </p:spPr>
        <p:txBody>
          <a:bodyPr wrap="none" rtlCol="0">
            <a:spAutoFit/>
          </a:bodyPr>
          <a:lstStyle/>
          <a:p>
            <a:r>
              <a:rPr lang="en-US" sz="1400" i="1" dirty="0" err="1">
                <a:solidFill>
                  <a:schemeClr val="accent4"/>
                </a:solidFill>
              </a:rPr>
              <a:t>sayHello</a:t>
            </a:r>
            <a:r>
              <a:rPr lang="en-US" sz="1400" i="1" dirty="0">
                <a:solidFill>
                  <a:schemeClr val="accent4"/>
                </a:solidFill>
              </a:rPr>
              <a:t>()</a:t>
            </a:r>
          </a:p>
        </p:txBody>
      </p:sp>
      <p:cxnSp>
        <p:nvCxnSpPr>
          <p:cNvPr id="28" name="Straight Connector 27"/>
          <p:cNvCxnSpPr/>
          <p:nvPr/>
        </p:nvCxnSpPr>
        <p:spPr>
          <a:xfrm>
            <a:off x="4419600" y="3148116"/>
            <a:ext cx="1905000" cy="0"/>
          </a:xfrm>
          <a:prstGeom prst="line">
            <a:avLst/>
          </a:prstGeom>
        </p:spPr>
        <p:style>
          <a:lnRef idx="1">
            <a:schemeClr val="accent6"/>
          </a:lnRef>
          <a:fillRef idx="0">
            <a:schemeClr val="accent6"/>
          </a:fillRef>
          <a:effectRef idx="0">
            <a:schemeClr val="accent6"/>
          </a:effectRef>
          <a:fontRef idx="minor">
            <a:schemeClr val="tx1"/>
          </a:fontRef>
        </p:style>
      </p:cxnSp>
      <p:sp>
        <p:nvSpPr>
          <p:cNvPr id="29" name="Rectangle 28"/>
          <p:cNvSpPr/>
          <p:nvPr/>
        </p:nvSpPr>
        <p:spPr>
          <a:xfrm>
            <a:off x="4419600" y="4003714"/>
            <a:ext cx="1905000" cy="73973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31" name="TextBox 30"/>
          <p:cNvSpPr txBox="1"/>
          <p:nvPr/>
        </p:nvSpPr>
        <p:spPr>
          <a:xfrm>
            <a:off x="5130933" y="4051596"/>
            <a:ext cx="425116" cy="307777"/>
          </a:xfrm>
          <a:prstGeom prst="rect">
            <a:avLst/>
          </a:prstGeom>
          <a:noFill/>
        </p:spPr>
        <p:txBody>
          <a:bodyPr wrap="none" rtlCol="0">
            <a:spAutoFit/>
          </a:bodyPr>
          <a:lstStyle/>
          <a:p>
            <a:r>
              <a:rPr lang="en-US" sz="1400" dirty="0">
                <a:solidFill>
                  <a:srgbClr val="00B050"/>
                </a:solidFill>
              </a:rPr>
              <a:t>Bill</a:t>
            </a:r>
          </a:p>
        </p:txBody>
      </p:sp>
      <p:sp>
        <p:nvSpPr>
          <p:cNvPr id="32" name="TextBox 31"/>
          <p:cNvSpPr txBox="1"/>
          <p:nvPr/>
        </p:nvSpPr>
        <p:spPr>
          <a:xfrm>
            <a:off x="4848000" y="4441724"/>
            <a:ext cx="990977" cy="307777"/>
          </a:xfrm>
          <a:prstGeom prst="rect">
            <a:avLst/>
          </a:prstGeom>
          <a:noFill/>
        </p:spPr>
        <p:txBody>
          <a:bodyPr wrap="none" rtlCol="0">
            <a:spAutoFit/>
          </a:bodyPr>
          <a:lstStyle/>
          <a:p>
            <a:r>
              <a:rPr lang="en-US" sz="1400" i="1" dirty="0" err="1">
                <a:solidFill>
                  <a:schemeClr val="accent4"/>
                </a:solidFill>
              </a:rPr>
              <a:t>sayHello</a:t>
            </a:r>
            <a:r>
              <a:rPr lang="en-US" sz="1400" i="1" dirty="0">
                <a:solidFill>
                  <a:schemeClr val="accent4"/>
                </a:solidFill>
              </a:rPr>
              <a:t>()</a:t>
            </a:r>
          </a:p>
        </p:txBody>
      </p:sp>
      <p:cxnSp>
        <p:nvCxnSpPr>
          <p:cNvPr id="34" name="Straight Connector 33"/>
          <p:cNvCxnSpPr/>
          <p:nvPr/>
        </p:nvCxnSpPr>
        <p:spPr>
          <a:xfrm>
            <a:off x="4419600" y="4400548"/>
            <a:ext cx="1905000" cy="0"/>
          </a:xfrm>
          <a:prstGeom prst="line">
            <a:avLst/>
          </a:prstGeom>
        </p:spPr>
        <p:style>
          <a:lnRef idx="1">
            <a:schemeClr val="accent6"/>
          </a:lnRef>
          <a:fillRef idx="0">
            <a:schemeClr val="accent6"/>
          </a:fillRef>
          <a:effectRef idx="0">
            <a:schemeClr val="accent6"/>
          </a:effectRef>
          <a:fontRef idx="minor">
            <a:schemeClr val="tx1"/>
          </a:fontRef>
        </p:style>
      </p:cxnSp>
      <p:sp>
        <p:nvSpPr>
          <p:cNvPr id="39" name="Rectangle 38"/>
          <p:cNvSpPr/>
          <p:nvPr/>
        </p:nvSpPr>
        <p:spPr>
          <a:xfrm>
            <a:off x="4419600" y="1599918"/>
            <a:ext cx="1905000" cy="739736"/>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sp>
        <p:nvSpPr>
          <p:cNvPr id="40" name="TextBox 39"/>
          <p:cNvSpPr txBox="1"/>
          <p:nvPr/>
        </p:nvSpPr>
        <p:spPr>
          <a:xfrm>
            <a:off x="4953000" y="1635704"/>
            <a:ext cx="712054" cy="307777"/>
          </a:xfrm>
          <a:prstGeom prst="rect">
            <a:avLst/>
          </a:prstGeom>
          <a:noFill/>
        </p:spPr>
        <p:txBody>
          <a:bodyPr wrap="none" rtlCol="0">
            <a:spAutoFit/>
          </a:bodyPr>
          <a:lstStyle/>
          <a:p>
            <a:pPr algn="ctr"/>
            <a:r>
              <a:rPr lang="en-US" sz="1400" dirty="0">
                <a:solidFill>
                  <a:srgbClr val="00B050"/>
                </a:solidFill>
              </a:rPr>
              <a:t>James</a:t>
            </a:r>
          </a:p>
        </p:txBody>
      </p:sp>
      <p:sp>
        <p:nvSpPr>
          <p:cNvPr id="41" name="TextBox 40"/>
          <p:cNvSpPr txBox="1"/>
          <p:nvPr/>
        </p:nvSpPr>
        <p:spPr>
          <a:xfrm>
            <a:off x="4848002" y="2033217"/>
            <a:ext cx="990977" cy="307777"/>
          </a:xfrm>
          <a:prstGeom prst="rect">
            <a:avLst/>
          </a:prstGeom>
          <a:noFill/>
        </p:spPr>
        <p:txBody>
          <a:bodyPr wrap="none" rtlCol="0">
            <a:spAutoFit/>
          </a:bodyPr>
          <a:lstStyle/>
          <a:p>
            <a:r>
              <a:rPr lang="en-US" sz="1400" i="1" dirty="0" err="1">
                <a:solidFill>
                  <a:schemeClr val="accent4"/>
                </a:solidFill>
              </a:rPr>
              <a:t>sayHello</a:t>
            </a:r>
            <a:r>
              <a:rPr lang="en-US" sz="1400" i="1" dirty="0">
                <a:solidFill>
                  <a:schemeClr val="accent4"/>
                </a:solidFill>
              </a:rPr>
              <a:t>()</a:t>
            </a:r>
          </a:p>
        </p:txBody>
      </p:sp>
      <p:cxnSp>
        <p:nvCxnSpPr>
          <p:cNvPr id="42" name="Straight Connector 41"/>
          <p:cNvCxnSpPr/>
          <p:nvPr/>
        </p:nvCxnSpPr>
        <p:spPr>
          <a:xfrm>
            <a:off x="4419600" y="1996752"/>
            <a:ext cx="1905000"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44" name="Straight Arrow Connector 43"/>
          <p:cNvCxnSpPr/>
          <p:nvPr/>
        </p:nvCxnSpPr>
        <p:spPr>
          <a:xfrm flipV="1">
            <a:off x="3124200" y="1969787"/>
            <a:ext cx="1219200" cy="552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3124200" y="3143535"/>
            <a:ext cx="1181889" cy="85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p:nvPr/>
        </p:nvCxnSpPr>
        <p:spPr>
          <a:xfrm>
            <a:off x="3124200" y="3896693"/>
            <a:ext cx="1247508" cy="5038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rot="16200000">
            <a:off x="2093616" y="3051832"/>
            <a:ext cx="1527934"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Instantiation</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53" name="Curved Down Arrow 52"/>
          <p:cNvSpPr/>
          <p:nvPr/>
        </p:nvSpPr>
        <p:spPr>
          <a:xfrm rot="5400000">
            <a:off x="6101040" y="2334973"/>
            <a:ext cx="1404178" cy="964975"/>
          </a:xfrm>
          <a:prstGeom prst="curvedDownArrow">
            <a:avLst>
              <a:gd name="adj1" fmla="val 8952"/>
              <a:gd name="adj2" fmla="val 50000"/>
              <a:gd name="adj3" fmla="val 13792"/>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4" name="Curved Down Arrow 53"/>
          <p:cNvSpPr/>
          <p:nvPr/>
        </p:nvSpPr>
        <p:spPr>
          <a:xfrm rot="5400000">
            <a:off x="6110795" y="3570966"/>
            <a:ext cx="1404178" cy="964975"/>
          </a:xfrm>
          <a:prstGeom prst="curvedDownArrow">
            <a:avLst>
              <a:gd name="adj1" fmla="val 8952"/>
              <a:gd name="adj2" fmla="val 50000"/>
              <a:gd name="adj3" fmla="val 13792"/>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55" name="Rectangle 54"/>
          <p:cNvSpPr/>
          <p:nvPr/>
        </p:nvSpPr>
        <p:spPr>
          <a:xfrm rot="5400000">
            <a:off x="6535527" y="3139336"/>
            <a:ext cx="2541864"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Message Passing</a:t>
            </a:r>
            <a:endParaRPr lang="en-US" b="0" cap="none" spc="0" dirty="0">
              <a:ln w="0"/>
              <a:solidFill>
                <a:schemeClr val="tx1"/>
              </a:solidFill>
              <a:effectLst>
                <a:outerShdw blurRad="38100" dist="19050" dir="2700000" algn="tl" rotWithShape="0">
                  <a:schemeClr val="dk1">
                    <a:alpha val="40000"/>
                  </a:schemeClr>
                </a:outerShdw>
              </a:effectLst>
            </a:endParaRPr>
          </a:p>
        </p:txBody>
      </p:sp>
      <p:cxnSp>
        <p:nvCxnSpPr>
          <p:cNvPr id="57" name="Curved Connector 56"/>
          <p:cNvCxnSpPr>
            <a:stCxn id="40" idx="1"/>
            <a:endCxn id="41" idx="1"/>
          </p:cNvCxnSpPr>
          <p:nvPr/>
        </p:nvCxnSpPr>
        <p:spPr>
          <a:xfrm rot="10800000" flipV="1">
            <a:off x="4848002" y="1789592"/>
            <a:ext cx="104998" cy="397513"/>
          </a:xfrm>
          <a:prstGeom prst="curvedConnector3">
            <a:avLst>
              <a:gd name="adj1" fmla="val 36454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4" name="Curved Connector 63"/>
          <p:cNvCxnSpPr/>
          <p:nvPr/>
        </p:nvCxnSpPr>
        <p:spPr>
          <a:xfrm rot="10800000" flipV="1">
            <a:off x="4814379" y="2944778"/>
            <a:ext cx="104998" cy="397513"/>
          </a:xfrm>
          <a:prstGeom prst="curvedConnector3">
            <a:avLst>
              <a:gd name="adj1" fmla="val 364540"/>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5" name="Curved Connector 64"/>
          <p:cNvCxnSpPr/>
          <p:nvPr/>
        </p:nvCxnSpPr>
        <p:spPr>
          <a:xfrm rot="10800000" flipV="1">
            <a:off x="4842204" y="4222380"/>
            <a:ext cx="104998" cy="397513"/>
          </a:xfrm>
          <a:prstGeom prst="curvedConnector3">
            <a:avLst>
              <a:gd name="adj1" fmla="val 364540"/>
            </a:avLst>
          </a:prstGeom>
          <a:ln>
            <a:tailEnd type="triangle"/>
          </a:ln>
        </p:spPr>
        <p:style>
          <a:lnRef idx="1">
            <a:schemeClr val="accent6"/>
          </a:lnRef>
          <a:fillRef idx="0">
            <a:schemeClr val="accent6"/>
          </a:fillRef>
          <a:effectRef idx="0">
            <a:schemeClr val="accent6"/>
          </a:effectRef>
          <a:fontRef idx="minor">
            <a:schemeClr val="tx1"/>
          </a:fontRef>
        </p:style>
      </p:cxnSp>
    </p:spTree>
    <p:custDataLst>
      <p:tags r:id="rId1"/>
    </p:custDataLst>
    <p:extLst>
      <p:ext uri="{BB962C8B-B14F-4D97-AF65-F5344CB8AC3E}">
        <p14:creationId xmlns:p14="http://schemas.microsoft.com/office/powerpoint/2010/main" val="17273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Creating a very basic class &amp; object of it in Python:</a:t>
            </a:r>
          </a:p>
          <a:p>
            <a:endParaRPr lang="en-US" sz="2400" dirty="0"/>
          </a:p>
          <a:p>
            <a:endParaRPr lang="en-US" dirty="0"/>
          </a:p>
        </p:txBody>
      </p:sp>
      <p:sp>
        <p:nvSpPr>
          <p:cNvPr id="3" name="Title 2"/>
          <p:cNvSpPr>
            <a:spLocks noGrp="1"/>
          </p:cNvSpPr>
          <p:nvPr>
            <p:ph type="title"/>
          </p:nvPr>
        </p:nvSpPr>
        <p:spPr/>
        <p:txBody>
          <a:bodyPr/>
          <a:lstStyle/>
          <a:p>
            <a:r>
              <a:rPr lang="en-US" dirty="0"/>
              <a:t>Class &amp; Object in Python</a:t>
            </a:r>
          </a:p>
        </p:txBody>
      </p:sp>
      <p:pic>
        <p:nvPicPr>
          <p:cNvPr id="5" name="Picture 4"/>
          <p:cNvPicPr>
            <a:picLocks noChangeAspect="1"/>
          </p:cNvPicPr>
          <p:nvPr/>
        </p:nvPicPr>
        <p:blipFill>
          <a:blip r:embed="rId3"/>
          <a:stretch>
            <a:fillRect/>
          </a:stretch>
        </p:blipFill>
        <p:spPr>
          <a:xfrm>
            <a:off x="659607" y="1366837"/>
            <a:ext cx="3390900" cy="3019425"/>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4329115" y="1366837"/>
            <a:ext cx="4181475" cy="1295400"/>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Tree>
    <p:custDataLst>
      <p:tags r:id="rId1"/>
    </p:custDataLst>
    <p:extLst>
      <p:ext uri="{BB962C8B-B14F-4D97-AF65-F5344CB8AC3E}">
        <p14:creationId xmlns:p14="http://schemas.microsoft.com/office/powerpoint/2010/main" val="28819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fontScale="92500" lnSpcReduction="10000"/>
          </a:bodyPr>
          <a:lstStyle/>
          <a:p>
            <a:r>
              <a:rPr lang="en-US" sz="2000" dirty="0"/>
              <a:t>Few important built-in class methods:</a:t>
            </a:r>
          </a:p>
          <a:p>
            <a:endParaRPr lang="en-US" sz="2000" dirty="0"/>
          </a:p>
          <a:p>
            <a:pPr marL="342900" indent="-342900">
              <a:buBlip>
                <a:blip r:embed="rId3"/>
              </a:buBlip>
            </a:pPr>
            <a:r>
              <a:rPr lang="en-US" sz="2000" dirty="0">
                <a:solidFill>
                  <a:srgbClr val="00B0F0"/>
                </a:solidFill>
              </a:rPr>
              <a:t>__</a:t>
            </a:r>
            <a:r>
              <a:rPr lang="en-US" sz="2000" dirty="0" err="1">
                <a:solidFill>
                  <a:srgbClr val="00B0F0"/>
                </a:solidFill>
              </a:rPr>
              <a:t>init</a:t>
            </a:r>
            <a:r>
              <a:rPr lang="en-US" sz="2000" dirty="0">
                <a:solidFill>
                  <a:srgbClr val="00B0F0"/>
                </a:solidFill>
              </a:rPr>
              <a:t>__()</a:t>
            </a:r>
            <a:r>
              <a:rPr lang="en-US" sz="2000" dirty="0">
                <a:solidFill>
                  <a:schemeClr val="bg1"/>
                </a:solidFill>
              </a:rPr>
              <a:t>: This is called the </a:t>
            </a:r>
            <a:r>
              <a:rPr lang="en-US" sz="2000" dirty="0">
                <a:solidFill>
                  <a:srgbClr val="00B0F0"/>
                </a:solidFill>
              </a:rPr>
              <a:t>constructor</a:t>
            </a:r>
            <a:r>
              <a:rPr lang="en-US" sz="2000" dirty="0">
                <a:solidFill>
                  <a:schemeClr val="bg1"/>
                </a:solidFill>
              </a:rPr>
              <a:t> function. A constructor is called </a:t>
            </a:r>
            <a:r>
              <a:rPr lang="en-US" sz="2000" dirty="0"/>
              <a:t>whenever an object is created. It helps to assign initial values to objects of your class right after they have been created.</a:t>
            </a:r>
            <a:endParaRPr lang="en-US" sz="2000" dirty="0">
              <a:solidFill>
                <a:schemeClr val="bg1"/>
              </a:solidFill>
            </a:endParaRPr>
          </a:p>
          <a:p>
            <a:pPr marL="342900" indent="-342900">
              <a:buBlip>
                <a:blip r:embed="rId3"/>
              </a:buBlip>
            </a:pPr>
            <a:r>
              <a:rPr lang="en-US" sz="2000" dirty="0">
                <a:solidFill>
                  <a:srgbClr val="00B0F0"/>
                </a:solidFill>
              </a:rPr>
              <a:t>__del__()</a:t>
            </a:r>
            <a:r>
              <a:rPr lang="en-US" sz="2000" dirty="0">
                <a:solidFill>
                  <a:schemeClr val="bg1"/>
                </a:solidFill>
              </a:rPr>
              <a:t>: </a:t>
            </a:r>
            <a:r>
              <a:rPr lang="en-US" sz="2000" dirty="0"/>
              <a:t>This is a </a:t>
            </a:r>
            <a:r>
              <a:rPr lang="en-US" sz="2000" dirty="0">
                <a:solidFill>
                  <a:srgbClr val="00B0F0"/>
                </a:solidFill>
              </a:rPr>
              <a:t>destructor</a:t>
            </a:r>
            <a:r>
              <a:rPr lang="en-US" sz="2000" dirty="0"/>
              <a:t> function. A destructor function is called whenever an object is deleted/destroyed. We can delete an object using ‘</a:t>
            </a:r>
            <a:r>
              <a:rPr lang="en-US" sz="1900" i="1" dirty="0">
                <a:solidFill>
                  <a:srgbClr val="00B050"/>
                </a:solidFill>
                <a:latin typeface="Courier New" panose="02070309020205020404" pitchFamily="49" charset="0"/>
                <a:cs typeface="Courier New" panose="02070309020205020404" pitchFamily="49" charset="0"/>
              </a:rPr>
              <a:t>del</a:t>
            </a:r>
            <a:r>
              <a:rPr lang="en-US" sz="1900" i="1" dirty="0">
                <a:latin typeface="Courier New" panose="02070309020205020404" pitchFamily="49" charset="0"/>
                <a:cs typeface="Courier New" panose="02070309020205020404" pitchFamily="49" charset="0"/>
              </a:rPr>
              <a:t> &lt;object&gt;</a:t>
            </a:r>
            <a:r>
              <a:rPr lang="en-US" sz="2000" dirty="0"/>
              <a:t>’ command. Objects are also automatically deleted when the program terminates, or the object goes out of scope. The destructor can be used to perform some cleanup activities before an object is destroyed, like freeing up resources, closing file pointers, etc.</a:t>
            </a:r>
            <a:endParaRPr lang="en-US" sz="2000" dirty="0">
              <a:solidFill>
                <a:schemeClr val="bg1"/>
              </a:solidFill>
            </a:endParaRPr>
          </a:p>
          <a:p>
            <a:pPr marL="342900" indent="-342900">
              <a:buBlip>
                <a:blip r:embed="rId3"/>
              </a:buBlip>
            </a:pPr>
            <a:r>
              <a:rPr lang="en-US" sz="2000" dirty="0">
                <a:solidFill>
                  <a:srgbClr val="00B0F0"/>
                </a:solidFill>
              </a:rPr>
              <a:t>__</a:t>
            </a:r>
            <a:r>
              <a:rPr lang="en-US" sz="2000" dirty="0" err="1">
                <a:solidFill>
                  <a:srgbClr val="00B0F0"/>
                </a:solidFill>
              </a:rPr>
              <a:t>str</a:t>
            </a:r>
            <a:r>
              <a:rPr lang="en-US" sz="2000" dirty="0">
                <a:solidFill>
                  <a:srgbClr val="00B0F0"/>
                </a:solidFill>
              </a:rPr>
              <a:t>__()	</a:t>
            </a:r>
            <a:r>
              <a:rPr lang="en-US" sz="2000" dirty="0">
                <a:solidFill>
                  <a:schemeClr val="bg1"/>
                </a:solidFill>
              </a:rPr>
              <a:t>: This method returns whatever we want an object to display if we print the object itself, or </a:t>
            </a:r>
            <a:r>
              <a:rPr lang="en-US" sz="2000" dirty="0"/>
              <a:t>explicitly convert an object into a string.</a:t>
            </a:r>
            <a:endParaRPr lang="en-US" sz="2000" dirty="0">
              <a:solidFill>
                <a:schemeClr val="bg1"/>
              </a:solidFill>
            </a:endParaRPr>
          </a:p>
        </p:txBody>
      </p:sp>
      <p:sp>
        <p:nvSpPr>
          <p:cNvPr id="3" name="Title 2"/>
          <p:cNvSpPr>
            <a:spLocks noGrp="1"/>
          </p:cNvSpPr>
          <p:nvPr>
            <p:ph type="title"/>
          </p:nvPr>
        </p:nvSpPr>
        <p:spPr/>
        <p:txBody>
          <a:bodyPr/>
          <a:lstStyle/>
          <a:p>
            <a:r>
              <a:rPr lang="en-US" dirty="0"/>
              <a:t>Class &amp; Object in Python</a:t>
            </a:r>
          </a:p>
        </p:txBody>
      </p:sp>
    </p:spTree>
    <p:custDataLst>
      <p:tags r:id="rId1"/>
    </p:custDataLst>
    <p:extLst>
      <p:ext uri="{BB962C8B-B14F-4D97-AF65-F5344CB8AC3E}">
        <p14:creationId xmlns:p14="http://schemas.microsoft.com/office/powerpoint/2010/main" val="23027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7" name="Picture 6"/>
          <p:cNvPicPr>
            <a:picLocks noChangeAspect="1"/>
          </p:cNvPicPr>
          <p:nvPr/>
        </p:nvPicPr>
        <p:blipFill>
          <a:blip r:embed="rId3"/>
          <a:stretch>
            <a:fillRect/>
          </a:stretch>
        </p:blipFill>
        <p:spPr>
          <a:xfrm>
            <a:off x="633998" y="703140"/>
            <a:ext cx="3677342" cy="405244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4"/>
          <a:stretch>
            <a:fillRect/>
          </a:stretch>
        </p:blipFill>
        <p:spPr>
          <a:xfrm>
            <a:off x="4572001" y="703140"/>
            <a:ext cx="2438400" cy="1647792"/>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9" name="TextBox 8"/>
          <p:cNvSpPr txBox="1"/>
          <p:nvPr/>
        </p:nvSpPr>
        <p:spPr>
          <a:xfrm>
            <a:off x="4572000" y="3278257"/>
            <a:ext cx="4191003" cy="1477328"/>
          </a:xfrm>
          <a:prstGeom prst="rect">
            <a:avLst/>
          </a:prstGeom>
          <a:noFill/>
        </p:spPr>
        <p:txBody>
          <a:bodyPr wrap="square" rtlCol="0">
            <a:spAutoFit/>
          </a:bodyPr>
          <a:lstStyle/>
          <a:p>
            <a:r>
              <a:rPr lang="en-US" dirty="0">
                <a:solidFill>
                  <a:schemeClr val="bg1"/>
                </a:solidFill>
              </a:rPr>
              <a:t>Note: Even if we are not using </a:t>
            </a:r>
            <a:r>
              <a:rPr lang="en-US" i="1" dirty="0">
                <a:solidFill>
                  <a:schemeClr val="bg1"/>
                </a:solidFill>
              </a:rPr>
              <a:t>del</a:t>
            </a:r>
            <a:r>
              <a:rPr lang="en-US" dirty="0">
                <a:solidFill>
                  <a:schemeClr val="bg1"/>
                </a:solidFill>
              </a:rPr>
              <a:t> keyword to delete an object, the </a:t>
            </a:r>
            <a:r>
              <a:rPr lang="en-US" i="1" dirty="0">
                <a:solidFill>
                  <a:schemeClr val="bg1"/>
                </a:solidFill>
              </a:rPr>
              <a:t>__del__() </a:t>
            </a:r>
            <a:r>
              <a:rPr lang="en-US" dirty="0">
                <a:solidFill>
                  <a:schemeClr val="bg1"/>
                </a:solidFill>
              </a:rPr>
              <a:t>method is automatically called when the object goes out of scope.</a:t>
            </a:r>
          </a:p>
        </p:txBody>
      </p:sp>
    </p:spTree>
    <p:custDataLst>
      <p:tags r:id="rId1"/>
    </p:custDataLst>
    <p:extLst>
      <p:ext uri="{BB962C8B-B14F-4D97-AF65-F5344CB8AC3E}">
        <p14:creationId xmlns:p14="http://schemas.microsoft.com/office/powerpoint/2010/main" val="29261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2" name="Picture 1"/>
          <p:cNvPicPr>
            <a:picLocks noChangeAspect="1"/>
          </p:cNvPicPr>
          <p:nvPr/>
        </p:nvPicPr>
        <p:blipFill>
          <a:blip r:embed="rId3"/>
          <a:stretch>
            <a:fillRect/>
          </a:stretch>
        </p:blipFill>
        <p:spPr>
          <a:xfrm>
            <a:off x="633998" y="703140"/>
            <a:ext cx="4242802" cy="4054952"/>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5248856" y="2775273"/>
            <a:ext cx="2675944" cy="1964187"/>
          </a:xfrm>
          <a:prstGeom prst="rect">
            <a:avLst/>
          </a:prstGeom>
          <a:effectLst>
            <a:outerShdw blurRad="50800" dist="38100" dir="18900000" algn="bl" rotWithShape="0">
              <a:prstClr val="black">
                <a:alpha val="40000"/>
              </a:prstClr>
            </a:outerShdw>
          </a:effectLst>
        </p:spPr>
      </p:pic>
      <p:pic>
        <p:nvPicPr>
          <p:cNvPr id="12" name="Picture 11"/>
          <p:cNvPicPr>
            <a:picLocks noChangeAspect="1"/>
          </p:cNvPicPr>
          <p:nvPr/>
        </p:nvPicPr>
        <p:blipFill>
          <a:blip r:embed="rId5"/>
          <a:stretch>
            <a:fillRect/>
          </a:stretch>
        </p:blipFill>
        <p:spPr>
          <a:xfrm>
            <a:off x="5248856" y="703140"/>
            <a:ext cx="2675945" cy="2030044"/>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143758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1900" dirty="0"/>
              <a:t>Few important built-in class attributes:</a:t>
            </a:r>
          </a:p>
          <a:p>
            <a:endParaRPr lang="en-US" sz="1900" dirty="0"/>
          </a:p>
          <a:p>
            <a:pPr marL="342900" indent="-342900">
              <a:buBlip>
                <a:blip r:embed="rId3"/>
              </a:buBlip>
            </a:pPr>
            <a:r>
              <a:rPr lang="en-US" sz="1900" dirty="0">
                <a:solidFill>
                  <a:srgbClr val="00B0F0"/>
                </a:solidFill>
              </a:rPr>
              <a:t>__dict__</a:t>
            </a:r>
            <a:r>
              <a:rPr lang="en-US" sz="1900" dirty="0">
                <a:solidFill>
                  <a:schemeClr val="bg1"/>
                </a:solidFill>
              </a:rPr>
              <a:t>: Dictionary containing the class’s namespace.</a:t>
            </a:r>
          </a:p>
          <a:p>
            <a:pPr marL="342900" indent="-342900">
              <a:buBlip>
                <a:blip r:embed="rId3"/>
              </a:buBlip>
            </a:pPr>
            <a:r>
              <a:rPr lang="en-US" sz="1900" dirty="0">
                <a:solidFill>
                  <a:srgbClr val="00B0F0"/>
                </a:solidFill>
              </a:rPr>
              <a:t>__doc__</a:t>
            </a:r>
            <a:r>
              <a:rPr lang="en-US" sz="1900" dirty="0"/>
              <a:t>: Class documentation string or none, if not defined.</a:t>
            </a:r>
          </a:p>
          <a:p>
            <a:pPr marL="342900" indent="-342900">
              <a:buBlip>
                <a:blip r:embed="rId3"/>
              </a:buBlip>
            </a:pPr>
            <a:r>
              <a:rPr lang="en-US" sz="1900" dirty="0">
                <a:solidFill>
                  <a:srgbClr val="00B0F0"/>
                </a:solidFill>
              </a:rPr>
              <a:t>__name__</a:t>
            </a:r>
            <a:r>
              <a:rPr lang="en-US" sz="1900" dirty="0"/>
              <a:t>: Returns the name of the Class.</a:t>
            </a:r>
          </a:p>
          <a:p>
            <a:pPr marL="342900" indent="-342900">
              <a:buBlip>
                <a:blip r:embed="rId3"/>
              </a:buBlip>
            </a:pPr>
            <a:r>
              <a:rPr lang="en-US" sz="1900" dirty="0">
                <a:solidFill>
                  <a:srgbClr val="00B0F0"/>
                </a:solidFill>
              </a:rPr>
              <a:t>__module__</a:t>
            </a:r>
            <a:r>
              <a:rPr lang="en-US" sz="1900" dirty="0"/>
              <a:t>: Returns the module name in which the class is defined. This attribute returns “__main__” in interactive mode (shell).</a:t>
            </a:r>
          </a:p>
          <a:p>
            <a:pPr marL="342900" indent="-342900">
              <a:buBlip>
                <a:blip r:embed="rId3"/>
              </a:buBlip>
            </a:pPr>
            <a:r>
              <a:rPr lang="en-US" sz="1900" dirty="0">
                <a:solidFill>
                  <a:srgbClr val="00B0F0"/>
                </a:solidFill>
              </a:rPr>
              <a:t>__bases__</a:t>
            </a:r>
            <a:r>
              <a:rPr lang="en-US" sz="1900" dirty="0"/>
              <a:t>: A tuple containing the base classes, in the order of their occurrence in the base class list.</a:t>
            </a:r>
          </a:p>
        </p:txBody>
      </p:sp>
      <p:sp>
        <p:nvSpPr>
          <p:cNvPr id="3" name="Title 2"/>
          <p:cNvSpPr>
            <a:spLocks noGrp="1"/>
          </p:cNvSpPr>
          <p:nvPr>
            <p:ph type="title"/>
          </p:nvPr>
        </p:nvSpPr>
        <p:spPr/>
        <p:txBody>
          <a:bodyPr/>
          <a:lstStyle/>
          <a:p>
            <a:r>
              <a:rPr lang="en-US" dirty="0"/>
              <a:t>Class &amp; Object in Python</a:t>
            </a:r>
          </a:p>
        </p:txBody>
      </p:sp>
    </p:spTree>
    <p:custDataLst>
      <p:tags r:id="rId1"/>
    </p:custDataLst>
    <p:extLst>
      <p:ext uri="{BB962C8B-B14F-4D97-AF65-F5344CB8AC3E}">
        <p14:creationId xmlns:p14="http://schemas.microsoft.com/office/powerpoint/2010/main" val="142810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11" name="Picture 10"/>
          <p:cNvPicPr>
            <a:picLocks noChangeAspect="1"/>
          </p:cNvPicPr>
          <p:nvPr/>
        </p:nvPicPr>
        <p:blipFill>
          <a:blip r:embed="rId3"/>
          <a:stretch>
            <a:fillRect/>
          </a:stretch>
        </p:blipFill>
        <p:spPr>
          <a:xfrm>
            <a:off x="5262421" y="713587"/>
            <a:ext cx="2658644" cy="1290651"/>
          </a:xfrm>
          <a:prstGeom prst="rect">
            <a:avLst/>
          </a:prstGeom>
          <a:ln>
            <a:noFill/>
          </a:ln>
          <a:effectLst>
            <a:outerShdw blurRad="190500" algn="tl" rotWithShape="0">
              <a:srgbClr val="000000">
                <a:alpha val="70000"/>
              </a:srgbClr>
            </a:outerShdw>
          </a:effectLst>
        </p:spPr>
      </p:pic>
      <p:pic>
        <p:nvPicPr>
          <p:cNvPr id="12" name="Picture 11"/>
          <p:cNvPicPr>
            <a:picLocks noChangeAspect="1"/>
          </p:cNvPicPr>
          <p:nvPr/>
        </p:nvPicPr>
        <p:blipFill>
          <a:blip r:embed="rId4"/>
          <a:stretch>
            <a:fillRect/>
          </a:stretch>
        </p:blipFill>
        <p:spPr>
          <a:xfrm>
            <a:off x="5262421" y="2094734"/>
            <a:ext cx="3048295" cy="2663357"/>
          </a:xfrm>
          <a:prstGeom prst="rect">
            <a:avLst/>
          </a:prstGeom>
          <a:effectLst>
            <a:outerShdw blurRad="50800" dist="38100" dir="18900000" algn="bl" rotWithShape="0">
              <a:prstClr val="black">
                <a:alpha val="40000"/>
              </a:prstClr>
            </a:outerShdw>
          </a:effectLst>
        </p:spPr>
      </p:pic>
      <p:pic>
        <p:nvPicPr>
          <p:cNvPr id="13" name="Picture 12"/>
          <p:cNvPicPr>
            <a:picLocks noChangeAspect="1"/>
          </p:cNvPicPr>
          <p:nvPr/>
        </p:nvPicPr>
        <p:blipFill>
          <a:blip r:embed="rId5"/>
          <a:stretch>
            <a:fillRect/>
          </a:stretch>
        </p:blipFill>
        <p:spPr>
          <a:xfrm>
            <a:off x="633999" y="713587"/>
            <a:ext cx="4242802" cy="4044504"/>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273837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1763660"/>
            <a:ext cx="8382004" cy="2941689"/>
          </a:xfrm>
        </p:spPr>
        <p:txBody>
          <a:bodyPr>
            <a:noAutofit/>
          </a:bodyPr>
          <a:lstStyle/>
          <a:p>
            <a:pPr marL="457200" indent="-457200">
              <a:buBlip>
                <a:blip r:embed="rId3"/>
              </a:buBlip>
            </a:pPr>
            <a:r>
              <a:rPr lang="en-US" sz="2000" dirty="0">
                <a:solidFill>
                  <a:srgbClr val="00B0F0"/>
                </a:solidFill>
              </a:rPr>
              <a:t>Encapsulation</a:t>
            </a:r>
            <a:r>
              <a:rPr lang="en-US" sz="2000" dirty="0"/>
              <a:t> is seen as the bundling of data with the methods that operate on that data.</a:t>
            </a:r>
          </a:p>
          <a:p>
            <a:pPr marL="457200" indent="-457200">
              <a:buBlip>
                <a:blip r:embed="rId3"/>
              </a:buBlip>
            </a:pPr>
            <a:r>
              <a:rPr lang="en-US" sz="2000" dirty="0">
                <a:solidFill>
                  <a:srgbClr val="00B0F0"/>
                </a:solidFill>
              </a:rPr>
              <a:t>Data Hiding </a:t>
            </a:r>
            <a:r>
              <a:rPr lang="en-US" sz="2000" dirty="0"/>
              <a:t>on the other hand is the principle that some internal information or data is “hidden”, so that it can’t be changed.</a:t>
            </a:r>
          </a:p>
          <a:p>
            <a:pPr marL="457200" indent="-457200">
              <a:buBlip>
                <a:blip r:embed="rId3"/>
              </a:buBlip>
            </a:pPr>
            <a:r>
              <a:rPr lang="en-US" sz="2000" dirty="0"/>
              <a:t>Data encapsulation via methods doesn’t necessarily mean that the data is hidden. You might be capable of accessing and seeing the data anyway, but using the methods is recommended. </a:t>
            </a:r>
          </a:p>
          <a:p>
            <a:pPr marL="457200" indent="-457200">
              <a:buBlip>
                <a:blip r:embed="rId3"/>
              </a:buBlip>
            </a:pPr>
            <a:r>
              <a:rPr lang="en-US" sz="2000" dirty="0">
                <a:solidFill>
                  <a:srgbClr val="00B0F0"/>
                </a:solidFill>
              </a:rPr>
              <a:t>Data Abstraction </a:t>
            </a:r>
            <a:r>
              <a:rPr lang="en-US" sz="2000" dirty="0"/>
              <a:t>is present, if both data hiding &amp; data encapsulation is used. </a:t>
            </a:r>
          </a:p>
        </p:txBody>
      </p:sp>
      <p:sp>
        <p:nvSpPr>
          <p:cNvPr id="3" name="Title 2"/>
          <p:cNvSpPr>
            <a:spLocks noGrp="1"/>
          </p:cNvSpPr>
          <p:nvPr>
            <p:ph type="title"/>
          </p:nvPr>
        </p:nvSpPr>
        <p:spPr/>
        <p:txBody>
          <a:bodyPr/>
          <a:lstStyle/>
          <a:p>
            <a:r>
              <a:rPr lang="en-US" dirty="0"/>
              <a:t>Class &amp; Object in Python</a:t>
            </a:r>
          </a:p>
        </p:txBody>
      </p:sp>
      <p:graphicFrame>
        <p:nvGraphicFramePr>
          <p:cNvPr id="2" name="Diagram 1"/>
          <p:cNvGraphicFramePr/>
          <p:nvPr>
            <p:extLst>
              <p:ext uri="{D42A27DB-BD31-4B8C-83A1-F6EECF244321}">
                <p14:modId xmlns:p14="http://schemas.microsoft.com/office/powerpoint/2010/main" val="864682077"/>
              </p:ext>
            </p:extLst>
          </p:nvPr>
        </p:nvGraphicFramePr>
        <p:xfrm>
          <a:off x="2078079" y="798460"/>
          <a:ext cx="4980181"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73469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Zen of Python</a:t>
            </a:r>
          </a:p>
        </p:txBody>
      </p:sp>
      <p:sp>
        <p:nvSpPr>
          <p:cNvPr id="6" name="Text Placeholder 5"/>
          <p:cNvSpPr>
            <a:spLocks noGrp="1"/>
          </p:cNvSpPr>
          <p:nvPr>
            <p:ph type="body" sz="quarter" idx="13"/>
          </p:nvPr>
        </p:nvSpPr>
        <p:spPr/>
        <p:txBody>
          <a:bodyPr>
            <a:normAutofit/>
          </a:bodyPr>
          <a:lstStyle/>
          <a:p>
            <a:pPr algn="r"/>
            <a:r>
              <a:rPr lang="en-US" sz="2400" i="1" dirty="0">
                <a:solidFill>
                  <a:schemeClr val="accent6"/>
                </a:solidFill>
              </a:rPr>
              <a:t>“There should be one- and preferably only one- obvious way to do it.”</a:t>
            </a:r>
          </a:p>
          <a:p>
            <a:pPr algn="r"/>
            <a:r>
              <a:rPr lang="en-US" sz="1400" i="1" dirty="0"/>
              <a:t>- The Zen of Python (by Tim Peters)</a:t>
            </a:r>
          </a:p>
        </p:txBody>
      </p:sp>
      <p:graphicFrame>
        <p:nvGraphicFramePr>
          <p:cNvPr id="3" name="Diagram 2"/>
          <p:cNvGraphicFramePr/>
          <p:nvPr>
            <p:extLst>
              <p:ext uri="{D42A27DB-BD31-4B8C-83A1-F6EECF244321}">
                <p14:modId xmlns:p14="http://schemas.microsoft.com/office/powerpoint/2010/main" val="879009769"/>
              </p:ext>
            </p:extLst>
          </p:nvPr>
        </p:nvGraphicFramePr>
        <p:xfrm>
          <a:off x="405017" y="1657350"/>
          <a:ext cx="5327963" cy="322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3323566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703140"/>
            <a:ext cx="8382004" cy="4002209"/>
          </a:xfrm>
        </p:spPr>
        <p:txBody>
          <a:bodyPr>
            <a:no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7" name="Picture 6"/>
          <p:cNvPicPr>
            <a:picLocks noChangeAspect="1"/>
          </p:cNvPicPr>
          <p:nvPr/>
        </p:nvPicPr>
        <p:blipFill>
          <a:blip r:embed="rId3"/>
          <a:stretch>
            <a:fillRect/>
          </a:stretch>
        </p:blipFill>
        <p:spPr>
          <a:xfrm>
            <a:off x="3581401" y="894485"/>
            <a:ext cx="2666999" cy="1503405"/>
          </a:xfrm>
          <a:prstGeom prst="rect">
            <a:avLst/>
          </a:prstGeom>
          <a:ln>
            <a:noFill/>
          </a:ln>
          <a:effectLst>
            <a:outerShdw blurRad="190500" algn="tl" rotWithShape="0">
              <a:srgbClr val="000000">
                <a:alpha val="70000"/>
              </a:srgbClr>
            </a:outerShdw>
          </a:effectLst>
        </p:spPr>
      </p:pic>
      <p:sp>
        <p:nvSpPr>
          <p:cNvPr id="8" name="TextBox 7"/>
          <p:cNvSpPr txBox="1"/>
          <p:nvPr/>
        </p:nvSpPr>
        <p:spPr>
          <a:xfrm>
            <a:off x="457200" y="895350"/>
            <a:ext cx="2895600" cy="1477328"/>
          </a:xfrm>
          <a:prstGeom prst="rect">
            <a:avLst/>
          </a:prstGeom>
          <a:noFill/>
        </p:spPr>
        <p:txBody>
          <a:bodyPr wrap="square" rtlCol="0">
            <a:spAutoFit/>
          </a:bodyPr>
          <a:lstStyle/>
          <a:p>
            <a:r>
              <a:rPr lang="en-US" dirty="0">
                <a:solidFill>
                  <a:schemeClr val="bg1"/>
                </a:solidFill>
              </a:rPr>
              <a:t>We are able to access as well as modify the instance attributes directly by the </a:t>
            </a:r>
            <a:r>
              <a:rPr lang="en-US" sz="1400" i="1" dirty="0">
                <a:solidFill>
                  <a:srgbClr val="00B050"/>
                </a:solidFill>
                <a:latin typeface="Courier New" panose="02070309020205020404" pitchFamily="49" charset="0"/>
                <a:cs typeface="Courier New" panose="02070309020205020404" pitchFamily="49" charset="0"/>
              </a:rPr>
              <a:t>object</a:t>
            </a:r>
            <a:r>
              <a:rPr lang="en-US" sz="1400" dirty="0">
                <a:solidFill>
                  <a:schemeClr val="bg1"/>
                </a:solidFill>
                <a:latin typeface="Courier New" panose="02070309020205020404" pitchFamily="49" charset="0"/>
                <a:cs typeface="Courier New" panose="02070309020205020404" pitchFamily="49" charset="0"/>
              </a:rPr>
              <a:t>.&lt;attribute&gt; </a:t>
            </a:r>
            <a:r>
              <a:rPr lang="en-US" dirty="0">
                <a:solidFill>
                  <a:schemeClr val="bg1"/>
                </a:solidFill>
              </a:rPr>
              <a:t>notation.</a:t>
            </a:r>
          </a:p>
        </p:txBody>
      </p:sp>
      <p:pic>
        <p:nvPicPr>
          <p:cNvPr id="9" name="Picture 8"/>
          <p:cNvPicPr>
            <a:picLocks noChangeAspect="1"/>
          </p:cNvPicPr>
          <p:nvPr/>
        </p:nvPicPr>
        <p:blipFill>
          <a:blip r:embed="rId4"/>
          <a:stretch>
            <a:fillRect/>
          </a:stretch>
        </p:blipFill>
        <p:spPr>
          <a:xfrm>
            <a:off x="6477002" y="895350"/>
            <a:ext cx="1980870" cy="1501675"/>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10" name="TextBox 9"/>
          <p:cNvSpPr txBox="1"/>
          <p:nvPr/>
        </p:nvSpPr>
        <p:spPr>
          <a:xfrm>
            <a:off x="437535" y="2646350"/>
            <a:ext cx="8229600" cy="2062103"/>
          </a:xfrm>
          <a:prstGeom prst="rect">
            <a:avLst/>
          </a:prstGeom>
          <a:noFill/>
        </p:spPr>
        <p:txBody>
          <a:bodyPr wrap="square" rtlCol="0">
            <a:spAutoFit/>
          </a:bodyPr>
          <a:lstStyle/>
          <a:p>
            <a:pPr marL="285750" indent="-285750">
              <a:buBlip>
                <a:blip r:embed="rId5"/>
              </a:buBlip>
            </a:pPr>
            <a:r>
              <a:rPr lang="en-US" sz="1600" dirty="0">
                <a:solidFill>
                  <a:schemeClr val="bg1"/>
                </a:solidFill>
              </a:rPr>
              <a:t>Python uses a special naming scheme for attributes to control the accessibility of the attributes.</a:t>
            </a:r>
          </a:p>
          <a:p>
            <a:pPr marL="285750" indent="-285750">
              <a:buBlip>
                <a:blip r:embed="rId5"/>
              </a:buBlip>
            </a:pPr>
            <a:r>
              <a:rPr lang="en-US" sz="1600" dirty="0">
                <a:solidFill>
                  <a:schemeClr val="bg1"/>
                </a:solidFill>
              </a:rPr>
              <a:t>We can prefix an attribute name with a leading underscore “_”. This marks the attribute as protected. It tells users of the class not to use this attribute unless, somebody writes a subclass.</a:t>
            </a:r>
          </a:p>
          <a:p>
            <a:pPr marL="285750" indent="-285750">
              <a:buBlip>
                <a:blip r:embed="rId5"/>
              </a:buBlip>
            </a:pPr>
            <a:r>
              <a:rPr lang="en-US" sz="1600" dirty="0">
                <a:solidFill>
                  <a:schemeClr val="bg1"/>
                </a:solidFill>
              </a:rPr>
              <a:t>We can prefix an attribute name with two leading underscores “__”. The attribute is now inaccessible and invisible from outside. It’s neither possible to read nor write to those attributes except inside of the class definition itself.</a:t>
            </a:r>
          </a:p>
        </p:txBody>
      </p:sp>
    </p:spTree>
    <p:custDataLst>
      <p:tags r:id="rId1"/>
    </p:custDataLst>
    <p:extLst>
      <p:ext uri="{BB962C8B-B14F-4D97-AF65-F5344CB8AC3E}">
        <p14:creationId xmlns:p14="http://schemas.microsoft.com/office/powerpoint/2010/main" val="333654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703140"/>
            <a:ext cx="8382004" cy="4002209"/>
          </a:xfrm>
        </p:spPr>
        <p:txBody>
          <a:bodyPr>
            <a:noAutofit/>
          </a:bodyPr>
          <a:lstStyle/>
          <a:p>
            <a:r>
              <a:rPr lang="en-US" sz="2000" dirty="0"/>
              <a:t> </a:t>
            </a:r>
          </a:p>
        </p:txBody>
      </p:sp>
      <p:sp>
        <p:nvSpPr>
          <p:cNvPr id="3" name="Title 2"/>
          <p:cNvSpPr>
            <a:spLocks noGrp="1"/>
          </p:cNvSpPr>
          <p:nvPr>
            <p:ph type="title"/>
          </p:nvPr>
        </p:nvSpPr>
        <p:spPr/>
        <p:txBody>
          <a:bodyPr/>
          <a:lstStyle/>
          <a:p>
            <a:r>
              <a:rPr lang="en-US" dirty="0"/>
              <a:t>Class &amp; Object in Python</a:t>
            </a:r>
          </a:p>
        </p:txBody>
      </p:sp>
      <p:pic>
        <p:nvPicPr>
          <p:cNvPr id="11" name="Picture 10"/>
          <p:cNvPicPr>
            <a:picLocks noChangeAspect="1"/>
          </p:cNvPicPr>
          <p:nvPr/>
        </p:nvPicPr>
        <p:blipFill>
          <a:blip r:embed="rId4"/>
          <a:stretch>
            <a:fillRect/>
          </a:stretch>
        </p:blipFill>
        <p:spPr>
          <a:xfrm>
            <a:off x="634000" y="713587"/>
            <a:ext cx="4242802" cy="4054951"/>
          </a:xfrm>
          <a:prstGeom prst="rect">
            <a:avLst/>
          </a:prstGeom>
        </p:spPr>
      </p:pic>
      <p:pic>
        <p:nvPicPr>
          <p:cNvPr id="5" name="Picture 4"/>
          <p:cNvPicPr>
            <a:picLocks noChangeAspect="1"/>
          </p:cNvPicPr>
          <p:nvPr/>
        </p:nvPicPr>
        <p:blipFill>
          <a:blip r:embed="rId5"/>
          <a:stretch>
            <a:fillRect/>
          </a:stretch>
        </p:blipFill>
        <p:spPr>
          <a:xfrm>
            <a:off x="5486400" y="718503"/>
            <a:ext cx="3122758" cy="805417"/>
          </a:xfrm>
          <a:prstGeom prst="rect">
            <a:avLst/>
          </a:prstGeom>
          <a:ln>
            <a:noFill/>
          </a:ln>
          <a:effectLst>
            <a:softEdge rad="112500"/>
          </a:effectLst>
        </p:spPr>
      </p:pic>
      <p:pic>
        <p:nvPicPr>
          <p:cNvPr id="6" name="Picture 5"/>
          <p:cNvPicPr>
            <a:picLocks noChangeAspect="1"/>
          </p:cNvPicPr>
          <p:nvPr/>
        </p:nvPicPr>
        <p:blipFill>
          <a:blip r:embed="rId6"/>
          <a:stretch>
            <a:fillRect/>
          </a:stretch>
        </p:blipFill>
        <p:spPr>
          <a:xfrm>
            <a:off x="5910787" y="1591469"/>
            <a:ext cx="2698371" cy="1462088"/>
          </a:xfrm>
          <a:prstGeom prst="rect">
            <a:avLst/>
          </a:prstGeom>
          <a:effectLst>
            <a:outerShdw blurRad="50800" dist="38100" dir="18900000" algn="bl" rotWithShape="0">
              <a:prstClr val="black">
                <a:alpha val="40000"/>
              </a:prstClr>
            </a:outerShdw>
          </a:effectLst>
        </p:spPr>
      </p:pic>
      <p:pic>
        <p:nvPicPr>
          <p:cNvPr id="15" name="Picture 14"/>
          <p:cNvPicPr>
            <a:picLocks noChangeAspect="1"/>
          </p:cNvPicPr>
          <p:nvPr/>
        </p:nvPicPr>
        <p:blipFill>
          <a:blip r:embed="rId7"/>
          <a:stretch>
            <a:fillRect/>
          </a:stretch>
        </p:blipFill>
        <p:spPr>
          <a:xfrm>
            <a:off x="5501309" y="3319108"/>
            <a:ext cx="3127337" cy="757591"/>
          </a:xfrm>
          <a:prstGeom prst="rect">
            <a:avLst/>
          </a:prstGeom>
          <a:ln>
            <a:noFill/>
          </a:ln>
          <a:effectLst>
            <a:softEdge rad="112500"/>
          </a:effectLst>
        </p:spPr>
      </p:pic>
      <p:pic>
        <p:nvPicPr>
          <p:cNvPr id="16" name="Picture 15"/>
          <p:cNvPicPr>
            <a:picLocks noChangeAspect="1"/>
          </p:cNvPicPr>
          <p:nvPr/>
        </p:nvPicPr>
        <p:blipFill>
          <a:blip r:embed="rId8"/>
          <a:stretch>
            <a:fillRect/>
          </a:stretch>
        </p:blipFill>
        <p:spPr>
          <a:xfrm>
            <a:off x="5189261" y="4139888"/>
            <a:ext cx="3439385" cy="628650"/>
          </a:xfrm>
          <a:prstGeom prst="rect">
            <a:avLst/>
          </a:prstGeom>
          <a:effectLst>
            <a:outerShdw blurRad="50800" dist="38100" dir="18900000" algn="bl" rotWithShape="0">
              <a:prstClr val="black">
                <a:alpha val="40000"/>
              </a:prstClr>
            </a:outerShdw>
          </a:effectLst>
        </p:spPr>
      </p:pic>
      <p:sp>
        <p:nvSpPr>
          <p:cNvPr id="17" name="Rectangle 16"/>
          <p:cNvSpPr/>
          <p:nvPr/>
        </p:nvSpPr>
        <p:spPr>
          <a:xfrm>
            <a:off x="4994394" y="2285144"/>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9" name="Object 18"/>
          <p:cNvGraphicFramePr>
            <a:graphicFrameLocks noChangeAspect="1"/>
          </p:cNvGraphicFramePr>
          <p:nvPr>
            <p:extLst>
              <p:ext uri="{D42A27DB-BD31-4B8C-83A1-F6EECF244321}">
                <p14:modId xmlns:p14="http://schemas.microsoft.com/office/powerpoint/2010/main" val="794456007"/>
              </p:ext>
            </p:extLst>
          </p:nvPr>
        </p:nvGraphicFramePr>
        <p:xfrm>
          <a:off x="5060419" y="2566437"/>
          <a:ext cx="666750" cy="349250"/>
        </p:xfrm>
        <a:graphic>
          <a:graphicData uri="http://schemas.openxmlformats.org/presentationml/2006/ole">
            <mc:AlternateContent xmlns:mc="http://schemas.openxmlformats.org/markup-compatibility/2006">
              <mc:Choice xmlns:v="urn:schemas-microsoft-com:vml" Requires="v">
                <p:oleObj spid="_x0000_s2100" name="Packager Shell Object" showAsIcon="1" r:id="rId9" imgW="838800" imgH="437760" progId="Package">
                  <p:embed/>
                </p:oleObj>
              </mc:Choice>
              <mc:Fallback>
                <p:oleObj name="Packager Shell Object" showAsIcon="1" r:id="rId9" imgW="838800" imgH="437760" progId="Package">
                  <p:embed/>
                  <p:pic>
                    <p:nvPicPr>
                      <p:cNvPr id="0" name=""/>
                      <p:cNvPicPr/>
                      <p:nvPr/>
                    </p:nvPicPr>
                    <p:blipFill>
                      <a:blip r:embed="rId10"/>
                      <a:stretch>
                        <a:fillRect/>
                      </a:stretch>
                    </p:blipFill>
                    <p:spPr>
                      <a:xfrm>
                        <a:off x="5060419" y="2566437"/>
                        <a:ext cx="666750" cy="349250"/>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704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7B5C-451F-4C4B-B2AC-786AAA099EE3}"/>
              </a:ext>
            </a:extLst>
          </p:cNvPr>
          <p:cNvSpPr>
            <a:spLocks noGrp="1"/>
          </p:cNvSpPr>
          <p:nvPr>
            <p:ph type="title"/>
          </p:nvPr>
        </p:nvSpPr>
        <p:spPr/>
        <p:txBody>
          <a:bodyPr/>
          <a:lstStyle/>
          <a:p>
            <a:r>
              <a:rPr lang="en-US" dirty="0"/>
              <a:t>Challenge	</a:t>
            </a:r>
          </a:p>
        </p:txBody>
      </p:sp>
      <p:sp>
        <p:nvSpPr>
          <p:cNvPr id="3" name="Text Placeholder 2">
            <a:extLst>
              <a:ext uri="{FF2B5EF4-FFF2-40B4-BE49-F238E27FC236}">
                <a16:creationId xmlns:a16="http://schemas.microsoft.com/office/drawing/2014/main" id="{5159C2B9-7F9B-F24C-A1A6-75415F2530B9}"/>
              </a:ext>
            </a:extLst>
          </p:cNvPr>
          <p:cNvSpPr>
            <a:spLocks noGrp="1"/>
          </p:cNvSpPr>
          <p:nvPr>
            <p:ph type="body" sz="quarter" idx="13"/>
          </p:nvPr>
        </p:nvSpPr>
        <p:spPr/>
        <p:txBody>
          <a:bodyPr/>
          <a:lstStyle/>
          <a:p>
            <a:pPr marL="457200" indent="-457200">
              <a:buFont typeface="Arial" panose="020B0604020202020204" pitchFamily="34" charset="0"/>
              <a:buChar char="•"/>
            </a:pPr>
            <a:r>
              <a:rPr lang="en-US" dirty="0"/>
              <a:t>Create a class called </a:t>
            </a:r>
            <a:r>
              <a:rPr lang="en-US" dirty="0">
                <a:solidFill>
                  <a:schemeClr val="tx1"/>
                </a:solidFill>
              </a:rPr>
              <a:t>Alien</a:t>
            </a:r>
            <a:r>
              <a:rPr lang="en-US" dirty="0"/>
              <a:t> with two properties, </a:t>
            </a:r>
            <a:r>
              <a:rPr lang="en-US" dirty="0">
                <a:solidFill>
                  <a:schemeClr val="tx1"/>
                </a:solidFill>
              </a:rPr>
              <a:t>name</a:t>
            </a:r>
            <a:r>
              <a:rPr lang="en-US" dirty="0"/>
              <a:t> and </a:t>
            </a:r>
            <a:r>
              <a:rPr lang="en-US" dirty="0">
                <a:solidFill>
                  <a:schemeClr val="tx1"/>
                </a:solidFill>
              </a:rPr>
              <a:t>planet</a:t>
            </a:r>
            <a:r>
              <a:rPr lang="en-US" dirty="0"/>
              <a:t>.</a:t>
            </a:r>
          </a:p>
          <a:p>
            <a:pPr marL="457200" indent="-457200">
              <a:buFont typeface="Arial" panose="020B0604020202020204" pitchFamily="34" charset="0"/>
              <a:buChar char="•"/>
            </a:pPr>
            <a:r>
              <a:rPr lang="en-US" dirty="0"/>
              <a:t>Create a constructor to set those properties</a:t>
            </a:r>
          </a:p>
          <a:p>
            <a:pPr marL="457200" indent="-457200">
              <a:buFont typeface="Arial" panose="020B0604020202020204" pitchFamily="34" charset="0"/>
              <a:buChar char="•"/>
            </a:pPr>
            <a:r>
              <a:rPr lang="en-US" dirty="0"/>
              <a:t>Create a method called </a:t>
            </a:r>
            <a:r>
              <a:rPr lang="en-US" dirty="0">
                <a:solidFill>
                  <a:schemeClr val="tx1"/>
                </a:solidFill>
              </a:rPr>
              <a:t>greeting </a:t>
            </a:r>
            <a:r>
              <a:rPr lang="en-US" dirty="0">
                <a:solidFill>
                  <a:schemeClr val="bg1"/>
                </a:solidFill>
              </a:rPr>
              <a:t>in the class that prints ”Hello. I am &lt;name&gt; from planet &lt;planet&gt;”</a:t>
            </a:r>
          </a:p>
          <a:p>
            <a:pPr marL="457200" indent="-457200">
              <a:buFont typeface="Arial" panose="020B0604020202020204" pitchFamily="34" charset="0"/>
              <a:buChar char="•"/>
            </a:pPr>
            <a:r>
              <a:rPr lang="en-US" dirty="0">
                <a:solidFill>
                  <a:schemeClr val="bg1"/>
                </a:solidFill>
              </a:rPr>
              <a:t>Create two Alien objects and have them greet </a:t>
            </a:r>
            <a:r>
              <a:rPr lang="en-US">
                <a:solidFill>
                  <a:schemeClr val="bg1"/>
                </a:solidFill>
              </a:rPr>
              <a:t>each other.</a:t>
            </a:r>
            <a:endParaRPr lang="en-US" dirty="0">
              <a:solidFill>
                <a:schemeClr val="tx1"/>
              </a:solidFill>
            </a:endParaRPr>
          </a:p>
        </p:txBody>
      </p:sp>
    </p:spTree>
    <p:extLst>
      <p:ext uri="{BB962C8B-B14F-4D97-AF65-F5344CB8AC3E}">
        <p14:creationId xmlns:p14="http://schemas.microsoft.com/office/powerpoint/2010/main" val="40279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Inheritance</a:t>
            </a:r>
          </a:p>
        </p:txBody>
      </p:sp>
    </p:spTree>
    <p:custDataLst>
      <p:tags r:id="rId1"/>
    </p:custDataLst>
    <p:extLst>
      <p:ext uri="{BB962C8B-B14F-4D97-AF65-F5344CB8AC3E}">
        <p14:creationId xmlns:p14="http://schemas.microsoft.com/office/powerpoint/2010/main" val="362325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a:bodyPr>
          <a:lstStyle/>
          <a:p>
            <a:pPr marL="342900" indent="-342900">
              <a:buBlip>
                <a:blip r:embed="rId3"/>
              </a:buBlip>
            </a:pPr>
            <a:r>
              <a:rPr lang="en-US" sz="1900" dirty="0">
                <a:solidFill>
                  <a:srgbClr val="00B0F0"/>
                </a:solidFill>
              </a:rPr>
              <a:t>Inheritance</a:t>
            </a:r>
            <a:r>
              <a:rPr lang="en-US" sz="1900" dirty="0"/>
              <a:t> is the process by which one class takes on the attributes and methods of another.</a:t>
            </a:r>
          </a:p>
          <a:p>
            <a:pPr marL="342900" indent="-342900">
              <a:buBlip>
                <a:blip r:embed="rId3"/>
              </a:buBlip>
            </a:pPr>
            <a:r>
              <a:rPr lang="en-US" sz="1900" dirty="0"/>
              <a:t>Newly formed classes are called </a:t>
            </a:r>
            <a:r>
              <a:rPr lang="en-US" sz="1900" i="1" dirty="0"/>
              <a:t>Child Classes </a:t>
            </a:r>
            <a:r>
              <a:rPr lang="en-US" sz="1900" dirty="0"/>
              <a:t>(Sub Class or Derived Class), and the classes that </a:t>
            </a:r>
            <a:r>
              <a:rPr lang="en-US" sz="1900" i="1" dirty="0"/>
              <a:t>Child Classes </a:t>
            </a:r>
            <a:r>
              <a:rPr lang="en-US" sz="1900" dirty="0"/>
              <a:t>are derived from are called parent classes (Base Class).</a:t>
            </a:r>
          </a:p>
          <a:p>
            <a:pPr marL="342900" indent="-342900">
              <a:buBlip>
                <a:blip r:embed="rId3"/>
              </a:buBlip>
            </a:pPr>
            <a:r>
              <a:rPr lang="en-US" sz="1900" dirty="0"/>
              <a:t>Child classes </a:t>
            </a:r>
            <a:r>
              <a:rPr lang="en-US" sz="1900" dirty="0">
                <a:solidFill>
                  <a:srgbClr val="00B0F0"/>
                </a:solidFill>
              </a:rPr>
              <a:t>override</a:t>
            </a:r>
            <a:r>
              <a:rPr lang="en-US" sz="1900" dirty="0"/>
              <a:t> or </a:t>
            </a:r>
            <a:r>
              <a:rPr lang="en-US" sz="1900" dirty="0">
                <a:solidFill>
                  <a:srgbClr val="00B0F0"/>
                </a:solidFill>
              </a:rPr>
              <a:t>extend</a:t>
            </a:r>
            <a:r>
              <a:rPr lang="en-US" sz="1900" dirty="0"/>
              <a:t> the functionality (e.g., attributes and methods) of parent classes. In other words, child classes inherit all of the parent’s attributes and behaviors but can also specify different behavior to follow. </a:t>
            </a:r>
          </a:p>
          <a:p>
            <a:pPr marL="342900" indent="-342900">
              <a:buBlip>
                <a:blip r:embed="rId3"/>
              </a:buBlip>
            </a:pPr>
            <a:r>
              <a:rPr lang="en-US" sz="1900" dirty="0"/>
              <a:t>The most </a:t>
            </a:r>
            <a:r>
              <a:rPr lang="en-US" sz="1900" dirty="0">
                <a:solidFill>
                  <a:srgbClr val="00B0F0"/>
                </a:solidFill>
              </a:rPr>
              <a:t>basic type of class is an object</a:t>
            </a:r>
            <a:r>
              <a:rPr lang="en-US" sz="1900" dirty="0"/>
              <a:t>, which generally all other classes inherit as their Parent.</a:t>
            </a:r>
          </a:p>
          <a:p>
            <a:endParaRPr lang="en-US" sz="1900" dirty="0"/>
          </a:p>
        </p:txBody>
      </p:sp>
      <p:sp>
        <p:nvSpPr>
          <p:cNvPr id="3" name="Title 2"/>
          <p:cNvSpPr>
            <a:spLocks noGrp="1"/>
          </p:cNvSpPr>
          <p:nvPr>
            <p:ph type="title"/>
          </p:nvPr>
        </p:nvSpPr>
        <p:spPr/>
        <p:txBody>
          <a:bodyPr/>
          <a:lstStyle/>
          <a:p>
            <a:r>
              <a:rPr lang="en-US" dirty="0"/>
              <a:t>Inheritance</a:t>
            </a:r>
          </a:p>
        </p:txBody>
      </p:sp>
    </p:spTree>
    <p:custDataLst>
      <p:tags r:id="rId1"/>
    </p:custDataLst>
    <p:extLst>
      <p:ext uri="{BB962C8B-B14F-4D97-AF65-F5344CB8AC3E}">
        <p14:creationId xmlns:p14="http://schemas.microsoft.com/office/powerpoint/2010/main" val="256368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703140"/>
            <a:ext cx="8382004" cy="4002209"/>
          </a:xfrm>
        </p:spPr>
        <p:txBody>
          <a:bodyPr>
            <a:noAutofit/>
          </a:bodyPr>
          <a:lstStyle/>
          <a:p>
            <a:r>
              <a:rPr lang="en-US" sz="2000" dirty="0"/>
              <a:t> </a:t>
            </a:r>
          </a:p>
        </p:txBody>
      </p:sp>
      <p:sp>
        <p:nvSpPr>
          <p:cNvPr id="3" name="Title 2"/>
          <p:cNvSpPr>
            <a:spLocks noGrp="1"/>
          </p:cNvSpPr>
          <p:nvPr>
            <p:ph type="title"/>
          </p:nvPr>
        </p:nvSpPr>
        <p:spPr/>
        <p:txBody>
          <a:bodyPr/>
          <a:lstStyle/>
          <a:p>
            <a:r>
              <a:rPr lang="en-US" dirty="0"/>
              <a:t>Inheritance</a:t>
            </a:r>
          </a:p>
        </p:txBody>
      </p:sp>
      <p:pic>
        <p:nvPicPr>
          <p:cNvPr id="8" name="Picture 7"/>
          <p:cNvPicPr>
            <a:picLocks noChangeAspect="1"/>
          </p:cNvPicPr>
          <p:nvPr/>
        </p:nvPicPr>
        <p:blipFill>
          <a:blip r:embed="rId4"/>
          <a:stretch>
            <a:fillRect/>
          </a:stretch>
        </p:blipFill>
        <p:spPr>
          <a:xfrm>
            <a:off x="634000" y="755987"/>
            <a:ext cx="3903417" cy="4013464"/>
          </a:xfrm>
          <a:prstGeom prst="rect">
            <a:avLst/>
          </a:prstGeom>
          <a:ln>
            <a:noFill/>
          </a:ln>
          <a:effectLst>
            <a:outerShdw blurRad="190500" algn="tl" rotWithShape="0">
              <a:srgbClr val="000000">
                <a:alpha val="70000"/>
              </a:srgbClr>
            </a:outerShdw>
          </a:effectLst>
        </p:spPr>
      </p:pic>
      <p:pic>
        <p:nvPicPr>
          <p:cNvPr id="10" name="Picture 9"/>
          <p:cNvPicPr>
            <a:picLocks noChangeAspect="1"/>
          </p:cNvPicPr>
          <p:nvPr/>
        </p:nvPicPr>
        <p:blipFill>
          <a:blip r:embed="rId5"/>
          <a:stretch>
            <a:fillRect/>
          </a:stretch>
        </p:blipFill>
        <p:spPr>
          <a:xfrm>
            <a:off x="4992399" y="755987"/>
            <a:ext cx="3770604" cy="1633538"/>
          </a:xfrm>
          <a:prstGeom prst="rect">
            <a:avLst/>
          </a:prstGeom>
          <a:ln>
            <a:noFill/>
          </a:ln>
          <a:effectLst>
            <a:softEdge rad="112500"/>
          </a:effectLst>
        </p:spPr>
      </p:pic>
      <p:pic>
        <p:nvPicPr>
          <p:cNvPr id="12" name="Picture 11"/>
          <p:cNvPicPr>
            <a:picLocks noChangeAspect="1"/>
          </p:cNvPicPr>
          <p:nvPr/>
        </p:nvPicPr>
        <p:blipFill>
          <a:blip r:embed="rId6"/>
          <a:stretch>
            <a:fillRect/>
          </a:stretch>
        </p:blipFill>
        <p:spPr>
          <a:xfrm>
            <a:off x="6221069" y="2442372"/>
            <a:ext cx="2541933" cy="1424778"/>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14" name="Rectangle 13"/>
          <p:cNvSpPr/>
          <p:nvPr/>
        </p:nvSpPr>
        <p:spPr>
          <a:xfrm>
            <a:off x="5019037" y="3128337"/>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17" name="Object 16"/>
          <p:cNvGraphicFramePr>
            <a:graphicFrameLocks noChangeAspect="1"/>
          </p:cNvGraphicFramePr>
          <p:nvPr>
            <p:extLst>
              <p:ext uri="{D42A27DB-BD31-4B8C-83A1-F6EECF244321}">
                <p14:modId xmlns:p14="http://schemas.microsoft.com/office/powerpoint/2010/main" val="3769005512"/>
              </p:ext>
            </p:extLst>
          </p:nvPr>
        </p:nvGraphicFramePr>
        <p:xfrm>
          <a:off x="5090618" y="3374221"/>
          <a:ext cx="655637" cy="347662"/>
        </p:xfrm>
        <a:graphic>
          <a:graphicData uri="http://schemas.openxmlformats.org/presentationml/2006/ole">
            <mc:AlternateContent xmlns:mc="http://schemas.openxmlformats.org/markup-compatibility/2006">
              <mc:Choice xmlns:v="urn:schemas-microsoft-com:vml" Requires="v">
                <p:oleObj spid="_x0000_s3124" name="Packager Shell Object" showAsIcon="1" r:id="rId7" imgW="822600" imgH="437760" progId="Package">
                  <p:embed/>
                </p:oleObj>
              </mc:Choice>
              <mc:Fallback>
                <p:oleObj name="Packager Shell Object" showAsIcon="1" r:id="rId7" imgW="822600" imgH="437760" progId="Package">
                  <p:embed/>
                  <p:pic>
                    <p:nvPicPr>
                      <p:cNvPr id="0" name=""/>
                      <p:cNvPicPr/>
                      <p:nvPr/>
                    </p:nvPicPr>
                    <p:blipFill>
                      <a:blip r:embed="rId8"/>
                      <a:stretch>
                        <a:fillRect/>
                      </a:stretch>
                    </p:blipFill>
                    <p:spPr>
                      <a:xfrm>
                        <a:off x="5090618" y="3374221"/>
                        <a:ext cx="655637" cy="34766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315202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pPr fontAlgn="base"/>
            <a:r>
              <a:rPr lang="en-US" sz="1400" dirty="0"/>
              <a:t>Types of Inheritance:</a:t>
            </a:r>
          </a:p>
          <a:p>
            <a:pPr fontAlgn="base"/>
            <a:endParaRPr lang="en-US" sz="500" dirty="0"/>
          </a:p>
          <a:p>
            <a:pPr marL="457200" indent="-457200" fontAlgn="base">
              <a:buBlip>
                <a:blip r:embed="rId3"/>
              </a:buBlip>
            </a:pPr>
            <a:r>
              <a:rPr lang="en-US" sz="1400" dirty="0">
                <a:solidFill>
                  <a:srgbClr val="00B0F0"/>
                </a:solidFill>
              </a:rPr>
              <a:t>Single inheritance</a:t>
            </a:r>
            <a:r>
              <a:rPr lang="en-US" sz="1400" dirty="0"/>
              <a:t>: A child class inherits from only one parent class.</a:t>
            </a:r>
          </a:p>
          <a:p>
            <a:pPr marL="457200" indent="-457200" fontAlgn="base">
              <a:buBlip>
                <a:blip r:embed="rId3"/>
              </a:buBlip>
            </a:pPr>
            <a:r>
              <a:rPr lang="en-US" sz="1400" dirty="0">
                <a:solidFill>
                  <a:srgbClr val="00B0F0"/>
                </a:solidFill>
              </a:rPr>
              <a:t>Multilevel inheritance</a:t>
            </a:r>
            <a:r>
              <a:rPr lang="en-US" sz="1400" dirty="0"/>
              <a:t>: A parent class has child and grand child relationship.</a:t>
            </a:r>
          </a:p>
          <a:p>
            <a:pPr marL="457200" indent="-457200" fontAlgn="base">
              <a:buBlip>
                <a:blip r:embed="rId3"/>
              </a:buBlip>
            </a:pPr>
            <a:r>
              <a:rPr lang="en-US" sz="1400" dirty="0">
                <a:solidFill>
                  <a:srgbClr val="00B0F0"/>
                </a:solidFill>
              </a:rPr>
              <a:t>Hierarchical inheritance</a:t>
            </a:r>
            <a:r>
              <a:rPr lang="en-US" sz="1400" dirty="0"/>
              <a:t>: More than one derived classes are created from a single base.</a:t>
            </a:r>
          </a:p>
          <a:p>
            <a:pPr marL="457200" indent="-457200" fontAlgn="base">
              <a:buBlip>
                <a:blip r:embed="rId3"/>
              </a:buBlip>
            </a:pPr>
            <a:r>
              <a:rPr lang="en-US" sz="1400" dirty="0">
                <a:solidFill>
                  <a:srgbClr val="00B0F0"/>
                </a:solidFill>
              </a:rPr>
              <a:t>Multiple inheritance</a:t>
            </a:r>
            <a:r>
              <a:rPr lang="en-US" sz="1400" dirty="0"/>
              <a:t>: A child class inherits from multiple parent classes.</a:t>
            </a:r>
          </a:p>
        </p:txBody>
      </p:sp>
      <p:sp>
        <p:nvSpPr>
          <p:cNvPr id="3" name="Title 2"/>
          <p:cNvSpPr>
            <a:spLocks noGrp="1"/>
          </p:cNvSpPr>
          <p:nvPr>
            <p:ph type="title"/>
          </p:nvPr>
        </p:nvSpPr>
        <p:spPr/>
        <p:txBody>
          <a:bodyPr/>
          <a:lstStyle/>
          <a:p>
            <a:r>
              <a:rPr lang="en-US" dirty="0"/>
              <a:t>Inheritance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8300" y="2495550"/>
            <a:ext cx="5999739" cy="2022096"/>
          </a:xfrm>
          <a:prstGeom prst="rect">
            <a:avLst/>
          </a:prstGeom>
        </p:spPr>
      </p:pic>
    </p:spTree>
    <p:custDataLst>
      <p:tags r:id="rId1"/>
    </p:custDataLst>
    <p:extLst>
      <p:ext uri="{BB962C8B-B14F-4D97-AF65-F5344CB8AC3E}">
        <p14:creationId xmlns:p14="http://schemas.microsoft.com/office/powerpoint/2010/main" val="90074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pPr fontAlgn="base"/>
            <a:r>
              <a:rPr lang="en-US" sz="1400" dirty="0"/>
              <a:t> </a:t>
            </a:r>
          </a:p>
        </p:txBody>
      </p:sp>
      <p:sp>
        <p:nvSpPr>
          <p:cNvPr id="3" name="Title 2"/>
          <p:cNvSpPr>
            <a:spLocks noGrp="1"/>
          </p:cNvSpPr>
          <p:nvPr>
            <p:ph type="title"/>
          </p:nvPr>
        </p:nvSpPr>
        <p:spPr/>
        <p:txBody>
          <a:bodyPr/>
          <a:lstStyle/>
          <a:p>
            <a:r>
              <a:rPr lang="en-US" dirty="0"/>
              <a:t>Inheritance</a:t>
            </a:r>
          </a:p>
        </p:txBody>
      </p:sp>
      <p:pic>
        <p:nvPicPr>
          <p:cNvPr id="5" name="Picture 4"/>
          <p:cNvPicPr>
            <a:picLocks noChangeAspect="1"/>
          </p:cNvPicPr>
          <p:nvPr/>
        </p:nvPicPr>
        <p:blipFill>
          <a:blip r:embed="rId3"/>
          <a:stretch>
            <a:fillRect/>
          </a:stretch>
        </p:blipFill>
        <p:spPr>
          <a:xfrm>
            <a:off x="4798078" y="755987"/>
            <a:ext cx="1936217" cy="1204912"/>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633999" y="755987"/>
            <a:ext cx="3911079" cy="4002209"/>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4685774" y="4042885"/>
            <a:ext cx="3975863" cy="738664"/>
          </a:xfrm>
          <a:prstGeom prst="rect">
            <a:avLst/>
          </a:prstGeom>
          <a:noFill/>
        </p:spPr>
        <p:txBody>
          <a:bodyPr wrap="square" rtlCol="0">
            <a:spAutoFit/>
          </a:bodyPr>
          <a:lstStyle/>
          <a:p>
            <a:r>
              <a:rPr lang="en-US" sz="1400" dirty="0">
                <a:solidFill>
                  <a:schemeClr val="bg1"/>
                </a:solidFill>
              </a:rPr>
              <a:t>The super class’s attributes were not initialized, we have to explicitly call the </a:t>
            </a:r>
            <a:r>
              <a:rPr lang="en-US" sz="1400" i="1" dirty="0">
                <a:solidFill>
                  <a:schemeClr val="bg1"/>
                </a:solidFill>
              </a:rPr>
              <a:t>__</a:t>
            </a:r>
            <a:r>
              <a:rPr lang="en-US" sz="1400" i="1" dirty="0" err="1">
                <a:solidFill>
                  <a:schemeClr val="bg1"/>
                </a:solidFill>
              </a:rPr>
              <a:t>init</a:t>
            </a:r>
            <a:r>
              <a:rPr lang="en-US" sz="1400" i="1" dirty="0">
                <a:solidFill>
                  <a:schemeClr val="bg1"/>
                </a:solidFill>
              </a:rPr>
              <a:t>__()</a:t>
            </a:r>
            <a:r>
              <a:rPr lang="en-US" sz="1400" dirty="0">
                <a:solidFill>
                  <a:schemeClr val="bg1"/>
                </a:solidFill>
              </a:rPr>
              <a:t> of the super classes from their respective sub classes.</a:t>
            </a:r>
          </a:p>
        </p:txBody>
      </p:sp>
      <p:pic>
        <p:nvPicPr>
          <p:cNvPr id="13" name="Picture 12"/>
          <p:cNvPicPr>
            <a:picLocks noChangeAspect="1"/>
          </p:cNvPicPr>
          <p:nvPr/>
        </p:nvPicPr>
        <p:blipFill>
          <a:blip r:embed="rId5"/>
          <a:stretch>
            <a:fillRect/>
          </a:stretch>
        </p:blipFill>
        <p:spPr>
          <a:xfrm>
            <a:off x="4798078" y="2098843"/>
            <a:ext cx="3075439" cy="1596188"/>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Tree>
    <p:custDataLst>
      <p:tags r:id="rId1"/>
    </p:custDataLst>
    <p:extLst>
      <p:ext uri="{BB962C8B-B14F-4D97-AF65-F5344CB8AC3E}">
        <p14:creationId xmlns:p14="http://schemas.microsoft.com/office/powerpoint/2010/main" val="21379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pPr fontAlgn="base"/>
            <a:r>
              <a:rPr lang="en-US" sz="1400" dirty="0"/>
              <a:t> </a:t>
            </a:r>
          </a:p>
        </p:txBody>
      </p:sp>
      <p:sp>
        <p:nvSpPr>
          <p:cNvPr id="3" name="Title 2"/>
          <p:cNvSpPr>
            <a:spLocks noGrp="1"/>
          </p:cNvSpPr>
          <p:nvPr>
            <p:ph type="title"/>
          </p:nvPr>
        </p:nvSpPr>
        <p:spPr/>
        <p:txBody>
          <a:bodyPr/>
          <a:lstStyle/>
          <a:p>
            <a:r>
              <a:rPr lang="en-US" dirty="0"/>
              <a:t>Inheritance</a:t>
            </a:r>
          </a:p>
        </p:txBody>
      </p:sp>
      <p:pic>
        <p:nvPicPr>
          <p:cNvPr id="11" name="Picture 10"/>
          <p:cNvPicPr>
            <a:picLocks noChangeAspect="1"/>
          </p:cNvPicPr>
          <p:nvPr/>
        </p:nvPicPr>
        <p:blipFill>
          <a:blip r:embed="rId4"/>
          <a:stretch>
            <a:fillRect/>
          </a:stretch>
        </p:blipFill>
        <p:spPr>
          <a:xfrm>
            <a:off x="633999" y="755987"/>
            <a:ext cx="3911079" cy="4002209"/>
          </a:xfrm>
          <a:prstGeom prst="rect">
            <a:avLst/>
          </a:prstGeom>
          <a:ln>
            <a:noFill/>
          </a:ln>
          <a:effectLst>
            <a:outerShdw blurRad="190500" algn="tl" rotWithShape="0">
              <a:srgbClr val="000000">
                <a:alpha val="70000"/>
              </a:srgbClr>
            </a:outerShdw>
          </a:effectLst>
        </p:spPr>
      </p:pic>
      <p:sp>
        <p:nvSpPr>
          <p:cNvPr id="12" name="TextBox 11"/>
          <p:cNvSpPr txBox="1"/>
          <p:nvPr/>
        </p:nvSpPr>
        <p:spPr>
          <a:xfrm>
            <a:off x="4750269" y="3842830"/>
            <a:ext cx="3975863" cy="938719"/>
          </a:xfrm>
          <a:prstGeom prst="rect">
            <a:avLst/>
          </a:prstGeom>
          <a:noFill/>
        </p:spPr>
        <p:txBody>
          <a:bodyPr wrap="square" rtlCol="0">
            <a:spAutoFit/>
          </a:bodyPr>
          <a:lstStyle/>
          <a:p>
            <a:r>
              <a:rPr lang="en-US" sz="1100" dirty="0">
                <a:solidFill>
                  <a:schemeClr val="bg1"/>
                </a:solidFill>
              </a:rPr>
              <a:t>It is </a:t>
            </a:r>
            <a:r>
              <a:rPr lang="en-US" sz="1100" dirty="0">
                <a:solidFill>
                  <a:srgbClr val="00B0F0"/>
                </a:solidFill>
              </a:rPr>
              <a:t>Method Resolution Order </a:t>
            </a:r>
            <a:r>
              <a:rPr lang="en-US" sz="1100" dirty="0">
                <a:solidFill>
                  <a:schemeClr val="bg1"/>
                </a:solidFill>
              </a:rPr>
              <a:t>(MRO), which helps </a:t>
            </a:r>
            <a:r>
              <a:rPr lang="en-US" sz="1100" dirty="0">
                <a:solidFill>
                  <a:srgbClr val="00B0F0"/>
                </a:solidFill>
              </a:rPr>
              <a:t>super() </a:t>
            </a:r>
            <a:r>
              <a:rPr lang="en-US" sz="1100" dirty="0">
                <a:solidFill>
                  <a:schemeClr val="bg1"/>
                </a:solidFill>
              </a:rPr>
              <a:t>functions to makes its decision that which class has to be used. It is based on the “C3 Superclass Linearization” algorithm. This is called a linearization, because the tree structure is broken down into a linear order.</a:t>
            </a:r>
            <a:endParaRPr lang="en-US" sz="1000" dirty="0">
              <a:solidFill>
                <a:schemeClr val="bg1"/>
              </a:solidFill>
            </a:endParaRPr>
          </a:p>
        </p:txBody>
      </p:sp>
      <p:pic>
        <p:nvPicPr>
          <p:cNvPr id="2" name="Picture 1"/>
          <p:cNvPicPr>
            <a:picLocks noChangeAspect="1"/>
          </p:cNvPicPr>
          <p:nvPr/>
        </p:nvPicPr>
        <p:blipFill>
          <a:blip r:embed="rId5"/>
          <a:stretch>
            <a:fillRect/>
          </a:stretch>
        </p:blipFill>
        <p:spPr>
          <a:xfrm>
            <a:off x="633998" y="762745"/>
            <a:ext cx="3911079" cy="3995451"/>
          </a:xfrm>
          <a:prstGeom prst="rect">
            <a:avLst/>
          </a:prstGeom>
        </p:spPr>
      </p:pic>
      <p:pic>
        <p:nvPicPr>
          <p:cNvPr id="6" name="Picture 5"/>
          <p:cNvPicPr>
            <a:picLocks noChangeAspect="1"/>
          </p:cNvPicPr>
          <p:nvPr/>
        </p:nvPicPr>
        <p:blipFill>
          <a:blip r:embed="rId6"/>
          <a:stretch>
            <a:fillRect/>
          </a:stretch>
        </p:blipFill>
        <p:spPr>
          <a:xfrm>
            <a:off x="4798078" y="762745"/>
            <a:ext cx="2974322" cy="1248812"/>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7"/>
          <a:stretch>
            <a:fillRect/>
          </a:stretch>
        </p:blipFill>
        <p:spPr>
          <a:xfrm>
            <a:off x="4798078" y="2131987"/>
            <a:ext cx="3507722" cy="1492416"/>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
        <p:nvSpPr>
          <p:cNvPr id="14" name="Rectangle 13"/>
          <p:cNvSpPr/>
          <p:nvPr/>
        </p:nvSpPr>
        <p:spPr>
          <a:xfrm>
            <a:off x="7868301" y="703140"/>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4023426420"/>
              </p:ext>
            </p:extLst>
          </p:nvPr>
        </p:nvGraphicFramePr>
        <p:xfrm>
          <a:off x="7999413" y="921567"/>
          <a:ext cx="533400" cy="413521"/>
        </p:xfrm>
        <a:graphic>
          <a:graphicData uri="http://schemas.openxmlformats.org/presentationml/2006/ole">
            <mc:AlternateContent xmlns:mc="http://schemas.openxmlformats.org/markup-compatibility/2006">
              <mc:Choice xmlns:v="urn:schemas-microsoft-com:vml" Requires="v">
                <p:oleObj spid="_x0000_s4130" name="Packager Shell Object" showAsIcon="1" r:id="rId8" imgW="667800" imgH="437760" progId="Package">
                  <p:embed/>
                </p:oleObj>
              </mc:Choice>
              <mc:Fallback>
                <p:oleObj name="Packager Shell Object" showAsIcon="1" r:id="rId8" imgW="667800" imgH="437760" progId="Package">
                  <p:embed/>
                  <p:pic>
                    <p:nvPicPr>
                      <p:cNvPr id="0" name=""/>
                      <p:cNvPicPr/>
                      <p:nvPr/>
                    </p:nvPicPr>
                    <p:blipFill>
                      <a:blip r:embed="rId9"/>
                      <a:stretch>
                        <a:fillRect/>
                      </a:stretch>
                    </p:blipFill>
                    <p:spPr>
                      <a:xfrm>
                        <a:off x="7999413" y="921567"/>
                        <a:ext cx="533400" cy="413521"/>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92983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Overloading</a:t>
            </a:r>
          </a:p>
        </p:txBody>
      </p:sp>
    </p:spTree>
    <p:custDataLst>
      <p:tags r:id="rId1"/>
    </p:custDataLst>
    <p:extLst>
      <p:ext uri="{BB962C8B-B14F-4D97-AF65-F5344CB8AC3E}">
        <p14:creationId xmlns:p14="http://schemas.microsoft.com/office/powerpoint/2010/main" val="282374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Terminal Objectives</a:t>
            </a:r>
          </a:p>
        </p:txBody>
      </p:sp>
      <p:sp>
        <p:nvSpPr>
          <p:cNvPr id="5" name="Text Placeholder 4"/>
          <p:cNvSpPr>
            <a:spLocks noGrp="1"/>
          </p:cNvSpPr>
          <p:nvPr>
            <p:ph type="body" sz="quarter" idx="13"/>
          </p:nvPr>
        </p:nvSpPr>
        <p:spPr>
          <a:xfrm>
            <a:off x="381000" y="853372"/>
            <a:ext cx="8382000" cy="4004377"/>
          </a:xfrm>
        </p:spPr>
        <p:txBody>
          <a:bodyPr>
            <a:normAutofit/>
          </a:bodyPr>
          <a:lstStyle/>
          <a:p>
            <a:pPr marL="457200" indent="-457200" fontAlgn="base">
              <a:buBlip>
                <a:blip r:embed="rId3"/>
              </a:buBlip>
            </a:pPr>
            <a:r>
              <a:rPr lang="en-US" sz="2600" dirty="0"/>
              <a:t>We will understand what is the OOP and how it has been implemented in Python.</a:t>
            </a:r>
          </a:p>
          <a:p>
            <a:pPr marL="457200" indent="-457200" fontAlgn="base">
              <a:buBlip>
                <a:blip r:embed="rId3"/>
              </a:buBlip>
            </a:pPr>
            <a:r>
              <a:rPr lang="en-US" sz="2600" dirty="0"/>
              <a:t>We will learn to know the four major principles of object-orientation and the way Python deals with them, i.e. Encapsulation, Data-Abstraction, Polymorphism &amp; Inheritance.</a:t>
            </a:r>
          </a:p>
          <a:p>
            <a:pPr marL="457200" indent="-457200" fontAlgn="base">
              <a:buBlip>
                <a:blip r:embed="rId3"/>
              </a:buBlip>
            </a:pPr>
            <a:r>
              <a:rPr lang="en-US" sz="2600" dirty="0"/>
              <a:t>To learn how to write object oriented programs using Python.</a:t>
            </a:r>
          </a:p>
          <a:p>
            <a:pPr marL="457200" indent="-457200" fontAlgn="base">
              <a:buBlip>
                <a:blip r:embed="rId3"/>
              </a:buBlip>
            </a:pPr>
            <a:endParaRPr lang="en-US" dirty="0"/>
          </a:p>
          <a:p>
            <a:pPr marL="457200" indent="-457200" fontAlgn="base">
              <a:buBlip>
                <a:blip r:embed="rId3"/>
              </a:buBlip>
            </a:pPr>
            <a:endParaRPr lang="en-US" sz="2600" dirty="0"/>
          </a:p>
          <a:p>
            <a:pPr marL="457200" indent="-457200" fontAlgn="base">
              <a:buBlip>
                <a:blip r:embed="rId3"/>
              </a:buBlip>
            </a:pPr>
            <a:endParaRPr lang="en-US" sz="2600" dirty="0"/>
          </a:p>
        </p:txBody>
      </p:sp>
    </p:spTree>
    <p:custDataLst>
      <p:tags r:id="rId1"/>
    </p:custDataLst>
    <p:extLst>
      <p:ext uri="{BB962C8B-B14F-4D97-AF65-F5344CB8AC3E}">
        <p14:creationId xmlns:p14="http://schemas.microsoft.com/office/powerpoint/2010/main" val="263204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4419601" cy="3928177"/>
          </a:xfrm>
        </p:spPr>
        <p:txBody>
          <a:bodyPr>
            <a:noAutofit/>
          </a:bodyPr>
          <a:lstStyle/>
          <a:p>
            <a:r>
              <a:rPr lang="en-US" sz="2400" dirty="0">
                <a:solidFill>
                  <a:srgbClr val="00B0F0"/>
                </a:solidFill>
              </a:rPr>
              <a:t>Operator Overloading </a:t>
            </a:r>
            <a:r>
              <a:rPr lang="en-US" sz="2400" dirty="0"/>
              <a:t>is used to allow us to perform +, -, *, /, etc. operations between two objects.</a:t>
            </a:r>
          </a:p>
          <a:p>
            <a:r>
              <a:rPr lang="en-US" sz="2400" dirty="0"/>
              <a:t>We need to define the behavior regarding what the result should be when two objects are added, subtracted, multiplied, divide, etc.</a:t>
            </a:r>
          </a:p>
        </p:txBody>
      </p:sp>
      <p:sp>
        <p:nvSpPr>
          <p:cNvPr id="3" name="Title 2"/>
          <p:cNvSpPr>
            <a:spLocks noGrp="1"/>
          </p:cNvSpPr>
          <p:nvPr>
            <p:ph type="title"/>
          </p:nvPr>
        </p:nvSpPr>
        <p:spPr/>
        <p:txBody>
          <a:bodyPr/>
          <a:lstStyle/>
          <a:p>
            <a:r>
              <a:rPr lang="en-US" dirty="0"/>
              <a:t>Overloading</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68755"/>
            <a:ext cx="3684918" cy="369741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chemeClr val="accent1"/>
                </a:solidFill>
              </a14:hiddenFill>
            </a:ext>
          </a:extLst>
        </p:spPr>
      </p:pic>
    </p:spTree>
    <p:custDataLst>
      <p:tags r:id="rId1"/>
    </p:custDataLst>
    <p:extLst>
      <p:ext uri="{BB962C8B-B14F-4D97-AF65-F5344CB8AC3E}">
        <p14:creationId xmlns:p14="http://schemas.microsoft.com/office/powerpoint/2010/main" val="3283215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r>
              <a:rPr lang="en-US" sz="2400" dirty="0"/>
              <a:t> </a:t>
            </a:r>
          </a:p>
        </p:txBody>
      </p:sp>
      <p:sp>
        <p:nvSpPr>
          <p:cNvPr id="3" name="Title 2"/>
          <p:cNvSpPr>
            <a:spLocks noGrp="1"/>
          </p:cNvSpPr>
          <p:nvPr>
            <p:ph type="title"/>
          </p:nvPr>
        </p:nvSpPr>
        <p:spPr/>
        <p:txBody>
          <a:bodyPr/>
          <a:lstStyle/>
          <a:p>
            <a:r>
              <a:rPr lang="en-US" dirty="0"/>
              <a:t>Overloading</a:t>
            </a:r>
          </a:p>
        </p:txBody>
      </p:sp>
      <p:pic>
        <p:nvPicPr>
          <p:cNvPr id="2" name="Picture 1"/>
          <p:cNvPicPr>
            <a:picLocks noChangeAspect="1"/>
          </p:cNvPicPr>
          <p:nvPr/>
        </p:nvPicPr>
        <p:blipFill>
          <a:blip r:embed="rId4"/>
          <a:stretch>
            <a:fillRect/>
          </a:stretch>
        </p:blipFill>
        <p:spPr>
          <a:xfrm>
            <a:off x="685801" y="853372"/>
            <a:ext cx="4024646" cy="3775778"/>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5"/>
          <a:stretch>
            <a:fillRect/>
          </a:stretch>
        </p:blipFill>
        <p:spPr>
          <a:xfrm>
            <a:off x="5035797" y="853371"/>
            <a:ext cx="2913129" cy="1909922"/>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6"/>
          <a:stretch>
            <a:fillRect/>
          </a:stretch>
        </p:blipFill>
        <p:spPr>
          <a:xfrm>
            <a:off x="5035797" y="3090862"/>
            <a:ext cx="2374486" cy="1538288"/>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8" name="Rectangle 7"/>
          <p:cNvSpPr/>
          <p:nvPr/>
        </p:nvSpPr>
        <p:spPr>
          <a:xfrm>
            <a:off x="7698951" y="3052682"/>
            <a:ext cx="798801" cy="838200"/>
          </a:xfrm>
          <a:prstGeom prst="rect">
            <a:avLst/>
          </a:prstGeom>
          <a:solidFill>
            <a:schemeClr val="bg1">
              <a:lumMod val="85000"/>
            </a:schemeClr>
          </a:solidFill>
          <a:ln>
            <a:noFill/>
          </a:ln>
          <a:effectLst>
            <a:softEdge rad="1270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3780053756"/>
              </p:ext>
            </p:extLst>
          </p:nvPr>
        </p:nvGraphicFramePr>
        <p:xfrm>
          <a:off x="7698951" y="3237626"/>
          <a:ext cx="801688" cy="468312"/>
        </p:xfrm>
        <a:graphic>
          <a:graphicData uri="http://schemas.openxmlformats.org/presentationml/2006/ole">
            <mc:AlternateContent xmlns:mc="http://schemas.openxmlformats.org/markup-compatibility/2006">
              <mc:Choice xmlns:v="urn:schemas-microsoft-com:vml" Requires="v">
                <p:oleObj spid="_x0000_s5148" name="Packager Shell Object" showAsIcon="1" r:id="rId7" imgW="1018080" imgH="437760" progId="Package">
                  <p:embed/>
                </p:oleObj>
              </mc:Choice>
              <mc:Fallback>
                <p:oleObj name="Packager Shell Object" showAsIcon="1" r:id="rId7" imgW="1018080" imgH="437760" progId="Package">
                  <p:embed/>
                  <p:pic>
                    <p:nvPicPr>
                      <p:cNvPr id="0" name=""/>
                      <p:cNvPicPr/>
                      <p:nvPr/>
                    </p:nvPicPr>
                    <p:blipFill>
                      <a:blip r:embed="rId8"/>
                      <a:stretch>
                        <a:fillRect/>
                      </a:stretch>
                    </p:blipFill>
                    <p:spPr>
                      <a:xfrm>
                        <a:off x="7698951" y="3237626"/>
                        <a:ext cx="801688" cy="468312"/>
                      </a:xfrm>
                      <a:prstGeom prst="rect">
                        <a:avLst/>
                      </a:prstGeom>
                    </p:spPr>
                  </p:pic>
                </p:oleObj>
              </mc:Fallback>
            </mc:AlternateContent>
          </a:graphicData>
        </a:graphic>
      </p:graphicFrame>
    </p:spTree>
    <p:custDataLst>
      <p:tags r:id="rId2"/>
    </p:custDataLst>
    <p:extLst>
      <p:ext uri="{BB962C8B-B14F-4D97-AF65-F5344CB8AC3E}">
        <p14:creationId xmlns:p14="http://schemas.microsoft.com/office/powerpoint/2010/main" val="2380879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Autofit/>
          </a:bodyPr>
          <a:lstStyle/>
          <a:p>
            <a:r>
              <a:rPr lang="en-US" sz="1800" dirty="0"/>
              <a:t> </a:t>
            </a:r>
          </a:p>
        </p:txBody>
      </p:sp>
      <p:sp>
        <p:nvSpPr>
          <p:cNvPr id="3" name="Title 2"/>
          <p:cNvSpPr>
            <a:spLocks noGrp="1"/>
          </p:cNvSpPr>
          <p:nvPr>
            <p:ph type="title"/>
          </p:nvPr>
        </p:nvSpPr>
        <p:spPr/>
        <p:txBody>
          <a:bodyPr/>
          <a:lstStyle/>
          <a:p>
            <a:r>
              <a:rPr lang="en-US" dirty="0"/>
              <a:t>Overloading</a:t>
            </a:r>
          </a:p>
        </p:txBody>
      </p:sp>
      <p:pic>
        <p:nvPicPr>
          <p:cNvPr id="10" name="Picture 9"/>
          <p:cNvPicPr>
            <a:picLocks noChangeAspect="1"/>
          </p:cNvPicPr>
          <p:nvPr/>
        </p:nvPicPr>
        <p:blipFill>
          <a:blip r:embed="rId3"/>
          <a:stretch>
            <a:fillRect/>
          </a:stretch>
        </p:blipFill>
        <p:spPr>
          <a:xfrm>
            <a:off x="520948" y="853372"/>
            <a:ext cx="3857625" cy="2733675"/>
          </a:xfrm>
          <a:prstGeom prst="rect">
            <a:avLst/>
          </a:prstGeom>
          <a:ln>
            <a:noFill/>
          </a:ln>
          <a:effectLst>
            <a:outerShdw blurRad="190500" algn="tl" rotWithShape="0">
              <a:srgbClr val="000000">
                <a:alpha val="70000"/>
              </a:srgbClr>
            </a:outerShdw>
          </a:effectLst>
        </p:spPr>
      </p:pic>
      <p:pic>
        <p:nvPicPr>
          <p:cNvPr id="11" name="Picture 10"/>
          <p:cNvPicPr>
            <a:picLocks noChangeAspect="1"/>
          </p:cNvPicPr>
          <p:nvPr/>
        </p:nvPicPr>
        <p:blipFill>
          <a:blip r:embed="rId4"/>
          <a:stretch>
            <a:fillRect/>
          </a:stretch>
        </p:blipFill>
        <p:spPr>
          <a:xfrm>
            <a:off x="4518522" y="853372"/>
            <a:ext cx="2476500" cy="1752600"/>
          </a:xfrm>
          <a:prstGeom prst="rect">
            <a:avLst/>
          </a:prstGeom>
          <a:effectLst>
            <a:outerShdw blurRad="50800" dist="38100" dir="18900000" algn="bl" rotWithShape="0">
              <a:prstClr val="black">
                <a:alpha val="40000"/>
              </a:prstClr>
            </a:outerShdw>
            <a:reflection blurRad="6350" stA="52000" endA="300" endPos="35000" dir="5400000" sy="-100000" algn="bl" rotWithShape="0"/>
          </a:effectLst>
        </p:spPr>
      </p:pic>
      <p:sp>
        <p:nvSpPr>
          <p:cNvPr id="2" name="TextBox 1"/>
          <p:cNvSpPr txBox="1"/>
          <p:nvPr/>
        </p:nvSpPr>
        <p:spPr>
          <a:xfrm>
            <a:off x="4518522" y="2752469"/>
            <a:ext cx="4244481" cy="1754326"/>
          </a:xfrm>
          <a:prstGeom prst="rect">
            <a:avLst/>
          </a:prstGeom>
          <a:noFill/>
        </p:spPr>
        <p:txBody>
          <a:bodyPr wrap="square" rtlCol="0">
            <a:spAutoFit/>
          </a:bodyPr>
          <a:lstStyle/>
          <a:p>
            <a:r>
              <a:rPr lang="en-US" dirty="0">
                <a:solidFill>
                  <a:schemeClr val="bg1"/>
                </a:solidFill>
              </a:rPr>
              <a:t>We can’t use same name (based on different argument length or order) to define multiple functions unlike C++ or Java, as the latest version of a function will override the previous one’s definition.</a:t>
            </a:r>
          </a:p>
        </p:txBody>
      </p:sp>
      <p:sp>
        <p:nvSpPr>
          <p:cNvPr id="5" name="TextBox 4"/>
          <p:cNvSpPr txBox="1"/>
          <p:nvPr/>
        </p:nvSpPr>
        <p:spPr>
          <a:xfrm>
            <a:off x="409253" y="3720842"/>
            <a:ext cx="3969320" cy="923330"/>
          </a:xfrm>
          <a:prstGeom prst="rect">
            <a:avLst/>
          </a:prstGeom>
          <a:noFill/>
        </p:spPr>
        <p:txBody>
          <a:bodyPr wrap="square" rtlCol="0">
            <a:spAutoFit/>
          </a:bodyPr>
          <a:lstStyle/>
          <a:p>
            <a:r>
              <a:rPr lang="en-US" dirty="0">
                <a:solidFill>
                  <a:schemeClr val="bg1"/>
                </a:solidFill>
              </a:rPr>
              <a:t>Python is implicitly </a:t>
            </a:r>
            <a:r>
              <a:rPr lang="en-US" dirty="0">
                <a:solidFill>
                  <a:srgbClr val="00B0F0"/>
                </a:solidFill>
              </a:rPr>
              <a:t>polymorphic</a:t>
            </a:r>
            <a:r>
              <a:rPr lang="en-US" dirty="0">
                <a:solidFill>
                  <a:schemeClr val="bg1"/>
                </a:solidFill>
              </a:rPr>
              <a:t>. We can call this above function with various types.</a:t>
            </a:r>
          </a:p>
        </p:txBody>
      </p:sp>
    </p:spTree>
    <p:custDataLst>
      <p:tags r:id="rId1"/>
    </p:custDataLst>
    <p:extLst>
      <p:ext uri="{BB962C8B-B14F-4D97-AF65-F5344CB8AC3E}">
        <p14:creationId xmlns:p14="http://schemas.microsoft.com/office/powerpoint/2010/main" val="2675270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Activities</a:t>
            </a:r>
          </a:p>
        </p:txBody>
      </p:sp>
      <p:sp>
        <p:nvSpPr>
          <p:cNvPr id="5" name="Text Placeholder 4"/>
          <p:cNvSpPr>
            <a:spLocks noGrp="1"/>
          </p:cNvSpPr>
          <p:nvPr>
            <p:ph type="body" sz="quarter" idx="13"/>
          </p:nvPr>
        </p:nvSpPr>
        <p:spPr>
          <a:xfrm>
            <a:off x="381000" y="853372"/>
            <a:ext cx="8382000" cy="3875944"/>
          </a:xfrm>
        </p:spPr>
        <p:txBody>
          <a:bodyPr>
            <a:normAutofit/>
          </a:bodyPr>
          <a:lstStyle/>
          <a:p>
            <a:pPr marL="514350" indent="-514350">
              <a:buFont typeface="+mj-lt"/>
              <a:buAutoNum type="arabicParenR"/>
            </a:pPr>
            <a:r>
              <a:rPr lang="en-US" sz="2400" dirty="0"/>
              <a:t>Define a class named Shape and its subclass Square. The Square class has an __</a:t>
            </a:r>
            <a:r>
              <a:rPr lang="en-US" sz="2400" dirty="0" err="1"/>
              <a:t>init</a:t>
            </a:r>
            <a:r>
              <a:rPr lang="en-US" sz="2400" dirty="0"/>
              <a:t>__() function which takes a length as argument. Both classes have a area function which can print the area of the shape where Shape’s area is 0 by default.</a:t>
            </a:r>
          </a:p>
          <a:p>
            <a:pPr marL="514350" indent="-514350">
              <a:buFont typeface="+mj-lt"/>
              <a:buAutoNum type="arabicParenR"/>
            </a:pPr>
            <a:r>
              <a:rPr lang="en-US" sz="2400" dirty="0"/>
              <a:t>Define two named as Employee which inherits the class Project. Build some methods set all the attribute values, to show employee's information. Save all employee details in a file, use “|” as delimiter. Load the file in start to fetch existing employee’s information.</a:t>
            </a:r>
          </a:p>
          <a:p>
            <a:pPr marL="514350" indent="-514350">
              <a:buFont typeface="+mj-lt"/>
              <a:buAutoNum type="arabicParenR"/>
            </a:pPr>
            <a:endParaRPr lang="en-US" sz="2400" dirty="0"/>
          </a:p>
        </p:txBody>
      </p:sp>
    </p:spTree>
    <p:custDataLst>
      <p:tags r:id="rId1"/>
    </p:custDataLst>
    <p:extLst>
      <p:ext uri="{BB962C8B-B14F-4D97-AF65-F5344CB8AC3E}">
        <p14:creationId xmlns:p14="http://schemas.microsoft.com/office/powerpoint/2010/main" val="3736433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Summary</a:t>
            </a:r>
          </a:p>
        </p:txBody>
      </p:sp>
      <p:sp>
        <p:nvSpPr>
          <p:cNvPr id="9" name="Text Placeholder 8"/>
          <p:cNvSpPr>
            <a:spLocks noGrp="1"/>
          </p:cNvSpPr>
          <p:nvPr>
            <p:ph type="body" sz="quarter" idx="13"/>
          </p:nvPr>
        </p:nvSpPr>
        <p:spPr>
          <a:xfrm>
            <a:off x="381000" y="853372"/>
            <a:ext cx="8382000" cy="3928177"/>
          </a:xfrm>
        </p:spPr>
        <p:txBody>
          <a:bodyPr>
            <a:normAutofit fontScale="92500" lnSpcReduction="10000"/>
          </a:bodyPr>
          <a:lstStyle/>
          <a:p>
            <a:pPr marL="457200" indent="-457200">
              <a:buBlip>
                <a:blip r:embed="rId3"/>
              </a:buBlip>
            </a:pPr>
            <a:r>
              <a:rPr lang="en-US" sz="2400" dirty="0"/>
              <a:t>Class is user defined prototype for an object &amp; objects are unique instance of the data structure defined within the class.</a:t>
            </a:r>
          </a:p>
          <a:p>
            <a:pPr marL="457200" indent="-457200">
              <a:buBlip>
                <a:blip r:embed="rId3"/>
              </a:buBlip>
            </a:pPr>
            <a:r>
              <a:rPr lang="en-US" sz="2400" dirty="0"/>
              <a:t>Object has data (attributes) &amp; behavior (methods).</a:t>
            </a:r>
          </a:p>
          <a:p>
            <a:pPr marL="457200" indent="-457200">
              <a:buBlip>
                <a:blip r:embed="rId3"/>
              </a:buBlip>
            </a:pPr>
            <a:r>
              <a:rPr lang="en-US" sz="2400" dirty="0"/>
              <a:t>Python follows OOP concept &amp; implements Encapsulation, Data Abstraction, Inheritance, Polymorphism (Overloading).</a:t>
            </a:r>
          </a:p>
          <a:p>
            <a:pPr marL="457200" indent="-457200">
              <a:buBlip>
                <a:blip r:embed="rId3"/>
              </a:buBlip>
            </a:pPr>
            <a:r>
              <a:rPr lang="en-US" sz="2400" dirty="0"/>
              <a:t>We can define a class using </a:t>
            </a:r>
            <a:r>
              <a:rPr lang="en-US" sz="2400" i="1" dirty="0"/>
              <a:t>class &lt;</a:t>
            </a:r>
            <a:r>
              <a:rPr lang="en-US" sz="2400" i="1" dirty="0" err="1"/>
              <a:t>classname</a:t>
            </a:r>
            <a:r>
              <a:rPr lang="en-US" sz="2400" i="1" dirty="0"/>
              <a:t>&gt; </a:t>
            </a:r>
            <a:r>
              <a:rPr lang="en-US" sz="2400" dirty="0"/>
              <a:t>syntax.</a:t>
            </a:r>
          </a:p>
          <a:p>
            <a:pPr marL="457200" indent="-457200">
              <a:buBlip>
                <a:blip r:embed="rId3"/>
              </a:buBlip>
            </a:pPr>
            <a:r>
              <a:rPr lang="en-US" sz="2400" dirty="0"/>
              <a:t>__</a:t>
            </a:r>
            <a:r>
              <a:rPr lang="en-US" sz="2400" dirty="0" err="1"/>
              <a:t>init</a:t>
            </a:r>
            <a:r>
              <a:rPr lang="en-US" sz="2400" dirty="0"/>
              <a:t>__() is constructor &amp; __del__() is destructor both get invoked automatically when we are creating an object, or when an object is getting out of scope respectively.</a:t>
            </a:r>
          </a:p>
          <a:p>
            <a:pPr marL="457200" indent="-457200">
              <a:buBlip>
                <a:blip r:embed="rId3"/>
              </a:buBlip>
            </a:pPr>
            <a:r>
              <a:rPr lang="en-US" sz="2400" dirty="0"/>
              <a:t>Inheritance is the process by which one class takes on the attributes and methods of another.</a:t>
            </a:r>
          </a:p>
          <a:p>
            <a:pPr marL="457200" indent="-457200">
              <a:buBlip>
                <a:blip r:embed="rId3"/>
              </a:buBlip>
            </a:pPr>
            <a:endParaRPr lang="en-US" sz="2400" dirty="0"/>
          </a:p>
        </p:txBody>
      </p:sp>
    </p:spTree>
    <p:custDataLst>
      <p:tags r:id="rId1"/>
    </p:custDataLst>
    <p:extLst>
      <p:ext uri="{BB962C8B-B14F-4D97-AF65-F5344CB8AC3E}">
        <p14:creationId xmlns:p14="http://schemas.microsoft.com/office/powerpoint/2010/main" val="503829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Summary</a:t>
            </a:r>
          </a:p>
        </p:txBody>
      </p:sp>
      <p:sp>
        <p:nvSpPr>
          <p:cNvPr id="9" name="Text Placeholder 8"/>
          <p:cNvSpPr>
            <a:spLocks noGrp="1"/>
          </p:cNvSpPr>
          <p:nvPr>
            <p:ph type="body" sz="quarter" idx="13"/>
          </p:nvPr>
        </p:nvSpPr>
        <p:spPr>
          <a:xfrm>
            <a:off x="381000" y="853372"/>
            <a:ext cx="8382000" cy="3928177"/>
          </a:xfrm>
        </p:spPr>
        <p:txBody>
          <a:bodyPr>
            <a:normAutofit/>
          </a:bodyPr>
          <a:lstStyle/>
          <a:p>
            <a:pPr marL="457200" indent="-457200">
              <a:buBlip>
                <a:blip r:embed="rId3"/>
              </a:buBlip>
            </a:pPr>
            <a:r>
              <a:rPr lang="en-US" sz="2400" dirty="0"/>
              <a:t>Python supports single, multiple, multi-level &amp; hierarchical inheritance.</a:t>
            </a:r>
          </a:p>
          <a:p>
            <a:pPr marL="457200" indent="-457200">
              <a:buBlip>
                <a:blip r:embed="rId3"/>
              </a:buBlip>
            </a:pPr>
            <a:r>
              <a:rPr lang="en-US" sz="2400" dirty="0"/>
              <a:t>Prefixing a instance attribute by “__” make it private and not accessible directly from outside the class.</a:t>
            </a:r>
          </a:p>
          <a:p>
            <a:pPr marL="457200" indent="-457200">
              <a:buBlip>
                <a:blip r:embed="rId3"/>
              </a:buBlip>
            </a:pPr>
            <a:r>
              <a:rPr lang="en-US" sz="2400" dirty="0"/>
              <a:t>Python also supports the operator overloading and there are respective function which are invoked automatically when we use the corresponding operators to perform some operation.</a:t>
            </a:r>
          </a:p>
        </p:txBody>
      </p:sp>
    </p:spTree>
    <p:custDataLst>
      <p:tags r:id="rId1"/>
    </p:custDataLst>
    <p:extLst>
      <p:ext uri="{BB962C8B-B14F-4D97-AF65-F5344CB8AC3E}">
        <p14:creationId xmlns:p14="http://schemas.microsoft.com/office/powerpoint/2010/main" val="137624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Check on learning</a:t>
            </a:r>
          </a:p>
        </p:txBody>
      </p:sp>
      <p:sp>
        <p:nvSpPr>
          <p:cNvPr id="5" name="Text Placeholder 4"/>
          <p:cNvSpPr>
            <a:spLocks noGrp="1"/>
          </p:cNvSpPr>
          <p:nvPr>
            <p:ph type="body" sz="quarter" idx="13"/>
          </p:nvPr>
        </p:nvSpPr>
        <p:spPr>
          <a:xfrm>
            <a:off x="380999" y="853372"/>
            <a:ext cx="8382003" cy="3928177"/>
          </a:xfrm>
        </p:spPr>
        <p:txBody>
          <a:bodyPr>
            <a:normAutofit lnSpcReduction="10000"/>
          </a:bodyPr>
          <a:lstStyle/>
          <a:p>
            <a:pPr marL="457200" indent="-457200" fontAlgn="base">
              <a:buFont typeface="Wingdings 2" panose="05020102010507070707" pitchFamily="18" charset="2"/>
              <a:buChar char="P"/>
            </a:pPr>
            <a:r>
              <a:rPr lang="en-US" dirty="0"/>
              <a:t>We have learnt the benefits of OOP.</a:t>
            </a:r>
          </a:p>
          <a:p>
            <a:pPr marL="457200" indent="-457200" fontAlgn="base">
              <a:buFont typeface="Wingdings 2" panose="05020102010507070707" pitchFamily="18" charset="2"/>
              <a:buChar char="P"/>
            </a:pPr>
            <a:r>
              <a:rPr lang="en-US" dirty="0"/>
              <a:t>Now we know what is OOP &amp; how it has been implemented in Python.</a:t>
            </a:r>
          </a:p>
          <a:p>
            <a:pPr marL="457200" indent="-457200" fontAlgn="base">
              <a:buFont typeface="Wingdings 2" panose="05020102010507070707" pitchFamily="18" charset="2"/>
              <a:buChar char="P"/>
            </a:pPr>
            <a:r>
              <a:rPr lang="en-US" dirty="0"/>
              <a:t>We have gone through the concepts of Encapsulation, Data-Abstraction, Polymorphism &amp; Inheritance. We also learnt how Python deals with these.</a:t>
            </a:r>
          </a:p>
          <a:p>
            <a:pPr marL="457200" indent="-457200" fontAlgn="base">
              <a:buFont typeface="Wingdings 2" panose="05020102010507070707" pitchFamily="18" charset="2"/>
              <a:buChar char="P"/>
            </a:pPr>
            <a:r>
              <a:rPr lang="en-US" dirty="0"/>
              <a:t>We can now start writing object oriented programs.</a:t>
            </a:r>
          </a:p>
        </p:txBody>
      </p:sp>
    </p:spTree>
    <p:custDataLst>
      <p:tags r:id="rId1"/>
    </p:custDataLst>
    <p:extLst>
      <p:ext uri="{BB962C8B-B14F-4D97-AF65-F5344CB8AC3E}">
        <p14:creationId xmlns:p14="http://schemas.microsoft.com/office/powerpoint/2010/main" val="2175156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Links</a:t>
            </a:r>
          </a:p>
        </p:txBody>
      </p:sp>
      <p:sp>
        <p:nvSpPr>
          <p:cNvPr id="5" name="Text Placeholder 4"/>
          <p:cNvSpPr>
            <a:spLocks noGrp="1"/>
          </p:cNvSpPr>
          <p:nvPr>
            <p:ph type="body" sz="quarter" idx="13"/>
          </p:nvPr>
        </p:nvSpPr>
        <p:spPr>
          <a:xfrm>
            <a:off x="381000" y="819150"/>
            <a:ext cx="8382003" cy="3928177"/>
          </a:xfrm>
        </p:spPr>
        <p:txBody>
          <a:bodyPr>
            <a:normAutofit/>
          </a:bodyPr>
          <a:lstStyle/>
          <a:p>
            <a:pPr marL="457200" indent="-457200" fontAlgn="base">
              <a:buFont typeface="Wingdings" panose="05000000000000000000" pitchFamily="2" charset="2"/>
              <a:buChar char=""/>
            </a:pPr>
            <a:r>
              <a:rPr lang="en-US" sz="2400" dirty="0">
                <a:hlinkClick r:id="rId3"/>
              </a:rPr>
              <a:t>https://docs.python.org/3/tutorial/</a:t>
            </a:r>
            <a:endParaRPr lang="en-US" sz="2400" dirty="0"/>
          </a:p>
          <a:p>
            <a:pPr marL="457200" indent="-457200" fontAlgn="base">
              <a:buFont typeface="Wingdings" panose="05000000000000000000" pitchFamily="2" charset="2"/>
              <a:buChar char=""/>
            </a:pPr>
            <a:r>
              <a:rPr lang="en-US" sz="2400" dirty="0">
                <a:hlinkClick r:id="rId4"/>
              </a:rPr>
              <a:t>https://www.youtube.com/watch?v=ZDa-Z5JzLYM&amp;list=PL-osiE80TeTsqhIuOqKhwlXsIBIdSeYtc</a:t>
            </a:r>
            <a:endParaRPr lang="en-US" sz="2400" dirty="0"/>
          </a:p>
          <a:p>
            <a:pPr marL="457200" indent="-457200" fontAlgn="base">
              <a:buFont typeface="Wingdings" panose="05000000000000000000" pitchFamily="2" charset="2"/>
              <a:buChar char=""/>
            </a:pPr>
            <a:endParaRPr lang="en-US" dirty="0"/>
          </a:p>
        </p:txBody>
      </p:sp>
    </p:spTree>
    <p:custDataLst>
      <p:tags r:id="rId1"/>
    </p:custDataLst>
    <p:extLst>
      <p:ext uri="{BB962C8B-B14F-4D97-AF65-F5344CB8AC3E}">
        <p14:creationId xmlns:p14="http://schemas.microsoft.com/office/powerpoint/2010/main" val="324148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Hello, World! This is.. S</a:t>
            </a:r>
          </a:p>
        </p:txBody>
      </p:sp>
      <p:sp>
        <p:nvSpPr>
          <p:cNvPr id="5" name="Text Placeholder 4"/>
          <p:cNvSpPr>
            <a:spLocks noGrp="1"/>
          </p:cNvSpPr>
          <p:nvPr>
            <p:ph type="body" sz="quarter" idx="13"/>
          </p:nvPr>
        </p:nvSpPr>
        <p:spPr/>
        <p:txBody>
          <a:bodyPr/>
          <a:lstStyle/>
          <a:p>
            <a:r>
              <a:rPr lang="en-US" dirty="0"/>
              <a:t>‘</a:t>
            </a:r>
            <a:r>
              <a:rPr lang="en-US" i="1" dirty="0"/>
              <a:t>Pythnoic</a:t>
            </a:r>
            <a:r>
              <a:rPr lang="en-US" dirty="0"/>
              <a:t>’… the way it talks. Are you following it?</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1" y="320648"/>
            <a:ext cx="304800" cy="25672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0855" y="1671066"/>
            <a:ext cx="4034630" cy="2649407"/>
          </a:xfrm>
          <a:prstGeom prst="rect">
            <a:avLst/>
          </a:prstGeom>
          <a:effectLst>
            <a:glow rad="228600">
              <a:schemeClr val="accent2">
                <a:satMod val="175000"/>
                <a:alpha val="40000"/>
              </a:schemeClr>
            </a:glow>
          </a:effectLst>
        </p:spPr>
      </p:pic>
    </p:spTree>
    <p:custDataLst>
      <p:tags r:id="rId1"/>
    </p:custDataLst>
    <p:extLst>
      <p:ext uri="{BB962C8B-B14F-4D97-AF65-F5344CB8AC3E}">
        <p14:creationId xmlns:p14="http://schemas.microsoft.com/office/powerpoint/2010/main" val="2764770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742950"/>
            <a:ext cx="3692347" cy="685165"/>
          </a:xfrm>
        </p:spPr>
        <p:txBody>
          <a:bodyPr>
            <a:normAutofit fontScale="90000"/>
          </a:bodyPr>
          <a:lstStyle/>
          <a:p>
            <a:r>
              <a:rPr lang="en-US" dirty="0"/>
              <a:t>Thank you</a:t>
            </a:r>
          </a:p>
        </p:txBody>
      </p:sp>
      <p:sp>
        <p:nvSpPr>
          <p:cNvPr id="5" name="Text Placeholder 4"/>
          <p:cNvSpPr>
            <a:spLocks noGrp="1"/>
          </p:cNvSpPr>
          <p:nvPr>
            <p:ph type="body" sz="quarter" idx="10"/>
          </p:nvPr>
        </p:nvSpPr>
        <p:spPr>
          <a:xfrm>
            <a:off x="990600" y="1581150"/>
            <a:ext cx="4495800" cy="1443038"/>
          </a:xfrm>
        </p:spPr>
        <p:txBody>
          <a:bodyPr/>
          <a:lstStyle/>
          <a:p>
            <a:r>
              <a:rPr lang="en-US" sz="1400" dirty="0"/>
              <a:t>Indranil Paul (424241)</a:t>
            </a:r>
          </a:p>
          <a:p>
            <a:r>
              <a:rPr lang="en-US" sz="1400" dirty="0"/>
              <a:t>Python Developer</a:t>
            </a:r>
          </a:p>
          <a:p>
            <a:r>
              <a:rPr lang="en-US" sz="1400" dirty="0"/>
              <a:t>Banking &amp; Financial Services | WMC Account</a:t>
            </a:r>
          </a:p>
        </p:txBody>
      </p:sp>
    </p:spTree>
    <p:custDataLst>
      <p:tags r:id="rId1"/>
    </p:custDataLst>
    <p:extLst>
      <p:ext uri="{BB962C8B-B14F-4D97-AF65-F5344CB8AC3E}">
        <p14:creationId xmlns:p14="http://schemas.microsoft.com/office/powerpoint/2010/main" val="87421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Why Object Oriented Programming?	</a:t>
            </a:r>
          </a:p>
        </p:txBody>
      </p:sp>
      <p:sp>
        <p:nvSpPr>
          <p:cNvPr id="5" name="Text Placeholder 4"/>
          <p:cNvSpPr>
            <a:spLocks noGrp="1"/>
          </p:cNvSpPr>
          <p:nvPr>
            <p:ph type="body" sz="quarter" idx="13"/>
          </p:nvPr>
        </p:nvSpPr>
        <p:spPr/>
        <p:txBody>
          <a:bodyPr>
            <a:normAutofit/>
          </a:bodyPr>
          <a:lstStyle/>
          <a:p>
            <a:r>
              <a:rPr lang="en-US" dirty="0"/>
              <a:t> </a:t>
            </a:r>
          </a:p>
        </p:txBody>
      </p:sp>
      <p:graphicFrame>
        <p:nvGraphicFramePr>
          <p:cNvPr id="2" name="Diagram 1"/>
          <p:cNvGraphicFramePr/>
          <p:nvPr>
            <p:extLst>
              <p:ext uri="{D42A27DB-BD31-4B8C-83A1-F6EECF244321}">
                <p14:modId xmlns:p14="http://schemas.microsoft.com/office/powerpoint/2010/main" val="1815510962"/>
              </p:ext>
            </p:extLst>
          </p:nvPr>
        </p:nvGraphicFramePr>
        <p:xfrm>
          <a:off x="381000" y="853374"/>
          <a:ext cx="8382000" cy="3851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146603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Topics to Cover</a:t>
            </a:r>
          </a:p>
        </p:txBody>
      </p:sp>
      <p:sp>
        <p:nvSpPr>
          <p:cNvPr id="8" name="Text Placeholder 7"/>
          <p:cNvSpPr>
            <a:spLocks noGrp="1"/>
          </p:cNvSpPr>
          <p:nvPr>
            <p:ph type="body" sz="quarter" idx="13"/>
          </p:nvPr>
        </p:nvSpPr>
        <p:spPr/>
        <p:txBody>
          <a:bodyPr/>
          <a:lstStyle/>
          <a:p>
            <a:pPr marL="457200" indent="-457200">
              <a:buBlip>
                <a:blip r:embed="rId3"/>
              </a:buBlip>
            </a:pPr>
            <a:r>
              <a:rPr lang="en-US" sz="2600" dirty="0"/>
              <a:t>Object Oriented Programming using Python</a:t>
            </a:r>
          </a:p>
          <a:p>
            <a:pPr marL="685800" lvl="1" indent="-457200">
              <a:buBlip>
                <a:blip r:embed="rId3"/>
              </a:buBlip>
            </a:pPr>
            <a:r>
              <a:rPr lang="en-US" sz="2200" dirty="0"/>
              <a:t>Overview of OOP in Python</a:t>
            </a:r>
          </a:p>
          <a:p>
            <a:pPr marL="685800" lvl="1" indent="-457200">
              <a:buBlip>
                <a:blip r:embed="rId3"/>
              </a:buBlip>
            </a:pPr>
            <a:r>
              <a:rPr lang="en-US" sz="2200" dirty="0"/>
              <a:t>Class &amp; Object in Python</a:t>
            </a:r>
          </a:p>
          <a:p>
            <a:pPr marL="685800" lvl="1" indent="-457200">
              <a:buBlip>
                <a:blip r:embed="rId3"/>
              </a:buBlip>
            </a:pPr>
            <a:r>
              <a:rPr lang="en-US" sz="2200" dirty="0"/>
              <a:t>Inheritance</a:t>
            </a:r>
          </a:p>
          <a:p>
            <a:pPr marL="685800" lvl="1" indent="-457200">
              <a:buBlip>
                <a:blip r:embed="rId3"/>
              </a:buBlip>
            </a:pPr>
            <a:r>
              <a:rPr lang="en-US" sz="2200" dirty="0"/>
              <a:t>Overloading</a:t>
            </a:r>
          </a:p>
        </p:txBody>
      </p:sp>
    </p:spTree>
    <p:custDataLst>
      <p:tags r:id="rId1"/>
    </p:custDataLst>
    <p:extLst>
      <p:ext uri="{BB962C8B-B14F-4D97-AF65-F5344CB8AC3E}">
        <p14:creationId xmlns:p14="http://schemas.microsoft.com/office/powerpoint/2010/main" val="256841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Overview of OOP in Python</a:t>
            </a:r>
          </a:p>
        </p:txBody>
      </p:sp>
    </p:spTree>
    <p:custDataLst>
      <p:tags r:id="rId1"/>
    </p:custDataLst>
    <p:extLst>
      <p:ext uri="{BB962C8B-B14F-4D97-AF65-F5344CB8AC3E}">
        <p14:creationId xmlns:p14="http://schemas.microsoft.com/office/powerpoint/2010/main" val="358898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fontScale="92500" lnSpcReduction="10000"/>
          </a:bodyPr>
          <a:lstStyle/>
          <a:p>
            <a:pPr marL="457200" indent="-457200">
              <a:buBlip>
                <a:blip r:embed="rId3"/>
              </a:buBlip>
            </a:pPr>
            <a:r>
              <a:rPr lang="en-US" dirty="0"/>
              <a:t>Object-oriented Programming, or </a:t>
            </a:r>
            <a:r>
              <a:rPr lang="en-US" i="1" dirty="0"/>
              <a:t>OOP</a:t>
            </a:r>
            <a:r>
              <a:rPr lang="en-US" dirty="0"/>
              <a:t> for short, is a </a:t>
            </a:r>
            <a:r>
              <a:rPr lang="en-US" dirty="0">
                <a:hlinkClick r:id="rId4"/>
              </a:rPr>
              <a:t>programming paradigm</a:t>
            </a:r>
            <a:r>
              <a:rPr lang="en-US" dirty="0"/>
              <a:t> which provides a means of structuring programs so that properties and behaviors are bundled into individual </a:t>
            </a:r>
            <a:r>
              <a:rPr lang="en-US" i="1" dirty="0"/>
              <a:t>objects</a:t>
            </a:r>
            <a:r>
              <a:rPr lang="en-US" dirty="0"/>
              <a:t>.</a:t>
            </a:r>
          </a:p>
          <a:p>
            <a:pPr marL="457200" indent="-457200">
              <a:buBlip>
                <a:blip r:embed="rId3"/>
              </a:buBlip>
            </a:pPr>
            <a:r>
              <a:rPr lang="en-US" dirty="0"/>
              <a:t>OOP models </a:t>
            </a:r>
            <a:r>
              <a:rPr lang="en-US" dirty="0">
                <a:solidFill>
                  <a:srgbClr val="00B0F0"/>
                </a:solidFill>
              </a:rPr>
              <a:t>real-world</a:t>
            </a:r>
            <a:r>
              <a:rPr lang="en-US" dirty="0"/>
              <a:t> entities as software objects, which have some data associated with them and can perform certain functions.</a:t>
            </a:r>
          </a:p>
          <a:p>
            <a:pPr marL="457200" indent="-457200">
              <a:buBlip>
                <a:blip r:embed="rId3"/>
              </a:buBlip>
            </a:pPr>
            <a:r>
              <a:rPr lang="en-US" dirty="0"/>
              <a:t>The concept of OOP in Python focuses on creating reusable code. This concept is also known as </a:t>
            </a:r>
            <a:r>
              <a:rPr lang="en-US" dirty="0">
                <a:solidFill>
                  <a:srgbClr val="00B0F0"/>
                </a:solidFill>
              </a:rPr>
              <a:t>DRY</a:t>
            </a:r>
            <a:r>
              <a:rPr lang="en-US" dirty="0"/>
              <a:t> (Don't Repeat Yourself).</a:t>
            </a:r>
          </a:p>
          <a:p>
            <a:endParaRPr lang="en-US" sz="2400" dirty="0"/>
          </a:p>
        </p:txBody>
      </p:sp>
      <p:sp>
        <p:nvSpPr>
          <p:cNvPr id="3" name="Title 2"/>
          <p:cNvSpPr>
            <a:spLocks noGrp="1"/>
          </p:cNvSpPr>
          <p:nvPr>
            <p:ph type="title"/>
          </p:nvPr>
        </p:nvSpPr>
        <p:spPr/>
        <p:txBody>
          <a:bodyPr/>
          <a:lstStyle/>
          <a:p>
            <a:r>
              <a:rPr lang="en-US" dirty="0"/>
              <a:t>Overview of OOP in Python</a:t>
            </a:r>
          </a:p>
        </p:txBody>
      </p:sp>
    </p:spTree>
    <p:custDataLst>
      <p:tags r:id="rId1"/>
    </p:custDataLst>
    <p:extLst>
      <p:ext uri="{BB962C8B-B14F-4D97-AF65-F5344CB8AC3E}">
        <p14:creationId xmlns:p14="http://schemas.microsoft.com/office/powerpoint/2010/main" val="1488405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1001" y="853371"/>
            <a:ext cx="8382002" cy="3928177"/>
          </a:xfrm>
        </p:spPr>
        <p:txBody>
          <a:bodyPr>
            <a:normAutofit/>
          </a:bodyPr>
          <a:lstStyle/>
          <a:p>
            <a:r>
              <a:rPr lang="en-US" sz="2000" dirty="0"/>
              <a:t> </a:t>
            </a:r>
          </a:p>
        </p:txBody>
      </p:sp>
      <p:sp>
        <p:nvSpPr>
          <p:cNvPr id="3" name="Title 2"/>
          <p:cNvSpPr>
            <a:spLocks noGrp="1"/>
          </p:cNvSpPr>
          <p:nvPr>
            <p:ph type="title"/>
          </p:nvPr>
        </p:nvSpPr>
        <p:spPr/>
        <p:txBody>
          <a:bodyPr/>
          <a:lstStyle/>
          <a:p>
            <a:r>
              <a:rPr lang="en-US" dirty="0"/>
              <a:t>Overview of OOP in Python</a:t>
            </a:r>
          </a:p>
        </p:txBody>
      </p:sp>
      <p:graphicFrame>
        <p:nvGraphicFramePr>
          <p:cNvPr id="2" name="Diagram 1"/>
          <p:cNvGraphicFramePr/>
          <p:nvPr>
            <p:extLst>
              <p:ext uri="{D42A27DB-BD31-4B8C-83A1-F6EECF244321}">
                <p14:modId xmlns:p14="http://schemas.microsoft.com/office/powerpoint/2010/main" val="3155484313"/>
              </p:ext>
            </p:extLst>
          </p:nvPr>
        </p:nvGraphicFramePr>
        <p:xfrm>
          <a:off x="-152400" y="853372"/>
          <a:ext cx="5029200" cy="37125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descr="กราฟฟิกเวคเตอร์ฟรี: เอเชีย, การ์ตูน, เด็ก - ภาพฟรีที่ ..."/>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222286" y="1635059"/>
            <a:ext cx="916724" cy="744839"/>
          </a:xfrm>
          <a:prstGeom prst="rect">
            <a:avLst/>
          </a:prstGeom>
        </p:spPr>
      </p:pic>
      <p:pic>
        <p:nvPicPr>
          <p:cNvPr id="13" name="Picture 12" descr="Boy Cartoon Comic Characters · Free vector graphic on Pixabay"/>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10229" y="3044519"/>
            <a:ext cx="1013001" cy="802487"/>
          </a:xfrm>
          <a:prstGeom prst="rect">
            <a:avLst/>
          </a:prstGeom>
        </p:spPr>
      </p:pic>
      <p:pic>
        <p:nvPicPr>
          <p:cNvPr id="14" name="Picture 13" descr="Clipart - Students with backpacks (#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247296" y="3515907"/>
            <a:ext cx="914400" cy="794265"/>
          </a:xfrm>
          <a:prstGeom prst="rect">
            <a:avLst/>
          </a:prstGeom>
        </p:spPr>
      </p:pic>
      <p:sp>
        <p:nvSpPr>
          <p:cNvPr id="15" name="Left Arrow 14"/>
          <p:cNvSpPr/>
          <p:nvPr/>
        </p:nvSpPr>
        <p:spPr>
          <a:xfrm>
            <a:off x="6221052" y="1874436"/>
            <a:ext cx="576077" cy="207740"/>
          </a:xfrm>
          <a:prstGeom prst="lef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Left Arrow 15"/>
          <p:cNvSpPr/>
          <p:nvPr/>
        </p:nvSpPr>
        <p:spPr>
          <a:xfrm rot="18818964">
            <a:off x="6461465" y="2683178"/>
            <a:ext cx="626570" cy="270596"/>
          </a:xfrm>
          <a:prstGeom prst="lef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wn Arrow 16"/>
          <p:cNvSpPr/>
          <p:nvPr/>
        </p:nvSpPr>
        <p:spPr>
          <a:xfrm>
            <a:off x="7576062" y="2898464"/>
            <a:ext cx="256868" cy="520520"/>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lowchart: Alternate Process 21"/>
          <p:cNvSpPr/>
          <p:nvPr/>
        </p:nvSpPr>
        <p:spPr>
          <a:xfrm>
            <a:off x="3610527" y="847504"/>
            <a:ext cx="1451722" cy="685800"/>
          </a:xfrm>
          <a:prstGeom prst="flowChartAlternateProcess">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b="1" dirty="0">
                <a:ln w="6600">
                  <a:solidFill>
                    <a:schemeClr val="accent2"/>
                  </a:solidFill>
                  <a:prstDash val="solid"/>
                </a:ln>
                <a:solidFill>
                  <a:srgbClr val="FFFFFF"/>
                </a:solidFill>
                <a:effectLst>
                  <a:outerShdw dist="38100" dir="2700000" algn="tl" rotWithShape="0">
                    <a:schemeClr val="accent2"/>
                  </a:outerShdw>
                </a:effectLst>
              </a:rPr>
              <a:t>Class</a:t>
            </a:r>
          </a:p>
        </p:txBody>
      </p:sp>
      <p:sp>
        <p:nvSpPr>
          <p:cNvPr id="32" name="Down Arrow 31"/>
          <p:cNvSpPr/>
          <p:nvPr/>
        </p:nvSpPr>
        <p:spPr>
          <a:xfrm rot="13645094">
            <a:off x="2966150" y="1312796"/>
            <a:ext cx="497620" cy="1117561"/>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Cloud 4"/>
          <p:cNvSpPr/>
          <p:nvPr/>
        </p:nvSpPr>
        <p:spPr>
          <a:xfrm>
            <a:off x="6705600" y="1267704"/>
            <a:ext cx="1883832" cy="1685046"/>
          </a:xfrm>
          <a:prstGeom prst="cloud">
            <a:avLst/>
          </a:prstGeom>
          <a:ln/>
          <a:effectLst>
            <a:glow rad="101600">
              <a:schemeClr val="accent4">
                <a:satMod val="175000"/>
                <a:alpha val="40000"/>
              </a:schemeClr>
            </a:glow>
            <a:outerShdw blurRad="40000" dist="23000" dir="5400000" rotWithShape="0">
              <a:srgbClr val="000000">
                <a:alpha val="35000"/>
              </a:srgbClr>
            </a:outerShdw>
          </a:effectLst>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400" b="1" dirty="0">
                <a:solidFill>
                  <a:srgbClr val="002060"/>
                </a:solidFill>
                <a:latin typeface="Comic Sans MS" panose="030F0702030302020204" pitchFamily="66" charset="0"/>
                <a:ea typeface="Cambria Math" panose="02040503050406030204" pitchFamily="18" charset="0"/>
              </a:rPr>
              <a:t>Class Student</a:t>
            </a:r>
          </a:p>
        </p:txBody>
      </p:sp>
    </p:spTree>
    <p:custDataLst>
      <p:tags r:id="rId1"/>
    </p:custDataLst>
    <p:extLst>
      <p:ext uri="{BB962C8B-B14F-4D97-AF65-F5344CB8AC3E}">
        <p14:creationId xmlns:p14="http://schemas.microsoft.com/office/powerpoint/2010/main" val="381056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a:xfrm>
            <a:off x="380999" y="853372"/>
            <a:ext cx="8382004" cy="3928177"/>
          </a:xfrm>
        </p:spPr>
        <p:txBody>
          <a:bodyPr>
            <a:normAutofit fontScale="77500" lnSpcReduction="20000"/>
          </a:bodyPr>
          <a:lstStyle/>
          <a:p>
            <a:pPr marL="457200" indent="-457200">
              <a:buBlip>
                <a:blip r:embed="rId3"/>
              </a:buBlip>
            </a:pPr>
            <a:r>
              <a:rPr lang="en-US" dirty="0">
                <a:solidFill>
                  <a:srgbClr val="00B0F0"/>
                </a:solidFill>
              </a:rPr>
              <a:t>Class</a:t>
            </a:r>
            <a:r>
              <a:rPr lang="en-US" dirty="0"/>
              <a:t>: A user-defined prototype for an object that defines a set of attributes &amp; methods that characterize any object of the class.</a:t>
            </a:r>
          </a:p>
          <a:p>
            <a:pPr marL="457200" indent="-457200">
              <a:buBlip>
                <a:blip r:embed="rId3"/>
              </a:buBlip>
            </a:pPr>
            <a:r>
              <a:rPr lang="en-US" dirty="0">
                <a:solidFill>
                  <a:srgbClr val="00B0F0"/>
                </a:solidFill>
              </a:rPr>
              <a:t>Object</a:t>
            </a:r>
            <a:r>
              <a:rPr lang="en-US" dirty="0"/>
              <a:t>: A unique </a:t>
            </a:r>
            <a:r>
              <a:rPr lang="en-US" i="1" dirty="0"/>
              <a:t>instance</a:t>
            </a:r>
            <a:r>
              <a:rPr lang="en-US" dirty="0"/>
              <a:t> of a data structure that is defined by its class. An object comprises both </a:t>
            </a:r>
            <a:r>
              <a:rPr lang="en-US" i="1" dirty="0"/>
              <a:t>data member</a:t>
            </a:r>
            <a:r>
              <a:rPr lang="en-US" dirty="0"/>
              <a:t>s and </a:t>
            </a:r>
            <a:r>
              <a:rPr lang="en-US" i="1" dirty="0"/>
              <a:t>method</a:t>
            </a:r>
            <a:r>
              <a:rPr lang="en-US" dirty="0"/>
              <a:t>s.</a:t>
            </a:r>
          </a:p>
          <a:p>
            <a:pPr marL="457200" indent="-457200">
              <a:buBlip>
                <a:blip r:embed="rId3"/>
              </a:buBlip>
            </a:pPr>
            <a:r>
              <a:rPr lang="en-US" dirty="0">
                <a:solidFill>
                  <a:srgbClr val="00B0F0"/>
                </a:solidFill>
              </a:rPr>
              <a:t>Data Member</a:t>
            </a:r>
            <a:r>
              <a:rPr lang="en-US" dirty="0"/>
              <a:t>: A </a:t>
            </a:r>
            <a:r>
              <a:rPr lang="en-US" i="1" dirty="0"/>
              <a:t>class variable </a:t>
            </a:r>
            <a:r>
              <a:rPr lang="en-US" dirty="0"/>
              <a:t>or </a:t>
            </a:r>
            <a:r>
              <a:rPr lang="en-US" i="1" dirty="0"/>
              <a:t>instance variable </a:t>
            </a:r>
            <a:r>
              <a:rPr lang="en-US" dirty="0"/>
              <a:t>that holds data associated with a class and its objects.</a:t>
            </a:r>
          </a:p>
          <a:p>
            <a:pPr marL="457200" indent="-457200">
              <a:buBlip>
                <a:blip r:embed="rId3"/>
              </a:buBlip>
            </a:pPr>
            <a:r>
              <a:rPr lang="en-US" dirty="0">
                <a:solidFill>
                  <a:srgbClr val="00B0F0"/>
                </a:solidFill>
              </a:rPr>
              <a:t>Class Variable</a:t>
            </a:r>
            <a:r>
              <a:rPr lang="en-US" dirty="0"/>
              <a:t>: A variable that is shared by all instances (</a:t>
            </a:r>
            <a:r>
              <a:rPr lang="en-US" i="1" dirty="0"/>
              <a:t>object</a:t>
            </a:r>
            <a:r>
              <a:rPr lang="en-US" dirty="0"/>
              <a:t>) of a class.</a:t>
            </a:r>
          </a:p>
          <a:p>
            <a:pPr marL="457200" indent="-457200">
              <a:buBlip>
                <a:blip r:embed="rId3"/>
              </a:buBlip>
            </a:pPr>
            <a:r>
              <a:rPr lang="en-US" dirty="0">
                <a:solidFill>
                  <a:srgbClr val="00B0F0"/>
                </a:solidFill>
              </a:rPr>
              <a:t>Instance Variable</a:t>
            </a:r>
            <a:r>
              <a:rPr lang="en-US" dirty="0"/>
              <a:t>: A variable that is defined inside a </a:t>
            </a:r>
            <a:r>
              <a:rPr lang="en-US" i="1" dirty="0"/>
              <a:t>method</a:t>
            </a:r>
            <a:r>
              <a:rPr lang="en-US" dirty="0"/>
              <a:t> and belongs only to the current instance (</a:t>
            </a:r>
            <a:r>
              <a:rPr lang="en-US" i="1" dirty="0"/>
              <a:t>object</a:t>
            </a:r>
            <a:r>
              <a:rPr lang="en-US" dirty="0"/>
              <a:t>) of a class.	</a:t>
            </a:r>
          </a:p>
          <a:p>
            <a:pPr marL="457200" indent="-457200">
              <a:buBlip>
                <a:blip r:embed="rId3"/>
              </a:buBlip>
            </a:pPr>
            <a:r>
              <a:rPr lang="en-US" dirty="0">
                <a:solidFill>
                  <a:srgbClr val="00B0F0"/>
                </a:solidFill>
              </a:rPr>
              <a:t>Method</a:t>
            </a:r>
            <a:r>
              <a:rPr lang="en-US" dirty="0"/>
              <a:t>: A function that is defined in a class.</a:t>
            </a:r>
          </a:p>
          <a:p>
            <a:endParaRPr lang="en-US" sz="2400" dirty="0"/>
          </a:p>
        </p:txBody>
      </p:sp>
      <p:sp>
        <p:nvSpPr>
          <p:cNvPr id="3" name="Title 2"/>
          <p:cNvSpPr>
            <a:spLocks noGrp="1"/>
          </p:cNvSpPr>
          <p:nvPr>
            <p:ph type="title"/>
          </p:nvPr>
        </p:nvSpPr>
        <p:spPr/>
        <p:txBody>
          <a:bodyPr/>
          <a:lstStyle/>
          <a:p>
            <a:r>
              <a:rPr lang="en-US" dirty="0"/>
              <a:t>Overview of OOP in Python</a:t>
            </a:r>
          </a:p>
        </p:txBody>
      </p:sp>
    </p:spTree>
    <p:custDataLst>
      <p:tags r:id="rId1"/>
    </p:custDataLst>
    <p:extLst>
      <p:ext uri="{BB962C8B-B14F-4D97-AF65-F5344CB8AC3E}">
        <p14:creationId xmlns:p14="http://schemas.microsoft.com/office/powerpoint/2010/main" val="315152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HCC16 - PPT_TEMPLATE_SCALING THE SUMMIT" val="1nlSF7vi"/>
  <p:tag name="ARTICULATE_SLIDE_COUNT" val="17"/>
  <p:tag name="ARTICULATE_DESIGN_ID_ACADEMY LCD COMPLIANT TEMPLATE" val="OpBaeaXn"/>
  <p:tag name="ARTICULATE_PROJECT_OPEN" val="0"/>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cademy LCD Compliant Templat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28070</TotalTime>
  <Words>1946</Words>
  <Application>Microsoft Macintosh PowerPoint</Application>
  <PresentationFormat>On-screen Show (16:9)</PresentationFormat>
  <Paragraphs>177</Paragraphs>
  <Slides>39</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9" baseType="lpstr">
      <vt:lpstr>Arial</vt:lpstr>
      <vt:lpstr>Arial Black</vt:lpstr>
      <vt:lpstr>Calibri</vt:lpstr>
      <vt:lpstr>Cambria Math</vt:lpstr>
      <vt:lpstr>Comic Sans MS</vt:lpstr>
      <vt:lpstr>Courier New</vt:lpstr>
      <vt:lpstr>Wingdings</vt:lpstr>
      <vt:lpstr>Wingdings 2</vt:lpstr>
      <vt:lpstr>Academy LCD Compliant Template</vt:lpstr>
      <vt:lpstr>Packager Shell Object</vt:lpstr>
      <vt:lpstr>PowerPoint Presentation</vt:lpstr>
      <vt:lpstr>The Zen of Python</vt:lpstr>
      <vt:lpstr>Terminal Objectives</vt:lpstr>
      <vt:lpstr>Why Object Oriented Programming? </vt:lpstr>
      <vt:lpstr>Topics to Cover</vt:lpstr>
      <vt:lpstr>PowerPoint Presentation</vt:lpstr>
      <vt:lpstr>Overview of OOP in Python</vt:lpstr>
      <vt:lpstr>Overview of OOP in Python</vt:lpstr>
      <vt:lpstr>Overview of OOP in Python</vt:lpstr>
      <vt:lpstr>PowerPoint Presentation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Class &amp; Object in Python</vt:lpstr>
      <vt:lpstr>Challenge </vt:lpstr>
      <vt:lpstr>PowerPoint Presentation</vt:lpstr>
      <vt:lpstr>Inheritance</vt:lpstr>
      <vt:lpstr>Inheritance</vt:lpstr>
      <vt:lpstr>Inheritance</vt:lpstr>
      <vt:lpstr>Inheritance</vt:lpstr>
      <vt:lpstr>Inheritance</vt:lpstr>
      <vt:lpstr>PowerPoint Presentation</vt:lpstr>
      <vt:lpstr>Overloading</vt:lpstr>
      <vt:lpstr>Overloading</vt:lpstr>
      <vt:lpstr>Overloading</vt:lpstr>
      <vt:lpstr>Activities</vt:lpstr>
      <vt:lpstr>Summary</vt:lpstr>
      <vt:lpstr>Summary</vt:lpstr>
      <vt:lpstr>Check on learning</vt:lpstr>
      <vt:lpstr>Links</vt:lpstr>
      <vt:lpstr>Hello, World! This is.. S</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 NA</dc:title>
  <dc:creator>Jensen, Jeremy</dc:creator>
  <cp:lastModifiedBy>Gaffney, Michael (Cognizant)</cp:lastModifiedBy>
  <cp:revision>888</cp:revision>
  <dcterms:created xsi:type="dcterms:W3CDTF">2017-03-29T15:02:08Z</dcterms:created>
  <dcterms:modified xsi:type="dcterms:W3CDTF">2020-01-27T15:51:28Z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5DA6F5E7-5969-4DC1-B3E9-0BD69268BD0F</vt:lpwstr>
  </property>
  <property fmtid="{D5CDD505-2E9C-101B-9397-08002B2CF9AE}" pid="3" name="ArticulatePath">
    <vt:lpwstr>Academy Training Template</vt:lpwstr>
  </property>
</Properties>
</file>