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72" r:id="rId2"/>
    <p:sldId id="258" r:id="rId3"/>
    <p:sldId id="259" r:id="rId4"/>
    <p:sldId id="261" r:id="rId5"/>
    <p:sldId id="260" r:id="rId6"/>
    <p:sldId id="257" r:id="rId7"/>
    <p:sldId id="357" r:id="rId8"/>
    <p:sldId id="358" r:id="rId9"/>
    <p:sldId id="359" r:id="rId10"/>
    <p:sldId id="360" r:id="rId11"/>
    <p:sldId id="354" r:id="rId12"/>
    <p:sldId id="361" r:id="rId13"/>
    <p:sldId id="364" r:id="rId14"/>
    <p:sldId id="362" r:id="rId15"/>
    <p:sldId id="363" r:id="rId16"/>
    <p:sldId id="365" r:id="rId17"/>
    <p:sldId id="355" r:id="rId18"/>
    <p:sldId id="366" r:id="rId19"/>
    <p:sldId id="367" r:id="rId20"/>
    <p:sldId id="368" r:id="rId21"/>
    <p:sldId id="369" r:id="rId22"/>
    <p:sldId id="370" r:id="rId23"/>
    <p:sldId id="371" r:id="rId24"/>
    <p:sldId id="372" r:id="rId25"/>
    <p:sldId id="373" r:id="rId26"/>
    <p:sldId id="374" r:id="rId27"/>
    <p:sldId id="356" r:id="rId28"/>
    <p:sldId id="375" r:id="rId29"/>
    <p:sldId id="376" r:id="rId30"/>
    <p:sldId id="377" r:id="rId31"/>
    <p:sldId id="378" r:id="rId32"/>
    <p:sldId id="379" r:id="rId33"/>
    <p:sldId id="264" r:id="rId34"/>
    <p:sldId id="271" r:id="rId35"/>
    <p:sldId id="266" r:id="rId36"/>
    <p:sldId id="380" r:id="rId37"/>
    <p:sldId id="267" r:id="rId38"/>
    <p:sldId id="268" r:id="rId39"/>
  </p:sldIdLst>
  <p:sldSz cx="9144000" cy="5143500" type="screen16x9"/>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33"/>
    <a:srgbClr val="B13BCD"/>
    <a:srgbClr val="E0E0E0"/>
    <a:srgbClr val="708E87"/>
    <a:srgbClr val="873AC0"/>
    <a:srgbClr val="954ECA"/>
    <a:srgbClr val="E9C7F1"/>
    <a:srgbClr val="C670DA"/>
    <a:srgbClr val="BC5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6" autoAdjust="0"/>
    <p:restoredTop sz="94364" autoAdjust="0"/>
  </p:normalViewPr>
  <p:slideViewPr>
    <p:cSldViewPr>
      <p:cViewPr varScale="1">
        <p:scale>
          <a:sx n="151" d="100"/>
          <a:sy n="151" d="100"/>
        </p:scale>
        <p:origin x="208" y="1144"/>
      </p:cViewPr>
      <p:guideLst>
        <p:guide orient="horz" pos="1620"/>
        <p:guide pos="2880"/>
      </p:guideLst>
    </p:cSldViewPr>
  </p:slid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A898-F605-4900-878E-E9768DF1D293}" type="datetimeFigureOut">
              <a:rPr lang="en-US" smtClean="0"/>
              <a:t>1/29/20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CFF5-268C-450A-90CA-A9303B69089F}" type="slidenum">
              <a:rPr lang="en-US" smtClean="0"/>
              <a:t>‹#›</a:t>
            </a:fld>
            <a:endParaRPr lang="en-US"/>
          </a:p>
        </p:txBody>
      </p:sp>
    </p:spTree>
    <p:extLst>
      <p:ext uri="{BB962C8B-B14F-4D97-AF65-F5344CB8AC3E}">
        <p14:creationId xmlns:p14="http://schemas.microsoft.com/office/powerpoint/2010/main" val="167658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3" y="2743200"/>
            <a:ext cx="7880905" cy="97155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31806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72231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86385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5821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37718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10329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52756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1888761"/>
            <a:ext cx="9144000" cy="3257550"/>
          </a:xfrm>
          <a:prstGeom prst="rect">
            <a:avLst/>
          </a:prstGeom>
        </p:spPr>
      </p:pic>
      <p:sp>
        <p:nvSpPr>
          <p:cNvPr id="2" name="Title 1"/>
          <p:cNvSpPr>
            <a:spLocks noGrp="1"/>
          </p:cNvSpPr>
          <p:nvPr>
            <p:ph type="title" hasCustomPrompt="1"/>
          </p:nvPr>
        </p:nvSpPr>
        <p:spPr>
          <a:xfrm>
            <a:off x="838203" y="600244"/>
            <a:ext cx="3616147" cy="455444"/>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14181"/>
            <a:ext cx="5918467" cy="2129320"/>
          </a:xfrm>
          <a:prstGeom prst="rect">
            <a:avLst/>
          </a:prstGeom>
        </p:spPr>
      </p:pic>
      <p:sp>
        <p:nvSpPr>
          <p:cNvPr id="8" name="Text Placeholder 7"/>
          <p:cNvSpPr>
            <a:spLocks noGrp="1"/>
          </p:cNvSpPr>
          <p:nvPr>
            <p:ph type="body" sz="quarter" idx="10" hasCustomPrompt="1"/>
          </p:nvPr>
        </p:nvSpPr>
        <p:spPr>
          <a:xfrm>
            <a:off x="838649" y="1199029"/>
            <a:ext cx="3633788" cy="1443038"/>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14307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7836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6197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657" y="1885950"/>
            <a:ext cx="9144000" cy="3257550"/>
          </a:xfrm>
          <a:prstGeom prst="rect">
            <a:avLst/>
          </a:prstGeom>
        </p:spPr>
      </p:pic>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3" y="2743200"/>
            <a:ext cx="7880905" cy="334566"/>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28950"/>
            <a:ext cx="5918467" cy="2129320"/>
          </a:xfrm>
          <a:prstGeom prst="rect">
            <a:avLst/>
          </a:prstGeom>
        </p:spPr>
      </p:pic>
      <p:cxnSp>
        <p:nvCxnSpPr>
          <p:cNvPr id="24" name="Straight Connector 23"/>
          <p:cNvCxnSpPr/>
          <p:nvPr userDrawn="1"/>
        </p:nvCxnSpPr>
        <p:spPr>
          <a:xfrm>
            <a:off x="609603" y="26289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0" y="209550"/>
            <a:ext cx="2432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977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Generate interest</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412290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200476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405657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243787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234315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114552"/>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1028700"/>
            <a:ext cx="9144000" cy="4114800"/>
          </a:xfrm>
          <a:prstGeom prst="rect">
            <a:avLst/>
          </a:prstGeom>
        </p:spPr>
      </p:pic>
    </p:spTree>
    <p:custDataLst>
      <p:tags r:id="rId1"/>
    </p:custDataLst>
    <p:extLst>
      <p:ext uri="{BB962C8B-B14F-4D97-AF65-F5344CB8AC3E}">
        <p14:creationId xmlns:p14="http://schemas.microsoft.com/office/powerpoint/2010/main" val="297973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9866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67734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0"/>
    </p:custDataLst>
    <p:extLst>
      <p:ext uri="{BB962C8B-B14F-4D97-AF65-F5344CB8AC3E}">
        <p14:creationId xmlns:p14="http://schemas.microsoft.com/office/powerpoint/2010/main" val="1418449807"/>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82" r:id="rId3"/>
    <p:sldLayoutId id="2147483664" r:id="rId4"/>
    <p:sldLayoutId id="2147483683" r:id="rId5"/>
    <p:sldLayoutId id="2147483684" r:id="rId6"/>
    <p:sldLayoutId id="2147483662" r:id="rId7"/>
    <p:sldLayoutId id="2147483681" r:id="rId8"/>
    <p:sldLayoutId id="2147483680" r:id="rId9"/>
    <p:sldLayoutId id="2147483689" r:id="rId10"/>
    <p:sldLayoutId id="2147483665" r:id="rId11"/>
    <p:sldLayoutId id="2147483679" r:id="rId12"/>
    <p:sldLayoutId id="2147483686" r:id="rId13"/>
    <p:sldLayoutId id="2147483687" r:id="rId14"/>
    <p:sldLayoutId id="2147483688" r:id="rId15"/>
    <p:sldLayoutId id="2147483670" r:id="rId16"/>
    <p:sldLayoutId id="2147483674" r:id="rId17"/>
    <p:sldLayoutId id="2147483668" r:id="rId18"/>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hyperlink" Target="https://myaccount.google.com/lesssecureapp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43.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44.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slideLayout" Target="../slideLayouts/slideLayout4.xml"/><Relationship Id="rId7" Type="http://schemas.openxmlformats.org/officeDocument/2006/relationships/oleObject" Target="../embeddings/oleObject2.bin"/><Relationship Id="rId2" Type="http://schemas.openxmlformats.org/officeDocument/2006/relationships/tags" Target="../tags/tag46.xml"/><Relationship Id="rId1" Type="http://schemas.openxmlformats.org/officeDocument/2006/relationships/vmlDrawing" Target="../drawings/vmlDrawing2.v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8.wmf"/><Relationship Id="rId4" Type="http://schemas.openxmlformats.org/officeDocument/2006/relationships/image" Target="../media/image29.png"/><Relationship Id="rId9"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34.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5.xml"/></Relationships>
</file>

<file path=ppt/slides/_rels/slide36.xml.rels><?xml version="1.0" encoding="UTF-8" standalone="yes"?>
<Relationships xmlns="http://schemas.openxmlformats.org/package/2006/relationships"><Relationship Id="rId3" Type="http://schemas.openxmlformats.org/officeDocument/2006/relationships/hyperlink" Target="https://docs.python.org/3/library/xml.etree.elementtree.html" TargetMode="External"/><Relationship Id="rId2" Type="http://schemas.openxmlformats.org/officeDocument/2006/relationships/slideLayout" Target="../slideLayouts/slideLayout14.xml"/><Relationship Id="rId1" Type="http://schemas.openxmlformats.org/officeDocument/2006/relationships/tags" Target="../tags/tag56.xml"/><Relationship Id="rId4" Type="http://schemas.openxmlformats.org/officeDocument/2006/relationships/hyperlink" Target="https://docs.python.org/3/library/json.html"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5.xml"/><Relationship Id="rId1" Type="http://schemas.openxmlformats.org/officeDocument/2006/relationships/tags" Target="../tags/tag57.xml"/><Relationship Id="rId4" Type="http://schemas.openxmlformats.org/officeDocument/2006/relationships/image" Target="../media/image37.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Introduction to Python</a:t>
            </a:r>
          </a:p>
        </p:txBody>
      </p:sp>
      <p:sp>
        <p:nvSpPr>
          <p:cNvPr id="3" name="Text Placeholder 2"/>
          <p:cNvSpPr>
            <a:spLocks noGrp="1"/>
          </p:cNvSpPr>
          <p:nvPr>
            <p:ph type="body" sz="quarter" idx="15"/>
          </p:nvPr>
        </p:nvSpPr>
        <p:spPr>
          <a:xfrm>
            <a:off x="609603" y="2743200"/>
            <a:ext cx="7880905" cy="1047750"/>
          </a:xfrm>
        </p:spPr>
        <p:txBody>
          <a:bodyPr>
            <a:normAutofit/>
          </a:bodyPr>
          <a:lstStyle/>
          <a:p>
            <a:r>
              <a:rPr lang="en-US" dirty="0"/>
              <a:t>Basics of Python Programming Language</a:t>
            </a:r>
          </a:p>
          <a:p>
            <a:endParaRPr lang="en-US" dirty="0"/>
          </a:p>
          <a:p>
            <a:r>
              <a:rPr lang="en-US" dirty="0"/>
              <a:t>Day 3 | Duration: 2 Hours</a:t>
            </a:r>
          </a:p>
        </p:txBody>
      </p:sp>
    </p:spTree>
    <p:custDataLst>
      <p:tags r:id="rId1"/>
    </p:custDataLst>
    <p:extLst>
      <p:ext uri="{BB962C8B-B14F-4D97-AF65-F5344CB8AC3E}">
        <p14:creationId xmlns:p14="http://schemas.microsoft.com/office/powerpoint/2010/main" val="378835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a:t>Multi-Threading Programming using Python</a:t>
            </a:r>
            <a:br>
              <a:rPr lang="en-US" sz="1800" dirty="0"/>
            </a:br>
            <a:r>
              <a:rPr lang="en-US" sz="1400" b="0" dirty="0"/>
              <a:t>https://</a:t>
            </a:r>
            <a:r>
              <a:rPr lang="en-US" sz="1400" b="0" dirty="0" err="1"/>
              <a:t>www.geeksforgeeks.org</a:t>
            </a:r>
            <a:r>
              <a:rPr lang="en-US" sz="1400" b="0" dirty="0"/>
              <a:t>/multithreading-python-set-1/</a:t>
            </a:r>
            <a:endParaRPr lang="en-US" sz="1800" b="0" dirty="0"/>
          </a:p>
        </p:txBody>
      </p:sp>
      <p:sp>
        <p:nvSpPr>
          <p:cNvPr id="5" name="Text Placeholder 4"/>
          <p:cNvSpPr>
            <a:spLocks noGrp="1"/>
          </p:cNvSpPr>
          <p:nvPr>
            <p:ph type="body" sz="quarter" idx="13"/>
          </p:nvPr>
        </p:nvSpPr>
        <p:spPr>
          <a:xfrm>
            <a:off x="380999" y="853372"/>
            <a:ext cx="8382003" cy="4004377"/>
          </a:xfrm>
        </p:spPr>
        <p:txBody>
          <a:bodyPr>
            <a:normAutofit/>
          </a:bodyPr>
          <a:lstStyle/>
          <a:p>
            <a:pPr fontAlgn="base"/>
            <a:r>
              <a:rPr lang="en-US" dirty="0"/>
              <a:t> </a:t>
            </a:r>
          </a:p>
        </p:txBody>
      </p:sp>
      <p:pic>
        <p:nvPicPr>
          <p:cNvPr id="2" name="Picture 1"/>
          <p:cNvPicPr>
            <a:picLocks noChangeAspect="1"/>
          </p:cNvPicPr>
          <p:nvPr/>
        </p:nvPicPr>
        <p:blipFill>
          <a:blip r:embed="rId3"/>
          <a:stretch>
            <a:fillRect/>
          </a:stretch>
        </p:blipFill>
        <p:spPr>
          <a:xfrm>
            <a:off x="609602" y="852610"/>
            <a:ext cx="4214862" cy="3852740"/>
          </a:xfrm>
          <a:prstGeom prst="rect">
            <a:avLst/>
          </a:prstGeom>
          <a:ln>
            <a:noFill/>
          </a:ln>
          <a:effectLst>
            <a:outerShdw blurRad="190500" algn="tl" rotWithShape="0">
              <a:srgbClr val="000000">
                <a:alpha val="70000"/>
              </a:srgbClr>
            </a:outerShdw>
          </a:effectLst>
        </p:spPr>
      </p:pic>
      <p:sp>
        <p:nvSpPr>
          <p:cNvPr id="6" name="Oval 5"/>
          <p:cNvSpPr/>
          <p:nvPr/>
        </p:nvSpPr>
        <p:spPr>
          <a:xfrm>
            <a:off x="6972300" y="852610"/>
            <a:ext cx="952500" cy="957140"/>
          </a:xfrm>
          <a:prstGeom prst="ellipse">
            <a:avLst/>
          </a:prstGeom>
          <a:solidFill>
            <a:schemeClr val="accent6">
              <a:lumMod val="20000"/>
              <a:lumOff val="80000"/>
            </a:schemeClr>
          </a:solidFill>
          <a:ln w="12700">
            <a:solidFill>
              <a:schemeClr val="bg1"/>
            </a:solidFill>
          </a:ln>
          <a:effectLst>
            <a:glow rad="63500">
              <a:schemeClr val="accent6">
                <a:satMod val="175000"/>
                <a:alpha val="40000"/>
              </a:schemeClr>
            </a:glow>
            <a:outerShdw blurRad="50800" dist="38100" dir="18900000" algn="bl" rotWithShape="0">
              <a:prstClr val="black">
                <a:alpha val="40000"/>
              </a:prstClr>
            </a:outerShdw>
          </a:effectLst>
          <a:scene3d>
            <a:camera prst="orthographicFront"/>
            <a:lightRig rig="threePt" dir="t"/>
          </a:scene3d>
          <a:sp3d>
            <a:bevelT prst="angl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rgbClr val="002060"/>
                </a:solidFill>
              </a:rPr>
              <a:t>Main Program</a:t>
            </a:r>
          </a:p>
        </p:txBody>
      </p:sp>
      <p:sp>
        <p:nvSpPr>
          <p:cNvPr id="9" name="Freeform 8"/>
          <p:cNvSpPr/>
          <p:nvPr/>
        </p:nvSpPr>
        <p:spPr>
          <a:xfrm>
            <a:off x="7295700" y="3640014"/>
            <a:ext cx="491733" cy="764930"/>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7295700" y="1958488"/>
            <a:ext cx="491733" cy="764930"/>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8087316" y="2723418"/>
            <a:ext cx="190500" cy="611064"/>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8425159" y="3028950"/>
            <a:ext cx="190500" cy="611064"/>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7448550" y="2778980"/>
            <a:ext cx="0" cy="78337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17" name="TextBox 16"/>
          <p:cNvSpPr txBox="1"/>
          <p:nvPr/>
        </p:nvSpPr>
        <p:spPr>
          <a:xfrm>
            <a:off x="7853395" y="2434671"/>
            <a:ext cx="619389" cy="230832"/>
          </a:xfrm>
          <a:prstGeom prst="rect">
            <a:avLst/>
          </a:prstGeom>
          <a:noFill/>
          <a:ln>
            <a:noFill/>
          </a:ln>
        </p:spPr>
        <p:txBody>
          <a:bodyPr wrap="square" rtlCol="0">
            <a:spAutoFit/>
          </a:bodyPr>
          <a:lstStyle/>
          <a:p>
            <a:r>
              <a:rPr lang="en-US" sz="900" dirty="0">
                <a:solidFill>
                  <a:schemeClr val="accent6"/>
                </a:solidFill>
              </a:rPr>
              <a:t>Start #1</a:t>
            </a:r>
          </a:p>
        </p:txBody>
      </p:sp>
      <p:sp>
        <p:nvSpPr>
          <p:cNvPr id="18" name="TextBox 17"/>
          <p:cNvSpPr txBox="1"/>
          <p:nvPr/>
        </p:nvSpPr>
        <p:spPr>
          <a:xfrm>
            <a:off x="8205393" y="2778980"/>
            <a:ext cx="619389" cy="230832"/>
          </a:xfrm>
          <a:prstGeom prst="rect">
            <a:avLst/>
          </a:prstGeom>
          <a:noFill/>
          <a:ln>
            <a:noFill/>
          </a:ln>
        </p:spPr>
        <p:txBody>
          <a:bodyPr wrap="square" rtlCol="0">
            <a:spAutoFit/>
          </a:bodyPr>
          <a:lstStyle/>
          <a:p>
            <a:r>
              <a:rPr lang="en-US" sz="900" dirty="0">
                <a:solidFill>
                  <a:schemeClr val="accent6"/>
                </a:solidFill>
              </a:rPr>
              <a:t>Start #2</a:t>
            </a:r>
          </a:p>
        </p:txBody>
      </p:sp>
      <p:sp>
        <p:nvSpPr>
          <p:cNvPr id="19" name="TextBox 18"/>
          <p:cNvSpPr txBox="1"/>
          <p:nvPr/>
        </p:nvSpPr>
        <p:spPr>
          <a:xfrm>
            <a:off x="7853395" y="3379875"/>
            <a:ext cx="619389" cy="230832"/>
          </a:xfrm>
          <a:prstGeom prst="rect">
            <a:avLst/>
          </a:prstGeom>
          <a:noFill/>
          <a:ln>
            <a:noFill/>
          </a:ln>
        </p:spPr>
        <p:txBody>
          <a:bodyPr wrap="square" rtlCol="0">
            <a:spAutoFit/>
          </a:bodyPr>
          <a:lstStyle/>
          <a:p>
            <a:r>
              <a:rPr lang="en-US" sz="900" dirty="0">
                <a:solidFill>
                  <a:schemeClr val="accent6"/>
                </a:solidFill>
              </a:rPr>
              <a:t>Stop #1</a:t>
            </a:r>
          </a:p>
        </p:txBody>
      </p:sp>
      <p:sp>
        <p:nvSpPr>
          <p:cNvPr id="20" name="TextBox 19"/>
          <p:cNvSpPr txBox="1"/>
          <p:nvPr/>
        </p:nvSpPr>
        <p:spPr>
          <a:xfrm>
            <a:off x="8193971" y="3674830"/>
            <a:ext cx="619389" cy="230832"/>
          </a:xfrm>
          <a:prstGeom prst="rect">
            <a:avLst/>
          </a:prstGeom>
          <a:noFill/>
          <a:ln>
            <a:noFill/>
          </a:ln>
        </p:spPr>
        <p:txBody>
          <a:bodyPr wrap="square" rtlCol="0">
            <a:spAutoFit/>
          </a:bodyPr>
          <a:lstStyle/>
          <a:p>
            <a:r>
              <a:rPr lang="en-US" sz="900" dirty="0">
                <a:solidFill>
                  <a:schemeClr val="accent6"/>
                </a:solidFill>
              </a:rPr>
              <a:t>Stop #2</a:t>
            </a:r>
          </a:p>
        </p:txBody>
      </p:sp>
      <p:sp>
        <p:nvSpPr>
          <p:cNvPr id="21" name="TextBox 20"/>
          <p:cNvSpPr txBox="1"/>
          <p:nvPr/>
        </p:nvSpPr>
        <p:spPr>
          <a:xfrm rot="16200000">
            <a:off x="7124030" y="3061024"/>
            <a:ext cx="386259" cy="230832"/>
          </a:xfrm>
          <a:prstGeom prst="rect">
            <a:avLst/>
          </a:prstGeom>
          <a:noFill/>
          <a:ln>
            <a:noFill/>
          </a:ln>
        </p:spPr>
        <p:txBody>
          <a:bodyPr wrap="square" rtlCol="0">
            <a:spAutoFit/>
          </a:bodyPr>
          <a:lstStyle/>
          <a:p>
            <a:r>
              <a:rPr lang="en-US" sz="900" dirty="0">
                <a:solidFill>
                  <a:schemeClr val="accent6"/>
                </a:solidFill>
              </a:rPr>
              <a:t>Idle</a:t>
            </a:r>
          </a:p>
        </p:txBody>
      </p:sp>
      <p:sp>
        <p:nvSpPr>
          <p:cNvPr id="22" name="TextBox 21"/>
          <p:cNvSpPr txBox="1"/>
          <p:nvPr/>
        </p:nvSpPr>
        <p:spPr>
          <a:xfrm>
            <a:off x="6972300" y="4478946"/>
            <a:ext cx="1643359" cy="230832"/>
          </a:xfrm>
          <a:prstGeom prst="rect">
            <a:avLst/>
          </a:prstGeom>
          <a:noFill/>
          <a:ln>
            <a:noFill/>
          </a:ln>
        </p:spPr>
        <p:txBody>
          <a:bodyPr wrap="square" rtlCol="0">
            <a:spAutoFit/>
          </a:bodyPr>
          <a:lstStyle/>
          <a:p>
            <a:r>
              <a:rPr lang="en-US" sz="900" dirty="0">
                <a:solidFill>
                  <a:schemeClr val="accent6"/>
                </a:solidFill>
              </a:rPr>
              <a:t>Main Program is complete</a:t>
            </a:r>
          </a:p>
        </p:txBody>
      </p:sp>
      <p:pic>
        <p:nvPicPr>
          <p:cNvPr id="24" name="Picture 23"/>
          <p:cNvPicPr>
            <a:picLocks noChangeAspect="1"/>
          </p:cNvPicPr>
          <p:nvPr/>
        </p:nvPicPr>
        <p:blipFill>
          <a:blip r:embed="rId4"/>
          <a:stretch>
            <a:fillRect/>
          </a:stretch>
        </p:blipFill>
        <p:spPr>
          <a:xfrm>
            <a:off x="4971806" y="852610"/>
            <a:ext cx="1744751" cy="3133725"/>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385211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114552"/>
            <a:ext cx="9133114" cy="584775"/>
          </a:xfrm>
        </p:spPr>
        <p:txBody>
          <a:bodyPr/>
          <a:lstStyle/>
          <a:p>
            <a:r>
              <a:rPr lang="en-US" dirty="0"/>
              <a:t>Email Sending using Python</a:t>
            </a:r>
          </a:p>
        </p:txBody>
      </p:sp>
    </p:spTree>
    <p:custDataLst>
      <p:tags r:id="rId1"/>
    </p:custDataLst>
    <p:extLst>
      <p:ext uri="{BB962C8B-B14F-4D97-AF65-F5344CB8AC3E}">
        <p14:creationId xmlns:p14="http://schemas.microsoft.com/office/powerpoint/2010/main" val="488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Email Sending using Python</a:t>
            </a:r>
          </a:p>
        </p:txBody>
      </p:sp>
      <p:sp>
        <p:nvSpPr>
          <p:cNvPr id="12" name="Text Placeholder 11"/>
          <p:cNvSpPr>
            <a:spLocks noGrp="1"/>
          </p:cNvSpPr>
          <p:nvPr>
            <p:ph type="body" sz="quarter" idx="13"/>
          </p:nvPr>
        </p:nvSpPr>
        <p:spPr>
          <a:xfrm>
            <a:off x="381000" y="853372"/>
            <a:ext cx="8382000" cy="3928177"/>
          </a:xfrm>
        </p:spPr>
        <p:txBody>
          <a:bodyPr>
            <a:noAutofit/>
          </a:bodyPr>
          <a:lstStyle/>
          <a:p>
            <a:pPr marL="457200" indent="-457200">
              <a:buBlip>
                <a:blip r:embed="rId3"/>
              </a:buBlip>
            </a:pPr>
            <a:r>
              <a:rPr lang="en-US" sz="2200" dirty="0"/>
              <a:t>Python comes with the built-in </a:t>
            </a:r>
            <a:r>
              <a:rPr lang="en-US" sz="2200" dirty="0" err="1">
                <a:solidFill>
                  <a:srgbClr val="00B0F0"/>
                </a:solidFill>
              </a:rPr>
              <a:t>smtplib</a:t>
            </a:r>
            <a:r>
              <a:rPr lang="en-US" sz="2200" dirty="0"/>
              <a:t> module for sending emails using the </a:t>
            </a:r>
            <a:r>
              <a:rPr lang="en-US" sz="2200" i="1" dirty="0"/>
              <a:t>Simple Mail Transfer Protocol (SMTP)</a:t>
            </a:r>
            <a:r>
              <a:rPr lang="en-US" sz="2200" dirty="0"/>
              <a:t>.</a:t>
            </a:r>
          </a:p>
          <a:p>
            <a:pPr marL="457200" indent="-457200">
              <a:buBlip>
                <a:blip r:embed="rId3"/>
              </a:buBlip>
            </a:pPr>
            <a:r>
              <a:rPr lang="en-US" sz="2200" dirty="0"/>
              <a:t>The </a:t>
            </a:r>
            <a:r>
              <a:rPr lang="en-US" sz="2200" i="1" dirty="0" err="1"/>
              <a:t>smtplib</a:t>
            </a:r>
            <a:r>
              <a:rPr lang="en-US" sz="2200" dirty="0"/>
              <a:t> uses the RFC 821 protocol for SMTP.</a:t>
            </a:r>
          </a:p>
          <a:p>
            <a:pPr marL="457200" indent="-457200">
              <a:buBlip>
                <a:blip r:embed="rId3"/>
              </a:buBlip>
            </a:pPr>
            <a:r>
              <a:rPr lang="en-US" sz="2200" dirty="0"/>
              <a:t>The primary requirement is a mail server.</a:t>
            </a:r>
          </a:p>
          <a:p>
            <a:pPr marL="457200" indent="-457200">
              <a:buBlip>
                <a:blip r:embed="rId3"/>
              </a:buBlip>
            </a:pPr>
            <a:r>
              <a:rPr lang="en-US" sz="2200" dirty="0"/>
              <a:t>We can use mail server </a:t>
            </a:r>
            <a:r>
              <a:rPr lang="en-US" sz="2200" i="1" dirty="0"/>
              <a:t>localhost</a:t>
            </a:r>
            <a:r>
              <a:rPr lang="en-US" sz="2200" dirty="0"/>
              <a:t> or the one which is provided by </a:t>
            </a:r>
            <a:r>
              <a:rPr lang="en-US" sz="2200" i="1" dirty="0" err="1"/>
              <a:t>gmail</a:t>
            </a:r>
            <a:r>
              <a:rPr lang="en-US" sz="2200" dirty="0"/>
              <a:t> (</a:t>
            </a:r>
            <a:r>
              <a:rPr lang="en-US" sz="2200" dirty="0">
                <a:solidFill>
                  <a:srgbClr val="00B0F0"/>
                </a:solidFill>
              </a:rPr>
              <a:t>smtp.gmail.com:587</a:t>
            </a:r>
            <a:r>
              <a:rPr lang="en-US" sz="2200" dirty="0"/>
              <a:t>). For last one you need a google account, and you have to set your security settings. </a:t>
            </a:r>
          </a:p>
          <a:p>
            <a:r>
              <a:rPr lang="en-US" sz="2200" dirty="0"/>
              <a:t>	Turn the </a:t>
            </a:r>
            <a:r>
              <a:rPr lang="en-US" sz="2200" i="1" dirty="0">
                <a:hlinkClick r:id="rId4"/>
              </a:rPr>
              <a:t>Allow less secure apps</a:t>
            </a:r>
            <a:r>
              <a:rPr lang="en-US" sz="2200" i="1" dirty="0"/>
              <a:t> </a:t>
            </a:r>
            <a:r>
              <a:rPr lang="en-US" sz="2200" dirty="0"/>
              <a:t>to ON.</a:t>
            </a:r>
          </a:p>
          <a:p>
            <a:r>
              <a:rPr lang="en-US" sz="2200" dirty="0"/>
              <a:t>	</a:t>
            </a:r>
            <a:r>
              <a:rPr lang="en-US" sz="2200" i="1" dirty="0"/>
              <a:t>Note: This can make your google account vulnerable to 	other applications. </a:t>
            </a:r>
          </a:p>
          <a:p>
            <a:endParaRPr lang="en-US" sz="2200" dirty="0"/>
          </a:p>
        </p:txBody>
      </p:sp>
    </p:spTree>
    <p:custDataLst>
      <p:tags r:id="rId1"/>
    </p:custDataLst>
    <p:extLst>
      <p:ext uri="{BB962C8B-B14F-4D97-AF65-F5344CB8AC3E}">
        <p14:creationId xmlns:p14="http://schemas.microsoft.com/office/powerpoint/2010/main" val="355916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Email Sending using Python</a:t>
            </a:r>
          </a:p>
        </p:txBody>
      </p:sp>
      <p:sp>
        <p:nvSpPr>
          <p:cNvPr id="12" name="Text Placeholder 11"/>
          <p:cNvSpPr>
            <a:spLocks noGrp="1"/>
          </p:cNvSpPr>
          <p:nvPr>
            <p:ph type="body" sz="quarter" idx="13"/>
          </p:nvPr>
        </p:nvSpPr>
        <p:spPr>
          <a:xfrm>
            <a:off x="381000" y="853372"/>
            <a:ext cx="8382000" cy="3928177"/>
          </a:xfrm>
        </p:spPr>
        <p:txBody>
          <a:bodyPr>
            <a:noAutofit/>
          </a:bodyPr>
          <a:lstStyle/>
          <a:p>
            <a:pPr marL="342900" indent="-342900">
              <a:buBlip>
                <a:blip r:embed="rId3"/>
              </a:buBlip>
            </a:pPr>
            <a:r>
              <a:rPr lang="en-US" sz="2200" dirty="0"/>
              <a:t>You can test the email functionality by running a </a:t>
            </a:r>
            <a:r>
              <a:rPr lang="en-US" sz="2200" dirty="0">
                <a:solidFill>
                  <a:srgbClr val="00B0F0"/>
                </a:solidFill>
              </a:rPr>
              <a:t>local SMTP debugging server</a:t>
            </a:r>
            <a:r>
              <a:rPr lang="en-US" sz="2200" dirty="0"/>
              <a:t>, using the </a:t>
            </a:r>
            <a:r>
              <a:rPr lang="en-US" sz="2200" dirty="0" err="1">
                <a:solidFill>
                  <a:srgbClr val="00B0F0"/>
                </a:solidFill>
              </a:rPr>
              <a:t>smptd</a:t>
            </a:r>
            <a:r>
              <a:rPr lang="en-US" sz="2200" dirty="0"/>
              <a:t> module that comes pre-installed with Python.</a:t>
            </a:r>
          </a:p>
          <a:p>
            <a:pPr marL="342900" indent="-342900">
              <a:buBlip>
                <a:blip r:embed="rId3"/>
              </a:buBlip>
            </a:pPr>
            <a:r>
              <a:rPr lang="en-US" sz="2200" dirty="0"/>
              <a:t>Rather than sending emails to the specified address, it discards them and prints their content to the console.</a:t>
            </a:r>
          </a:p>
          <a:p>
            <a:pPr marL="342900" indent="-342900">
              <a:buBlip>
                <a:blip r:embed="rId3"/>
              </a:buBlip>
            </a:pPr>
            <a:r>
              <a:rPr lang="en-US" sz="2200" dirty="0"/>
              <a:t>Running a local debugging server means we don’t need to deal with encryption of messages or to log in to an email server.</a:t>
            </a:r>
          </a:p>
        </p:txBody>
      </p:sp>
      <p:pic>
        <p:nvPicPr>
          <p:cNvPr id="2" name="Picture 1"/>
          <p:cNvPicPr>
            <a:picLocks noChangeAspect="1"/>
          </p:cNvPicPr>
          <p:nvPr/>
        </p:nvPicPr>
        <p:blipFill>
          <a:blip r:embed="rId4"/>
          <a:stretch>
            <a:fillRect/>
          </a:stretch>
        </p:blipFill>
        <p:spPr>
          <a:xfrm>
            <a:off x="838200" y="3567529"/>
            <a:ext cx="4972050" cy="942975"/>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3" name="TextBox 2"/>
          <p:cNvSpPr txBox="1"/>
          <p:nvPr/>
        </p:nvSpPr>
        <p:spPr>
          <a:xfrm>
            <a:off x="6019800" y="4171950"/>
            <a:ext cx="2590800" cy="338554"/>
          </a:xfrm>
          <a:prstGeom prst="rect">
            <a:avLst/>
          </a:prstGeom>
          <a:noFill/>
        </p:spPr>
        <p:txBody>
          <a:bodyPr wrap="square" rtlCol="0">
            <a:spAutoFit/>
          </a:bodyPr>
          <a:lstStyle/>
          <a:p>
            <a:r>
              <a:rPr lang="en-US" sz="1600" dirty="0">
                <a:solidFill>
                  <a:schemeClr val="bg1"/>
                </a:solidFill>
              </a:rPr>
              <a:t>Note: Ctrl + c to stop </a:t>
            </a:r>
          </a:p>
        </p:txBody>
      </p:sp>
    </p:spTree>
    <p:custDataLst>
      <p:tags r:id="rId1"/>
    </p:custDataLst>
    <p:extLst>
      <p:ext uri="{BB962C8B-B14F-4D97-AF65-F5344CB8AC3E}">
        <p14:creationId xmlns:p14="http://schemas.microsoft.com/office/powerpoint/2010/main" val="387401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Email Sending using Python</a:t>
            </a:r>
          </a:p>
        </p:txBody>
      </p:sp>
      <p:sp>
        <p:nvSpPr>
          <p:cNvPr id="5" name="Text Placeholder 4"/>
          <p:cNvSpPr>
            <a:spLocks noGrp="1"/>
          </p:cNvSpPr>
          <p:nvPr>
            <p:ph type="body" sz="quarter" idx="13"/>
          </p:nvPr>
        </p:nvSpPr>
        <p:spPr>
          <a:xfrm>
            <a:off x="381000" y="853372"/>
            <a:ext cx="8382000" cy="4004377"/>
          </a:xfrm>
        </p:spPr>
        <p:txBody>
          <a:bodyPr>
            <a:normAutofit/>
          </a:bodyPr>
          <a:lstStyle/>
          <a:p>
            <a:pPr fontAlgn="base"/>
            <a:r>
              <a:rPr lang="en-US" dirty="0"/>
              <a:t> </a:t>
            </a:r>
          </a:p>
        </p:txBody>
      </p:sp>
      <p:pic>
        <p:nvPicPr>
          <p:cNvPr id="3" name="Picture 2"/>
          <p:cNvPicPr>
            <a:picLocks noChangeAspect="1"/>
          </p:cNvPicPr>
          <p:nvPr/>
        </p:nvPicPr>
        <p:blipFill>
          <a:blip r:embed="rId3"/>
          <a:stretch>
            <a:fillRect/>
          </a:stretch>
        </p:blipFill>
        <p:spPr>
          <a:xfrm>
            <a:off x="488890" y="693616"/>
            <a:ext cx="3901413" cy="4164134"/>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4526767" y="693616"/>
            <a:ext cx="4236233" cy="3554534"/>
          </a:xfrm>
          <a:prstGeom prst="rect">
            <a:avLst/>
          </a:prstGeom>
          <a:ln>
            <a:noFill/>
          </a:ln>
          <a:effectLst>
            <a:outerShdw blurRad="190500" algn="tl" rotWithShape="0">
              <a:srgbClr val="000000">
                <a:alpha val="70000"/>
              </a:srgbClr>
            </a:outerShdw>
          </a:effectLst>
        </p:spPr>
      </p:pic>
      <p:sp>
        <p:nvSpPr>
          <p:cNvPr id="8" name="TextBox 7"/>
          <p:cNvSpPr txBox="1"/>
          <p:nvPr/>
        </p:nvSpPr>
        <p:spPr>
          <a:xfrm>
            <a:off x="4549120" y="4417432"/>
            <a:ext cx="4213880" cy="461665"/>
          </a:xfrm>
          <a:prstGeom prst="rect">
            <a:avLst/>
          </a:prstGeom>
          <a:noFill/>
        </p:spPr>
        <p:txBody>
          <a:bodyPr wrap="square" rtlCol="0">
            <a:spAutoFit/>
          </a:bodyPr>
          <a:lstStyle/>
          <a:p>
            <a:r>
              <a:rPr lang="en-US" sz="1200" dirty="0">
                <a:solidFill>
                  <a:schemeClr val="bg1"/>
                </a:solidFill>
              </a:rPr>
              <a:t>Note: You need admin privilege in you system to run this program, otherwise [</a:t>
            </a:r>
            <a:r>
              <a:rPr lang="en-US" sz="1200" dirty="0" err="1">
                <a:solidFill>
                  <a:schemeClr val="bg1"/>
                </a:solidFill>
              </a:rPr>
              <a:t>WinError</a:t>
            </a:r>
            <a:r>
              <a:rPr lang="en-US" sz="1200" dirty="0">
                <a:solidFill>
                  <a:schemeClr val="bg1"/>
                </a:solidFill>
              </a:rPr>
              <a:t> 10013] error will occur.</a:t>
            </a:r>
          </a:p>
        </p:txBody>
      </p:sp>
    </p:spTree>
    <p:custDataLst>
      <p:tags r:id="rId1"/>
    </p:custDataLst>
    <p:extLst>
      <p:ext uri="{BB962C8B-B14F-4D97-AF65-F5344CB8AC3E}">
        <p14:creationId xmlns:p14="http://schemas.microsoft.com/office/powerpoint/2010/main" val="22678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Email Sending using Python</a:t>
            </a:r>
          </a:p>
        </p:txBody>
      </p:sp>
      <p:sp>
        <p:nvSpPr>
          <p:cNvPr id="12" name="Text Placeholder 11"/>
          <p:cNvSpPr>
            <a:spLocks noGrp="1"/>
          </p:cNvSpPr>
          <p:nvPr>
            <p:ph type="body" sz="quarter" idx="13"/>
          </p:nvPr>
        </p:nvSpPr>
        <p:spPr>
          <a:xfrm>
            <a:off x="381000" y="853372"/>
            <a:ext cx="8382000" cy="3928177"/>
          </a:xfrm>
        </p:spPr>
        <p:txBody>
          <a:bodyPr>
            <a:noAutofit/>
          </a:bodyPr>
          <a:lstStyle/>
          <a:p>
            <a:pPr marL="342900" indent="-342900">
              <a:buBlip>
                <a:blip r:embed="rId3"/>
              </a:buBlip>
            </a:pPr>
            <a:r>
              <a:rPr lang="en-US" sz="2200" dirty="0"/>
              <a:t>To identify yourself to the server, </a:t>
            </a:r>
            <a:r>
              <a:rPr lang="en-US" sz="2200" i="1" dirty="0"/>
              <a:t>.</a:t>
            </a:r>
            <a:r>
              <a:rPr lang="en-US" sz="2200" i="1" dirty="0" err="1"/>
              <a:t>helo</a:t>
            </a:r>
            <a:r>
              <a:rPr lang="en-US" sz="2200" i="1" dirty="0"/>
              <a:t>() </a:t>
            </a:r>
            <a:r>
              <a:rPr lang="en-US" sz="2200" dirty="0"/>
              <a:t>(SMTP) or </a:t>
            </a:r>
            <a:r>
              <a:rPr lang="en-US" sz="2200" i="1" dirty="0">
                <a:latin typeface="Courier New" panose="02070309020205020404" pitchFamily="49" charset="0"/>
                <a:cs typeface="Courier New" panose="02070309020205020404" pitchFamily="49" charset="0"/>
              </a:rPr>
              <a:t>.</a:t>
            </a:r>
            <a:r>
              <a:rPr lang="en-US" sz="2200" i="1" dirty="0" err="1">
                <a:latin typeface="Courier New" panose="02070309020205020404" pitchFamily="49" charset="0"/>
                <a:cs typeface="Courier New" panose="02070309020205020404" pitchFamily="49" charset="0"/>
              </a:rPr>
              <a:t>ehlo</a:t>
            </a:r>
            <a:r>
              <a:rPr lang="en-US" sz="2200" i="1" dirty="0">
                <a:latin typeface="Courier New" panose="02070309020205020404" pitchFamily="49" charset="0"/>
                <a:cs typeface="Courier New" panose="02070309020205020404" pitchFamily="49" charset="0"/>
              </a:rPr>
              <a:t>() </a:t>
            </a:r>
            <a:r>
              <a:rPr lang="en-US" sz="2200" dirty="0"/>
              <a:t>(ESMTP) should be called after creating an .SMTP() object, and again after </a:t>
            </a:r>
            <a:r>
              <a:rPr lang="en-US" sz="2200" i="1" dirty="0"/>
              <a:t>.</a:t>
            </a:r>
            <a:r>
              <a:rPr lang="en-US" sz="2200" i="1" dirty="0" err="1"/>
              <a:t>starttls</a:t>
            </a:r>
            <a:r>
              <a:rPr lang="en-US" sz="2200" i="1" dirty="0"/>
              <a:t>(). </a:t>
            </a:r>
          </a:p>
          <a:p>
            <a:pPr marL="342900" indent="-342900">
              <a:buBlip>
                <a:blip r:embed="rId3"/>
              </a:buBlip>
            </a:pPr>
            <a:r>
              <a:rPr lang="en-US" sz="2200" dirty="0"/>
              <a:t>This function is implicitly called by .</a:t>
            </a:r>
            <a:r>
              <a:rPr lang="en-US" sz="2200" dirty="0" err="1"/>
              <a:t>starttls</a:t>
            </a:r>
            <a:r>
              <a:rPr lang="en-US" sz="2200" dirty="0"/>
              <a:t>() and .</a:t>
            </a:r>
            <a:r>
              <a:rPr lang="en-US" sz="2200" dirty="0" err="1"/>
              <a:t>sendmail</a:t>
            </a:r>
            <a:r>
              <a:rPr lang="en-US" sz="2200" dirty="0"/>
              <a:t>().</a:t>
            </a:r>
          </a:p>
          <a:p>
            <a:pPr marL="342900" indent="-342900">
              <a:buBlip>
                <a:blip r:embed="rId3"/>
              </a:buBlip>
            </a:pPr>
            <a:r>
              <a:rPr lang="en-US" sz="2200" dirty="0"/>
              <a:t>Comment out the section in the code for encryption of messages or to log in to an email server.</a:t>
            </a:r>
          </a:p>
          <a:p>
            <a:pPr marL="342900" indent="-342900">
              <a:buBlip>
                <a:blip r:embed="rId3"/>
              </a:buBlip>
            </a:pPr>
            <a:r>
              <a:rPr lang="en-US" sz="2200" dirty="0"/>
              <a:t>Change </a:t>
            </a:r>
            <a:r>
              <a:rPr lang="en-US" sz="2200" i="1" dirty="0"/>
              <a:t>HOST</a:t>
            </a:r>
            <a:r>
              <a:rPr lang="en-US" sz="2200" dirty="0"/>
              <a:t> &amp; </a:t>
            </a:r>
            <a:r>
              <a:rPr lang="en-US" sz="2200" i="1" dirty="0"/>
              <a:t>PORT</a:t>
            </a:r>
            <a:r>
              <a:rPr lang="en-US" sz="2200" dirty="0"/>
              <a:t> to</a:t>
            </a:r>
          </a:p>
          <a:p>
            <a:r>
              <a:rPr lang="en-US" sz="2200" dirty="0"/>
              <a:t>     ‘localhost’ &amp; 1025 (where</a:t>
            </a:r>
          </a:p>
          <a:p>
            <a:r>
              <a:rPr lang="en-US" sz="2200" dirty="0"/>
              <a:t>     the SMTP dev server is </a:t>
            </a:r>
          </a:p>
          <a:p>
            <a:r>
              <a:rPr lang="en-US" sz="2200" dirty="0"/>
              <a:t>     running).</a:t>
            </a:r>
          </a:p>
        </p:txBody>
      </p:sp>
      <p:pic>
        <p:nvPicPr>
          <p:cNvPr id="2" name="Picture 1"/>
          <p:cNvPicPr>
            <a:picLocks noChangeAspect="1"/>
          </p:cNvPicPr>
          <p:nvPr/>
        </p:nvPicPr>
        <p:blipFill>
          <a:blip r:embed="rId4"/>
          <a:stretch>
            <a:fillRect/>
          </a:stretch>
        </p:blipFill>
        <p:spPr>
          <a:xfrm>
            <a:off x="4568170" y="3344121"/>
            <a:ext cx="3962400" cy="1408853"/>
          </a:xfrm>
          <a:prstGeom prst="rect">
            <a:avLst/>
          </a:prstGeom>
          <a:ln>
            <a:noFill/>
          </a:ln>
          <a:effectLst>
            <a:outerShdw blurRad="50800" dist="38100" dir="18900000" algn="bl" rotWithShape="0">
              <a:prstClr val="black">
                <a:alpha val="40000"/>
              </a:prstClr>
            </a:outerShdw>
            <a:softEdge rad="112500"/>
          </a:effectLst>
        </p:spPr>
      </p:pic>
    </p:spTree>
    <p:custDataLst>
      <p:tags r:id="rId1"/>
    </p:custDataLst>
    <p:extLst>
      <p:ext uri="{BB962C8B-B14F-4D97-AF65-F5344CB8AC3E}">
        <p14:creationId xmlns:p14="http://schemas.microsoft.com/office/powerpoint/2010/main" val="254594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Email Sending using Python</a:t>
            </a:r>
          </a:p>
        </p:txBody>
      </p:sp>
      <p:sp>
        <p:nvSpPr>
          <p:cNvPr id="12" name="Text Placeholder 11"/>
          <p:cNvSpPr>
            <a:spLocks noGrp="1"/>
          </p:cNvSpPr>
          <p:nvPr>
            <p:ph type="body" sz="quarter" idx="13"/>
          </p:nvPr>
        </p:nvSpPr>
        <p:spPr>
          <a:xfrm>
            <a:off x="381000" y="853372"/>
            <a:ext cx="8382000" cy="3928177"/>
          </a:xfrm>
        </p:spPr>
        <p:txBody>
          <a:bodyPr>
            <a:noAutofit/>
          </a:bodyPr>
          <a:lstStyle/>
          <a:p>
            <a:r>
              <a:rPr lang="en-US" sz="2200" dirty="0"/>
              <a:t> </a:t>
            </a:r>
          </a:p>
        </p:txBody>
      </p:sp>
      <p:pic>
        <p:nvPicPr>
          <p:cNvPr id="3" name="Picture 2"/>
          <p:cNvPicPr>
            <a:picLocks noChangeAspect="1"/>
          </p:cNvPicPr>
          <p:nvPr/>
        </p:nvPicPr>
        <p:blipFill>
          <a:blip r:embed="rId4"/>
          <a:stretch>
            <a:fillRect/>
          </a:stretch>
        </p:blipFill>
        <p:spPr>
          <a:xfrm>
            <a:off x="533400" y="853372"/>
            <a:ext cx="6938962" cy="2727289"/>
          </a:xfrm>
          <a:prstGeom prst="rect">
            <a:avLst/>
          </a:prstGeom>
          <a:ln>
            <a:noFill/>
          </a:ln>
          <a:effectLst>
            <a:outerShdw blurRad="190500" algn="tl" rotWithShape="0">
              <a:srgbClr val="000000">
                <a:alpha val="70000"/>
              </a:srgbClr>
            </a:outerShdw>
            <a:reflection blurRad="6350" stA="52000" endA="300" endPos="35000" dir="5400000" sy="-100000" algn="bl" rotWithShape="0"/>
          </a:effectLst>
        </p:spPr>
      </p:pic>
      <p:sp>
        <p:nvSpPr>
          <p:cNvPr id="5" name="TextBox 4"/>
          <p:cNvSpPr txBox="1"/>
          <p:nvPr/>
        </p:nvSpPr>
        <p:spPr>
          <a:xfrm>
            <a:off x="453370" y="4019550"/>
            <a:ext cx="8229600" cy="738664"/>
          </a:xfrm>
          <a:prstGeom prst="rect">
            <a:avLst/>
          </a:prstGeom>
          <a:noFill/>
        </p:spPr>
        <p:txBody>
          <a:bodyPr wrap="square" rtlCol="0">
            <a:spAutoFit/>
          </a:bodyPr>
          <a:lstStyle/>
          <a:p>
            <a:r>
              <a:rPr lang="en-US" sz="1400" dirty="0">
                <a:solidFill>
                  <a:schemeClr val="bg1"/>
                </a:solidFill>
              </a:rPr>
              <a:t>The advantage of this utility is that, we tested our code but no mail was sent to the recipient. The mail sent from the script was discarded and the output is shown here.</a:t>
            </a:r>
          </a:p>
          <a:p>
            <a:r>
              <a:rPr lang="en-US" sz="1400" dirty="0">
                <a:solidFill>
                  <a:schemeClr val="bg1"/>
                </a:solidFill>
              </a:rPr>
              <a:t>The output is nothing but the complete email message.</a:t>
            </a:r>
          </a:p>
        </p:txBody>
      </p:sp>
      <p:sp>
        <p:nvSpPr>
          <p:cNvPr id="8" name="Rectangle 7"/>
          <p:cNvSpPr/>
          <p:nvPr/>
        </p:nvSpPr>
        <p:spPr>
          <a:xfrm>
            <a:off x="7826369" y="703140"/>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451809526"/>
              </p:ext>
            </p:extLst>
          </p:nvPr>
        </p:nvGraphicFramePr>
        <p:xfrm>
          <a:off x="7768570" y="853372"/>
          <a:ext cx="914400" cy="771525"/>
        </p:xfrm>
        <a:graphic>
          <a:graphicData uri="http://schemas.openxmlformats.org/presentationml/2006/ole">
            <mc:AlternateContent xmlns:mc="http://schemas.openxmlformats.org/markup-compatibility/2006">
              <mc:Choice xmlns:v="urn:schemas-microsoft-com:vml" Requires="v">
                <p:oleObj spid="_x0000_s2165"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7768570" y="853372"/>
                        <a:ext cx="914400" cy="7715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1431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114552"/>
            <a:ext cx="9133114" cy="1077218"/>
          </a:xfrm>
        </p:spPr>
        <p:txBody>
          <a:bodyPr/>
          <a:lstStyle/>
          <a:p>
            <a:r>
              <a:rPr lang="en-US" dirty="0"/>
              <a:t>Parsing XML using Python</a:t>
            </a:r>
          </a:p>
          <a:p>
            <a:endParaRPr lang="en-US" dirty="0"/>
          </a:p>
        </p:txBody>
      </p:sp>
    </p:spTree>
    <p:custDataLst>
      <p:tags r:id="rId1"/>
    </p:custDataLst>
    <p:extLst>
      <p:ext uri="{BB962C8B-B14F-4D97-AF65-F5344CB8AC3E}">
        <p14:creationId xmlns:p14="http://schemas.microsoft.com/office/powerpoint/2010/main" val="116118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81000" y="853372"/>
            <a:ext cx="8382000" cy="3928177"/>
          </a:xfrm>
        </p:spPr>
        <p:txBody>
          <a:bodyPr>
            <a:noAutofit/>
          </a:bodyPr>
          <a:lstStyle/>
          <a:p>
            <a:pPr marL="342900" indent="-342900">
              <a:buBlip>
                <a:blip r:embed="rId3"/>
              </a:buBlip>
            </a:pPr>
            <a:r>
              <a:rPr lang="en-US" sz="2000" dirty="0">
                <a:latin typeface="Arial" panose="020B0604020202020204" pitchFamily="34" charset="0"/>
                <a:cs typeface="Arial" panose="020B0604020202020204" pitchFamily="34" charset="0"/>
              </a:rPr>
              <a:t>XML (</a:t>
            </a:r>
            <a:r>
              <a:rPr lang="en-US" sz="2000" dirty="0" err="1">
                <a:latin typeface="Arial" panose="020B0604020202020204" pitchFamily="34" charset="0"/>
                <a:cs typeface="Arial" panose="020B0604020202020204" pitchFamily="34" charset="0"/>
              </a:rPr>
              <a:t>E</a:t>
            </a:r>
            <a:r>
              <a:rPr lang="en-US" sz="2000" dirty="0" err="1">
                <a:solidFill>
                  <a:srgbClr val="00B0F0"/>
                </a:solidFill>
                <a:latin typeface="Arial" panose="020B0604020202020204" pitchFamily="34" charset="0"/>
                <a:cs typeface="Arial" panose="020B0604020202020204" pitchFamily="34" charset="0"/>
              </a:rPr>
              <a:t>X</a:t>
            </a:r>
            <a:r>
              <a:rPr lang="en-US" sz="2000" dirty="0" err="1">
                <a:latin typeface="Arial" panose="020B0604020202020204" pitchFamily="34" charset="0"/>
                <a:cs typeface="Arial" panose="020B0604020202020204" pitchFamily="34" charset="0"/>
              </a:rPr>
              <a:t>tensible</a:t>
            </a:r>
            <a:r>
              <a:rPr lang="en-US" sz="2000" dirty="0">
                <a:latin typeface="Arial" panose="020B0604020202020204" pitchFamily="34" charset="0"/>
                <a:cs typeface="Arial" panose="020B0604020202020204" pitchFamily="34" charset="0"/>
              </a:rPr>
              <a:t> </a:t>
            </a:r>
            <a:r>
              <a:rPr lang="en-US" sz="2000" dirty="0">
                <a:solidFill>
                  <a:srgbClr val="00B0F0"/>
                </a:solidFill>
                <a:latin typeface="Arial" panose="020B0604020202020204" pitchFamily="34" charset="0"/>
                <a:cs typeface="Arial" panose="020B0604020202020204" pitchFamily="34" charset="0"/>
              </a:rPr>
              <a:t>M</a:t>
            </a:r>
            <a:r>
              <a:rPr lang="en-US" sz="2000" dirty="0">
                <a:latin typeface="Arial" panose="020B0604020202020204" pitchFamily="34" charset="0"/>
                <a:cs typeface="Arial" panose="020B0604020202020204" pitchFamily="34" charset="0"/>
              </a:rPr>
              <a:t>arkup </a:t>
            </a:r>
            <a:r>
              <a:rPr lang="en-US" sz="2000" dirty="0">
                <a:solidFill>
                  <a:srgbClr val="00B0F0"/>
                </a:solidFill>
                <a:latin typeface="Arial" panose="020B0604020202020204" pitchFamily="34" charset="0"/>
                <a:cs typeface="Arial" panose="020B0604020202020204" pitchFamily="34" charset="0"/>
              </a:rPr>
              <a:t>L</a:t>
            </a:r>
            <a:r>
              <a:rPr lang="en-US" sz="2000" dirty="0">
                <a:latin typeface="Arial" panose="020B0604020202020204" pitchFamily="34" charset="0"/>
                <a:cs typeface="Arial" panose="020B0604020202020204" pitchFamily="34" charset="0"/>
              </a:rPr>
              <a:t>anguage) is a portable, open source language that allows programmers to develop applications that can be read by other applications, regardless of operating system and/or developmental language.</a:t>
            </a:r>
          </a:p>
          <a:p>
            <a:pPr marL="342900" indent="-342900">
              <a:buBlip>
                <a:blip r:embed="rId3"/>
              </a:buBlip>
            </a:pPr>
            <a:r>
              <a:rPr lang="en-US" sz="2000" dirty="0">
                <a:latin typeface="Arial" panose="020B0604020202020204" pitchFamily="34" charset="0"/>
                <a:cs typeface="Arial" panose="020B0604020202020204" pitchFamily="34" charset="0"/>
              </a:rPr>
              <a:t>XML is a </a:t>
            </a:r>
            <a:r>
              <a:rPr lang="en-US" sz="2000" dirty="0">
                <a:solidFill>
                  <a:srgbClr val="00B0F0"/>
                </a:solidFill>
                <a:latin typeface="Arial" panose="020B0604020202020204" pitchFamily="34" charset="0"/>
                <a:cs typeface="Arial" panose="020B0604020202020204" pitchFamily="34" charset="0"/>
              </a:rPr>
              <a:t>markup</a:t>
            </a:r>
            <a:r>
              <a:rPr lang="en-US" sz="2000" dirty="0">
                <a:latin typeface="Arial" panose="020B0604020202020204" pitchFamily="34" charset="0"/>
                <a:cs typeface="Arial" panose="020B0604020202020204" pitchFamily="34" charset="0"/>
              </a:rPr>
              <a:t> language much like HTML. This is recommended by the World Wide Web Consortium and available as an open standard.</a:t>
            </a:r>
          </a:p>
          <a:p>
            <a:pPr marL="342900" indent="-342900">
              <a:buBlip>
                <a:blip r:embed="rId3"/>
              </a:buBlip>
            </a:pPr>
            <a:r>
              <a:rPr lang="en-US" sz="2000" dirty="0">
                <a:latin typeface="Arial" panose="020B0604020202020204" pitchFamily="34" charset="0"/>
                <a:cs typeface="Arial" panose="020B0604020202020204" pitchFamily="34" charset="0"/>
              </a:rPr>
              <a:t>XML is extremely useful for keeping track of small to medium amounts of data without requiring a SQL-based backbone.</a:t>
            </a:r>
          </a:p>
          <a:p>
            <a:pPr marL="342900" indent="-342900">
              <a:buBlip>
                <a:blip r:embed="rId3"/>
              </a:buBlip>
            </a:pPr>
            <a:r>
              <a:rPr lang="en-US" sz="2000" dirty="0">
                <a:latin typeface="Arial" panose="020B0604020202020204" pitchFamily="34" charset="0"/>
                <a:cs typeface="Arial" panose="020B0604020202020204" pitchFamily="34" charset="0"/>
              </a:rPr>
              <a:t>It is mainly used in webpages, where the data has a specific structure and is understood dynamically by the XML framework.</a:t>
            </a:r>
          </a:p>
          <a:p>
            <a:pPr marL="342900" indent="-342900">
              <a:buBlip>
                <a:blip r:embed="rId3"/>
              </a:buBlip>
            </a:pPr>
            <a:r>
              <a:rPr lang="en-US" sz="2000" dirty="0"/>
              <a:t>XML creates a tree-like structure that is easy to interpret and supports a hierarchy. </a:t>
            </a:r>
          </a:p>
        </p:txBody>
      </p:sp>
    </p:spTree>
    <p:custDataLst>
      <p:tags r:id="rId1"/>
    </p:custDataLst>
    <p:extLst>
      <p:ext uri="{BB962C8B-B14F-4D97-AF65-F5344CB8AC3E}">
        <p14:creationId xmlns:p14="http://schemas.microsoft.com/office/powerpoint/2010/main" val="41261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81000" y="853372"/>
            <a:ext cx="5122100" cy="4080578"/>
          </a:xfrm>
        </p:spPr>
        <p:txBody>
          <a:bodyPr>
            <a:noAutofit/>
          </a:bodyPr>
          <a:lstStyle/>
          <a:p>
            <a:pPr marL="342900" indent="-342900">
              <a:buBlip>
                <a:blip r:embed="rId3"/>
              </a:buBlip>
            </a:pPr>
            <a:r>
              <a:rPr lang="en-US" sz="1600" dirty="0"/>
              <a:t>Whenever a page follows XML, it is called an </a:t>
            </a:r>
            <a:r>
              <a:rPr lang="en-US" sz="1600" dirty="0">
                <a:solidFill>
                  <a:srgbClr val="00B0F0"/>
                </a:solidFill>
              </a:rPr>
              <a:t>XML document</a:t>
            </a:r>
            <a:r>
              <a:rPr lang="en-US" sz="1600" dirty="0"/>
              <a:t>.</a:t>
            </a:r>
          </a:p>
          <a:p>
            <a:pPr marL="342900" indent="-342900">
              <a:buBlip>
                <a:blip r:embed="rId3"/>
              </a:buBlip>
            </a:pPr>
            <a:r>
              <a:rPr lang="en-US" sz="1600" dirty="0">
                <a:cs typeface="Arial" panose="020B0604020202020204" pitchFamily="34" charset="0"/>
              </a:rPr>
              <a:t>XML documents have sections, called </a:t>
            </a:r>
            <a:r>
              <a:rPr lang="en-US" sz="1600" dirty="0">
                <a:solidFill>
                  <a:srgbClr val="00B0F0"/>
                </a:solidFill>
                <a:cs typeface="Arial" panose="020B0604020202020204" pitchFamily="34" charset="0"/>
              </a:rPr>
              <a:t>elements</a:t>
            </a:r>
            <a:r>
              <a:rPr lang="en-US" sz="1600" dirty="0">
                <a:cs typeface="Arial" panose="020B0604020202020204" pitchFamily="34" charset="0"/>
              </a:rPr>
              <a:t>, defined by a beginning and an ending tag. A </a:t>
            </a:r>
            <a:r>
              <a:rPr lang="en-US" sz="1600" dirty="0">
                <a:solidFill>
                  <a:srgbClr val="00B0F0"/>
                </a:solidFill>
                <a:cs typeface="Arial" panose="020B0604020202020204" pitchFamily="34" charset="0"/>
              </a:rPr>
              <a:t>tag</a:t>
            </a:r>
            <a:r>
              <a:rPr lang="en-US" sz="1600" dirty="0">
                <a:cs typeface="Arial" panose="020B0604020202020204" pitchFamily="34" charset="0"/>
              </a:rPr>
              <a:t> is a markup construct that begins with </a:t>
            </a:r>
            <a:r>
              <a:rPr lang="en-US" sz="1600" dirty="0">
                <a:solidFill>
                  <a:srgbClr val="00B0F0"/>
                </a:solidFill>
                <a:cs typeface="Arial" panose="020B0604020202020204" pitchFamily="34" charset="0"/>
              </a:rPr>
              <a:t>&lt;</a:t>
            </a:r>
            <a:r>
              <a:rPr lang="en-US" sz="1600" dirty="0">
                <a:cs typeface="Arial" panose="020B0604020202020204" pitchFamily="34" charset="0"/>
              </a:rPr>
              <a:t> and ends with </a:t>
            </a:r>
            <a:r>
              <a:rPr lang="en-US" sz="1600" dirty="0">
                <a:solidFill>
                  <a:srgbClr val="00B0F0"/>
                </a:solidFill>
                <a:cs typeface="Arial" panose="020B0604020202020204" pitchFamily="34" charset="0"/>
              </a:rPr>
              <a:t>&gt;</a:t>
            </a:r>
            <a:r>
              <a:rPr lang="en-US" sz="1600" dirty="0">
                <a:cs typeface="Arial" panose="020B0604020202020204" pitchFamily="34" charset="0"/>
              </a:rPr>
              <a:t>. The characters between the start-tag and end-tag, if there are any, are the </a:t>
            </a:r>
            <a:r>
              <a:rPr lang="en-US" sz="1600" dirty="0">
                <a:solidFill>
                  <a:srgbClr val="00B0F0"/>
                </a:solidFill>
                <a:cs typeface="Arial" panose="020B0604020202020204" pitchFamily="34" charset="0"/>
              </a:rPr>
              <a:t>element’s content</a:t>
            </a:r>
            <a:r>
              <a:rPr lang="en-US" sz="1600" dirty="0">
                <a:cs typeface="Arial" panose="020B0604020202020204" pitchFamily="34" charset="0"/>
              </a:rPr>
              <a:t>. Elements can contain markup, including other elements, which are called ‘</a:t>
            </a:r>
            <a:r>
              <a:rPr lang="en-US" sz="1600" dirty="0">
                <a:solidFill>
                  <a:srgbClr val="00B0F0"/>
                </a:solidFill>
                <a:cs typeface="Arial" panose="020B0604020202020204" pitchFamily="34" charset="0"/>
              </a:rPr>
              <a:t>child elements</a:t>
            </a:r>
            <a:r>
              <a:rPr lang="en-US" sz="1600" dirty="0">
                <a:cs typeface="Arial" panose="020B0604020202020204" pitchFamily="34" charset="0"/>
              </a:rPr>
              <a:t>’.</a:t>
            </a:r>
          </a:p>
          <a:p>
            <a:pPr marL="342900" indent="-342900">
              <a:buBlip>
                <a:blip r:embed="rId3"/>
              </a:buBlip>
            </a:pPr>
            <a:r>
              <a:rPr lang="en-US" sz="1600" dirty="0">
                <a:cs typeface="Arial" panose="020B0604020202020204" pitchFamily="34" charset="0"/>
              </a:rPr>
              <a:t>The top-level element is called the </a:t>
            </a:r>
            <a:r>
              <a:rPr lang="en-US" sz="1600" dirty="0">
                <a:solidFill>
                  <a:srgbClr val="00B0F0"/>
                </a:solidFill>
                <a:cs typeface="Arial" panose="020B0604020202020204" pitchFamily="34" charset="0"/>
              </a:rPr>
              <a:t>root</a:t>
            </a:r>
            <a:r>
              <a:rPr lang="en-US" sz="1600" dirty="0">
                <a:cs typeface="Arial" panose="020B0604020202020204" pitchFamily="34" charset="0"/>
              </a:rPr>
              <a:t>, which contains all other elements.</a:t>
            </a:r>
          </a:p>
          <a:p>
            <a:pPr marL="342900" indent="-342900">
              <a:buBlip>
                <a:blip r:embed="rId3"/>
              </a:buBlip>
            </a:pPr>
            <a:r>
              <a:rPr lang="en-US" sz="1600" dirty="0">
                <a:solidFill>
                  <a:srgbClr val="00B0F0"/>
                </a:solidFill>
                <a:cs typeface="Arial" panose="020B0604020202020204" pitchFamily="34" charset="0"/>
              </a:rPr>
              <a:t>Attributes</a:t>
            </a:r>
            <a:r>
              <a:rPr lang="en-US" sz="1600" dirty="0">
                <a:cs typeface="Arial" panose="020B0604020202020204" pitchFamily="34" charset="0"/>
              </a:rPr>
              <a:t> are name–value pair that exist within a start-tag or empty-element tag. An XML attribute can only have a single value and each attribute can appear at most once on each element.</a:t>
            </a:r>
          </a:p>
        </p:txBody>
      </p:sp>
      <p:pic>
        <p:nvPicPr>
          <p:cNvPr id="2" name="Picture 1"/>
          <p:cNvPicPr>
            <a:picLocks noChangeAspect="1"/>
          </p:cNvPicPr>
          <p:nvPr/>
        </p:nvPicPr>
        <p:blipFill>
          <a:blip r:embed="rId4"/>
          <a:stretch>
            <a:fillRect/>
          </a:stretch>
        </p:blipFill>
        <p:spPr>
          <a:xfrm>
            <a:off x="5503106" y="885941"/>
            <a:ext cx="3259897" cy="3632650"/>
          </a:xfrm>
          <a:prstGeom prst="rect">
            <a:avLst/>
          </a:prstGeom>
          <a:ln>
            <a:noFill/>
          </a:ln>
          <a:effectLst>
            <a:outerShdw blurRad="190500" algn="tl" rotWithShape="0">
              <a:srgbClr val="000000">
                <a:alpha val="70000"/>
              </a:srgbClr>
            </a:outerShdw>
          </a:effectLst>
        </p:spPr>
      </p:pic>
      <p:sp>
        <p:nvSpPr>
          <p:cNvPr id="5" name="TextBox 4"/>
          <p:cNvSpPr txBox="1"/>
          <p:nvPr/>
        </p:nvSpPr>
        <p:spPr>
          <a:xfrm>
            <a:off x="6469892" y="4551160"/>
            <a:ext cx="1326323" cy="261610"/>
          </a:xfrm>
          <a:prstGeom prst="rect">
            <a:avLst/>
          </a:prstGeom>
          <a:noFill/>
        </p:spPr>
        <p:txBody>
          <a:bodyPr wrap="square" rtlCol="0">
            <a:spAutoFit/>
          </a:bodyPr>
          <a:lstStyle/>
          <a:p>
            <a:r>
              <a:rPr lang="en-US" sz="1050" dirty="0">
                <a:solidFill>
                  <a:schemeClr val="accent6"/>
                </a:solidFill>
              </a:rPr>
              <a:t>XML Document</a:t>
            </a:r>
          </a:p>
        </p:txBody>
      </p:sp>
    </p:spTree>
    <p:custDataLst>
      <p:tags r:id="rId1"/>
    </p:custDataLst>
    <p:extLst>
      <p:ext uri="{BB962C8B-B14F-4D97-AF65-F5344CB8AC3E}">
        <p14:creationId xmlns:p14="http://schemas.microsoft.com/office/powerpoint/2010/main" val="139463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Zen of Python</a:t>
            </a:r>
          </a:p>
        </p:txBody>
      </p:sp>
      <p:sp>
        <p:nvSpPr>
          <p:cNvPr id="6" name="Text Placeholder 5"/>
          <p:cNvSpPr>
            <a:spLocks noGrp="1"/>
          </p:cNvSpPr>
          <p:nvPr>
            <p:ph type="body" sz="quarter" idx="13"/>
          </p:nvPr>
        </p:nvSpPr>
        <p:spPr/>
        <p:txBody>
          <a:bodyPr>
            <a:normAutofit/>
          </a:bodyPr>
          <a:lstStyle/>
          <a:p>
            <a:pPr algn="r"/>
            <a:r>
              <a:rPr lang="en-US" sz="2600" i="1" dirty="0">
                <a:solidFill>
                  <a:schemeClr val="accent6"/>
                </a:solidFill>
              </a:rPr>
              <a:t>“Errors should never pass silently, unless explicitly silenced.”</a:t>
            </a:r>
          </a:p>
          <a:p>
            <a:pPr algn="r"/>
            <a:r>
              <a:rPr lang="en-US" sz="1400" i="1" dirty="0"/>
              <a:t>- The Zen of Python (by Tim Peters)</a:t>
            </a:r>
          </a:p>
        </p:txBody>
      </p:sp>
      <p:pic>
        <p:nvPicPr>
          <p:cNvPr id="2" name="Picture 1"/>
          <p:cNvPicPr>
            <a:picLocks noChangeAspect="1"/>
          </p:cNvPicPr>
          <p:nvPr/>
        </p:nvPicPr>
        <p:blipFill>
          <a:blip r:embed="rId3"/>
          <a:stretch>
            <a:fillRect/>
          </a:stretch>
        </p:blipFill>
        <p:spPr>
          <a:xfrm>
            <a:off x="762000" y="1657350"/>
            <a:ext cx="4038600" cy="2220485"/>
          </a:xfrm>
          <a:prstGeom prst="snip2DiagRect">
            <a:avLst/>
          </a:prstGeom>
          <a:solidFill>
            <a:srgbClr val="FFFFFF">
              <a:shade val="85000"/>
            </a:srgbClr>
          </a:solidFill>
          <a:ln w="88900" cap="sq">
            <a:solidFill>
              <a:srgbClr val="FFFFFF"/>
            </a:solidFill>
            <a:miter lim="800000"/>
          </a:ln>
          <a:effectLst>
            <a:glow rad="101600">
              <a:schemeClr val="accent1">
                <a:satMod val="175000"/>
                <a:alpha val="40000"/>
              </a:schemeClr>
            </a:glow>
            <a:outerShdw blurRad="50800" dist="38100" dir="18900000" algn="bl" rotWithShape="0">
              <a:prstClr val="black">
                <a:alpha val="40000"/>
              </a:prst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332356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80999" y="853372"/>
            <a:ext cx="8382003" cy="3928178"/>
          </a:xfrm>
        </p:spPr>
        <p:txBody>
          <a:bodyPr>
            <a:noAutofit/>
          </a:bodyPr>
          <a:lstStyle/>
          <a:p>
            <a:pPr marL="342900" indent="-342900">
              <a:buBlip>
                <a:blip r:embed="rId3"/>
              </a:buBlip>
            </a:pPr>
            <a:r>
              <a:rPr lang="en-US" sz="2400" dirty="0"/>
              <a:t>The XML </a:t>
            </a:r>
            <a:r>
              <a:rPr lang="en-US" sz="2400" dirty="0">
                <a:solidFill>
                  <a:srgbClr val="00B0F0"/>
                </a:solidFill>
              </a:rPr>
              <a:t>tree</a:t>
            </a:r>
            <a:r>
              <a:rPr lang="en-US" sz="2400" dirty="0"/>
              <a:t> structure makes navigation, modification, and removal relatively simple programmatically. Python has a built in library, </a:t>
            </a:r>
            <a:r>
              <a:rPr lang="en-US" sz="2400" dirty="0" err="1">
                <a:solidFill>
                  <a:srgbClr val="00B0F0"/>
                </a:solidFill>
              </a:rPr>
              <a:t>ElementTree</a:t>
            </a:r>
            <a:r>
              <a:rPr lang="en-US" sz="2400" dirty="0"/>
              <a:t>, that has functions to read and manipulate XMLs.</a:t>
            </a:r>
          </a:p>
          <a:p>
            <a:endParaRPr lang="en-US" sz="12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import </a:t>
            </a:r>
            <a:r>
              <a:rPr lang="en-US" sz="1800" dirty="0" err="1">
                <a:solidFill>
                  <a:srgbClr val="00B050"/>
                </a:solidFill>
                <a:latin typeface="Courier New" panose="02070309020205020404" pitchFamily="49" charset="0"/>
                <a:cs typeface="Courier New" panose="02070309020205020404" pitchFamily="49" charset="0"/>
              </a:rPr>
              <a:t>xml.etree.ElementTree</a:t>
            </a:r>
            <a:r>
              <a:rPr lang="en-US" sz="1800" dirty="0">
                <a:latin typeface="Courier New" panose="02070309020205020404" pitchFamily="49" charset="0"/>
                <a:cs typeface="Courier New" panose="02070309020205020404" pitchFamily="49" charset="0"/>
              </a:rPr>
              <a:t> as ET</a:t>
            </a:r>
          </a:p>
          <a:p>
            <a:r>
              <a:rPr lang="en-US" sz="1800" dirty="0">
                <a:latin typeface="Courier New" panose="02070309020205020404" pitchFamily="49" charset="0"/>
                <a:cs typeface="Courier New" panose="02070309020205020404" pitchFamily="49" charset="0"/>
              </a:rPr>
              <a:t>	tree </a:t>
            </a:r>
            <a:r>
              <a:rPr lang="en-US" sz="1800" dirty="0">
                <a:solidFill>
                  <a:srgbClr val="00B0F0"/>
                </a:solidFill>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ET.</a:t>
            </a:r>
            <a:r>
              <a:rPr lang="en-US" sz="1800" dirty="0">
                <a:solidFill>
                  <a:srgbClr val="00B050"/>
                </a:solidFill>
                <a:latin typeface="Courier New" panose="02070309020205020404" pitchFamily="49" charset="0"/>
                <a:cs typeface="Courier New" panose="02070309020205020404" pitchFamily="49" charset="0"/>
              </a:rPr>
              <a:t>parse</a:t>
            </a:r>
            <a:r>
              <a:rPr lang="en-US" sz="1800" dirty="0">
                <a:solidFill>
                  <a:srgbClr val="00B0F0"/>
                </a:solidFill>
                <a:latin typeface="Courier New" panose="02070309020205020404" pitchFamily="49" charset="0"/>
                <a:cs typeface="Courier New" panose="02070309020205020404" pitchFamily="49" charset="0"/>
              </a:rPr>
              <a:t>(</a:t>
            </a:r>
            <a:r>
              <a:rPr lang="en-US" sz="1800" i="1" dirty="0">
                <a:latin typeface="Courier New" panose="02070309020205020404" pitchFamily="49" charset="0"/>
                <a:cs typeface="Courier New" panose="02070309020205020404" pitchFamily="49" charset="0"/>
              </a:rPr>
              <a:t>&lt;XML Document&gt;</a:t>
            </a:r>
            <a:r>
              <a:rPr lang="en-US" sz="1800" dirty="0">
                <a:solidFill>
                  <a:srgbClr val="00B0F0"/>
                </a:solidFill>
                <a:latin typeface="Courier New" panose="02070309020205020404" pitchFamily="49" charset="0"/>
                <a:cs typeface="Courier New" panose="02070309020205020404" pitchFamily="49" charset="0"/>
              </a:rPr>
              <a:t>)</a:t>
            </a:r>
          </a:p>
          <a:p>
            <a:r>
              <a:rPr lang="en-US" sz="1800" dirty="0">
                <a:solidFill>
                  <a:srgbClr val="00B0F0"/>
                </a:solidFill>
                <a:latin typeface="Courier New" panose="02070309020205020404" pitchFamily="49" charset="0"/>
                <a:cs typeface="Courier New" panose="02070309020205020404" pitchFamily="49" charset="0"/>
              </a:rPr>
              <a:t>	</a:t>
            </a:r>
            <a:r>
              <a:rPr lang="en-US" sz="1800" dirty="0">
                <a:solidFill>
                  <a:schemeClr val="bg1"/>
                </a:solidFill>
                <a:latin typeface="Courier New" panose="02070309020205020404" pitchFamily="49" charset="0"/>
                <a:cs typeface="Courier New" panose="02070309020205020404" pitchFamily="49" charset="0"/>
              </a:rPr>
              <a:t>ro</a:t>
            </a:r>
            <a:r>
              <a:rPr lang="en-US" sz="1800" dirty="0">
                <a:latin typeface="Courier New" panose="02070309020205020404" pitchFamily="49" charset="0"/>
                <a:cs typeface="Courier New" panose="02070309020205020404" pitchFamily="49" charset="0"/>
              </a:rPr>
              <a:t>ot</a:t>
            </a:r>
            <a:r>
              <a:rPr lang="en-US" sz="1800" dirty="0">
                <a:solidFill>
                  <a:srgbClr val="00B0F0"/>
                </a:solidFill>
                <a:latin typeface="Courier New" panose="02070309020205020404" pitchFamily="49" charset="0"/>
                <a:cs typeface="Courier New" panose="02070309020205020404" pitchFamily="49" charset="0"/>
              </a:rPr>
              <a:t> = </a:t>
            </a:r>
            <a:r>
              <a:rPr lang="en-US" sz="1800" dirty="0" err="1">
                <a:solidFill>
                  <a:schemeClr val="bg1"/>
                </a:solidFill>
                <a:latin typeface="Courier New" panose="02070309020205020404" pitchFamily="49" charset="0"/>
                <a:cs typeface="Courier New" panose="02070309020205020404" pitchFamily="49" charset="0"/>
              </a:rPr>
              <a:t>tree.</a:t>
            </a:r>
            <a:r>
              <a:rPr lang="en-US" sz="1800" dirty="0" err="1">
                <a:solidFill>
                  <a:srgbClr val="00B050"/>
                </a:solidFill>
                <a:latin typeface="Courier New" panose="02070309020205020404" pitchFamily="49" charset="0"/>
                <a:cs typeface="Courier New" panose="02070309020205020404" pitchFamily="49" charset="0"/>
              </a:rPr>
              <a:t>getroot</a:t>
            </a:r>
            <a:r>
              <a:rPr lang="en-US" sz="1800" dirty="0">
                <a:solidFill>
                  <a:srgbClr val="00B0F0"/>
                </a:solidFill>
                <a:latin typeface="Courier New" panose="02070309020205020404" pitchFamily="49" charset="0"/>
                <a:cs typeface="Courier New" panose="02070309020205020404" pitchFamily="49" charset="0"/>
              </a:rPr>
              <a:t>()</a:t>
            </a:r>
            <a:endParaRPr lang="en-US" sz="1800" dirty="0">
              <a:solidFill>
                <a:srgbClr val="00B0F0"/>
              </a:solidFill>
              <a:cs typeface="Courier New" panose="02070309020205020404" pitchFamily="49" charset="0"/>
            </a:endParaRPr>
          </a:p>
          <a:p>
            <a:r>
              <a:rPr lang="en-US" sz="1800" dirty="0">
                <a:solidFill>
                  <a:srgbClr val="00B0F0"/>
                </a:solidFill>
                <a:cs typeface="Courier New" panose="02070309020205020404" pitchFamily="49" charset="0"/>
              </a:rPr>
              <a:t>	</a:t>
            </a:r>
            <a:r>
              <a:rPr lang="en-US" sz="1800" dirty="0">
                <a:latin typeface="Courier New" panose="02070309020205020404" pitchFamily="49" charset="0"/>
                <a:cs typeface="Courier New" panose="02070309020205020404" pitchFamily="49" charset="0"/>
              </a:rPr>
              <a:t>root </a:t>
            </a:r>
            <a:r>
              <a:rPr lang="en-US" sz="1800" dirty="0">
                <a:solidFill>
                  <a:srgbClr val="00B0F0"/>
                </a:solidFill>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ET.</a:t>
            </a:r>
            <a:r>
              <a:rPr lang="en-US" sz="1800" dirty="0" err="1">
                <a:solidFill>
                  <a:srgbClr val="00B050"/>
                </a:solidFill>
                <a:latin typeface="Courier New" panose="02070309020205020404" pitchFamily="49" charset="0"/>
                <a:cs typeface="Courier New" panose="02070309020205020404" pitchFamily="49" charset="0"/>
              </a:rPr>
              <a:t>fromstring</a:t>
            </a:r>
            <a:r>
              <a:rPr lang="en-US" sz="1800" dirty="0">
                <a:solidFill>
                  <a:srgbClr val="00B0F0"/>
                </a:solidFill>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&lt;</a:t>
            </a:r>
            <a:r>
              <a:rPr lang="en-US" sz="1800" i="1" dirty="0" err="1">
                <a:latin typeface="Courier New" panose="02070309020205020404" pitchFamily="49" charset="0"/>
                <a:cs typeface="Courier New" panose="02070309020205020404" pitchFamily="49" charset="0"/>
              </a:rPr>
              <a:t>XMLInStringFormat</a:t>
            </a:r>
            <a:r>
              <a:rPr lang="en-US" sz="1800" dirty="0">
                <a:latin typeface="Courier New" panose="02070309020205020404" pitchFamily="49" charset="0"/>
                <a:cs typeface="Courier New" panose="02070309020205020404" pitchFamily="49" charset="0"/>
              </a:rPr>
              <a:t>&gt;</a:t>
            </a:r>
            <a:r>
              <a:rPr lang="en-US" sz="1800" dirty="0">
                <a:solidFill>
                  <a:srgbClr val="00B0F0"/>
                </a:solidFill>
                <a:latin typeface="Courier New" panose="02070309020205020404" pitchFamily="49" charset="0"/>
                <a:cs typeface="Courier New" panose="02070309020205020404" pitchFamily="49" charset="0"/>
              </a:rPr>
              <a:t>)</a:t>
            </a:r>
          </a:p>
          <a:p>
            <a:endParaRPr lang="en-US" sz="1800" dirty="0">
              <a:solidFill>
                <a:srgbClr val="00B0F0"/>
              </a:solidFill>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17772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80999" y="853372"/>
            <a:ext cx="8382003" cy="1565978"/>
          </a:xfrm>
        </p:spPr>
        <p:txBody>
          <a:bodyPr>
            <a:noAutofit/>
          </a:bodyPr>
          <a:lstStyle/>
          <a:p>
            <a:r>
              <a:rPr lang="en-US" sz="1800" dirty="0">
                <a:cs typeface="Arial" panose="020B0604020202020204" pitchFamily="34" charset="0"/>
              </a:rPr>
              <a:t>We have our own class </a:t>
            </a:r>
            <a:r>
              <a:rPr lang="en-US" sz="1800" i="1" dirty="0" err="1">
                <a:cs typeface="Arial" panose="020B0604020202020204" pitchFamily="34" charset="0"/>
              </a:rPr>
              <a:t>XMLParser</a:t>
            </a:r>
            <a:r>
              <a:rPr lang="en-US" sz="1800" dirty="0">
                <a:cs typeface="Arial" panose="020B0604020202020204" pitchFamily="34" charset="0"/>
              </a:rPr>
              <a:t>, which is having some functions to traverse, modify, search etc. Below is the </a:t>
            </a:r>
            <a:r>
              <a:rPr lang="en-US" sz="1800" dirty="0">
                <a:latin typeface="Courier New" panose="02070309020205020404" pitchFamily="49" charset="0"/>
                <a:cs typeface="Courier New" panose="02070309020205020404" pitchFamily="49" charset="0"/>
              </a:rPr>
              <a:t>__init__()</a:t>
            </a:r>
            <a:r>
              <a:rPr lang="en-US" sz="1800" dirty="0">
                <a:cs typeface="Courier New" panose="02070309020205020404" pitchFamily="49" charset="0"/>
              </a:rPr>
              <a:t> </a:t>
            </a:r>
            <a:r>
              <a:rPr lang="en-US" sz="1800" dirty="0">
                <a:cs typeface="Arial" panose="020B0604020202020204" pitchFamily="34" charset="0"/>
              </a:rPr>
              <a:t>which accepts the XML Document as argument (</a:t>
            </a:r>
            <a:r>
              <a:rPr lang="en-US" sz="1800" i="1" dirty="0" err="1">
                <a:cs typeface="Arial" panose="020B0604020202020204" pitchFamily="34" charset="0"/>
              </a:rPr>
              <a:t>pFileName</a:t>
            </a:r>
            <a:r>
              <a:rPr lang="en-US" sz="1800" dirty="0">
                <a:cs typeface="Arial" panose="020B0604020202020204" pitchFamily="34" charset="0"/>
              </a:rPr>
              <a:t>).</a:t>
            </a:r>
          </a:p>
          <a:p>
            <a:r>
              <a:rPr lang="en-US" sz="1800" dirty="0">
                <a:cs typeface="Arial" panose="020B0604020202020204" pitchFamily="34" charset="0"/>
              </a:rPr>
              <a:t>The </a:t>
            </a:r>
            <a:r>
              <a:rPr lang="en-US" sz="1800" dirty="0">
                <a:latin typeface="Courier New" panose="02070309020205020404" pitchFamily="49" charset="0"/>
                <a:cs typeface="Courier New" panose="02070309020205020404" pitchFamily="49" charset="0"/>
              </a:rPr>
              <a:t>ET.</a:t>
            </a:r>
            <a:r>
              <a:rPr lang="en-US" sz="1800" dirty="0">
                <a:solidFill>
                  <a:srgbClr val="00B050"/>
                </a:solidFill>
                <a:latin typeface="Courier New" panose="02070309020205020404" pitchFamily="49" charset="0"/>
                <a:cs typeface="Courier New" panose="02070309020205020404" pitchFamily="49" charset="0"/>
              </a:rPr>
              <a:t>parse</a:t>
            </a:r>
            <a:r>
              <a:rPr lang="en-US" sz="1800" dirty="0">
                <a:latin typeface="Courier New" panose="02070309020205020404" pitchFamily="49" charset="0"/>
                <a:cs typeface="Courier New" panose="02070309020205020404" pitchFamily="49" charset="0"/>
              </a:rPr>
              <a:t>(</a:t>
            </a:r>
            <a:r>
              <a:rPr lang="en-US" sz="1800" i="1" dirty="0" err="1">
                <a:latin typeface="Courier New" panose="02070309020205020404" pitchFamily="49" charset="0"/>
                <a:cs typeface="Courier New" panose="02070309020205020404" pitchFamily="49" charset="0"/>
              </a:rPr>
              <a:t>pFileName</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s</a:t>
            </a:r>
            <a:r>
              <a:rPr lang="en-US" sz="1800" dirty="0">
                <a:cs typeface="Arial" panose="020B0604020202020204" pitchFamily="34" charset="0"/>
              </a:rPr>
              <a:t>ets the </a:t>
            </a:r>
            <a:r>
              <a:rPr lang="en-US" sz="1800" dirty="0" err="1">
                <a:solidFill>
                  <a:schemeClr val="bg1"/>
                </a:solidFill>
                <a:latin typeface="Courier New" panose="02070309020205020404" pitchFamily="49" charset="0"/>
                <a:cs typeface="Courier New" panose="02070309020205020404" pitchFamily="49" charset="0"/>
              </a:rPr>
              <a:t>self.tree</a:t>
            </a:r>
            <a:r>
              <a:rPr lang="en-US" sz="1800" dirty="0">
                <a:cs typeface="Arial" panose="020B0604020202020204" pitchFamily="34" charset="0"/>
              </a:rPr>
              <a:t> &amp; </a:t>
            </a:r>
            <a:r>
              <a:rPr lang="en-US" sz="1800" dirty="0" err="1">
                <a:latin typeface="Courier New" panose="02070309020205020404" pitchFamily="49" charset="0"/>
                <a:cs typeface="Courier New" panose="02070309020205020404" pitchFamily="49" charset="0"/>
              </a:rPr>
              <a:t>self.root</a:t>
            </a:r>
            <a:r>
              <a:rPr lang="en-US" sz="1800" dirty="0">
                <a:cs typeface="Arial" panose="020B0604020202020204" pitchFamily="34" charset="0"/>
              </a:rPr>
              <a:t> attributes. </a:t>
            </a:r>
          </a:p>
        </p:txBody>
      </p:sp>
      <p:pic>
        <p:nvPicPr>
          <p:cNvPr id="3" name="Picture 2"/>
          <p:cNvPicPr>
            <a:picLocks noChangeAspect="1"/>
          </p:cNvPicPr>
          <p:nvPr/>
        </p:nvPicPr>
        <p:blipFill>
          <a:blip r:embed="rId3"/>
          <a:stretch>
            <a:fillRect/>
          </a:stretch>
        </p:blipFill>
        <p:spPr>
          <a:xfrm>
            <a:off x="533400" y="2419350"/>
            <a:ext cx="6934200" cy="1805509"/>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31298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73338" y="2167856"/>
            <a:ext cx="4427261" cy="2593957"/>
          </a:xfrm>
        </p:spPr>
        <p:txBody>
          <a:bodyPr>
            <a:noAutofit/>
          </a:bodyPr>
          <a:lstStyle/>
          <a:p>
            <a:r>
              <a:rPr lang="en-US" sz="1800" dirty="0">
                <a:cs typeface="Arial" panose="020B0604020202020204" pitchFamily="34" charset="0"/>
              </a:rPr>
              <a:t>The </a:t>
            </a:r>
            <a:r>
              <a:rPr lang="en-US" sz="1800" dirty="0" err="1">
                <a:latin typeface="Courier New" panose="02070309020205020404" pitchFamily="49" charset="0"/>
                <a:cs typeface="Courier New" panose="02070309020205020404" pitchFamily="49" charset="0"/>
              </a:rPr>
              <a:t>displayAllChild</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function will traverse through the </a:t>
            </a:r>
            <a:r>
              <a:rPr lang="en-US" sz="1800" dirty="0" err="1">
                <a:solidFill>
                  <a:schemeClr val="accent6"/>
                </a:solidFill>
                <a:latin typeface="Courier New" panose="02070309020205020404" pitchFamily="49" charset="0"/>
                <a:cs typeface="Courier New" panose="02070309020205020404" pitchFamily="49" charset="0"/>
              </a:rPr>
              <a:t>self.root</a:t>
            </a:r>
            <a:r>
              <a:rPr lang="en-US" sz="1800" dirty="0">
                <a:cs typeface="Courier New" panose="02070309020205020404" pitchFamily="49" charset="0"/>
              </a:rPr>
              <a:t> attribute and displays all the elements &amp; sub-elements along with the </a:t>
            </a:r>
            <a:r>
              <a:rPr lang="en-US" sz="1800" dirty="0">
                <a:solidFill>
                  <a:srgbClr val="00B0F0"/>
                </a:solidFill>
                <a:cs typeface="Courier New" panose="02070309020205020404" pitchFamily="49" charset="0"/>
              </a:rPr>
              <a:t>tag</a:t>
            </a:r>
            <a:r>
              <a:rPr lang="en-US" sz="1800" dirty="0">
                <a:cs typeface="Courier New" panose="02070309020205020404" pitchFamily="49" charset="0"/>
              </a:rPr>
              <a:t>, </a:t>
            </a:r>
            <a:r>
              <a:rPr lang="en-US" sz="1800" dirty="0">
                <a:solidFill>
                  <a:srgbClr val="00B0F0"/>
                </a:solidFill>
                <a:cs typeface="Courier New" panose="02070309020205020404" pitchFamily="49" charset="0"/>
              </a:rPr>
              <a:t>attribute</a:t>
            </a:r>
            <a:r>
              <a:rPr lang="en-US" sz="1800" dirty="0">
                <a:cs typeface="Courier New" panose="02070309020205020404" pitchFamily="49" charset="0"/>
              </a:rPr>
              <a:t> &amp; </a:t>
            </a:r>
            <a:r>
              <a:rPr lang="en-US" sz="1800" dirty="0">
                <a:solidFill>
                  <a:srgbClr val="00B0F0"/>
                </a:solidFill>
                <a:cs typeface="Courier New" panose="02070309020205020404" pitchFamily="49" charset="0"/>
              </a:rPr>
              <a:t>text</a:t>
            </a:r>
            <a:r>
              <a:rPr lang="en-US" sz="1800" dirty="0">
                <a:solidFill>
                  <a:schemeClr val="bg1"/>
                </a:solidFill>
                <a:cs typeface="Courier New" panose="02070309020205020404" pitchFamily="49" charset="0"/>
              </a:rPr>
              <a:t>. </a:t>
            </a:r>
          </a:p>
          <a:p>
            <a:r>
              <a:rPr lang="en-US" sz="1800" dirty="0">
                <a:solidFill>
                  <a:schemeClr val="bg1"/>
                </a:solidFill>
                <a:cs typeface="Courier New" panose="02070309020205020404" pitchFamily="49" charset="0"/>
              </a:rPr>
              <a:t>We have used the for loop to perform this operation.</a:t>
            </a:r>
            <a:endParaRPr lang="en-US" sz="1800" dirty="0">
              <a:solidFill>
                <a:srgbClr val="00B0F0"/>
              </a:solidFill>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373338" y="856567"/>
            <a:ext cx="4503465" cy="1157862"/>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4876803" y="2014429"/>
            <a:ext cx="3886200" cy="2747384"/>
          </a:xfrm>
          <a:prstGeom prst="rect">
            <a:avLst/>
          </a:prstGeom>
          <a:ln>
            <a:noFill/>
          </a:ln>
          <a:effectLst>
            <a:outerShdw blurRad="190500" algn="tl" rotWithShape="0">
              <a:srgbClr val="000000">
                <a:alpha val="70000"/>
              </a:srgb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70635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70880" y="2419350"/>
            <a:ext cx="4427261" cy="2308894"/>
          </a:xfrm>
        </p:spPr>
        <p:txBody>
          <a:bodyPr>
            <a:noAutofit/>
          </a:bodyPr>
          <a:lstStyle/>
          <a:p>
            <a:r>
              <a:rPr lang="en-US" sz="1800" dirty="0">
                <a:cs typeface="Courier New" panose="02070309020205020404" pitchFamily="49" charset="0"/>
              </a:rPr>
              <a:t>The </a:t>
            </a:r>
            <a:r>
              <a:rPr lang="en-US" sz="1800" dirty="0" err="1">
                <a:solidFill>
                  <a:schemeClr val="accent6"/>
                </a:solidFill>
                <a:latin typeface="Courier New" panose="02070309020205020404" pitchFamily="49" charset="0"/>
                <a:cs typeface="Courier New" panose="02070309020205020404" pitchFamily="49" charset="0"/>
              </a:rPr>
              <a:t>root.iter</a:t>
            </a:r>
            <a:r>
              <a:rPr lang="en-US" sz="1800" dirty="0">
                <a:solidFill>
                  <a:schemeClr val="accent6"/>
                </a:solidFill>
                <a:latin typeface="Courier New" panose="02070309020205020404" pitchFamily="49" charset="0"/>
                <a:cs typeface="Courier New" panose="02070309020205020404" pitchFamily="49" charset="0"/>
              </a:rPr>
              <a:t>()</a:t>
            </a:r>
            <a:r>
              <a:rPr lang="en-US" sz="1800" dirty="0">
                <a:solidFill>
                  <a:schemeClr val="accent6"/>
                </a:solidFill>
                <a:cs typeface="Courier New" panose="02070309020205020404" pitchFamily="49" charset="0"/>
              </a:rPr>
              <a:t> </a:t>
            </a:r>
            <a:r>
              <a:rPr lang="en-US" sz="1800" dirty="0">
                <a:cs typeface="Courier New" panose="02070309020205020404" pitchFamily="49" charset="0"/>
                <a:sym typeface="Wingdings" panose="05000000000000000000" pitchFamily="2" charset="2"/>
              </a:rPr>
              <a:t>function c</a:t>
            </a:r>
            <a:r>
              <a:rPr lang="en-US" sz="1800" dirty="0">
                <a:cs typeface="Courier New" panose="02070309020205020404" pitchFamily="49" charset="0"/>
              </a:rPr>
              <a:t>reates a tree iterator with the current element. The iterator iterates over this element and all elements below it.</a:t>
            </a:r>
          </a:p>
          <a:p>
            <a:r>
              <a:rPr lang="en-US" sz="1800" dirty="0">
                <a:cs typeface="Courier New" panose="02070309020205020404" pitchFamily="49" charset="0"/>
              </a:rPr>
              <a:t>During calling the function </a:t>
            </a:r>
            <a:r>
              <a:rPr lang="en-US" sz="1800" dirty="0" err="1">
                <a:latin typeface="Courier New" panose="02070309020205020404" pitchFamily="49" charset="0"/>
                <a:cs typeface="Courier New" panose="02070309020205020404" pitchFamily="49" charset="0"/>
              </a:rPr>
              <a:t>loopSpecificChildren</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 we have passed ‘</a:t>
            </a:r>
            <a:r>
              <a:rPr lang="en-US" sz="1800" dirty="0">
                <a:solidFill>
                  <a:srgbClr val="00B0F0"/>
                </a:solidFill>
                <a:cs typeface="Courier New" panose="02070309020205020404" pitchFamily="49" charset="0"/>
              </a:rPr>
              <a:t>neighbor</a:t>
            </a:r>
            <a:r>
              <a:rPr lang="en-US" sz="1800" dirty="0">
                <a:cs typeface="Courier New" panose="02070309020205020404" pitchFamily="49" charset="0"/>
              </a:rPr>
              <a:t>’ as the name of the sub-element to be iterated over.</a:t>
            </a:r>
          </a:p>
        </p:txBody>
      </p:sp>
      <p:pic>
        <p:nvPicPr>
          <p:cNvPr id="3" name="Picture 2"/>
          <p:cNvPicPr>
            <a:picLocks noChangeAspect="1"/>
          </p:cNvPicPr>
          <p:nvPr/>
        </p:nvPicPr>
        <p:blipFill>
          <a:blip r:embed="rId3"/>
          <a:stretch>
            <a:fillRect/>
          </a:stretch>
        </p:blipFill>
        <p:spPr>
          <a:xfrm>
            <a:off x="378255" y="856567"/>
            <a:ext cx="7411376" cy="1257983"/>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4858685" y="2355389"/>
            <a:ext cx="3429000" cy="78105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5"/>
          <a:stretch>
            <a:fillRect/>
          </a:stretch>
        </p:blipFill>
        <p:spPr>
          <a:xfrm>
            <a:off x="4858685" y="3377279"/>
            <a:ext cx="3861921" cy="1350965"/>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427301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70880" y="2574167"/>
            <a:ext cx="4886920" cy="2154077"/>
          </a:xfrm>
        </p:spPr>
        <p:txBody>
          <a:bodyPr>
            <a:noAutofit/>
          </a:bodyPr>
          <a:lstStyle/>
          <a:p>
            <a:r>
              <a:rPr lang="en-US" sz="1600" dirty="0">
                <a:solidFill>
                  <a:schemeClr val="bg1"/>
                </a:solidFill>
              </a:rPr>
              <a:t>Find specific element &amp; attribute’s value over a given child name:</a:t>
            </a:r>
          </a:p>
          <a:p>
            <a:r>
              <a:rPr lang="en-US" sz="1600" dirty="0" err="1">
                <a:solidFill>
                  <a:schemeClr val="accent6"/>
                </a:solidFill>
                <a:latin typeface="Courier New" panose="02070309020205020404" pitchFamily="49" charset="0"/>
                <a:cs typeface="Courier New" panose="02070309020205020404" pitchFamily="49" charset="0"/>
              </a:rPr>
              <a:t>root.findall</a:t>
            </a:r>
            <a:r>
              <a:rPr lang="en-US" sz="1600" dirty="0">
                <a:solidFill>
                  <a:schemeClr val="accent6"/>
                </a:solidFill>
                <a:latin typeface="Courier New" panose="02070309020205020404" pitchFamily="49" charset="0"/>
                <a:cs typeface="Courier New" panose="02070309020205020404" pitchFamily="49" charset="0"/>
              </a:rPr>
              <a:t>()</a:t>
            </a:r>
            <a:r>
              <a:rPr lang="en-US" sz="1600" dirty="0">
                <a:solidFill>
                  <a:schemeClr val="bg1"/>
                </a:solidFill>
              </a:rPr>
              <a:t>:</a:t>
            </a:r>
            <a:r>
              <a:rPr lang="en-US" sz="1600" dirty="0">
                <a:solidFill>
                  <a:schemeClr val="bg1"/>
                </a:solidFill>
                <a:sym typeface="Wingdings" panose="05000000000000000000" pitchFamily="2" charset="2"/>
              </a:rPr>
              <a:t> F</a:t>
            </a:r>
            <a:r>
              <a:rPr lang="en-US" sz="1600" dirty="0">
                <a:solidFill>
                  <a:schemeClr val="bg1"/>
                </a:solidFill>
              </a:rPr>
              <a:t>inds only elements with a tag which are direct children of the current element.</a:t>
            </a:r>
          </a:p>
          <a:p>
            <a:r>
              <a:rPr lang="en-US" sz="1600" dirty="0" err="1">
                <a:solidFill>
                  <a:schemeClr val="accent6"/>
                </a:solidFill>
                <a:latin typeface="Courier New" panose="02070309020205020404" pitchFamily="49" charset="0"/>
                <a:cs typeface="Courier New" panose="02070309020205020404" pitchFamily="49" charset="0"/>
              </a:rPr>
              <a:t>root.find</a:t>
            </a:r>
            <a:r>
              <a:rPr lang="en-US" sz="1600" dirty="0">
                <a:solidFill>
                  <a:schemeClr val="accent6"/>
                </a:solidFill>
                <a:latin typeface="Courier New" panose="02070309020205020404" pitchFamily="49" charset="0"/>
                <a:cs typeface="Courier New" panose="02070309020205020404" pitchFamily="49" charset="0"/>
              </a:rPr>
              <a:t>()</a:t>
            </a:r>
            <a:r>
              <a:rPr lang="en-US" sz="1600" dirty="0">
                <a:solidFill>
                  <a:schemeClr val="bg1"/>
                </a:solidFill>
              </a:rPr>
              <a:t>:</a:t>
            </a:r>
            <a:r>
              <a:rPr lang="en-US" sz="1600" dirty="0">
                <a:solidFill>
                  <a:schemeClr val="bg1"/>
                </a:solidFill>
                <a:sym typeface="Wingdings" panose="05000000000000000000" pitchFamily="2" charset="2"/>
              </a:rPr>
              <a:t> F</a:t>
            </a:r>
            <a:r>
              <a:rPr lang="en-US" sz="1600" dirty="0">
                <a:solidFill>
                  <a:schemeClr val="bg1"/>
                </a:solidFill>
              </a:rPr>
              <a:t>inds only the first child with a particular tag.</a:t>
            </a:r>
          </a:p>
          <a:p>
            <a:r>
              <a:rPr lang="en-US" sz="1600" dirty="0" err="1">
                <a:solidFill>
                  <a:schemeClr val="accent6"/>
                </a:solidFill>
                <a:latin typeface="Courier New" panose="02070309020205020404" pitchFamily="49" charset="0"/>
                <a:cs typeface="Courier New" panose="02070309020205020404" pitchFamily="49" charset="0"/>
              </a:rPr>
              <a:t>root.get</a:t>
            </a:r>
            <a:r>
              <a:rPr lang="en-US" sz="1600" dirty="0">
                <a:solidFill>
                  <a:schemeClr val="accent6"/>
                </a:solidFill>
                <a:latin typeface="Courier New" panose="02070309020205020404" pitchFamily="49" charset="0"/>
                <a:cs typeface="Courier New" panose="02070309020205020404" pitchFamily="49" charset="0"/>
              </a:rPr>
              <a:t>()</a:t>
            </a:r>
            <a:r>
              <a:rPr lang="en-US" sz="1600" dirty="0">
                <a:solidFill>
                  <a:schemeClr val="bg1"/>
                </a:solidFill>
              </a:rPr>
              <a:t>: Accesses the element’s attributes.</a:t>
            </a:r>
          </a:p>
        </p:txBody>
      </p:sp>
      <p:pic>
        <p:nvPicPr>
          <p:cNvPr id="2" name="Picture 1"/>
          <p:cNvPicPr>
            <a:picLocks noChangeAspect="1"/>
          </p:cNvPicPr>
          <p:nvPr/>
        </p:nvPicPr>
        <p:blipFill>
          <a:blip r:embed="rId3"/>
          <a:stretch>
            <a:fillRect/>
          </a:stretch>
        </p:blipFill>
        <p:spPr>
          <a:xfrm>
            <a:off x="378256" y="844891"/>
            <a:ext cx="6632146" cy="1587525"/>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5333999" y="2677853"/>
            <a:ext cx="2657475" cy="561866"/>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5"/>
          <a:stretch>
            <a:fillRect/>
          </a:stretch>
        </p:blipFill>
        <p:spPr>
          <a:xfrm>
            <a:off x="5333999" y="3428423"/>
            <a:ext cx="3429004" cy="1088298"/>
          </a:xfrm>
          <a:prstGeom prst="rect">
            <a:avLst/>
          </a:prstGeom>
          <a:ln>
            <a:noFill/>
          </a:ln>
          <a:effectLst>
            <a:outerShdw blurRad="50800" dist="38100" dir="18900000" algn="bl" rotWithShape="0">
              <a:prstClr val="black">
                <a:alpha val="40000"/>
              </a:prst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315742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12" name="Text Placeholder 11"/>
          <p:cNvSpPr>
            <a:spLocks noGrp="1"/>
          </p:cNvSpPr>
          <p:nvPr>
            <p:ph type="body" sz="quarter" idx="13"/>
          </p:nvPr>
        </p:nvSpPr>
        <p:spPr>
          <a:xfrm>
            <a:off x="370880" y="865066"/>
            <a:ext cx="3896320" cy="3916484"/>
          </a:xfrm>
        </p:spPr>
        <p:txBody>
          <a:bodyPr>
            <a:noAutofit/>
          </a:bodyPr>
          <a:lstStyle/>
          <a:p>
            <a:r>
              <a:rPr lang="en-US" sz="1800" dirty="0">
                <a:solidFill>
                  <a:schemeClr val="bg1"/>
                </a:solidFill>
              </a:rPr>
              <a:t>Modify an XML Document:</a:t>
            </a:r>
          </a:p>
          <a:p>
            <a:r>
              <a:rPr lang="en-US" sz="1600" i="1" dirty="0" err="1">
                <a:solidFill>
                  <a:schemeClr val="accent6"/>
                </a:solidFill>
                <a:latin typeface="Courier New" panose="02070309020205020404" pitchFamily="49" charset="0"/>
                <a:cs typeface="Courier New" panose="02070309020205020404" pitchFamily="49" charset="0"/>
              </a:rPr>
              <a:t>tree</a:t>
            </a:r>
            <a:r>
              <a:rPr lang="en-US" sz="1600" dirty="0" err="1">
                <a:solidFill>
                  <a:schemeClr val="accent6"/>
                </a:solidFill>
                <a:latin typeface="Courier New" panose="02070309020205020404" pitchFamily="49" charset="0"/>
                <a:cs typeface="Courier New" panose="02070309020205020404" pitchFamily="49" charset="0"/>
              </a:rPr>
              <a:t>.write</a:t>
            </a:r>
            <a:r>
              <a:rPr lang="en-US" sz="1600" dirty="0">
                <a:solidFill>
                  <a:schemeClr val="accent6"/>
                </a:solidFill>
                <a:latin typeface="Courier New" panose="02070309020205020404" pitchFamily="49" charset="0"/>
                <a:cs typeface="Courier New" panose="02070309020205020404" pitchFamily="49" charset="0"/>
              </a:rPr>
              <a:t>()</a:t>
            </a:r>
            <a:r>
              <a:rPr lang="en-US" sz="1600" dirty="0">
                <a:solidFill>
                  <a:schemeClr val="bg1"/>
                </a:solidFill>
              </a:rPr>
              <a:t>:</a:t>
            </a:r>
            <a:r>
              <a:rPr lang="en-US" sz="1600" dirty="0">
                <a:solidFill>
                  <a:schemeClr val="bg1"/>
                </a:solidFill>
                <a:sym typeface="Wingdings" panose="05000000000000000000" pitchFamily="2" charset="2"/>
              </a:rPr>
              <a:t> </a:t>
            </a:r>
            <a:r>
              <a:rPr lang="en-US" sz="1600" dirty="0">
                <a:solidFill>
                  <a:schemeClr val="bg1"/>
                </a:solidFill>
              </a:rPr>
              <a:t>Writes the element tree to a file, as XML.</a:t>
            </a:r>
          </a:p>
          <a:p>
            <a:r>
              <a:rPr lang="en-US" sz="1600" i="1"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ele</a:t>
            </a:r>
            <a:r>
              <a:rPr lang="en-US" sz="1600"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.set</a:t>
            </a:r>
            <a:r>
              <a:rPr lang="en-US" sz="1600" dirty="0">
                <a:solidFill>
                  <a:schemeClr val="accent6"/>
                </a:solidFill>
                <a:latin typeface="Courier New" panose="02070309020205020404" pitchFamily="49" charset="0"/>
                <a:cs typeface="Courier New" panose="02070309020205020404" pitchFamily="49" charset="0"/>
                <a:sym typeface="Wingdings" panose="05000000000000000000" pitchFamily="2" charset="2"/>
              </a:rPr>
              <a:t>()</a:t>
            </a:r>
            <a:r>
              <a:rPr lang="en-US" sz="1600" dirty="0">
                <a:solidFill>
                  <a:schemeClr val="bg1"/>
                </a:solidFill>
                <a:sym typeface="Wingdings" panose="05000000000000000000" pitchFamily="2" charset="2"/>
              </a:rPr>
              <a:t>: </a:t>
            </a:r>
            <a:r>
              <a:rPr lang="en-US" sz="1600" dirty="0">
                <a:solidFill>
                  <a:schemeClr val="bg1"/>
                </a:solidFill>
              </a:rPr>
              <a:t>adding and modifying attributes.</a:t>
            </a:r>
          </a:p>
          <a:p>
            <a:r>
              <a:rPr lang="en-US" sz="1600"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ET.Element</a:t>
            </a:r>
            <a:r>
              <a:rPr lang="en-US" sz="1600" dirty="0">
                <a:solidFill>
                  <a:schemeClr val="accent6"/>
                </a:solidFill>
                <a:latin typeface="Courier New" panose="02070309020205020404" pitchFamily="49" charset="0"/>
                <a:cs typeface="Courier New" panose="02070309020205020404" pitchFamily="49" charset="0"/>
                <a:sym typeface="Wingdings" panose="05000000000000000000" pitchFamily="2" charset="2"/>
              </a:rPr>
              <a:t>()</a:t>
            </a:r>
            <a:r>
              <a:rPr lang="en-US" sz="1600" dirty="0">
                <a:solidFill>
                  <a:schemeClr val="bg1"/>
                </a:solidFill>
                <a:sym typeface="Wingdings" panose="05000000000000000000" pitchFamily="2" charset="2"/>
              </a:rPr>
              <a:t>: Creates an element object.</a:t>
            </a:r>
          </a:p>
          <a:p>
            <a:r>
              <a:rPr lang="en-US" sz="1600"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ET.SubElement</a:t>
            </a:r>
            <a:r>
              <a:rPr lang="en-US" sz="1600" dirty="0">
                <a:solidFill>
                  <a:schemeClr val="accent6"/>
                </a:solidFill>
                <a:latin typeface="Courier New" panose="02070309020205020404" pitchFamily="49" charset="0"/>
                <a:cs typeface="Courier New" panose="02070309020205020404" pitchFamily="49" charset="0"/>
                <a:sym typeface="Wingdings" panose="05000000000000000000" pitchFamily="2" charset="2"/>
              </a:rPr>
              <a:t>()</a:t>
            </a:r>
            <a:r>
              <a:rPr lang="en-US" sz="1600" dirty="0">
                <a:solidFill>
                  <a:schemeClr val="bg1"/>
                </a:solidFill>
                <a:sym typeface="Wingdings" panose="05000000000000000000" pitchFamily="2" charset="2"/>
              </a:rPr>
              <a:t>: Creates a sub-element for a given element.</a:t>
            </a:r>
          </a:p>
          <a:p>
            <a:r>
              <a:rPr lang="en-US" sz="1600" i="1"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ele</a:t>
            </a:r>
            <a:r>
              <a:rPr lang="en-US" sz="1600"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.append</a:t>
            </a:r>
            <a:r>
              <a:rPr lang="en-US" sz="1600" dirty="0">
                <a:solidFill>
                  <a:schemeClr val="accent6"/>
                </a:solidFill>
                <a:latin typeface="Courier New" panose="02070309020205020404" pitchFamily="49" charset="0"/>
                <a:cs typeface="Courier New" panose="02070309020205020404" pitchFamily="49" charset="0"/>
                <a:sym typeface="Wingdings" panose="05000000000000000000" pitchFamily="2" charset="2"/>
              </a:rPr>
              <a:t>()</a:t>
            </a:r>
            <a:r>
              <a:rPr lang="en-US" sz="1600" dirty="0">
                <a:solidFill>
                  <a:schemeClr val="bg1"/>
                </a:solidFill>
                <a:sym typeface="Wingdings" panose="05000000000000000000" pitchFamily="2" charset="2"/>
              </a:rPr>
              <a:t>: </a:t>
            </a:r>
            <a:r>
              <a:rPr lang="en-US" sz="1600" dirty="0">
                <a:solidFill>
                  <a:schemeClr val="bg1"/>
                </a:solidFill>
              </a:rPr>
              <a:t>Adds the element  to the end of this element’s internal list of sub-elements.</a:t>
            </a:r>
          </a:p>
          <a:p>
            <a:r>
              <a:rPr lang="en-US" sz="1600" i="1"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ele</a:t>
            </a:r>
            <a:r>
              <a:rPr lang="en-US" sz="1600" dirty="0" err="1">
                <a:solidFill>
                  <a:schemeClr val="accent6"/>
                </a:solidFill>
                <a:latin typeface="Courier New" panose="02070309020205020404" pitchFamily="49" charset="0"/>
                <a:cs typeface="Courier New" panose="02070309020205020404" pitchFamily="49" charset="0"/>
                <a:sym typeface="Wingdings" panose="05000000000000000000" pitchFamily="2" charset="2"/>
              </a:rPr>
              <a:t>.remove</a:t>
            </a:r>
            <a:r>
              <a:rPr lang="en-US" sz="1600" dirty="0">
                <a:solidFill>
                  <a:schemeClr val="accent6"/>
                </a:solidFill>
                <a:latin typeface="Courier New" panose="02070309020205020404" pitchFamily="49" charset="0"/>
                <a:cs typeface="Courier New" panose="02070309020205020404" pitchFamily="49" charset="0"/>
                <a:sym typeface="Wingdings" panose="05000000000000000000" pitchFamily="2" charset="2"/>
              </a:rPr>
              <a:t>()</a:t>
            </a:r>
            <a:r>
              <a:rPr lang="en-US" sz="1600" dirty="0">
                <a:solidFill>
                  <a:schemeClr val="bg1"/>
                </a:solidFill>
                <a:sym typeface="Wingdings" panose="05000000000000000000" pitchFamily="2" charset="2"/>
              </a:rPr>
              <a:t>: </a:t>
            </a:r>
            <a:r>
              <a:rPr lang="en-US" sz="1600" dirty="0">
                <a:solidFill>
                  <a:schemeClr val="bg1"/>
                </a:solidFill>
              </a:rPr>
              <a:t>Removes sub-element from the given element.</a:t>
            </a:r>
            <a:endParaRPr lang="en-US" sz="1600" dirty="0">
              <a:solidFill>
                <a:schemeClr val="bg1"/>
              </a:solidFill>
              <a:sym typeface="Wingdings" panose="05000000000000000000" pitchFamily="2" charset="2"/>
            </a:endParaRPr>
          </a:p>
        </p:txBody>
      </p:sp>
      <p:pic>
        <p:nvPicPr>
          <p:cNvPr id="3" name="Picture 2"/>
          <p:cNvPicPr>
            <a:picLocks noChangeAspect="1"/>
          </p:cNvPicPr>
          <p:nvPr/>
        </p:nvPicPr>
        <p:blipFill>
          <a:blip r:embed="rId3"/>
          <a:stretch>
            <a:fillRect/>
          </a:stretch>
        </p:blipFill>
        <p:spPr>
          <a:xfrm>
            <a:off x="4495800" y="865066"/>
            <a:ext cx="4279493" cy="2697284"/>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5257800" y="3790950"/>
            <a:ext cx="3517493" cy="811729"/>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227152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Parsing XML using Python</a:t>
            </a:r>
          </a:p>
        </p:txBody>
      </p:sp>
      <p:sp>
        <p:nvSpPr>
          <p:cNvPr id="2" name="Text Placeholder 1"/>
          <p:cNvSpPr>
            <a:spLocks noGrp="1"/>
          </p:cNvSpPr>
          <p:nvPr>
            <p:ph type="body" sz="quarter" idx="13"/>
          </p:nvPr>
        </p:nvSpPr>
        <p:spPr>
          <a:xfrm>
            <a:off x="381000" y="853373"/>
            <a:ext cx="8382000" cy="3841680"/>
          </a:xfrm>
        </p:spPr>
        <p:txBody>
          <a:bodyPr/>
          <a:lstStyle/>
          <a:p>
            <a:r>
              <a:rPr lang="en-US" dirty="0"/>
              <a:t> </a:t>
            </a:r>
          </a:p>
        </p:txBody>
      </p:sp>
      <p:pic>
        <p:nvPicPr>
          <p:cNvPr id="5" name="Picture 4"/>
          <p:cNvPicPr>
            <a:picLocks noChangeAspect="1"/>
          </p:cNvPicPr>
          <p:nvPr/>
        </p:nvPicPr>
        <p:blipFill>
          <a:blip r:embed="rId4"/>
          <a:stretch>
            <a:fillRect/>
          </a:stretch>
        </p:blipFill>
        <p:spPr>
          <a:xfrm>
            <a:off x="417871" y="853373"/>
            <a:ext cx="2283907" cy="3841680"/>
          </a:xfrm>
          <a:prstGeom prst="rect">
            <a:avLst/>
          </a:prstGeom>
          <a:ln>
            <a:noFill/>
          </a:ln>
          <a:effectLst>
            <a:outerShdw blurRad="190500" algn="tl" rotWithShape="0">
              <a:srgbClr val="000000">
                <a:alpha val="70000"/>
              </a:srgbClr>
            </a:outerShdw>
          </a:effectLst>
        </p:spPr>
      </p:pic>
      <p:sp>
        <p:nvSpPr>
          <p:cNvPr id="7" name="TextBox 6"/>
          <p:cNvSpPr txBox="1"/>
          <p:nvPr/>
        </p:nvSpPr>
        <p:spPr>
          <a:xfrm>
            <a:off x="2819400" y="971550"/>
            <a:ext cx="3276600" cy="2308324"/>
          </a:xfrm>
          <a:prstGeom prst="rect">
            <a:avLst/>
          </a:prstGeom>
          <a:noFill/>
        </p:spPr>
        <p:txBody>
          <a:bodyPr wrap="square" rtlCol="0">
            <a:spAutoFit/>
          </a:bodyPr>
          <a:lstStyle/>
          <a:p>
            <a:r>
              <a:rPr lang="en-US" dirty="0">
                <a:solidFill>
                  <a:schemeClr val="bg1"/>
                </a:solidFill>
              </a:rPr>
              <a:t>Here is the </a:t>
            </a:r>
            <a:r>
              <a:rPr lang="en-US" i="1" dirty="0">
                <a:solidFill>
                  <a:schemeClr val="bg1"/>
                </a:solidFill>
              </a:rPr>
              <a:t>output.xml</a:t>
            </a:r>
            <a:r>
              <a:rPr lang="en-US" dirty="0">
                <a:solidFill>
                  <a:schemeClr val="bg1"/>
                </a:solidFill>
              </a:rPr>
              <a:t> generated.</a:t>
            </a:r>
          </a:p>
          <a:p>
            <a:endParaRPr lang="en-US" dirty="0">
              <a:solidFill>
                <a:schemeClr val="bg1"/>
              </a:solidFill>
            </a:endParaRPr>
          </a:p>
          <a:p>
            <a:r>
              <a:rPr lang="en-US" dirty="0">
                <a:solidFill>
                  <a:schemeClr val="bg1"/>
                </a:solidFill>
              </a:rPr>
              <a:t>We can also display the content of a XML file in console using </a:t>
            </a:r>
            <a:r>
              <a:rPr lang="en-US" i="1" dirty="0">
                <a:solidFill>
                  <a:schemeClr val="accent5"/>
                </a:solidFill>
              </a:rPr>
              <a:t>print</a:t>
            </a:r>
            <a:r>
              <a:rPr lang="en-US" dirty="0">
                <a:solidFill>
                  <a:schemeClr val="bg1"/>
                </a:solidFill>
              </a:rPr>
              <a:t> statement.</a:t>
            </a:r>
          </a:p>
          <a:p>
            <a:endParaRPr lang="en-US" dirty="0">
              <a:solidFill>
                <a:schemeClr val="bg1"/>
              </a:solidFill>
            </a:endParaRPr>
          </a:p>
          <a:p>
            <a:endParaRPr lang="en-US" dirty="0">
              <a:solidFill>
                <a:schemeClr val="bg1"/>
              </a:solidFill>
            </a:endParaRPr>
          </a:p>
        </p:txBody>
      </p:sp>
      <p:pic>
        <p:nvPicPr>
          <p:cNvPr id="8" name="Picture 7"/>
          <p:cNvPicPr>
            <a:picLocks noChangeAspect="1"/>
          </p:cNvPicPr>
          <p:nvPr/>
        </p:nvPicPr>
        <p:blipFill>
          <a:blip r:embed="rId5"/>
          <a:stretch>
            <a:fillRect/>
          </a:stretch>
        </p:blipFill>
        <p:spPr>
          <a:xfrm>
            <a:off x="6019801" y="853373"/>
            <a:ext cx="2743200" cy="3841680"/>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6"/>
          <a:stretch>
            <a:fillRect/>
          </a:stretch>
        </p:blipFill>
        <p:spPr>
          <a:xfrm>
            <a:off x="2819399" y="3043364"/>
            <a:ext cx="3082780" cy="473019"/>
          </a:xfrm>
          <a:prstGeom prst="rect">
            <a:avLst/>
          </a:prstGeom>
          <a:ln>
            <a:noFill/>
          </a:ln>
          <a:effectLst>
            <a:outerShdw blurRad="190500" algn="tl" rotWithShape="0">
              <a:srgbClr val="000000">
                <a:alpha val="70000"/>
              </a:srgbClr>
            </a:outerShdw>
          </a:effectLst>
        </p:spPr>
      </p:pic>
      <p:sp>
        <p:nvSpPr>
          <p:cNvPr id="13" name="Rectangle 12"/>
          <p:cNvSpPr/>
          <p:nvPr/>
        </p:nvSpPr>
        <p:spPr>
          <a:xfrm>
            <a:off x="3221399" y="3686618"/>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990063140"/>
              </p:ext>
            </p:extLst>
          </p:nvPr>
        </p:nvGraphicFramePr>
        <p:xfrm>
          <a:off x="3294261" y="3913609"/>
          <a:ext cx="653076" cy="439738"/>
        </p:xfrm>
        <a:graphic>
          <a:graphicData uri="http://schemas.openxmlformats.org/presentationml/2006/ole">
            <mc:AlternateContent xmlns:mc="http://schemas.openxmlformats.org/markup-compatibility/2006">
              <mc:Choice xmlns:v="urn:schemas-microsoft-com:vml" Requires="v">
                <p:oleObj spid="_x0000_s5228" name="Packager Shell Object" showAsIcon="1" r:id="rId7" imgW="651600" imgH="437760" progId="Package">
                  <p:embed/>
                </p:oleObj>
              </mc:Choice>
              <mc:Fallback>
                <p:oleObj name="Packager Shell Object" showAsIcon="1" r:id="rId7" imgW="651600" imgH="437760" progId="Package">
                  <p:embed/>
                  <p:pic>
                    <p:nvPicPr>
                      <p:cNvPr id="0" name=""/>
                      <p:cNvPicPr/>
                      <p:nvPr/>
                    </p:nvPicPr>
                    <p:blipFill>
                      <a:blip r:embed="rId8"/>
                      <a:stretch>
                        <a:fillRect/>
                      </a:stretch>
                    </p:blipFill>
                    <p:spPr>
                      <a:xfrm>
                        <a:off x="3294261" y="3913609"/>
                        <a:ext cx="653076" cy="439738"/>
                      </a:xfrm>
                      <a:prstGeom prst="rect">
                        <a:avLst/>
                      </a:prstGeom>
                    </p:spPr>
                  </p:pic>
                </p:oleObj>
              </mc:Fallback>
            </mc:AlternateContent>
          </a:graphicData>
        </a:graphic>
      </p:graphicFrame>
      <p:sp>
        <p:nvSpPr>
          <p:cNvPr id="14" name="Rectangle 13"/>
          <p:cNvSpPr/>
          <p:nvPr/>
        </p:nvSpPr>
        <p:spPr>
          <a:xfrm>
            <a:off x="4701379" y="3682452"/>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217298378"/>
              </p:ext>
            </p:extLst>
          </p:nvPr>
        </p:nvGraphicFramePr>
        <p:xfrm>
          <a:off x="4701378" y="3913609"/>
          <a:ext cx="757379" cy="639039"/>
        </p:xfrm>
        <a:graphic>
          <a:graphicData uri="http://schemas.openxmlformats.org/presentationml/2006/ole">
            <mc:AlternateContent xmlns:mc="http://schemas.openxmlformats.org/markup-compatibility/2006">
              <mc:Choice xmlns:v="urn:schemas-microsoft-com:vml" Requires="v">
                <p:oleObj spid="_x0000_s5229" name="Packager Shell Object" showAsIcon="1" r:id="rId9" imgW="914400" imgH="771480" progId="Package">
                  <p:embed/>
                </p:oleObj>
              </mc:Choice>
              <mc:Fallback>
                <p:oleObj name="Packager Shell Object" showAsIcon="1" r:id="rId9" imgW="914400" imgH="771480" progId="Package">
                  <p:embed/>
                  <p:pic>
                    <p:nvPicPr>
                      <p:cNvPr id="0" name=""/>
                      <p:cNvPicPr/>
                      <p:nvPr/>
                    </p:nvPicPr>
                    <p:blipFill>
                      <a:blip r:embed="rId10"/>
                      <a:stretch>
                        <a:fillRect/>
                      </a:stretch>
                    </p:blipFill>
                    <p:spPr>
                      <a:xfrm>
                        <a:off x="4701378" y="3913609"/>
                        <a:ext cx="757379" cy="63903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9730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114552"/>
            <a:ext cx="9133114" cy="1077218"/>
          </a:xfrm>
        </p:spPr>
        <p:txBody>
          <a:bodyPr/>
          <a:lstStyle/>
          <a:p>
            <a:r>
              <a:rPr lang="en-US" dirty="0"/>
              <a:t>Handling JSON using Python</a:t>
            </a:r>
          </a:p>
          <a:p>
            <a:endParaRPr lang="en-US" dirty="0"/>
          </a:p>
        </p:txBody>
      </p:sp>
    </p:spTree>
    <p:custDataLst>
      <p:tags r:id="rId1"/>
    </p:custDataLst>
    <p:extLst>
      <p:ext uri="{BB962C8B-B14F-4D97-AF65-F5344CB8AC3E}">
        <p14:creationId xmlns:p14="http://schemas.microsoft.com/office/powerpoint/2010/main" val="11725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JSON using Python</a:t>
            </a:r>
          </a:p>
        </p:txBody>
      </p:sp>
      <p:sp>
        <p:nvSpPr>
          <p:cNvPr id="12" name="Text Placeholder 11"/>
          <p:cNvSpPr>
            <a:spLocks noGrp="1"/>
          </p:cNvSpPr>
          <p:nvPr>
            <p:ph type="body" sz="quarter" idx="13"/>
          </p:nvPr>
        </p:nvSpPr>
        <p:spPr>
          <a:xfrm>
            <a:off x="381000" y="853372"/>
            <a:ext cx="8382000" cy="3928177"/>
          </a:xfrm>
        </p:spPr>
        <p:txBody>
          <a:bodyPr>
            <a:noAutofit/>
          </a:bodyPr>
          <a:lstStyle/>
          <a:p>
            <a:pPr marL="342900" indent="-342900">
              <a:buBlip>
                <a:blip r:embed="rId3"/>
              </a:buBlip>
            </a:pPr>
            <a:r>
              <a:rPr lang="en-US" dirty="0"/>
              <a:t>JSON (stands for “</a:t>
            </a:r>
            <a:r>
              <a:rPr lang="en-US" dirty="0">
                <a:solidFill>
                  <a:srgbClr val="00B0F0"/>
                </a:solidFill>
              </a:rPr>
              <a:t>J</a:t>
            </a:r>
            <a:r>
              <a:rPr lang="en-US" dirty="0"/>
              <a:t>ava</a:t>
            </a:r>
            <a:r>
              <a:rPr lang="en-US" dirty="0">
                <a:solidFill>
                  <a:srgbClr val="00B0F0"/>
                </a:solidFill>
              </a:rPr>
              <a:t>S</a:t>
            </a:r>
            <a:r>
              <a:rPr lang="en-US" dirty="0"/>
              <a:t>cript </a:t>
            </a:r>
            <a:r>
              <a:rPr lang="en-US" dirty="0">
                <a:solidFill>
                  <a:srgbClr val="00B0F0"/>
                </a:solidFill>
              </a:rPr>
              <a:t>O</a:t>
            </a:r>
            <a:r>
              <a:rPr lang="en-US" dirty="0"/>
              <a:t>bject </a:t>
            </a:r>
            <a:r>
              <a:rPr lang="en-US" dirty="0">
                <a:solidFill>
                  <a:srgbClr val="00B0F0"/>
                </a:solidFill>
              </a:rPr>
              <a:t>N</a:t>
            </a:r>
            <a:r>
              <a:rPr lang="en-US" dirty="0"/>
              <a:t>otation”) is a text-based format which facilitates data interchange between diverse applications.</a:t>
            </a:r>
            <a:endParaRPr lang="en-US" sz="2000" dirty="0"/>
          </a:p>
          <a:p>
            <a:pPr marL="342900" indent="-342900">
              <a:buBlip>
                <a:blip r:embed="rId3"/>
              </a:buBlip>
            </a:pPr>
            <a:r>
              <a:rPr lang="en-US" dirty="0"/>
              <a:t>Its simplicity and flexibility has led to widespread usage, especially in preference to earlier XML-based formats.</a:t>
            </a:r>
          </a:p>
          <a:p>
            <a:pPr marL="342900" indent="-342900">
              <a:buBlip>
                <a:blip r:embed="rId3"/>
              </a:buBlip>
            </a:pPr>
            <a:r>
              <a:rPr lang="en-US" dirty="0"/>
              <a:t>The most common JSON entity that you will encounter is an </a:t>
            </a:r>
            <a:r>
              <a:rPr lang="en-US" i="1" dirty="0"/>
              <a:t>object</a:t>
            </a:r>
            <a:r>
              <a:rPr lang="en-US" dirty="0"/>
              <a:t>: a set of </a:t>
            </a:r>
            <a:r>
              <a:rPr lang="en-US" dirty="0">
                <a:solidFill>
                  <a:srgbClr val="00B0F0"/>
                </a:solidFill>
              </a:rPr>
              <a:t>key-value</a:t>
            </a:r>
            <a:r>
              <a:rPr lang="en-US" dirty="0"/>
              <a:t>.</a:t>
            </a:r>
          </a:p>
          <a:p>
            <a:pPr marL="342900" indent="-342900">
              <a:buBlip>
                <a:blip r:embed="rId3"/>
              </a:buBlip>
            </a:pPr>
            <a:endParaRPr lang="en-US" dirty="0"/>
          </a:p>
          <a:p>
            <a:pPr marL="342900" indent="-342900">
              <a:buBlip>
                <a:blip r:embed="rId3"/>
              </a:buBlip>
            </a:pPr>
            <a:endParaRPr lang="en-US" dirty="0"/>
          </a:p>
        </p:txBody>
      </p:sp>
    </p:spTree>
    <p:custDataLst>
      <p:tags r:id="rId1"/>
    </p:custDataLst>
    <p:extLst>
      <p:ext uri="{BB962C8B-B14F-4D97-AF65-F5344CB8AC3E}">
        <p14:creationId xmlns:p14="http://schemas.microsoft.com/office/powerpoint/2010/main" val="61073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JSON using Python</a:t>
            </a:r>
          </a:p>
        </p:txBody>
      </p:sp>
      <p:pic>
        <p:nvPicPr>
          <p:cNvPr id="2" name="Picture 1"/>
          <p:cNvPicPr>
            <a:picLocks noChangeAspect="1"/>
          </p:cNvPicPr>
          <p:nvPr/>
        </p:nvPicPr>
        <p:blipFill>
          <a:blip r:embed="rId3"/>
          <a:stretch>
            <a:fillRect/>
          </a:stretch>
        </p:blipFill>
        <p:spPr>
          <a:xfrm>
            <a:off x="5008930" y="853372"/>
            <a:ext cx="3754070" cy="3429644"/>
          </a:xfrm>
          <a:prstGeom prst="rect">
            <a:avLst/>
          </a:prstGeom>
          <a:ln>
            <a:noFill/>
          </a:ln>
          <a:effectLst>
            <a:outerShdw blurRad="190500" algn="tl" rotWithShape="0">
              <a:srgbClr val="000000">
                <a:alpha val="70000"/>
              </a:srgbClr>
            </a:outerShdw>
          </a:effectLst>
        </p:spPr>
      </p:pic>
      <p:sp>
        <p:nvSpPr>
          <p:cNvPr id="12" name="Text Placeholder 11"/>
          <p:cNvSpPr>
            <a:spLocks noGrp="1"/>
          </p:cNvSpPr>
          <p:nvPr>
            <p:ph type="body" sz="quarter" idx="13"/>
          </p:nvPr>
        </p:nvSpPr>
        <p:spPr>
          <a:xfrm>
            <a:off x="381000" y="853372"/>
            <a:ext cx="4495800" cy="3928177"/>
          </a:xfrm>
        </p:spPr>
        <p:txBody>
          <a:bodyPr>
            <a:noAutofit/>
          </a:bodyPr>
          <a:lstStyle/>
          <a:p>
            <a:pPr marL="342900" indent="-342900">
              <a:buBlip>
                <a:blip r:embed="rId4"/>
              </a:buBlip>
            </a:pPr>
            <a:r>
              <a:rPr lang="en-US" sz="2200" dirty="0"/>
              <a:t>Python comes with a built-in package called </a:t>
            </a:r>
            <a:r>
              <a:rPr lang="en-US" sz="2200" i="1" dirty="0">
                <a:solidFill>
                  <a:srgbClr val="00B0F0"/>
                </a:solidFill>
              </a:rPr>
              <a:t>json</a:t>
            </a:r>
            <a:r>
              <a:rPr lang="en-US" sz="2200" dirty="0"/>
              <a:t> for encoding and decoding JSON data.</a:t>
            </a:r>
          </a:p>
          <a:p>
            <a:pPr marL="342900" indent="-342900">
              <a:buBlip>
                <a:blip r:embed="rId4"/>
              </a:buBlip>
            </a:pPr>
            <a:r>
              <a:rPr lang="en-US" sz="2200" dirty="0"/>
              <a:t>The process of encoding JSON is usually called </a:t>
            </a:r>
            <a:r>
              <a:rPr lang="en-US" sz="2200" dirty="0">
                <a:solidFill>
                  <a:srgbClr val="00B0F0"/>
                </a:solidFill>
              </a:rPr>
              <a:t>serialization</a:t>
            </a:r>
            <a:r>
              <a:rPr lang="en-US" sz="2200" dirty="0"/>
              <a:t>. </a:t>
            </a:r>
          </a:p>
          <a:p>
            <a:pPr marL="342900" indent="-342900">
              <a:buBlip>
                <a:blip r:embed="rId4"/>
              </a:buBlip>
            </a:pPr>
            <a:r>
              <a:rPr lang="en-US" sz="2200" dirty="0">
                <a:solidFill>
                  <a:srgbClr val="00B0F0"/>
                </a:solidFill>
              </a:rPr>
              <a:t>Deserialization</a:t>
            </a:r>
            <a:r>
              <a:rPr lang="en-US" sz="2200" dirty="0"/>
              <a:t> is the reverse process of decoding data that has been stored or delivered in the JSON standard.</a:t>
            </a:r>
          </a:p>
        </p:txBody>
      </p:sp>
      <p:sp>
        <p:nvSpPr>
          <p:cNvPr id="5" name="TextBox 4"/>
          <p:cNvSpPr txBox="1"/>
          <p:nvPr/>
        </p:nvSpPr>
        <p:spPr>
          <a:xfrm>
            <a:off x="6205232" y="4433248"/>
            <a:ext cx="1361465" cy="276999"/>
          </a:xfrm>
          <a:prstGeom prst="rect">
            <a:avLst/>
          </a:prstGeom>
          <a:noFill/>
        </p:spPr>
        <p:txBody>
          <a:bodyPr wrap="square" rtlCol="0">
            <a:spAutoFit/>
          </a:bodyPr>
          <a:lstStyle/>
          <a:p>
            <a:pPr algn="ctr"/>
            <a:r>
              <a:rPr lang="en-US" sz="1200" dirty="0">
                <a:solidFill>
                  <a:schemeClr val="accent6"/>
                </a:solidFill>
              </a:rPr>
              <a:t>A JSON file</a:t>
            </a:r>
          </a:p>
        </p:txBody>
      </p:sp>
    </p:spTree>
    <p:custDataLst>
      <p:tags r:id="rId1"/>
    </p:custDataLst>
    <p:extLst>
      <p:ext uri="{BB962C8B-B14F-4D97-AF65-F5344CB8AC3E}">
        <p14:creationId xmlns:p14="http://schemas.microsoft.com/office/powerpoint/2010/main" val="317351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Terminal Objectives</a:t>
            </a:r>
          </a:p>
        </p:txBody>
      </p:sp>
      <p:sp>
        <p:nvSpPr>
          <p:cNvPr id="5" name="Text Placeholder 4"/>
          <p:cNvSpPr>
            <a:spLocks noGrp="1"/>
          </p:cNvSpPr>
          <p:nvPr>
            <p:ph type="body" sz="quarter" idx="13"/>
          </p:nvPr>
        </p:nvSpPr>
        <p:spPr>
          <a:xfrm>
            <a:off x="381000" y="853372"/>
            <a:ext cx="8382000" cy="4004377"/>
          </a:xfrm>
        </p:spPr>
        <p:txBody>
          <a:bodyPr>
            <a:normAutofit/>
          </a:bodyPr>
          <a:lstStyle/>
          <a:p>
            <a:pPr marL="457200" indent="-457200" fontAlgn="base">
              <a:buBlip>
                <a:blip r:embed="rId3"/>
              </a:buBlip>
            </a:pPr>
            <a:r>
              <a:rPr lang="en-US" sz="2600" dirty="0"/>
              <a:t>To learn how to write multi-threading programs using Python.</a:t>
            </a:r>
          </a:p>
          <a:p>
            <a:pPr marL="457200" indent="-457200" fontAlgn="base">
              <a:buBlip>
                <a:blip r:embed="rId3"/>
              </a:buBlip>
            </a:pPr>
            <a:r>
              <a:rPr lang="en-US" sz="2600" dirty="0"/>
              <a:t>To learn how to send emails from Python script using SMTP.</a:t>
            </a:r>
          </a:p>
          <a:p>
            <a:pPr marL="457200" indent="-457200" fontAlgn="base">
              <a:buBlip>
                <a:blip r:embed="rId3"/>
              </a:buBlip>
            </a:pPr>
            <a:r>
              <a:rPr lang="en-US" sz="2600" dirty="0"/>
              <a:t>To learn how to parse an XML document, modify the content, add new element and generate new XML.</a:t>
            </a:r>
          </a:p>
          <a:p>
            <a:pPr marL="457200" indent="-457200" fontAlgn="base">
              <a:buBlip>
                <a:blip r:embed="rId3"/>
              </a:buBlip>
            </a:pPr>
            <a:r>
              <a:rPr lang="en-US" sz="2600" dirty="0"/>
              <a:t>To learn how to handle JSON using Python.</a:t>
            </a:r>
          </a:p>
        </p:txBody>
      </p:sp>
    </p:spTree>
    <p:custDataLst>
      <p:tags r:id="rId1"/>
    </p:custDataLst>
    <p:extLst>
      <p:ext uri="{BB962C8B-B14F-4D97-AF65-F5344CB8AC3E}">
        <p14:creationId xmlns:p14="http://schemas.microsoft.com/office/powerpoint/2010/main" val="26320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JSON using Python</a:t>
            </a:r>
          </a:p>
        </p:txBody>
      </p:sp>
      <p:pic>
        <p:nvPicPr>
          <p:cNvPr id="2" name="Picture 1"/>
          <p:cNvPicPr>
            <a:picLocks noChangeAspect="1"/>
          </p:cNvPicPr>
          <p:nvPr/>
        </p:nvPicPr>
        <p:blipFill>
          <a:blip r:embed="rId3"/>
          <a:stretch>
            <a:fillRect/>
          </a:stretch>
        </p:blipFill>
        <p:spPr>
          <a:xfrm>
            <a:off x="5008930" y="853372"/>
            <a:ext cx="3754070" cy="3429644"/>
          </a:xfrm>
          <a:prstGeom prst="rect">
            <a:avLst/>
          </a:prstGeom>
          <a:ln>
            <a:noFill/>
          </a:ln>
          <a:effectLst>
            <a:outerShdw blurRad="190500" algn="tl" rotWithShape="0">
              <a:srgbClr val="000000">
                <a:alpha val="70000"/>
              </a:srgbClr>
            </a:outerShdw>
          </a:effectLst>
        </p:spPr>
      </p:pic>
      <p:sp>
        <p:nvSpPr>
          <p:cNvPr id="12" name="Text Placeholder 11"/>
          <p:cNvSpPr>
            <a:spLocks noGrp="1"/>
          </p:cNvSpPr>
          <p:nvPr>
            <p:ph type="body" sz="quarter" idx="13"/>
          </p:nvPr>
        </p:nvSpPr>
        <p:spPr>
          <a:xfrm>
            <a:off x="381000" y="853372"/>
            <a:ext cx="4495800" cy="3928177"/>
          </a:xfrm>
        </p:spPr>
        <p:txBody>
          <a:bodyPr>
            <a:noAutofit/>
          </a:bodyPr>
          <a:lstStyle/>
          <a:p>
            <a:r>
              <a:rPr lang="en-US" sz="1800" dirty="0"/>
              <a:t>Serialization Example:</a:t>
            </a:r>
          </a:p>
          <a:p>
            <a:r>
              <a:rPr lang="en-US" sz="1800" dirty="0"/>
              <a:t>That </a:t>
            </a:r>
            <a:r>
              <a:rPr lang="en-US" sz="1800" dirty="0">
                <a:solidFill>
                  <a:schemeClr val="accent6"/>
                </a:solidFill>
              </a:rPr>
              <a:t>dump() </a:t>
            </a:r>
            <a:r>
              <a:rPr lang="en-US" sz="1800" dirty="0"/>
              <a:t>takes two positional arguments: (1) the data object to be serialized, and (2) the file-like object to which the bytes will be written.</a:t>
            </a:r>
          </a:p>
        </p:txBody>
      </p:sp>
      <p:sp>
        <p:nvSpPr>
          <p:cNvPr id="5" name="TextBox 4"/>
          <p:cNvSpPr txBox="1"/>
          <p:nvPr/>
        </p:nvSpPr>
        <p:spPr>
          <a:xfrm>
            <a:off x="6205232" y="4433248"/>
            <a:ext cx="1361465" cy="276999"/>
          </a:xfrm>
          <a:prstGeom prst="rect">
            <a:avLst/>
          </a:prstGeom>
          <a:noFill/>
        </p:spPr>
        <p:txBody>
          <a:bodyPr wrap="square" rtlCol="0">
            <a:spAutoFit/>
          </a:bodyPr>
          <a:lstStyle/>
          <a:p>
            <a:pPr algn="ctr"/>
            <a:r>
              <a:rPr lang="en-US" sz="1200" dirty="0" err="1">
                <a:solidFill>
                  <a:schemeClr val="accent6"/>
                </a:solidFill>
              </a:rPr>
              <a:t>testJSON.json</a:t>
            </a:r>
            <a:endParaRPr lang="en-US" sz="1200" dirty="0">
              <a:solidFill>
                <a:schemeClr val="accent6"/>
              </a:solidFill>
            </a:endParaRPr>
          </a:p>
        </p:txBody>
      </p:sp>
      <p:pic>
        <p:nvPicPr>
          <p:cNvPr id="6" name="Picture 5"/>
          <p:cNvPicPr>
            <a:picLocks noChangeAspect="1"/>
          </p:cNvPicPr>
          <p:nvPr/>
        </p:nvPicPr>
        <p:blipFill>
          <a:blip r:embed="rId4"/>
          <a:stretch>
            <a:fillRect/>
          </a:stretch>
        </p:blipFill>
        <p:spPr>
          <a:xfrm>
            <a:off x="483241" y="2825691"/>
            <a:ext cx="3371850" cy="1457325"/>
          </a:xfrm>
          <a:prstGeom prst="rect">
            <a:avLst/>
          </a:prstGeom>
        </p:spPr>
      </p:pic>
    </p:spTree>
    <p:custDataLst>
      <p:tags r:id="rId1"/>
    </p:custDataLst>
    <p:extLst>
      <p:ext uri="{BB962C8B-B14F-4D97-AF65-F5344CB8AC3E}">
        <p14:creationId xmlns:p14="http://schemas.microsoft.com/office/powerpoint/2010/main" val="346059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JSON using Python</a:t>
            </a:r>
          </a:p>
        </p:txBody>
      </p:sp>
      <p:pic>
        <p:nvPicPr>
          <p:cNvPr id="2" name="Picture 1"/>
          <p:cNvPicPr>
            <a:picLocks noChangeAspect="1"/>
          </p:cNvPicPr>
          <p:nvPr/>
        </p:nvPicPr>
        <p:blipFill>
          <a:blip r:embed="rId3"/>
          <a:stretch>
            <a:fillRect/>
          </a:stretch>
        </p:blipFill>
        <p:spPr>
          <a:xfrm>
            <a:off x="5768732" y="853371"/>
            <a:ext cx="2965235" cy="2708980"/>
          </a:xfrm>
          <a:prstGeom prst="rect">
            <a:avLst/>
          </a:prstGeom>
          <a:ln>
            <a:noFill/>
          </a:ln>
          <a:effectLst>
            <a:outerShdw blurRad="190500" algn="tl" rotWithShape="0">
              <a:srgbClr val="000000">
                <a:alpha val="70000"/>
              </a:srgbClr>
            </a:outerShdw>
          </a:effectLst>
        </p:spPr>
      </p:pic>
      <p:sp>
        <p:nvSpPr>
          <p:cNvPr id="12" name="Text Placeholder 11"/>
          <p:cNvSpPr>
            <a:spLocks noGrp="1"/>
          </p:cNvSpPr>
          <p:nvPr>
            <p:ph type="body" sz="quarter" idx="13"/>
          </p:nvPr>
        </p:nvSpPr>
        <p:spPr>
          <a:xfrm>
            <a:off x="427808" y="853372"/>
            <a:ext cx="5210992" cy="3928177"/>
          </a:xfrm>
        </p:spPr>
        <p:txBody>
          <a:bodyPr>
            <a:noAutofit/>
          </a:bodyPr>
          <a:lstStyle/>
          <a:p>
            <a:r>
              <a:rPr lang="en-US" sz="2000" dirty="0"/>
              <a:t>Serialization Example:</a:t>
            </a:r>
          </a:p>
          <a:p>
            <a:pPr marL="285750" indent="-285750">
              <a:buBlip>
                <a:blip r:embed="rId4"/>
              </a:buBlip>
            </a:pPr>
            <a:r>
              <a:rPr lang="en-US" sz="2000" dirty="0"/>
              <a:t>That </a:t>
            </a:r>
            <a:r>
              <a:rPr lang="en-US" sz="2000" dirty="0">
                <a:solidFill>
                  <a:schemeClr val="accent6"/>
                </a:solidFill>
              </a:rPr>
              <a:t>dump() </a:t>
            </a:r>
            <a:r>
              <a:rPr lang="en-US" sz="2000" dirty="0"/>
              <a:t>takes two positional arguments: (1) the data object to be serialized, and (2) the file-like object to which the bytes will be written.</a:t>
            </a:r>
          </a:p>
          <a:p>
            <a:pPr marL="285750" indent="-285750">
              <a:buBlip>
                <a:blip r:embed="rId4"/>
              </a:buBlip>
            </a:pPr>
            <a:r>
              <a:rPr lang="en-US" sz="2000" dirty="0"/>
              <a:t>Serialized JSON can also be stored in our program, you could write it to a native Python </a:t>
            </a:r>
            <a:r>
              <a:rPr lang="en-US" sz="2000" i="1" dirty="0" err="1">
                <a:solidFill>
                  <a:srgbClr val="00B0F0"/>
                </a:solidFill>
              </a:rPr>
              <a:t>str</a:t>
            </a:r>
            <a:r>
              <a:rPr lang="en-US" sz="2000" dirty="0"/>
              <a:t> object, that is done by dumps().</a:t>
            </a:r>
          </a:p>
          <a:p>
            <a:pPr marL="285750" indent="-285750">
              <a:buBlip>
                <a:blip r:embed="rId4"/>
              </a:buBlip>
            </a:pPr>
            <a:r>
              <a:rPr lang="en-US" sz="2000" dirty="0"/>
              <a:t>The </a:t>
            </a:r>
            <a:r>
              <a:rPr lang="en-US" sz="2000" dirty="0">
                <a:solidFill>
                  <a:schemeClr val="accent6"/>
                </a:solidFill>
              </a:rPr>
              <a:t>dumps() </a:t>
            </a:r>
            <a:r>
              <a:rPr lang="en-US" sz="2000" dirty="0"/>
              <a:t>takes one argument and returns the JSON in string format.</a:t>
            </a:r>
          </a:p>
          <a:p>
            <a:pPr marL="285750" indent="-285750">
              <a:buBlip>
                <a:blip r:embed="rId4"/>
              </a:buBlip>
            </a:pPr>
            <a:endParaRPr lang="en-US" sz="2000" dirty="0"/>
          </a:p>
          <a:p>
            <a:pPr marL="285750" indent="-285750">
              <a:buBlip>
                <a:blip r:embed="rId4"/>
              </a:buBlip>
            </a:pPr>
            <a:endParaRPr lang="en-US" sz="2000" dirty="0"/>
          </a:p>
        </p:txBody>
      </p:sp>
      <p:pic>
        <p:nvPicPr>
          <p:cNvPr id="5" name="Picture 4"/>
          <p:cNvPicPr>
            <a:picLocks noChangeAspect="1"/>
          </p:cNvPicPr>
          <p:nvPr/>
        </p:nvPicPr>
        <p:blipFill>
          <a:blip r:embed="rId5"/>
          <a:stretch>
            <a:fillRect/>
          </a:stretch>
        </p:blipFill>
        <p:spPr>
          <a:xfrm>
            <a:off x="6324600" y="3712581"/>
            <a:ext cx="2409367" cy="1041355"/>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33505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Handling JSON using Python</a:t>
            </a:r>
          </a:p>
        </p:txBody>
      </p:sp>
      <p:pic>
        <p:nvPicPr>
          <p:cNvPr id="2" name="Picture 1"/>
          <p:cNvPicPr>
            <a:picLocks noChangeAspect="1"/>
          </p:cNvPicPr>
          <p:nvPr/>
        </p:nvPicPr>
        <p:blipFill>
          <a:blip r:embed="rId3"/>
          <a:stretch>
            <a:fillRect/>
          </a:stretch>
        </p:blipFill>
        <p:spPr>
          <a:xfrm>
            <a:off x="5768732" y="853371"/>
            <a:ext cx="2965235" cy="2708980"/>
          </a:xfrm>
          <a:prstGeom prst="rect">
            <a:avLst/>
          </a:prstGeom>
          <a:ln>
            <a:noFill/>
          </a:ln>
          <a:effectLst>
            <a:outerShdw blurRad="190500" algn="tl" rotWithShape="0">
              <a:srgbClr val="000000">
                <a:alpha val="70000"/>
              </a:srgbClr>
            </a:outerShdw>
          </a:effectLst>
        </p:spPr>
      </p:pic>
      <p:sp>
        <p:nvSpPr>
          <p:cNvPr id="12" name="Text Placeholder 11"/>
          <p:cNvSpPr>
            <a:spLocks noGrp="1"/>
          </p:cNvSpPr>
          <p:nvPr>
            <p:ph type="body" sz="quarter" idx="13"/>
          </p:nvPr>
        </p:nvSpPr>
        <p:spPr>
          <a:xfrm>
            <a:off x="427808" y="853373"/>
            <a:ext cx="5210992" cy="1413578"/>
          </a:xfrm>
        </p:spPr>
        <p:txBody>
          <a:bodyPr>
            <a:noAutofit/>
          </a:bodyPr>
          <a:lstStyle/>
          <a:p>
            <a:r>
              <a:rPr lang="en-US" sz="2000" dirty="0"/>
              <a:t>Deserialization Example:</a:t>
            </a:r>
          </a:p>
          <a:p>
            <a:r>
              <a:rPr lang="en-US" sz="2000" dirty="0"/>
              <a:t>In the </a:t>
            </a:r>
            <a:r>
              <a:rPr lang="en-US" sz="2000" dirty="0">
                <a:solidFill>
                  <a:srgbClr val="00B0F0"/>
                </a:solidFill>
              </a:rPr>
              <a:t>json</a:t>
            </a:r>
            <a:r>
              <a:rPr lang="en-US" sz="2000" dirty="0"/>
              <a:t> library, you’ll find </a:t>
            </a:r>
            <a:r>
              <a:rPr lang="en-US" sz="2000" dirty="0">
                <a:solidFill>
                  <a:schemeClr val="accent6"/>
                </a:solidFill>
              </a:rPr>
              <a:t>load() </a:t>
            </a:r>
            <a:r>
              <a:rPr lang="en-US" sz="2000" dirty="0"/>
              <a:t>and </a:t>
            </a:r>
            <a:r>
              <a:rPr lang="en-US" sz="2000" dirty="0">
                <a:solidFill>
                  <a:schemeClr val="accent6"/>
                </a:solidFill>
              </a:rPr>
              <a:t>loads() </a:t>
            </a:r>
            <a:r>
              <a:rPr lang="en-US" sz="2000" dirty="0"/>
              <a:t>for turning JSON encoded data into Python objects.</a:t>
            </a:r>
          </a:p>
          <a:p>
            <a:endParaRPr lang="en-US" sz="2000" dirty="0"/>
          </a:p>
          <a:p>
            <a:r>
              <a:rPr lang="en-US" sz="2000" dirty="0"/>
              <a:t>We can use request module to fetch JSON from the API and store into a file and a variable.</a:t>
            </a:r>
          </a:p>
          <a:p>
            <a:endParaRPr lang="en-US" sz="1000" dirty="0"/>
          </a:p>
          <a:p>
            <a:r>
              <a:rPr lang="en-US" sz="1600" dirty="0">
                <a:latin typeface="Courier New" panose="02070309020205020404" pitchFamily="49" charset="0"/>
                <a:cs typeface="Courier New" panose="02070309020205020404" pitchFamily="49" charset="0"/>
              </a:rPr>
              <a:t>import requests</a:t>
            </a:r>
          </a:p>
          <a:p>
            <a:r>
              <a:rPr lang="en-US" sz="1600" i="1" dirty="0">
                <a:latin typeface="Courier New" panose="02070309020205020404" pitchFamily="49" charset="0"/>
                <a:cs typeface="Courier New" panose="02070309020205020404" pitchFamily="49" charset="0"/>
              </a:rPr>
              <a:t>response</a:t>
            </a:r>
            <a:r>
              <a:rPr lang="en-US" sz="1600" dirty="0">
                <a:latin typeface="Courier New" panose="02070309020205020404" pitchFamily="49" charset="0"/>
                <a:cs typeface="Courier New" panose="02070309020205020404" pitchFamily="49" charset="0"/>
              </a:rPr>
              <a:t> </a:t>
            </a:r>
            <a:r>
              <a:rPr lang="en-US" sz="1600" dirty="0">
                <a:solidFill>
                  <a:srgbClr val="00B0F0"/>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requests.</a:t>
            </a:r>
            <a:r>
              <a:rPr lang="en-US" sz="1600" dirty="0" err="1">
                <a:solidFill>
                  <a:srgbClr val="00B050"/>
                </a:solidFill>
                <a:latin typeface="Courier New" panose="02070309020205020404" pitchFamily="49" charset="0"/>
                <a:cs typeface="Courier New" panose="02070309020205020404" pitchFamily="49" charset="0"/>
              </a:rPr>
              <a:t>get</a:t>
            </a:r>
            <a:r>
              <a:rPr lang="en-US" sz="1600" dirty="0">
                <a:solidFill>
                  <a:srgbClr val="00B0F0"/>
                </a:solidFill>
                <a:latin typeface="Courier New" panose="02070309020205020404" pitchFamily="49" charset="0"/>
                <a:cs typeface="Courier New" panose="02070309020205020404" pitchFamily="49" charset="0"/>
              </a:rPr>
              <a:t>(</a:t>
            </a:r>
            <a:r>
              <a:rPr lang="en-US" sz="1600" i="1" dirty="0">
                <a:latin typeface="Courier New" panose="02070309020205020404" pitchFamily="49" charset="0"/>
                <a:cs typeface="Courier New" panose="02070309020205020404" pitchFamily="49" charset="0"/>
              </a:rPr>
              <a:t>&lt;URL&gt;</a:t>
            </a:r>
            <a:r>
              <a:rPr lang="en-US" sz="1600" dirty="0">
                <a:solidFill>
                  <a:srgbClr val="00B0F0"/>
                </a:solidFill>
                <a:latin typeface="Courier New" panose="02070309020205020404" pitchFamily="49" charset="0"/>
                <a:cs typeface="Courier New" panose="02070309020205020404" pitchFamily="49" charset="0"/>
              </a:rPr>
              <a:t>)</a:t>
            </a:r>
          </a:p>
          <a:p>
            <a:r>
              <a:rPr lang="en-US" sz="1600" i="1" dirty="0" err="1">
                <a:latin typeface="Courier New" panose="02070309020205020404" pitchFamily="49" charset="0"/>
                <a:cs typeface="Courier New" panose="02070309020205020404" pitchFamily="49" charset="0"/>
              </a:rPr>
              <a:t>json</a:t>
            </a:r>
            <a:r>
              <a:rPr lang="en-US" sz="1600" dirty="0">
                <a:latin typeface="Courier New" panose="02070309020205020404" pitchFamily="49" charset="0"/>
                <a:cs typeface="Courier New" panose="02070309020205020404" pitchFamily="49" charset="0"/>
              </a:rPr>
              <a:t> </a:t>
            </a:r>
            <a:r>
              <a:rPr lang="en-US" sz="1600" dirty="0">
                <a:solidFill>
                  <a:srgbClr val="00B0F0"/>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i="1" dirty="0" err="1">
                <a:latin typeface="Courier New" panose="02070309020205020404" pitchFamily="49" charset="0"/>
                <a:cs typeface="Courier New" panose="02070309020205020404" pitchFamily="49" charset="0"/>
              </a:rPr>
              <a:t>response</a:t>
            </a:r>
            <a:r>
              <a:rPr lang="en-US" sz="1600" dirty="0" err="1">
                <a:latin typeface="Courier New" panose="02070309020205020404" pitchFamily="49" charset="0"/>
                <a:cs typeface="Courier New" panose="02070309020205020404" pitchFamily="49" charset="0"/>
              </a:rPr>
              <a:t>.</a:t>
            </a:r>
            <a:r>
              <a:rPr lang="en-US" sz="1600" dirty="0" err="1">
                <a:solidFill>
                  <a:srgbClr val="00B050"/>
                </a:solidFill>
                <a:latin typeface="Courier New" panose="02070309020205020404" pitchFamily="49" charset="0"/>
                <a:cs typeface="Courier New" panose="02070309020205020404" pitchFamily="49" charset="0"/>
              </a:rPr>
              <a:t>json</a:t>
            </a:r>
            <a:r>
              <a:rPr lang="en-US" sz="1600" dirty="0">
                <a:solidFill>
                  <a:srgbClr val="00B0F0"/>
                </a:solidFill>
                <a:latin typeface="Courier New" panose="02070309020205020404" pitchFamily="49" charset="0"/>
                <a:cs typeface="Courier New" panose="02070309020205020404" pitchFamily="49" charset="0"/>
              </a:rPr>
              <a:t>()</a:t>
            </a:r>
          </a:p>
        </p:txBody>
      </p:sp>
      <p:pic>
        <p:nvPicPr>
          <p:cNvPr id="7" name="Picture 6"/>
          <p:cNvPicPr>
            <a:picLocks noChangeAspect="1"/>
          </p:cNvPicPr>
          <p:nvPr/>
        </p:nvPicPr>
        <p:blipFill>
          <a:blip r:embed="rId4"/>
          <a:stretch>
            <a:fillRect/>
          </a:stretch>
        </p:blipFill>
        <p:spPr>
          <a:xfrm>
            <a:off x="5801049" y="3688395"/>
            <a:ext cx="2933700" cy="1069938"/>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255532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Activities</a:t>
            </a:r>
          </a:p>
        </p:txBody>
      </p:sp>
      <p:sp>
        <p:nvSpPr>
          <p:cNvPr id="5" name="Text Placeholder 4"/>
          <p:cNvSpPr>
            <a:spLocks noGrp="1"/>
          </p:cNvSpPr>
          <p:nvPr>
            <p:ph type="body" sz="quarter" idx="13"/>
          </p:nvPr>
        </p:nvSpPr>
        <p:spPr>
          <a:xfrm>
            <a:off x="381000" y="853372"/>
            <a:ext cx="8382000" cy="3875944"/>
          </a:xfrm>
        </p:spPr>
        <p:txBody>
          <a:bodyPr>
            <a:normAutofit fontScale="92500" lnSpcReduction="20000"/>
          </a:bodyPr>
          <a:lstStyle/>
          <a:p>
            <a:pPr marL="514350" indent="-514350">
              <a:buFont typeface="+mj-lt"/>
              <a:buAutoNum type="arabicParenR"/>
            </a:pPr>
            <a:r>
              <a:rPr lang="en-US" sz="2400" dirty="0"/>
              <a:t>Write a email sending module to send notification about the exceptions/errors to development team.</a:t>
            </a:r>
          </a:p>
          <a:p>
            <a:pPr marL="514350" indent="-514350">
              <a:buFont typeface="+mj-lt"/>
              <a:buAutoNum type="arabicParenR"/>
            </a:pPr>
            <a:r>
              <a:rPr lang="en-US" sz="2400" dirty="0"/>
              <a:t>Write a Multi-Threaded program to execute two functions one will parse the supplied XML document to find each ‘country’ element along with its sub-elements and put in separate XML files (name the file </a:t>
            </a:r>
            <a:r>
              <a:rPr lang="en-US" sz="2400" i="1" dirty="0"/>
              <a:t>countryname.xml</a:t>
            </a:r>
            <a:r>
              <a:rPr lang="en-US" sz="2400" dirty="0"/>
              <a:t>), and another function will read the parse the same file and generate a paragraph (multiline string) as </a:t>
            </a:r>
            <a:r>
              <a:rPr lang="en-US" sz="2400" i="1" dirty="0" err="1"/>
              <a:t>Tag|Attributes|Text</a:t>
            </a:r>
            <a:r>
              <a:rPr lang="en-US" sz="2400" i="1" dirty="0"/>
              <a:t>\n</a:t>
            </a:r>
            <a:r>
              <a:rPr lang="en-US" sz="2400" dirty="0"/>
              <a:t> and put in a separate text file (</a:t>
            </a:r>
            <a:r>
              <a:rPr lang="en-US" sz="2400" i="1" dirty="0"/>
              <a:t>countryname.txt</a:t>
            </a:r>
            <a:r>
              <a:rPr lang="en-US" sz="2400" dirty="0"/>
              <a:t>).</a:t>
            </a:r>
          </a:p>
          <a:p>
            <a:pPr marL="514350" indent="-514350">
              <a:buFont typeface="+mj-lt"/>
              <a:buAutoNum type="arabicParenR"/>
            </a:pPr>
            <a:r>
              <a:rPr lang="en-US" sz="2400" dirty="0"/>
              <a:t>Take input from user and build a employee detail JSON </a:t>
            </a:r>
            <a:r>
              <a:rPr lang="en-US" sz="2400" dirty="0" err="1"/>
              <a:t>empid</a:t>
            </a:r>
            <a:r>
              <a:rPr lang="en-US" sz="2400" dirty="0"/>
              <a:t>, </a:t>
            </a:r>
            <a:r>
              <a:rPr lang="en-US" sz="2400" dirty="0" err="1"/>
              <a:t>fname</a:t>
            </a:r>
            <a:r>
              <a:rPr lang="en-US" sz="2400" dirty="0"/>
              <a:t>, </a:t>
            </a:r>
            <a:r>
              <a:rPr lang="en-US" sz="2400" dirty="0" err="1"/>
              <a:t>lname</a:t>
            </a:r>
            <a:r>
              <a:rPr lang="en-US" sz="2400" dirty="0"/>
              <a:t>, </a:t>
            </a:r>
            <a:r>
              <a:rPr lang="en-US" sz="2400" dirty="0" err="1"/>
              <a:t>sal</a:t>
            </a:r>
            <a:r>
              <a:rPr lang="en-US" sz="2400" dirty="0"/>
              <a:t>, </a:t>
            </a:r>
            <a:r>
              <a:rPr lang="en-US" sz="2400" dirty="0" err="1"/>
              <a:t>dob</a:t>
            </a:r>
            <a:r>
              <a:rPr lang="en-US" sz="2400" dirty="0"/>
              <a:t>, </a:t>
            </a:r>
            <a:r>
              <a:rPr lang="en-US" sz="2400" dirty="0" err="1"/>
              <a:t>doj</a:t>
            </a:r>
            <a:r>
              <a:rPr lang="en-US" sz="2400" dirty="0"/>
              <a:t>, </a:t>
            </a:r>
            <a:r>
              <a:rPr lang="en-US" sz="2400" dirty="0" err="1"/>
              <a:t>projname</a:t>
            </a:r>
            <a:r>
              <a:rPr lang="en-US" sz="2400" dirty="0"/>
              <a:t>. Store JSON in a (.json) file. Write another function to convert the supplied XML doc to a compatible JSON file.</a:t>
            </a:r>
          </a:p>
        </p:txBody>
      </p:sp>
    </p:spTree>
    <p:custDataLst>
      <p:tags r:id="rId1"/>
    </p:custDataLst>
    <p:extLst>
      <p:ext uri="{BB962C8B-B14F-4D97-AF65-F5344CB8AC3E}">
        <p14:creationId xmlns:p14="http://schemas.microsoft.com/office/powerpoint/2010/main" val="373643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Summary</a:t>
            </a:r>
          </a:p>
        </p:txBody>
      </p:sp>
      <p:sp>
        <p:nvSpPr>
          <p:cNvPr id="9" name="Text Placeholder 8"/>
          <p:cNvSpPr>
            <a:spLocks noGrp="1"/>
          </p:cNvSpPr>
          <p:nvPr>
            <p:ph type="body" sz="quarter" idx="13"/>
          </p:nvPr>
        </p:nvSpPr>
        <p:spPr>
          <a:xfrm>
            <a:off x="381000" y="853372"/>
            <a:ext cx="8382000" cy="3928177"/>
          </a:xfrm>
        </p:spPr>
        <p:txBody>
          <a:bodyPr>
            <a:normAutofit fontScale="92500" lnSpcReduction="20000"/>
          </a:bodyPr>
          <a:lstStyle/>
          <a:p>
            <a:pPr marL="457200" indent="-457200">
              <a:buBlip>
                <a:blip r:embed="rId3"/>
              </a:buBlip>
            </a:pPr>
            <a:r>
              <a:rPr lang="en-US" sz="2400" dirty="0"/>
              <a:t>Multi-Threading programming solves the purpose to run functions simultaneously. The </a:t>
            </a:r>
            <a:r>
              <a:rPr lang="en-US" sz="2400" i="1" dirty="0"/>
              <a:t>threading</a:t>
            </a:r>
            <a:r>
              <a:rPr lang="en-US" sz="2400" dirty="0"/>
              <a:t> module helps to spawn threads in Python.</a:t>
            </a:r>
          </a:p>
          <a:p>
            <a:pPr marL="457200" indent="-457200">
              <a:buBlip>
                <a:blip r:embed="rId3"/>
              </a:buBlip>
            </a:pPr>
            <a:r>
              <a:rPr lang="en-US" sz="2400" dirty="0"/>
              <a:t>The </a:t>
            </a:r>
            <a:r>
              <a:rPr lang="en-US" sz="2400" i="1" dirty="0"/>
              <a:t>join() </a:t>
            </a:r>
            <a:r>
              <a:rPr lang="en-US" sz="2400" dirty="0"/>
              <a:t>function make the main thread wait for the child threads to complete.</a:t>
            </a:r>
          </a:p>
          <a:p>
            <a:pPr marL="457200" indent="-457200">
              <a:buBlip>
                <a:blip r:embed="rId3"/>
              </a:buBlip>
            </a:pPr>
            <a:r>
              <a:rPr lang="en-US" sz="2400" dirty="0"/>
              <a:t>The </a:t>
            </a:r>
            <a:r>
              <a:rPr lang="en-US" sz="2400" i="1" dirty="0" err="1"/>
              <a:t>smtplib</a:t>
            </a:r>
            <a:r>
              <a:rPr lang="en-US" sz="2400" dirty="0"/>
              <a:t> module is required to send emails from Python script, which uses the SMTP. </a:t>
            </a:r>
          </a:p>
          <a:p>
            <a:pPr marL="457200" indent="-457200">
              <a:buBlip>
                <a:blip r:embed="rId3"/>
              </a:buBlip>
            </a:pPr>
            <a:r>
              <a:rPr lang="en-US" sz="2400" dirty="0"/>
              <a:t>We can test (debug) our emails using </a:t>
            </a:r>
            <a:r>
              <a:rPr lang="en-US" sz="2400" i="1" dirty="0" err="1"/>
              <a:t>smtpd</a:t>
            </a:r>
            <a:r>
              <a:rPr lang="en-US" sz="2400" dirty="0"/>
              <a:t> module, without sending emails.</a:t>
            </a:r>
          </a:p>
          <a:p>
            <a:pPr marL="457200" indent="-457200">
              <a:buBlip>
                <a:blip r:embed="rId3"/>
              </a:buBlip>
            </a:pPr>
            <a:r>
              <a:rPr lang="en-US" sz="2400" dirty="0"/>
              <a:t>The </a:t>
            </a:r>
            <a:r>
              <a:rPr lang="en-US" sz="2400" i="1" dirty="0" err="1"/>
              <a:t>xml.etree.ElementTree</a:t>
            </a:r>
            <a:r>
              <a:rPr lang="en-US" sz="2400" dirty="0"/>
              <a:t> module provides the functions to parse, modify XML documents.</a:t>
            </a:r>
          </a:p>
          <a:p>
            <a:pPr marL="457200" indent="-457200">
              <a:buBlip>
                <a:blip r:embed="rId3"/>
              </a:buBlip>
            </a:pPr>
            <a:r>
              <a:rPr lang="en-US" sz="2400" dirty="0"/>
              <a:t>The </a:t>
            </a:r>
            <a:r>
              <a:rPr lang="en-US" sz="2400" i="1" dirty="0"/>
              <a:t>json</a:t>
            </a:r>
            <a:r>
              <a:rPr lang="en-US" sz="2400" dirty="0"/>
              <a:t> module provides the functions to deal with JSON data. </a:t>
            </a:r>
          </a:p>
          <a:p>
            <a:pPr marL="457200" indent="-457200">
              <a:buBlip>
                <a:blip r:embed="rId3"/>
              </a:buBlip>
            </a:pPr>
            <a:endParaRPr lang="en-US" sz="2400" dirty="0"/>
          </a:p>
        </p:txBody>
      </p:sp>
    </p:spTree>
    <p:custDataLst>
      <p:tags r:id="rId1"/>
    </p:custDataLst>
    <p:extLst>
      <p:ext uri="{BB962C8B-B14F-4D97-AF65-F5344CB8AC3E}">
        <p14:creationId xmlns:p14="http://schemas.microsoft.com/office/powerpoint/2010/main" val="50382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 on learning</a:t>
            </a:r>
          </a:p>
        </p:txBody>
      </p:sp>
      <p:sp>
        <p:nvSpPr>
          <p:cNvPr id="5" name="Text Placeholder 4"/>
          <p:cNvSpPr>
            <a:spLocks noGrp="1"/>
          </p:cNvSpPr>
          <p:nvPr>
            <p:ph type="body" sz="quarter" idx="13"/>
          </p:nvPr>
        </p:nvSpPr>
        <p:spPr>
          <a:xfrm>
            <a:off x="380999" y="853372"/>
            <a:ext cx="8382003" cy="3928177"/>
          </a:xfrm>
        </p:spPr>
        <p:txBody>
          <a:bodyPr>
            <a:normAutofit fontScale="92500" lnSpcReduction="10000"/>
          </a:bodyPr>
          <a:lstStyle/>
          <a:p>
            <a:pPr marL="457200" indent="-457200" fontAlgn="base">
              <a:buFont typeface="Wingdings 2" panose="05020102010507070707" pitchFamily="18" charset="2"/>
              <a:buChar char="P"/>
            </a:pPr>
            <a:r>
              <a:rPr lang="en-US" dirty="0"/>
              <a:t>We have learnt how to write multi-threading programs using Python.</a:t>
            </a:r>
          </a:p>
          <a:p>
            <a:pPr marL="457200" indent="-457200" fontAlgn="base">
              <a:buFont typeface="Wingdings 2" panose="05020102010507070707" pitchFamily="18" charset="2"/>
              <a:buChar char="P"/>
            </a:pPr>
            <a:r>
              <a:rPr lang="en-US" dirty="0"/>
              <a:t>We also have learnt how to send emails from Python script using SMTP (</a:t>
            </a:r>
            <a:r>
              <a:rPr lang="en-US" i="1" dirty="0" err="1"/>
              <a:t>smtplib</a:t>
            </a:r>
            <a:r>
              <a:rPr lang="en-US" dirty="0"/>
              <a:t>).</a:t>
            </a:r>
          </a:p>
          <a:p>
            <a:pPr marL="457200" indent="-457200" fontAlgn="base">
              <a:buFont typeface="Wingdings 2" panose="05020102010507070707" pitchFamily="18" charset="2"/>
              <a:buChar char="P"/>
            </a:pPr>
            <a:r>
              <a:rPr lang="en-US" dirty="0"/>
              <a:t>We can test (debug) our emails using </a:t>
            </a:r>
            <a:r>
              <a:rPr lang="en-US" i="1" dirty="0" err="1"/>
              <a:t>smtpd</a:t>
            </a:r>
            <a:r>
              <a:rPr lang="en-US" dirty="0"/>
              <a:t> module, without sending emails.</a:t>
            </a:r>
          </a:p>
          <a:p>
            <a:pPr marL="457200" indent="-457200" fontAlgn="base">
              <a:buFont typeface="Wingdings 2" panose="05020102010507070707" pitchFamily="18" charset="2"/>
              <a:buChar char="P"/>
            </a:pPr>
            <a:r>
              <a:rPr lang="en-US" dirty="0"/>
              <a:t>We learnt how to parse an XML document, modify the content, add new element &amp; generate new XML.</a:t>
            </a:r>
          </a:p>
          <a:p>
            <a:pPr marL="457200" indent="-457200" fontAlgn="base">
              <a:buFont typeface="Wingdings 2" panose="05020102010507070707" pitchFamily="18" charset="2"/>
              <a:buChar char="P"/>
            </a:pPr>
            <a:r>
              <a:rPr lang="en-US" dirty="0"/>
              <a:t>We also learnt how to handle JSON using Python.</a:t>
            </a:r>
          </a:p>
        </p:txBody>
      </p:sp>
    </p:spTree>
    <p:custDataLst>
      <p:tags r:id="rId1"/>
    </p:custDataLst>
    <p:extLst>
      <p:ext uri="{BB962C8B-B14F-4D97-AF65-F5344CB8AC3E}">
        <p14:creationId xmlns:p14="http://schemas.microsoft.com/office/powerpoint/2010/main" val="21751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Links</a:t>
            </a:r>
          </a:p>
        </p:txBody>
      </p:sp>
      <p:sp>
        <p:nvSpPr>
          <p:cNvPr id="5" name="Text Placeholder 4"/>
          <p:cNvSpPr>
            <a:spLocks noGrp="1"/>
          </p:cNvSpPr>
          <p:nvPr>
            <p:ph type="body" sz="quarter" idx="13"/>
          </p:nvPr>
        </p:nvSpPr>
        <p:spPr>
          <a:xfrm>
            <a:off x="381000" y="819150"/>
            <a:ext cx="8382003" cy="3928177"/>
          </a:xfrm>
        </p:spPr>
        <p:txBody>
          <a:bodyPr>
            <a:normAutofit/>
          </a:bodyPr>
          <a:lstStyle/>
          <a:p>
            <a:pPr marL="457200" indent="-457200" fontAlgn="base">
              <a:buFont typeface="Wingdings" panose="05000000000000000000" pitchFamily="2" charset="2"/>
              <a:buChar char=""/>
            </a:pPr>
            <a:r>
              <a:rPr lang="en-US" sz="2400" dirty="0">
                <a:hlinkClick r:id="rId3"/>
              </a:rPr>
              <a:t>https://docs.python.org/3/library/threading.html</a:t>
            </a:r>
          </a:p>
          <a:p>
            <a:pPr marL="457200" indent="-457200" fontAlgn="base">
              <a:buFont typeface="Wingdings" panose="05000000000000000000" pitchFamily="2" charset="2"/>
              <a:buChar char=""/>
            </a:pPr>
            <a:r>
              <a:rPr lang="en-US" sz="2400" dirty="0">
                <a:hlinkClick r:id="rId3"/>
              </a:rPr>
              <a:t>https://docs.python.org/3/library/smtplib.html</a:t>
            </a:r>
          </a:p>
          <a:p>
            <a:pPr marL="457200" indent="-457200" fontAlgn="base">
              <a:buFont typeface="Wingdings" panose="05000000000000000000" pitchFamily="2" charset="2"/>
              <a:buChar char=""/>
            </a:pPr>
            <a:r>
              <a:rPr lang="en-US" sz="2400" dirty="0">
                <a:hlinkClick r:id="rId3"/>
              </a:rPr>
              <a:t>https://docs.python.org/3/library/xml.etree.elementtree.html</a:t>
            </a:r>
            <a:endParaRPr lang="en-US" sz="2400" dirty="0"/>
          </a:p>
          <a:p>
            <a:pPr marL="457200" indent="-457200" fontAlgn="base">
              <a:buFont typeface="Wingdings" panose="05000000000000000000" pitchFamily="2" charset="2"/>
              <a:buChar char=""/>
            </a:pPr>
            <a:r>
              <a:rPr lang="en-US" sz="2400" dirty="0">
                <a:hlinkClick r:id="rId4"/>
              </a:rPr>
              <a:t>https://docs.python.org/3/library/json.html</a:t>
            </a:r>
            <a:endParaRPr lang="en-US" sz="2400" dirty="0"/>
          </a:p>
          <a:p>
            <a:pPr marL="457200" indent="-457200" fontAlgn="base">
              <a:buFont typeface="Wingdings" panose="05000000000000000000" pitchFamily="2" charset="2"/>
              <a:buChar char=""/>
            </a:pPr>
            <a:endParaRPr lang="en-US" sz="2400" dirty="0"/>
          </a:p>
        </p:txBody>
      </p:sp>
    </p:spTree>
    <p:custDataLst>
      <p:tags r:id="rId1"/>
    </p:custDataLst>
    <p:extLst>
      <p:ext uri="{BB962C8B-B14F-4D97-AF65-F5344CB8AC3E}">
        <p14:creationId xmlns:p14="http://schemas.microsoft.com/office/powerpoint/2010/main" val="14940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Hello, World! This is.. S</a:t>
            </a:r>
          </a:p>
        </p:txBody>
      </p:sp>
      <p:sp>
        <p:nvSpPr>
          <p:cNvPr id="5" name="Text Placeholder 4"/>
          <p:cNvSpPr>
            <a:spLocks noGrp="1"/>
          </p:cNvSpPr>
          <p:nvPr>
            <p:ph type="body" sz="quarter" idx="13"/>
          </p:nvPr>
        </p:nvSpPr>
        <p:spPr/>
        <p:txBody>
          <a:bodyPr>
            <a:normAutofit/>
          </a:bodyPr>
          <a:lstStyle/>
          <a:p>
            <a:r>
              <a:rPr lang="en-US" sz="2000" dirty="0"/>
              <a:t>Are you still copying? Let us write functions… put them into modules… build our own package, make version control &amp; reuse the effort.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1" y="320648"/>
            <a:ext cx="304800" cy="25672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3359" y="1809750"/>
            <a:ext cx="2469622" cy="2893698"/>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276477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742950"/>
            <a:ext cx="3692347" cy="685165"/>
          </a:xfrm>
        </p:spPr>
        <p:txBody>
          <a:bodyPr>
            <a:normAutofit fontScale="90000"/>
          </a:bodyPr>
          <a:lstStyle/>
          <a:p>
            <a:r>
              <a:rPr lang="en-US" dirty="0"/>
              <a:t>Thank you</a:t>
            </a:r>
          </a:p>
        </p:txBody>
      </p:sp>
      <p:sp>
        <p:nvSpPr>
          <p:cNvPr id="5" name="Text Placeholder 4"/>
          <p:cNvSpPr>
            <a:spLocks noGrp="1"/>
          </p:cNvSpPr>
          <p:nvPr>
            <p:ph type="body" sz="quarter" idx="10"/>
          </p:nvPr>
        </p:nvSpPr>
        <p:spPr>
          <a:xfrm>
            <a:off x="990600" y="1581150"/>
            <a:ext cx="4495800" cy="1443038"/>
          </a:xfrm>
        </p:spPr>
        <p:txBody>
          <a:bodyPr/>
          <a:lstStyle/>
          <a:p>
            <a:r>
              <a:rPr lang="en-US" sz="1400" dirty="0"/>
              <a:t>Indranil Paul (424241)</a:t>
            </a:r>
          </a:p>
          <a:p>
            <a:r>
              <a:rPr lang="en-US" sz="1400" dirty="0"/>
              <a:t>Python Developer</a:t>
            </a:r>
          </a:p>
          <a:p>
            <a:r>
              <a:rPr lang="en-US" sz="1400" dirty="0"/>
              <a:t>Banking &amp; Financial Services | WMC Account</a:t>
            </a:r>
          </a:p>
        </p:txBody>
      </p:sp>
    </p:spTree>
    <p:custDataLst>
      <p:tags r:id="rId1"/>
    </p:custDataLst>
    <p:extLst>
      <p:ext uri="{BB962C8B-B14F-4D97-AF65-F5344CB8AC3E}">
        <p14:creationId xmlns:p14="http://schemas.microsoft.com/office/powerpoint/2010/main" val="87421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this is for?	</a:t>
            </a:r>
          </a:p>
        </p:txBody>
      </p:sp>
      <p:sp>
        <p:nvSpPr>
          <p:cNvPr id="5" name="Text Placeholder 4"/>
          <p:cNvSpPr>
            <a:spLocks noGrp="1"/>
          </p:cNvSpPr>
          <p:nvPr>
            <p:ph type="body" sz="quarter" idx="13"/>
          </p:nvPr>
        </p:nvSpPr>
        <p:spPr>
          <a:xfrm>
            <a:off x="381000" y="853372"/>
            <a:ext cx="8382000" cy="3928177"/>
          </a:xfrm>
        </p:spPr>
        <p:txBody>
          <a:bodyPr>
            <a:normAutofit fontScale="92500" lnSpcReduction="20000"/>
          </a:bodyPr>
          <a:lstStyle/>
          <a:p>
            <a:pPr marL="457200" indent="-457200">
              <a:buBlip>
                <a:blip r:embed="rId3"/>
              </a:buBlip>
            </a:pPr>
            <a:r>
              <a:rPr lang="en-US" dirty="0"/>
              <a:t>Multi-Threading programming solves the purpose to run functions simultaneously. So we can design our application in such a way so that the functions those who are not depended on each other can run on threads in parallel.</a:t>
            </a:r>
          </a:p>
          <a:p>
            <a:pPr marL="457200" indent="-457200">
              <a:buBlip>
                <a:blip r:embed="rId3"/>
              </a:buBlip>
            </a:pPr>
            <a:r>
              <a:rPr lang="en-US" dirty="0"/>
              <a:t>Email sending from script is very useful. We can use this facility to send confirmation mails, approval mails, or else error-report, crash-report.</a:t>
            </a:r>
          </a:p>
          <a:p>
            <a:pPr marL="457200" indent="-457200">
              <a:buBlip>
                <a:blip r:embed="rId3"/>
              </a:buBlip>
            </a:pPr>
            <a:r>
              <a:rPr lang="en-US" dirty="0"/>
              <a:t>XML &amp; JSON parsing techniques is required to handle the XML docs or JSON (from API) to fetch/modify data from within it. </a:t>
            </a:r>
          </a:p>
          <a:p>
            <a:endParaRPr lang="en-US" dirty="0"/>
          </a:p>
        </p:txBody>
      </p:sp>
    </p:spTree>
    <p:custDataLst>
      <p:tags r:id="rId1"/>
    </p:custDataLst>
    <p:extLst>
      <p:ext uri="{BB962C8B-B14F-4D97-AF65-F5344CB8AC3E}">
        <p14:creationId xmlns:p14="http://schemas.microsoft.com/office/powerpoint/2010/main" val="14660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Topics to Cover</a:t>
            </a:r>
          </a:p>
        </p:txBody>
      </p:sp>
      <p:sp>
        <p:nvSpPr>
          <p:cNvPr id="8" name="Text Placeholder 7"/>
          <p:cNvSpPr>
            <a:spLocks noGrp="1"/>
          </p:cNvSpPr>
          <p:nvPr>
            <p:ph type="body" sz="quarter" idx="13"/>
          </p:nvPr>
        </p:nvSpPr>
        <p:spPr/>
        <p:txBody>
          <a:bodyPr/>
          <a:lstStyle/>
          <a:p>
            <a:pPr marL="457200" indent="-457200">
              <a:buBlip>
                <a:blip r:embed="rId3"/>
              </a:buBlip>
            </a:pPr>
            <a:r>
              <a:rPr lang="en-US" sz="2600" dirty="0"/>
              <a:t>Multi-Threading Programming using Python</a:t>
            </a:r>
          </a:p>
          <a:p>
            <a:pPr marL="457200" indent="-457200">
              <a:buBlip>
                <a:blip r:embed="rId3"/>
              </a:buBlip>
            </a:pPr>
            <a:r>
              <a:rPr lang="en-US" sz="2600" dirty="0"/>
              <a:t>Email Sending using Python</a:t>
            </a:r>
          </a:p>
          <a:p>
            <a:pPr marL="457200" indent="-457200">
              <a:buBlip>
                <a:blip r:embed="rId3"/>
              </a:buBlip>
            </a:pPr>
            <a:r>
              <a:rPr lang="en-US" sz="2600" dirty="0"/>
              <a:t>Parsing XML using Python</a:t>
            </a:r>
          </a:p>
          <a:p>
            <a:pPr marL="457200" indent="-457200">
              <a:buBlip>
                <a:blip r:embed="rId3"/>
              </a:buBlip>
            </a:pPr>
            <a:r>
              <a:rPr lang="en-US" sz="2600" dirty="0"/>
              <a:t>Handling JSON using Python</a:t>
            </a:r>
          </a:p>
          <a:p>
            <a:endParaRPr lang="en-US" dirty="0"/>
          </a:p>
          <a:p>
            <a:endParaRPr lang="en-US" dirty="0"/>
          </a:p>
        </p:txBody>
      </p:sp>
    </p:spTree>
    <p:custDataLst>
      <p:tags r:id="rId1"/>
    </p:custDataLst>
    <p:extLst>
      <p:ext uri="{BB962C8B-B14F-4D97-AF65-F5344CB8AC3E}">
        <p14:creationId xmlns:p14="http://schemas.microsoft.com/office/powerpoint/2010/main" val="25684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2114552"/>
            <a:ext cx="9133114" cy="584775"/>
          </a:xfrm>
        </p:spPr>
        <p:txBody>
          <a:bodyPr/>
          <a:lstStyle/>
          <a:p>
            <a:r>
              <a:rPr lang="en-US" dirty="0"/>
              <a:t>Multi-Threading Programming using Python</a:t>
            </a:r>
          </a:p>
        </p:txBody>
      </p:sp>
    </p:spTree>
    <p:custDataLst>
      <p:tags r:id="rId1"/>
    </p:custDataLst>
    <p:extLst>
      <p:ext uri="{BB962C8B-B14F-4D97-AF65-F5344CB8AC3E}">
        <p14:creationId xmlns:p14="http://schemas.microsoft.com/office/powerpoint/2010/main" val="358898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Multi-Threading Programming using Python</a:t>
            </a:r>
          </a:p>
        </p:txBody>
      </p:sp>
      <p:sp>
        <p:nvSpPr>
          <p:cNvPr id="5" name="Text Placeholder 4"/>
          <p:cNvSpPr>
            <a:spLocks noGrp="1"/>
          </p:cNvSpPr>
          <p:nvPr>
            <p:ph type="body" sz="quarter" idx="13"/>
          </p:nvPr>
        </p:nvSpPr>
        <p:spPr>
          <a:xfrm>
            <a:off x="381000" y="853372"/>
            <a:ext cx="8382000" cy="4004377"/>
          </a:xfrm>
        </p:spPr>
        <p:txBody>
          <a:bodyPr>
            <a:normAutofit fontScale="77500" lnSpcReduction="20000"/>
          </a:bodyPr>
          <a:lstStyle/>
          <a:p>
            <a:pPr marL="457200" indent="-457200" fontAlgn="base">
              <a:buBlip>
                <a:blip r:embed="rId3"/>
              </a:buBlip>
            </a:pPr>
            <a:r>
              <a:rPr lang="en-US" dirty="0"/>
              <a:t>In computing, a process is an instance of a computer program that is being executed. </a:t>
            </a:r>
          </a:p>
          <a:p>
            <a:pPr marL="457200" indent="-457200" fontAlgn="base">
              <a:buBlip>
                <a:blip r:embed="rId3"/>
              </a:buBlip>
            </a:pPr>
            <a:r>
              <a:rPr lang="en-US" dirty="0"/>
              <a:t>A </a:t>
            </a:r>
            <a:r>
              <a:rPr lang="en-US" dirty="0">
                <a:solidFill>
                  <a:srgbClr val="00B0F0"/>
                </a:solidFill>
              </a:rPr>
              <a:t>thread</a:t>
            </a:r>
            <a:r>
              <a:rPr lang="en-US" dirty="0"/>
              <a:t> is an entity within a process that can be scheduled for execution. Also, it is the smallest unit of processing.</a:t>
            </a:r>
          </a:p>
          <a:p>
            <a:pPr marL="457200" indent="-457200" fontAlgn="base">
              <a:buBlip>
                <a:blip r:embed="rId3"/>
              </a:buBlip>
            </a:pPr>
            <a:r>
              <a:rPr lang="en-US" dirty="0"/>
              <a:t>A thread is a sequence of such instructions within a program that can be executed independently of other code. </a:t>
            </a:r>
          </a:p>
          <a:p>
            <a:pPr marL="457200" indent="-457200" fontAlgn="base">
              <a:buBlip>
                <a:blip r:embed="rId3"/>
              </a:buBlip>
            </a:pPr>
            <a:r>
              <a:rPr lang="en-US" dirty="0"/>
              <a:t>For simplicity, you can assume that a thread is simply a </a:t>
            </a:r>
            <a:r>
              <a:rPr lang="en-US" dirty="0">
                <a:solidFill>
                  <a:srgbClr val="00B0F0"/>
                </a:solidFill>
              </a:rPr>
              <a:t>subset of a process</a:t>
            </a:r>
            <a:r>
              <a:rPr lang="en-US" dirty="0"/>
              <a:t>.</a:t>
            </a:r>
          </a:p>
          <a:p>
            <a:pPr marL="457200" indent="-457200" fontAlgn="base">
              <a:buBlip>
                <a:blip r:embed="rId3"/>
              </a:buBlip>
            </a:pPr>
            <a:r>
              <a:rPr lang="en-US" dirty="0"/>
              <a:t>In a simple, single-core CPU, it is achieved using frequent switching between threads. This is called </a:t>
            </a:r>
            <a:r>
              <a:rPr lang="en-US" dirty="0">
                <a:solidFill>
                  <a:srgbClr val="00B0F0"/>
                </a:solidFill>
              </a:rPr>
              <a:t>context switching</a:t>
            </a:r>
            <a:r>
              <a:rPr lang="en-US" dirty="0"/>
              <a:t>. Context switching takes place so frequently that all the threads appear to be running simultaneously (this is termed as </a:t>
            </a:r>
            <a:r>
              <a:rPr lang="en-US" dirty="0">
                <a:solidFill>
                  <a:srgbClr val="00B0F0"/>
                </a:solidFill>
              </a:rPr>
              <a:t>multitasking</a:t>
            </a:r>
            <a:r>
              <a:rPr lang="en-US" dirty="0"/>
              <a:t>).</a:t>
            </a:r>
          </a:p>
        </p:txBody>
      </p:sp>
    </p:spTree>
    <p:custDataLst>
      <p:tags r:id="rId1"/>
    </p:custDataLst>
    <p:extLst>
      <p:ext uri="{BB962C8B-B14F-4D97-AF65-F5344CB8AC3E}">
        <p14:creationId xmlns:p14="http://schemas.microsoft.com/office/powerpoint/2010/main" val="51905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Multi-Threading Programming using Python</a:t>
            </a:r>
          </a:p>
        </p:txBody>
      </p:sp>
      <p:sp>
        <p:nvSpPr>
          <p:cNvPr id="5" name="Text Placeholder 4"/>
          <p:cNvSpPr>
            <a:spLocks noGrp="1"/>
          </p:cNvSpPr>
          <p:nvPr>
            <p:ph type="body" sz="quarter" idx="13"/>
          </p:nvPr>
        </p:nvSpPr>
        <p:spPr>
          <a:xfrm>
            <a:off x="381000" y="853372"/>
            <a:ext cx="8382000" cy="4004377"/>
          </a:xfrm>
        </p:spPr>
        <p:txBody>
          <a:bodyPr>
            <a:normAutofit/>
          </a:bodyPr>
          <a:lstStyle/>
          <a:p>
            <a:pPr fontAlgn="base"/>
            <a:r>
              <a:rPr lang="en-US" sz="1800" dirty="0"/>
              <a:t>Multiple threads can exist within one process.</a:t>
            </a:r>
          </a:p>
          <a:p>
            <a:pPr marL="457200" indent="-457200" fontAlgn="base">
              <a:buBlip>
                <a:blip r:embed="rId3"/>
              </a:buBlip>
            </a:pPr>
            <a:r>
              <a:rPr lang="en-US" sz="1800" dirty="0"/>
              <a:t>Each thread contains its own register set &amp; local variables (stored in </a:t>
            </a:r>
            <a:r>
              <a:rPr lang="en-US" sz="1800" i="1" dirty="0"/>
              <a:t>stack</a:t>
            </a:r>
            <a:r>
              <a:rPr lang="en-US" sz="1800" dirty="0"/>
              <a:t>).</a:t>
            </a:r>
          </a:p>
          <a:p>
            <a:pPr marL="457200" indent="-457200" fontAlgn="base">
              <a:buBlip>
                <a:blip r:embed="rId3"/>
              </a:buBlip>
            </a:pPr>
            <a:r>
              <a:rPr lang="en-US" sz="1800" dirty="0"/>
              <a:t>All thread of a process share global variables (stored in </a:t>
            </a:r>
            <a:r>
              <a:rPr lang="en-US" sz="1800" i="1" dirty="0"/>
              <a:t>heap</a:t>
            </a:r>
            <a:r>
              <a:rPr lang="en-US" sz="1800" dirty="0"/>
              <a:t>) &amp; the code.</a:t>
            </a:r>
          </a:p>
        </p:txBody>
      </p:sp>
      <p:cxnSp>
        <p:nvCxnSpPr>
          <p:cNvPr id="6" name="Straight Connector 5"/>
          <p:cNvCxnSpPr/>
          <p:nvPr/>
        </p:nvCxnSpPr>
        <p:spPr>
          <a:xfrm>
            <a:off x="914400" y="2495550"/>
            <a:ext cx="18288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914400" y="2876550"/>
            <a:ext cx="18288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 name="Frame 1"/>
          <p:cNvSpPr/>
          <p:nvPr/>
        </p:nvSpPr>
        <p:spPr>
          <a:xfrm>
            <a:off x="914400" y="2114550"/>
            <a:ext cx="1828800" cy="1828800"/>
          </a:xfrm>
          <a:prstGeom prst="frame">
            <a:avLst>
              <a:gd name="adj1" fmla="val 2177"/>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Freeform 13"/>
          <p:cNvSpPr/>
          <p:nvPr/>
        </p:nvSpPr>
        <p:spPr>
          <a:xfrm>
            <a:off x="1578493" y="3026783"/>
            <a:ext cx="491733" cy="729946"/>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600200" y="2189602"/>
            <a:ext cx="457200" cy="230832"/>
          </a:xfrm>
          <a:prstGeom prst="rect">
            <a:avLst/>
          </a:prstGeom>
          <a:noFill/>
          <a:ln>
            <a:solidFill>
              <a:schemeClr val="bg1"/>
            </a:solidFill>
          </a:ln>
        </p:spPr>
        <p:txBody>
          <a:bodyPr wrap="square" rtlCol="0">
            <a:spAutoFit/>
          </a:bodyPr>
          <a:lstStyle/>
          <a:p>
            <a:pPr algn="ctr"/>
            <a:r>
              <a:rPr lang="en-US" sz="900" dirty="0"/>
              <a:t>Data</a:t>
            </a:r>
          </a:p>
        </p:txBody>
      </p:sp>
      <p:sp>
        <p:nvSpPr>
          <p:cNvPr id="16" name="TextBox 15"/>
          <p:cNvSpPr txBox="1"/>
          <p:nvPr/>
        </p:nvSpPr>
        <p:spPr>
          <a:xfrm>
            <a:off x="1064885" y="2189602"/>
            <a:ext cx="457200" cy="230832"/>
          </a:xfrm>
          <a:prstGeom prst="rect">
            <a:avLst/>
          </a:prstGeom>
          <a:noFill/>
          <a:ln>
            <a:solidFill>
              <a:schemeClr val="bg1"/>
            </a:solidFill>
          </a:ln>
        </p:spPr>
        <p:txBody>
          <a:bodyPr wrap="square" rtlCol="0">
            <a:spAutoFit/>
          </a:bodyPr>
          <a:lstStyle/>
          <a:p>
            <a:pPr algn="ctr"/>
            <a:r>
              <a:rPr lang="en-US" sz="900" dirty="0"/>
              <a:t>Code</a:t>
            </a:r>
          </a:p>
        </p:txBody>
      </p:sp>
      <p:sp>
        <p:nvSpPr>
          <p:cNvPr id="17" name="TextBox 16"/>
          <p:cNvSpPr txBox="1"/>
          <p:nvPr/>
        </p:nvSpPr>
        <p:spPr>
          <a:xfrm>
            <a:off x="2129770" y="2189602"/>
            <a:ext cx="457200" cy="230832"/>
          </a:xfrm>
          <a:prstGeom prst="rect">
            <a:avLst/>
          </a:prstGeom>
          <a:noFill/>
          <a:ln>
            <a:solidFill>
              <a:schemeClr val="bg1"/>
            </a:solidFill>
          </a:ln>
        </p:spPr>
        <p:txBody>
          <a:bodyPr wrap="square" rtlCol="0">
            <a:spAutoFit/>
          </a:bodyPr>
          <a:lstStyle/>
          <a:p>
            <a:pPr algn="ctr"/>
            <a:r>
              <a:rPr lang="en-US" sz="900" dirty="0"/>
              <a:t>Files</a:t>
            </a:r>
          </a:p>
        </p:txBody>
      </p:sp>
      <p:sp>
        <p:nvSpPr>
          <p:cNvPr id="21" name="TextBox 20"/>
          <p:cNvSpPr txBox="1"/>
          <p:nvPr/>
        </p:nvSpPr>
        <p:spPr>
          <a:xfrm>
            <a:off x="1064884" y="2570601"/>
            <a:ext cx="611516" cy="230832"/>
          </a:xfrm>
          <a:prstGeom prst="rect">
            <a:avLst/>
          </a:prstGeom>
          <a:noFill/>
          <a:ln>
            <a:solidFill>
              <a:schemeClr val="bg1"/>
            </a:solidFill>
          </a:ln>
        </p:spPr>
        <p:txBody>
          <a:bodyPr wrap="square" rtlCol="0">
            <a:spAutoFit/>
          </a:bodyPr>
          <a:lstStyle/>
          <a:p>
            <a:pPr algn="ctr"/>
            <a:r>
              <a:rPr lang="en-US" sz="900" dirty="0"/>
              <a:t>Register</a:t>
            </a:r>
          </a:p>
        </p:txBody>
      </p:sp>
      <p:sp>
        <p:nvSpPr>
          <p:cNvPr id="22" name="TextBox 21"/>
          <p:cNvSpPr txBox="1"/>
          <p:nvPr/>
        </p:nvSpPr>
        <p:spPr>
          <a:xfrm>
            <a:off x="1981200" y="2570601"/>
            <a:ext cx="605770" cy="230832"/>
          </a:xfrm>
          <a:prstGeom prst="rect">
            <a:avLst/>
          </a:prstGeom>
          <a:noFill/>
          <a:ln>
            <a:solidFill>
              <a:schemeClr val="bg1"/>
            </a:solidFill>
          </a:ln>
        </p:spPr>
        <p:txBody>
          <a:bodyPr wrap="square" rtlCol="0">
            <a:spAutoFit/>
          </a:bodyPr>
          <a:lstStyle/>
          <a:p>
            <a:pPr algn="ctr"/>
            <a:r>
              <a:rPr lang="en-US" sz="900" dirty="0"/>
              <a:t>Stack</a:t>
            </a:r>
          </a:p>
        </p:txBody>
      </p:sp>
      <p:cxnSp>
        <p:nvCxnSpPr>
          <p:cNvPr id="24" name="Straight Connector 23"/>
          <p:cNvCxnSpPr/>
          <p:nvPr/>
        </p:nvCxnSpPr>
        <p:spPr>
          <a:xfrm>
            <a:off x="3048000" y="2495550"/>
            <a:ext cx="25146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048000" y="2876550"/>
            <a:ext cx="25146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Frame 25"/>
          <p:cNvSpPr/>
          <p:nvPr/>
        </p:nvSpPr>
        <p:spPr>
          <a:xfrm>
            <a:off x="3048000" y="2114550"/>
            <a:ext cx="2514600" cy="1828800"/>
          </a:xfrm>
          <a:prstGeom prst="frame">
            <a:avLst>
              <a:gd name="adj1" fmla="val 2177"/>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a:off x="3427085" y="3353093"/>
            <a:ext cx="152400" cy="458325"/>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073001" y="2189117"/>
            <a:ext cx="457200" cy="230832"/>
          </a:xfrm>
          <a:prstGeom prst="rect">
            <a:avLst/>
          </a:prstGeom>
          <a:noFill/>
          <a:ln>
            <a:solidFill>
              <a:schemeClr val="bg1"/>
            </a:solidFill>
          </a:ln>
        </p:spPr>
        <p:txBody>
          <a:bodyPr wrap="square" rtlCol="0">
            <a:spAutoFit/>
          </a:bodyPr>
          <a:lstStyle/>
          <a:p>
            <a:pPr algn="ctr"/>
            <a:r>
              <a:rPr lang="en-US" sz="900" dirty="0"/>
              <a:t>Data</a:t>
            </a:r>
          </a:p>
        </p:txBody>
      </p:sp>
      <p:sp>
        <p:nvSpPr>
          <p:cNvPr id="29" name="TextBox 28"/>
          <p:cNvSpPr txBox="1"/>
          <p:nvPr/>
        </p:nvSpPr>
        <p:spPr>
          <a:xfrm>
            <a:off x="3198485" y="2189602"/>
            <a:ext cx="457200" cy="230832"/>
          </a:xfrm>
          <a:prstGeom prst="rect">
            <a:avLst/>
          </a:prstGeom>
          <a:noFill/>
          <a:ln>
            <a:solidFill>
              <a:schemeClr val="bg1"/>
            </a:solidFill>
          </a:ln>
        </p:spPr>
        <p:txBody>
          <a:bodyPr wrap="square" rtlCol="0">
            <a:spAutoFit/>
          </a:bodyPr>
          <a:lstStyle/>
          <a:p>
            <a:pPr algn="ctr"/>
            <a:r>
              <a:rPr lang="en-US" sz="900" dirty="0"/>
              <a:t>Code</a:t>
            </a:r>
          </a:p>
        </p:txBody>
      </p:sp>
      <p:sp>
        <p:nvSpPr>
          <p:cNvPr id="30" name="TextBox 29"/>
          <p:cNvSpPr txBox="1"/>
          <p:nvPr/>
        </p:nvSpPr>
        <p:spPr>
          <a:xfrm>
            <a:off x="4985486" y="2204221"/>
            <a:ext cx="457200" cy="230832"/>
          </a:xfrm>
          <a:prstGeom prst="rect">
            <a:avLst/>
          </a:prstGeom>
          <a:noFill/>
          <a:ln>
            <a:solidFill>
              <a:schemeClr val="bg1"/>
            </a:solidFill>
          </a:ln>
        </p:spPr>
        <p:txBody>
          <a:bodyPr wrap="square" rtlCol="0">
            <a:spAutoFit/>
          </a:bodyPr>
          <a:lstStyle/>
          <a:p>
            <a:pPr algn="ctr"/>
            <a:r>
              <a:rPr lang="en-US" sz="900" dirty="0"/>
              <a:t>Files</a:t>
            </a:r>
          </a:p>
        </p:txBody>
      </p:sp>
      <p:sp>
        <p:nvSpPr>
          <p:cNvPr id="31" name="TextBox 30"/>
          <p:cNvSpPr txBox="1"/>
          <p:nvPr/>
        </p:nvSpPr>
        <p:spPr>
          <a:xfrm>
            <a:off x="3198484" y="2570601"/>
            <a:ext cx="611516" cy="230832"/>
          </a:xfrm>
          <a:prstGeom prst="rect">
            <a:avLst/>
          </a:prstGeom>
          <a:noFill/>
          <a:ln>
            <a:solidFill>
              <a:schemeClr val="bg1"/>
            </a:solidFill>
          </a:ln>
        </p:spPr>
        <p:txBody>
          <a:bodyPr wrap="square" rtlCol="0">
            <a:spAutoFit/>
          </a:bodyPr>
          <a:lstStyle/>
          <a:p>
            <a:pPr algn="ctr"/>
            <a:r>
              <a:rPr lang="en-US" sz="900" dirty="0"/>
              <a:t>Register</a:t>
            </a:r>
          </a:p>
        </p:txBody>
      </p:sp>
      <p:cxnSp>
        <p:nvCxnSpPr>
          <p:cNvPr id="33" name="Straight Connector 32"/>
          <p:cNvCxnSpPr/>
          <p:nvPr/>
        </p:nvCxnSpPr>
        <p:spPr>
          <a:xfrm>
            <a:off x="3900809" y="2495550"/>
            <a:ext cx="0" cy="1411411"/>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4720570" y="2495550"/>
            <a:ext cx="0" cy="1411411"/>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058955" y="3257550"/>
            <a:ext cx="250364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198484" y="2951644"/>
            <a:ext cx="611516" cy="230832"/>
          </a:xfrm>
          <a:prstGeom prst="rect">
            <a:avLst/>
          </a:prstGeom>
          <a:noFill/>
          <a:ln>
            <a:solidFill>
              <a:schemeClr val="bg1"/>
            </a:solidFill>
          </a:ln>
        </p:spPr>
        <p:txBody>
          <a:bodyPr wrap="square" rtlCol="0">
            <a:spAutoFit/>
          </a:bodyPr>
          <a:lstStyle/>
          <a:p>
            <a:pPr algn="ctr"/>
            <a:r>
              <a:rPr lang="en-US" sz="900" dirty="0"/>
              <a:t>Stack</a:t>
            </a:r>
          </a:p>
        </p:txBody>
      </p:sp>
      <p:sp>
        <p:nvSpPr>
          <p:cNvPr id="43" name="TextBox 42"/>
          <p:cNvSpPr txBox="1"/>
          <p:nvPr/>
        </p:nvSpPr>
        <p:spPr>
          <a:xfrm>
            <a:off x="4003342" y="2955602"/>
            <a:ext cx="605770" cy="230832"/>
          </a:xfrm>
          <a:prstGeom prst="rect">
            <a:avLst/>
          </a:prstGeom>
          <a:noFill/>
          <a:ln>
            <a:solidFill>
              <a:schemeClr val="bg1"/>
            </a:solidFill>
          </a:ln>
        </p:spPr>
        <p:txBody>
          <a:bodyPr wrap="square" rtlCol="0">
            <a:spAutoFit/>
          </a:bodyPr>
          <a:lstStyle/>
          <a:p>
            <a:pPr algn="ctr"/>
            <a:r>
              <a:rPr lang="en-US" sz="900" dirty="0"/>
              <a:t>Stack</a:t>
            </a:r>
          </a:p>
        </p:txBody>
      </p:sp>
      <p:sp>
        <p:nvSpPr>
          <p:cNvPr id="44" name="TextBox 43"/>
          <p:cNvSpPr txBox="1"/>
          <p:nvPr/>
        </p:nvSpPr>
        <p:spPr>
          <a:xfrm>
            <a:off x="4836916" y="2961791"/>
            <a:ext cx="605770" cy="230832"/>
          </a:xfrm>
          <a:prstGeom prst="rect">
            <a:avLst/>
          </a:prstGeom>
          <a:noFill/>
          <a:ln>
            <a:solidFill>
              <a:schemeClr val="bg1"/>
            </a:solidFill>
          </a:ln>
        </p:spPr>
        <p:txBody>
          <a:bodyPr wrap="square" rtlCol="0">
            <a:spAutoFit/>
          </a:bodyPr>
          <a:lstStyle/>
          <a:p>
            <a:pPr algn="ctr"/>
            <a:r>
              <a:rPr lang="en-US" sz="900" dirty="0"/>
              <a:t>Stack</a:t>
            </a:r>
          </a:p>
        </p:txBody>
      </p:sp>
      <p:sp>
        <p:nvSpPr>
          <p:cNvPr id="45" name="TextBox 44"/>
          <p:cNvSpPr txBox="1"/>
          <p:nvPr/>
        </p:nvSpPr>
        <p:spPr>
          <a:xfrm>
            <a:off x="3998716" y="2573496"/>
            <a:ext cx="611516" cy="230832"/>
          </a:xfrm>
          <a:prstGeom prst="rect">
            <a:avLst/>
          </a:prstGeom>
          <a:noFill/>
          <a:ln>
            <a:solidFill>
              <a:schemeClr val="bg1"/>
            </a:solidFill>
          </a:ln>
        </p:spPr>
        <p:txBody>
          <a:bodyPr wrap="square" rtlCol="0">
            <a:spAutoFit/>
          </a:bodyPr>
          <a:lstStyle/>
          <a:p>
            <a:pPr algn="ctr"/>
            <a:r>
              <a:rPr lang="en-US" sz="900" dirty="0"/>
              <a:t>Register</a:t>
            </a:r>
          </a:p>
        </p:txBody>
      </p:sp>
      <p:sp>
        <p:nvSpPr>
          <p:cNvPr id="46" name="TextBox 45"/>
          <p:cNvSpPr txBox="1"/>
          <p:nvPr/>
        </p:nvSpPr>
        <p:spPr>
          <a:xfrm>
            <a:off x="4834043" y="2567773"/>
            <a:ext cx="611516" cy="230832"/>
          </a:xfrm>
          <a:prstGeom prst="rect">
            <a:avLst/>
          </a:prstGeom>
          <a:noFill/>
          <a:ln>
            <a:solidFill>
              <a:schemeClr val="bg1"/>
            </a:solidFill>
          </a:ln>
        </p:spPr>
        <p:txBody>
          <a:bodyPr wrap="square" rtlCol="0">
            <a:spAutoFit/>
          </a:bodyPr>
          <a:lstStyle/>
          <a:p>
            <a:pPr algn="ctr"/>
            <a:r>
              <a:rPr lang="en-US" sz="900" dirty="0"/>
              <a:t>Register</a:t>
            </a:r>
          </a:p>
        </p:txBody>
      </p:sp>
      <p:sp>
        <p:nvSpPr>
          <p:cNvPr id="47" name="Freeform 46"/>
          <p:cNvSpPr/>
          <p:nvPr/>
        </p:nvSpPr>
        <p:spPr>
          <a:xfrm>
            <a:off x="4234490" y="3353093"/>
            <a:ext cx="152400" cy="437857"/>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p:cNvSpPr/>
          <p:nvPr/>
        </p:nvSpPr>
        <p:spPr>
          <a:xfrm>
            <a:off x="5081910" y="3358469"/>
            <a:ext cx="152400" cy="452949"/>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914400" y="4034164"/>
            <a:ext cx="1830717" cy="261610"/>
          </a:xfrm>
          <a:prstGeom prst="rect">
            <a:avLst/>
          </a:prstGeom>
          <a:noFill/>
        </p:spPr>
        <p:txBody>
          <a:bodyPr wrap="square" rtlCol="0">
            <a:spAutoFit/>
          </a:bodyPr>
          <a:lstStyle/>
          <a:p>
            <a:pPr algn="ctr"/>
            <a:r>
              <a:rPr lang="en-US" sz="1100" dirty="0">
                <a:solidFill>
                  <a:schemeClr val="accent6"/>
                </a:solidFill>
              </a:rPr>
              <a:t>Single Threaded Process</a:t>
            </a:r>
          </a:p>
        </p:txBody>
      </p:sp>
      <p:sp>
        <p:nvSpPr>
          <p:cNvPr id="51" name="TextBox 50"/>
          <p:cNvSpPr txBox="1"/>
          <p:nvPr/>
        </p:nvSpPr>
        <p:spPr>
          <a:xfrm>
            <a:off x="3386242" y="4047945"/>
            <a:ext cx="1830717" cy="261610"/>
          </a:xfrm>
          <a:prstGeom prst="rect">
            <a:avLst/>
          </a:prstGeom>
          <a:noFill/>
        </p:spPr>
        <p:txBody>
          <a:bodyPr wrap="square" rtlCol="0">
            <a:spAutoFit/>
          </a:bodyPr>
          <a:lstStyle/>
          <a:p>
            <a:pPr algn="ctr"/>
            <a:r>
              <a:rPr lang="en-US" sz="1100" dirty="0">
                <a:solidFill>
                  <a:schemeClr val="accent6"/>
                </a:solidFill>
              </a:rPr>
              <a:t>Multi-Threaded Process</a:t>
            </a:r>
          </a:p>
        </p:txBody>
      </p:sp>
      <p:sp>
        <p:nvSpPr>
          <p:cNvPr id="52" name="TextBox 51"/>
          <p:cNvSpPr txBox="1"/>
          <p:nvPr/>
        </p:nvSpPr>
        <p:spPr>
          <a:xfrm>
            <a:off x="5705210" y="3262481"/>
            <a:ext cx="619389" cy="230832"/>
          </a:xfrm>
          <a:prstGeom prst="rect">
            <a:avLst/>
          </a:prstGeom>
          <a:noFill/>
          <a:ln>
            <a:noFill/>
          </a:ln>
        </p:spPr>
        <p:txBody>
          <a:bodyPr wrap="square" rtlCol="0">
            <a:spAutoFit/>
          </a:bodyPr>
          <a:lstStyle/>
          <a:p>
            <a:r>
              <a:rPr lang="en-US" sz="900" dirty="0">
                <a:solidFill>
                  <a:schemeClr val="accent6"/>
                </a:solidFill>
              </a:rPr>
              <a:t>Threads</a:t>
            </a:r>
          </a:p>
        </p:txBody>
      </p:sp>
      <p:sp>
        <p:nvSpPr>
          <p:cNvPr id="53" name="TextBox 52"/>
          <p:cNvSpPr txBox="1"/>
          <p:nvPr/>
        </p:nvSpPr>
        <p:spPr>
          <a:xfrm>
            <a:off x="2070201" y="3241357"/>
            <a:ext cx="605770" cy="230832"/>
          </a:xfrm>
          <a:prstGeom prst="rect">
            <a:avLst/>
          </a:prstGeom>
          <a:noFill/>
          <a:ln>
            <a:noFill/>
          </a:ln>
        </p:spPr>
        <p:txBody>
          <a:bodyPr wrap="square" rtlCol="0">
            <a:spAutoFit/>
          </a:bodyPr>
          <a:lstStyle/>
          <a:p>
            <a:pPr algn="ctr"/>
            <a:r>
              <a:rPr lang="en-US" sz="900" dirty="0">
                <a:solidFill>
                  <a:schemeClr val="accent6"/>
                </a:solidFill>
              </a:rPr>
              <a:t>Thread</a:t>
            </a:r>
          </a:p>
        </p:txBody>
      </p:sp>
      <p:cxnSp>
        <p:nvCxnSpPr>
          <p:cNvPr id="55" name="Straight Arrow Connector 54"/>
          <p:cNvCxnSpPr>
            <a:stCxn id="52" idx="1"/>
          </p:cNvCxnSpPr>
          <p:nvPr/>
        </p:nvCxnSpPr>
        <p:spPr>
          <a:xfrm flipH="1">
            <a:off x="4530204" y="3377897"/>
            <a:ext cx="1175006" cy="30954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stCxn id="52" idx="1"/>
          </p:cNvCxnSpPr>
          <p:nvPr/>
        </p:nvCxnSpPr>
        <p:spPr>
          <a:xfrm flipH="1">
            <a:off x="5334002" y="3377897"/>
            <a:ext cx="371208" cy="26735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p:cNvCxnSpPr>
            <a:stCxn id="52" idx="1"/>
          </p:cNvCxnSpPr>
          <p:nvPr/>
        </p:nvCxnSpPr>
        <p:spPr>
          <a:xfrm flipH="1">
            <a:off x="3655685" y="3377897"/>
            <a:ext cx="2049525" cy="184453"/>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Oval 76"/>
          <p:cNvSpPr/>
          <p:nvPr/>
        </p:nvSpPr>
        <p:spPr>
          <a:xfrm>
            <a:off x="6524232" y="2189116"/>
            <a:ext cx="1795707" cy="1822541"/>
          </a:xfrm>
          <a:prstGeom prst="ellipse">
            <a:avLst/>
          </a:prstGeom>
          <a:solidFill>
            <a:schemeClr val="bg1">
              <a:lumMod val="85000"/>
            </a:schemeClr>
          </a:solidFill>
          <a:ln>
            <a:noFill/>
          </a:ln>
          <a:effectLst>
            <a:outerShdw blurRad="50800" dist="38100" dir="18900000" algn="b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Freeform 77"/>
          <p:cNvSpPr/>
          <p:nvPr/>
        </p:nvSpPr>
        <p:spPr>
          <a:xfrm>
            <a:off x="6879398" y="2493206"/>
            <a:ext cx="491733" cy="943803"/>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Freeform 78"/>
          <p:cNvSpPr/>
          <p:nvPr/>
        </p:nvSpPr>
        <p:spPr>
          <a:xfrm>
            <a:off x="7480430" y="2493206"/>
            <a:ext cx="491733" cy="943803"/>
          </a:xfrm>
          <a:custGeom>
            <a:avLst/>
            <a:gdLst>
              <a:gd name="connsiteX0" fmla="*/ 236094 w 491733"/>
              <a:gd name="connsiteY0" fmla="*/ 9832 h 2113935"/>
              <a:gd name="connsiteX1" fmla="*/ 186933 w 491733"/>
              <a:gd name="connsiteY1" fmla="*/ 0 h 2113935"/>
              <a:gd name="connsiteX2" fmla="*/ 127939 w 491733"/>
              <a:gd name="connsiteY2" fmla="*/ 9832 h 2113935"/>
              <a:gd name="connsiteX3" fmla="*/ 68946 w 491733"/>
              <a:gd name="connsiteY3" fmla="*/ 39329 h 2113935"/>
              <a:gd name="connsiteX4" fmla="*/ 39449 w 491733"/>
              <a:gd name="connsiteY4" fmla="*/ 68826 h 2113935"/>
              <a:gd name="connsiteX5" fmla="*/ 29617 w 491733"/>
              <a:gd name="connsiteY5" fmla="*/ 98323 h 2113935"/>
              <a:gd name="connsiteX6" fmla="*/ 120 w 491733"/>
              <a:gd name="connsiteY6" fmla="*/ 127819 h 2113935"/>
              <a:gd name="connsiteX7" fmla="*/ 19785 w 491733"/>
              <a:gd name="connsiteY7" fmla="*/ 294968 h 2113935"/>
              <a:gd name="connsiteX8" fmla="*/ 98443 w 491733"/>
              <a:gd name="connsiteY8" fmla="*/ 363794 h 2113935"/>
              <a:gd name="connsiteX9" fmla="*/ 157436 w 491733"/>
              <a:gd name="connsiteY9" fmla="*/ 403123 h 2113935"/>
              <a:gd name="connsiteX10" fmla="*/ 186933 w 491733"/>
              <a:gd name="connsiteY10" fmla="*/ 422787 h 2113935"/>
              <a:gd name="connsiteX11" fmla="*/ 216430 w 491733"/>
              <a:gd name="connsiteY11" fmla="*/ 432619 h 2113935"/>
              <a:gd name="connsiteX12" fmla="*/ 275423 w 491733"/>
              <a:gd name="connsiteY12" fmla="*/ 471948 h 2113935"/>
              <a:gd name="connsiteX13" fmla="*/ 304920 w 491733"/>
              <a:gd name="connsiteY13" fmla="*/ 501445 h 2113935"/>
              <a:gd name="connsiteX14" fmla="*/ 324585 w 491733"/>
              <a:gd name="connsiteY14" fmla="*/ 540774 h 2113935"/>
              <a:gd name="connsiteX15" fmla="*/ 354081 w 491733"/>
              <a:gd name="connsiteY15" fmla="*/ 599768 h 2113935"/>
              <a:gd name="connsiteX16" fmla="*/ 285256 w 491733"/>
              <a:gd name="connsiteY16" fmla="*/ 737419 h 2113935"/>
              <a:gd name="connsiteX17" fmla="*/ 226262 w 491733"/>
              <a:gd name="connsiteY17" fmla="*/ 757084 h 2113935"/>
              <a:gd name="connsiteX18" fmla="*/ 147604 w 491733"/>
              <a:gd name="connsiteY18" fmla="*/ 776748 h 2113935"/>
              <a:gd name="connsiteX19" fmla="*/ 49281 w 491733"/>
              <a:gd name="connsiteY19" fmla="*/ 835742 h 2113935"/>
              <a:gd name="connsiteX20" fmla="*/ 19785 w 491733"/>
              <a:gd name="connsiteY20" fmla="*/ 865239 h 2113935"/>
              <a:gd name="connsiteX21" fmla="*/ 19785 w 491733"/>
              <a:gd name="connsiteY21" fmla="*/ 1022555 h 2113935"/>
              <a:gd name="connsiteX22" fmla="*/ 68946 w 491733"/>
              <a:gd name="connsiteY22" fmla="*/ 1081548 h 2113935"/>
              <a:gd name="connsiteX23" fmla="*/ 88610 w 491733"/>
              <a:gd name="connsiteY23" fmla="*/ 1111045 h 2113935"/>
              <a:gd name="connsiteX24" fmla="*/ 147604 w 491733"/>
              <a:gd name="connsiteY24" fmla="*/ 1140542 h 2113935"/>
              <a:gd name="connsiteX25" fmla="*/ 206597 w 491733"/>
              <a:gd name="connsiteY25" fmla="*/ 1170039 h 2113935"/>
              <a:gd name="connsiteX26" fmla="*/ 275423 w 491733"/>
              <a:gd name="connsiteY26" fmla="*/ 1209368 h 2113935"/>
              <a:gd name="connsiteX27" fmla="*/ 304920 w 491733"/>
              <a:gd name="connsiteY27" fmla="*/ 1229032 h 2113935"/>
              <a:gd name="connsiteX28" fmla="*/ 373746 w 491733"/>
              <a:gd name="connsiteY28" fmla="*/ 1268361 h 2113935"/>
              <a:gd name="connsiteX29" fmla="*/ 393410 w 491733"/>
              <a:gd name="connsiteY29" fmla="*/ 1327355 h 2113935"/>
              <a:gd name="connsiteX30" fmla="*/ 403243 w 491733"/>
              <a:gd name="connsiteY30" fmla="*/ 1356852 h 2113935"/>
              <a:gd name="connsiteX31" fmla="*/ 393410 w 491733"/>
              <a:gd name="connsiteY31" fmla="*/ 1474839 h 2113935"/>
              <a:gd name="connsiteX32" fmla="*/ 373746 w 491733"/>
              <a:gd name="connsiteY32" fmla="*/ 1533832 h 2113935"/>
              <a:gd name="connsiteX33" fmla="*/ 304920 w 491733"/>
              <a:gd name="connsiteY33" fmla="*/ 1573161 h 2113935"/>
              <a:gd name="connsiteX34" fmla="*/ 275423 w 491733"/>
              <a:gd name="connsiteY34" fmla="*/ 1602658 h 2113935"/>
              <a:gd name="connsiteX35" fmla="*/ 157436 w 491733"/>
              <a:gd name="connsiteY35" fmla="*/ 1612490 h 2113935"/>
              <a:gd name="connsiteX36" fmla="*/ 88610 w 491733"/>
              <a:gd name="connsiteY36" fmla="*/ 1632155 h 2113935"/>
              <a:gd name="connsiteX37" fmla="*/ 29617 w 491733"/>
              <a:gd name="connsiteY37" fmla="*/ 1681316 h 2113935"/>
              <a:gd name="connsiteX38" fmla="*/ 29617 w 491733"/>
              <a:gd name="connsiteY38" fmla="*/ 1799303 h 2113935"/>
              <a:gd name="connsiteX39" fmla="*/ 39449 w 491733"/>
              <a:gd name="connsiteY39" fmla="*/ 1828800 h 2113935"/>
              <a:gd name="connsiteX40" fmla="*/ 68946 w 491733"/>
              <a:gd name="connsiteY40" fmla="*/ 1838632 h 2113935"/>
              <a:gd name="connsiteX41" fmla="*/ 118107 w 491733"/>
              <a:gd name="connsiteY41" fmla="*/ 1887794 h 2113935"/>
              <a:gd name="connsiteX42" fmla="*/ 177101 w 491733"/>
              <a:gd name="connsiteY42" fmla="*/ 1917290 h 2113935"/>
              <a:gd name="connsiteX43" fmla="*/ 236094 w 491733"/>
              <a:gd name="connsiteY43" fmla="*/ 1946787 h 2113935"/>
              <a:gd name="connsiteX44" fmla="*/ 265591 w 491733"/>
              <a:gd name="connsiteY44" fmla="*/ 1966452 h 2113935"/>
              <a:gd name="connsiteX45" fmla="*/ 295088 w 491733"/>
              <a:gd name="connsiteY45" fmla="*/ 1976284 h 2113935"/>
              <a:gd name="connsiteX46" fmla="*/ 363914 w 491733"/>
              <a:gd name="connsiteY46" fmla="*/ 2005781 h 2113935"/>
              <a:gd name="connsiteX47" fmla="*/ 393410 w 491733"/>
              <a:gd name="connsiteY47" fmla="*/ 2025445 h 2113935"/>
              <a:gd name="connsiteX48" fmla="*/ 422907 w 491733"/>
              <a:gd name="connsiteY48" fmla="*/ 2035277 h 2113935"/>
              <a:gd name="connsiteX49" fmla="*/ 452404 w 491733"/>
              <a:gd name="connsiteY49" fmla="*/ 2064774 h 2113935"/>
              <a:gd name="connsiteX50" fmla="*/ 481901 w 491733"/>
              <a:gd name="connsiteY50" fmla="*/ 2084439 h 2113935"/>
              <a:gd name="connsiteX51" fmla="*/ 491733 w 491733"/>
              <a:gd name="connsiteY51" fmla="*/ 2113935 h 21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1733" h="2113935">
                <a:moveTo>
                  <a:pt x="236094" y="9832"/>
                </a:moveTo>
                <a:cubicBezTo>
                  <a:pt x="219707" y="6555"/>
                  <a:pt x="203645" y="0"/>
                  <a:pt x="186933" y="0"/>
                </a:cubicBezTo>
                <a:cubicBezTo>
                  <a:pt x="166997" y="0"/>
                  <a:pt x="147400" y="5507"/>
                  <a:pt x="127939" y="9832"/>
                </a:cubicBezTo>
                <a:cubicBezTo>
                  <a:pt x="103755" y="15206"/>
                  <a:pt x="88228" y="23261"/>
                  <a:pt x="68946" y="39329"/>
                </a:cubicBezTo>
                <a:cubicBezTo>
                  <a:pt x="58264" y="48231"/>
                  <a:pt x="49281" y="58994"/>
                  <a:pt x="39449" y="68826"/>
                </a:cubicBezTo>
                <a:cubicBezTo>
                  <a:pt x="36172" y="78658"/>
                  <a:pt x="35366" y="89700"/>
                  <a:pt x="29617" y="98323"/>
                </a:cubicBezTo>
                <a:cubicBezTo>
                  <a:pt x="21904" y="109892"/>
                  <a:pt x="1845" y="114022"/>
                  <a:pt x="120" y="127819"/>
                </a:cubicBezTo>
                <a:cubicBezTo>
                  <a:pt x="-799" y="135174"/>
                  <a:pt x="3315" y="256538"/>
                  <a:pt x="19785" y="294968"/>
                </a:cubicBezTo>
                <a:cubicBezTo>
                  <a:pt x="36173" y="333206"/>
                  <a:pt x="62388" y="339758"/>
                  <a:pt x="98443" y="363794"/>
                </a:cubicBezTo>
                <a:lnTo>
                  <a:pt x="157436" y="403123"/>
                </a:lnTo>
                <a:cubicBezTo>
                  <a:pt x="167268" y="409678"/>
                  <a:pt x="175722" y="419050"/>
                  <a:pt x="186933" y="422787"/>
                </a:cubicBezTo>
                <a:lnTo>
                  <a:pt x="216430" y="432619"/>
                </a:lnTo>
                <a:cubicBezTo>
                  <a:pt x="236094" y="445729"/>
                  <a:pt x="258711" y="455236"/>
                  <a:pt x="275423" y="471948"/>
                </a:cubicBezTo>
                <a:cubicBezTo>
                  <a:pt x="285255" y="481780"/>
                  <a:pt x="296838" y="490130"/>
                  <a:pt x="304920" y="501445"/>
                </a:cubicBezTo>
                <a:cubicBezTo>
                  <a:pt x="313439" y="513372"/>
                  <a:pt x="317313" y="528048"/>
                  <a:pt x="324585" y="540774"/>
                </a:cubicBezTo>
                <a:cubicBezTo>
                  <a:pt x="355079" y="594139"/>
                  <a:pt x="336056" y="545690"/>
                  <a:pt x="354081" y="599768"/>
                </a:cubicBezTo>
                <a:cubicBezTo>
                  <a:pt x="346049" y="680085"/>
                  <a:pt x="368675" y="709612"/>
                  <a:pt x="285256" y="737419"/>
                </a:cubicBezTo>
                <a:cubicBezTo>
                  <a:pt x="265591" y="743974"/>
                  <a:pt x="246372" y="752057"/>
                  <a:pt x="226262" y="757084"/>
                </a:cubicBezTo>
                <a:lnTo>
                  <a:pt x="147604" y="776748"/>
                </a:lnTo>
                <a:cubicBezTo>
                  <a:pt x="116572" y="792265"/>
                  <a:pt x="73007" y="812015"/>
                  <a:pt x="49281" y="835742"/>
                </a:cubicBezTo>
                <a:lnTo>
                  <a:pt x="19785" y="865239"/>
                </a:lnTo>
                <a:cubicBezTo>
                  <a:pt x="-1191" y="928161"/>
                  <a:pt x="-620" y="913729"/>
                  <a:pt x="19785" y="1022555"/>
                </a:cubicBezTo>
                <a:cubicBezTo>
                  <a:pt x="23329" y="1041457"/>
                  <a:pt x="59137" y="1069777"/>
                  <a:pt x="68946" y="1081548"/>
                </a:cubicBezTo>
                <a:cubicBezTo>
                  <a:pt x="76511" y="1090626"/>
                  <a:pt x="80254" y="1102689"/>
                  <a:pt x="88610" y="1111045"/>
                </a:cubicBezTo>
                <a:cubicBezTo>
                  <a:pt x="116788" y="1139223"/>
                  <a:pt x="115617" y="1124549"/>
                  <a:pt x="147604" y="1140542"/>
                </a:cubicBezTo>
                <a:cubicBezTo>
                  <a:pt x="223855" y="1178666"/>
                  <a:pt x="132448" y="1145320"/>
                  <a:pt x="206597" y="1170039"/>
                </a:cubicBezTo>
                <a:cubicBezTo>
                  <a:pt x="301693" y="1241359"/>
                  <a:pt x="200353" y="1171833"/>
                  <a:pt x="275423" y="1209368"/>
                </a:cubicBezTo>
                <a:cubicBezTo>
                  <a:pt x="285992" y="1214653"/>
                  <a:pt x="294660" y="1223169"/>
                  <a:pt x="304920" y="1229032"/>
                </a:cubicBezTo>
                <a:cubicBezTo>
                  <a:pt x="392242" y="1278930"/>
                  <a:pt x="301881" y="1220453"/>
                  <a:pt x="373746" y="1268361"/>
                </a:cubicBezTo>
                <a:lnTo>
                  <a:pt x="393410" y="1327355"/>
                </a:lnTo>
                <a:lnTo>
                  <a:pt x="403243" y="1356852"/>
                </a:lnTo>
                <a:cubicBezTo>
                  <a:pt x="399965" y="1396181"/>
                  <a:pt x="399898" y="1435911"/>
                  <a:pt x="393410" y="1474839"/>
                </a:cubicBezTo>
                <a:cubicBezTo>
                  <a:pt x="390002" y="1495285"/>
                  <a:pt x="392286" y="1524562"/>
                  <a:pt x="373746" y="1533832"/>
                </a:cubicBezTo>
                <a:cubicBezTo>
                  <a:pt x="349708" y="1545851"/>
                  <a:pt x="325763" y="1555792"/>
                  <a:pt x="304920" y="1573161"/>
                </a:cubicBezTo>
                <a:cubicBezTo>
                  <a:pt x="294238" y="1582063"/>
                  <a:pt x="288859" y="1599075"/>
                  <a:pt x="275423" y="1602658"/>
                </a:cubicBezTo>
                <a:cubicBezTo>
                  <a:pt x="237290" y="1612827"/>
                  <a:pt x="196765" y="1609213"/>
                  <a:pt x="157436" y="1612490"/>
                </a:cubicBezTo>
                <a:cubicBezTo>
                  <a:pt x="144840" y="1615639"/>
                  <a:pt x="102712" y="1625104"/>
                  <a:pt x="88610" y="1632155"/>
                </a:cubicBezTo>
                <a:cubicBezTo>
                  <a:pt x="61233" y="1645843"/>
                  <a:pt x="51361" y="1659572"/>
                  <a:pt x="29617" y="1681316"/>
                </a:cubicBezTo>
                <a:cubicBezTo>
                  <a:pt x="11678" y="1735135"/>
                  <a:pt x="14982" y="1711489"/>
                  <a:pt x="29617" y="1799303"/>
                </a:cubicBezTo>
                <a:cubicBezTo>
                  <a:pt x="31321" y="1809526"/>
                  <a:pt x="32120" y="1821471"/>
                  <a:pt x="39449" y="1828800"/>
                </a:cubicBezTo>
                <a:cubicBezTo>
                  <a:pt x="46778" y="1836129"/>
                  <a:pt x="59114" y="1835355"/>
                  <a:pt x="68946" y="1838632"/>
                </a:cubicBezTo>
                <a:cubicBezTo>
                  <a:pt x="147609" y="1891075"/>
                  <a:pt x="52555" y="1822242"/>
                  <a:pt x="118107" y="1887794"/>
                </a:cubicBezTo>
                <a:cubicBezTo>
                  <a:pt x="137166" y="1906853"/>
                  <a:pt x="153111" y="1909294"/>
                  <a:pt x="177101" y="1917290"/>
                </a:cubicBezTo>
                <a:cubicBezTo>
                  <a:pt x="261627" y="1973644"/>
                  <a:pt x="154685" y="1906082"/>
                  <a:pt x="236094" y="1946787"/>
                </a:cubicBezTo>
                <a:cubicBezTo>
                  <a:pt x="246663" y="1952072"/>
                  <a:pt x="255022" y="1961167"/>
                  <a:pt x="265591" y="1966452"/>
                </a:cubicBezTo>
                <a:cubicBezTo>
                  <a:pt x="274861" y="1971087"/>
                  <a:pt x="285818" y="1971649"/>
                  <a:pt x="295088" y="1976284"/>
                </a:cubicBezTo>
                <a:cubicBezTo>
                  <a:pt x="362992" y="2010235"/>
                  <a:pt x="282058" y="1985315"/>
                  <a:pt x="363914" y="2005781"/>
                </a:cubicBezTo>
                <a:cubicBezTo>
                  <a:pt x="373746" y="2012336"/>
                  <a:pt x="382841" y="2020161"/>
                  <a:pt x="393410" y="2025445"/>
                </a:cubicBezTo>
                <a:cubicBezTo>
                  <a:pt x="402680" y="2030080"/>
                  <a:pt x="414283" y="2029528"/>
                  <a:pt x="422907" y="2035277"/>
                </a:cubicBezTo>
                <a:cubicBezTo>
                  <a:pt x="434477" y="2042990"/>
                  <a:pt x="441722" y="2055872"/>
                  <a:pt x="452404" y="2064774"/>
                </a:cubicBezTo>
                <a:cubicBezTo>
                  <a:pt x="461482" y="2072339"/>
                  <a:pt x="472069" y="2077884"/>
                  <a:pt x="481901" y="2084439"/>
                </a:cubicBezTo>
                <a:lnTo>
                  <a:pt x="491733" y="2113935"/>
                </a:lnTo>
              </a:path>
            </a:pathLst>
          </a:cu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6799737" y="4047945"/>
            <a:ext cx="1200739" cy="261610"/>
          </a:xfrm>
          <a:prstGeom prst="rect">
            <a:avLst/>
          </a:prstGeom>
          <a:noFill/>
          <a:ln>
            <a:noFill/>
          </a:ln>
        </p:spPr>
        <p:txBody>
          <a:bodyPr wrap="square" rtlCol="0">
            <a:spAutoFit/>
          </a:bodyPr>
          <a:lstStyle/>
          <a:p>
            <a:pPr algn="ctr"/>
            <a:r>
              <a:rPr lang="en-US" sz="1100" dirty="0">
                <a:solidFill>
                  <a:schemeClr val="accent6"/>
                </a:solidFill>
              </a:rPr>
              <a:t>Process</a:t>
            </a:r>
          </a:p>
        </p:txBody>
      </p:sp>
      <p:sp>
        <p:nvSpPr>
          <p:cNvPr id="81" name="TextBox 80"/>
          <p:cNvSpPr txBox="1"/>
          <p:nvPr/>
        </p:nvSpPr>
        <p:spPr>
          <a:xfrm>
            <a:off x="6816315" y="3507688"/>
            <a:ext cx="605770" cy="369332"/>
          </a:xfrm>
          <a:prstGeom prst="rect">
            <a:avLst/>
          </a:prstGeom>
          <a:noFill/>
          <a:ln>
            <a:noFill/>
          </a:ln>
        </p:spPr>
        <p:txBody>
          <a:bodyPr wrap="square" rtlCol="0">
            <a:spAutoFit/>
          </a:bodyPr>
          <a:lstStyle/>
          <a:p>
            <a:pPr algn="ctr"/>
            <a:r>
              <a:rPr lang="en-US" sz="900" dirty="0">
                <a:solidFill>
                  <a:schemeClr val="accent6"/>
                </a:solidFill>
              </a:rPr>
              <a:t>Thread#1</a:t>
            </a:r>
          </a:p>
        </p:txBody>
      </p:sp>
      <p:sp>
        <p:nvSpPr>
          <p:cNvPr id="82" name="TextBox 81"/>
          <p:cNvSpPr txBox="1"/>
          <p:nvPr/>
        </p:nvSpPr>
        <p:spPr>
          <a:xfrm>
            <a:off x="7422085" y="3507688"/>
            <a:ext cx="605770" cy="369332"/>
          </a:xfrm>
          <a:prstGeom prst="rect">
            <a:avLst/>
          </a:prstGeom>
          <a:noFill/>
          <a:ln>
            <a:noFill/>
          </a:ln>
        </p:spPr>
        <p:txBody>
          <a:bodyPr wrap="square" rtlCol="0">
            <a:spAutoFit/>
          </a:bodyPr>
          <a:lstStyle/>
          <a:p>
            <a:pPr algn="ctr"/>
            <a:r>
              <a:rPr lang="en-US" sz="900" dirty="0">
                <a:solidFill>
                  <a:schemeClr val="accent6"/>
                </a:solidFill>
              </a:rPr>
              <a:t>Thread#2</a:t>
            </a:r>
          </a:p>
        </p:txBody>
      </p:sp>
      <p:cxnSp>
        <p:nvCxnSpPr>
          <p:cNvPr id="84" name="Straight Arrow Connector 83"/>
          <p:cNvCxnSpPr/>
          <p:nvPr/>
        </p:nvCxnSpPr>
        <p:spPr>
          <a:xfrm>
            <a:off x="8509324" y="2328152"/>
            <a:ext cx="0" cy="15444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rot="5400000">
            <a:off x="8356483" y="2891612"/>
            <a:ext cx="573755" cy="230832"/>
          </a:xfrm>
          <a:prstGeom prst="rect">
            <a:avLst/>
          </a:prstGeom>
          <a:noFill/>
          <a:ln>
            <a:noFill/>
          </a:ln>
        </p:spPr>
        <p:txBody>
          <a:bodyPr wrap="square" rtlCol="0">
            <a:spAutoFit/>
          </a:bodyPr>
          <a:lstStyle/>
          <a:p>
            <a:pPr algn="ctr"/>
            <a:r>
              <a:rPr lang="en-US" sz="900" dirty="0">
                <a:solidFill>
                  <a:schemeClr val="accent6"/>
                </a:solidFill>
              </a:rPr>
              <a:t>Time</a:t>
            </a:r>
          </a:p>
        </p:txBody>
      </p:sp>
    </p:spTree>
    <p:custDataLst>
      <p:tags r:id="rId1"/>
    </p:custDataLst>
    <p:extLst>
      <p:ext uri="{BB962C8B-B14F-4D97-AF65-F5344CB8AC3E}">
        <p14:creationId xmlns:p14="http://schemas.microsoft.com/office/powerpoint/2010/main" val="253223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Multi-Threading Programming using Python</a:t>
            </a:r>
          </a:p>
        </p:txBody>
      </p:sp>
      <p:sp>
        <p:nvSpPr>
          <p:cNvPr id="5" name="Text Placeholder 4"/>
          <p:cNvSpPr>
            <a:spLocks noGrp="1"/>
          </p:cNvSpPr>
          <p:nvPr>
            <p:ph type="body" sz="quarter" idx="13"/>
          </p:nvPr>
        </p:nvSpPr>
        <p:spPr>
          <a:xfrm>
            <a:off x="381000" y="853372"/>
            <a:ext cx="4800600" cy="4004378"/>
          </a:xfrm>
        </p:spPr>
        <p:txBody>
          <a:bodyPr>
            <a:normAutofit fontScale="70000" lnSpcReduction="20000"/>
          </a:bodyPr>
          <a:lstStyle/>
          <a:p>
            <a:pPr marL="457200" indent="-457200" fontAlgn="base">
              <a:buBlip>
                <a:blip r:embed="rId3"/>
              </a:buBlip>
            </a:pPr>
            <a:r>
              <a:rPr lang="en-US" dirty="0"/>
              <a:t>In Python, the </a:t>
            </a:r>
            <a:r>
              <a:rPr lang="en-US" dirty="0">
                <a:solidFill>
                  <a:srgbClr val="00B0F0"/>
                </a:solidFill>
              </a:rPr>
              <a:t>threading</a:t>
            </a:r>
            <a:r>
              <a:rPr lang="en-US" dirty="0"/>
              <a:t> module provides a very simple and intuitive API for spawning multiple threads in a program.</a:t>
            </a:r>
          </a:p>
          <a:p>
            <a:pPr marL="457200" indent="-457200" fontAlgn="base">
              <a:buBlip>
                <a:blip r:embed="rId3"/>
              </a:buBlip>
            </a:pPr>
            <a:r>
              <a:rPr lang="en-US" dirty="0"/>
              <a:t>The </a:t>
            </a:r>
            <a:r>
              <a:rPr lang="en-US" i="1" dirty="0"/>
              <a:t>main thread </a:t>
            </a:r>
            <a:r>
              <a:rPr lang="en-US" dirty="0"/>
              <a:t>will be the program itself and the threads that are created inside the program will be the child thread of it.</a:t>
            </a:r>
          </a:p>
          <a:p>
            <a:pPr marL="457200" indent="-457200" fontAlgn="base">
              <a:buBlip>
                <a:blip r:embed="rId3"/>
              </a:buBlip>
            </a:pPr>
            <a:r>
              <a:rPr lang="en-US" dirty="0"/>
              <a:t>The main thread should </a:t>
            </a:r>
            <a:r>
              <a:rPr lang="en-US" dirty="0">
                <a:solidFill>
                  <a:srgbClr val="00B0F0"/>
                </a:solidFill>
              </a:rPr>
              <a:t>wait</a:t>
            </a:r>
            <a:r>
              <a:rPr lang="en-US" dirty="0"/>
              <a:t> for the child threads to execute completely, otherwise after main thread is completed with its execution, the child threads will become orphan threads, and will be remove from the system by the OS.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3492" y="853372"/>
            <a:ext cx="3389512" cy="2937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26472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HCC16 - PPT_TEMPLATE_SCALING THE SUMMIT" val="1nlSF7vi"/>
  <p:tag name="ARTICULATE_SLIDE_COUNT" val="17"/>
  <p:tag name="ARTICULATE_DESIGN_ID_ACADEMY LCD COMPLIANT TEMPLATE" val="OpBaeaXn"/>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22790</TotalTime>
  <Words>2338</Words>
  <Application>Microsoft Macintosh PowerPoint</Application>
  <PresentationFormat>On-screen Show (16:9)</PresentationFormat>
  <Paragraphs>198</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Calibri</vt:lpstr>
      <vt:lpstr>Courier New</vt:lpstr>
      <vt:lpstr>Wingdings</vt:lpstr>
      <vt:lpstr>Wingdings 2</vt:lpstr>
      <vt:lpstr>Academy LCD Compliant Template</vt:lpstr>
      <vt:lpstr>Packager Shell Object</vt:lpstr>
      <vt:lpstr>PowerPoint Presentation</vt:lpstr>
      <vt:lpstr>The Zen of Python</vt:lpstr>
      <vt:lpstr>Terminal Objectives</vt:lpstr>
      <vt:lpstr>Why this is for? </vt:lpstr>
      <vt:lpstr>Topics to Cover</vt:lpstr>
      <vt:lpstr>PowerPoint Presentation</vt:lpstr>
      <vt:lpstr>Multi-Threading Programming using Python</vt:lpstr>
      <vt:lpstr>Multi-Threading Programming using Python</vt:lpstr>
      <vt:lpstr>Multi-Threading Programming using Python</vt:lpstr>
      <vt:lpstr>Multi-Threading Programming using Python https://www.geeksforgeeks.org/multithreading-python-set-1/</vt:lpstr>
      <vt:lpstr>PowerPoint Presentation</vt:lpstr>
      <vt:lpstr>Email Sending using Python</vt:lpstr>
      <vt:lpstr>Email Sending using Python</vt:lpstr>
      <vt:lpstr>Email Sending using Python</vt:lpstr>
      <vt:lpstr>Email Sending using Python</vt:lpstr>
      <vt:lpstr>Email Sending using Python</vt:lpstr>
      <vt:lpstr>PowerPoint Presentation</vt:lpstr>
      <vt:lpstr>Parsing XML using Python</vt:lpstr>
      <vt:lpstr>Parsing XML using Python</vt:lpstr>
      <vt:lpstr>Parsing XML using Python</vt:lpstr>
      <vt:lpstr>Parsing XML using Python</vt:lpstr>
      <vt:lpstr>Parsing XML using Python</vt:lpstr>
      <vt:lpstr>Parsing XML using Python</vt:lpstr>
      <vt:lpstr>Parsing XML using Python</vt:lpstr>
      <vt:lpstr>Parsing XML using Python</vt:lpstr>
      <vt:lpstr>Parsing XML using Python</vt:lpstr>
      <vt:lpstr>PowerPoint Presentation</vt:lpstr>
      <vt:lpstr>Handling JSON using Python</vt:lpstr>
      <vt:lpstr>Handling JSON using Python</vt:lpstr>
      <vt:lpstr>Handling JSON using Python</vt:lpstr>
      <vt:lpstr>Handling JSON using Python</vt:lpstr>
      <vt:lpstr>Handling JSON using Python</vt:lpstr>
      <vt:lpstr>Activities</vt:lpstr>
      <vt:lpstr>Summary</vt:lpstr>
      <vt:lpstr>Check on learning</vt:lpstr>
      <vt:lpstr>Links</vt:lpstr>
      <vt:lpstr>Hello, World! This is.. 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NA</dc:title>
  <dc:creator>Jensen, Jeremy</dc:creator>
  <cp:lastModifiedBy>Gaffney, Michael (Cognizant)</cp:lastModifiedBy>
  <cp:revision>890</cp:revision>
  <dcterms:created xsi:type="dcterms:W3CDTF">2017-03-29T15:02:08Z</dcterms:created>
  <dcterms:modified xsi:type="dcterms:W3CDTF">2020-01-29T14:49:52Z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5DA6F5E7-5969-4DC1-B3E9-0BD69268BD0F</vt:lpwstr>
  </property>
  <property fmtid="{D5CDD505-2E9C-101B-9397-08002B2CF9AE}" pid="3" name="ArticulatePath">
    <vt:lpwstr>Academy Training Template</vt:lpwstr>
  </property>
</Properties>
</file>