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20"/>
      <p:bold r:id="rId21"/>
      <p:italic r:id="rId22"/>
      <p:boldItalic r:id="rId23"/>
    </p:embeddedFon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2" charset="0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Oswald Light" panose="00000400000000000000" pitchFamily="2" charset="0"/>
      <p:regular r:id="rId40"/>
      <p:bold r:id="rId41"/>
    </p:embeddedFont>
    <p:embeddedFont>
      <p:font typeface="Raleway" pitchFamily="2" charset="0"/>
      <p:regular r:id="rId42"/>
      <p:bold r:id="rId43"/>
      <p:italic r:id="rId44"/>
      <p:boldItalic r:id="rId45"/>
    </p:embeddedFont>
    <p:embeddedFont>
      <p:font typeface="Roboto" panose="02000000000000000000" pitchFamily="2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4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936">
          <p15:clr>
            <a:srgbClr val="747775"/>
          </p15:clr>
        </p15:guide>
        <p15:guide id="4" pos="252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iyAj02LjGCE0GrZCs2evpI+4Bc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1EDE36-2210-4140-B68C-54EC92417216}">
  <a:tblStyle styleId="{4B1EDE36-2210-4140-B68C-54EC924172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2" y="91"/>
      </p:cViewPr>
      <p:guideLst>
        <p:guide orient="horz" pos="1584"/>
        <p:guide pos="2880"/>
        <p:guide orient="horz" pos="936"/>
        <p:guide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font" Target="fonts/font23.fntdata"/><Relationship Id="rId47" Type="http://schemas.openxmlformats.org/officeDocument/2006/relationships/font" Target="fonts/font28.fntdata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0.fntdata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font" Target="fonts/font21.fntdata"/><Relationship Id="rId45" Type="http://schemas.openxmlformats.org/officeDocument/2006/relationships/font" Target="fonts/font26.fntdata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font" Target="fonts/font2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font" Target="fonts/font24.fntdata"/><Relationship Id="rId48" Type="http://schemas.openxmlformats.org/officeDocument/2006/relationships/font" Target="fonts/font29.fntdata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Relationship Id="rId46" Type="http://schemas.openxmlformats.org/officeDocument/2006/relationships/font" Target="fonts/font27.fntdata"/><Relationship Id="rId20" Type="http://schemas.openxmlformats.org/officeDocument/2006/relationships/font" Target="fonts/font1.fntdata"/><Relationship Id="rId41" Type="http://schemas.openxmlformats.org/officeDocument/2006/relationships/font" Target="fonts/font22.fntdata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49" Type="http://schemas.openxmlformats.org/officeDocument/2006/relationships/font" Target="fonts/font30.fntdata"/><Relationship Id="rId5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d3d1a5626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3d3d1a5626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d3d1a5626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d3d1a5626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ccac1fa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ccac1fa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3d3d1a5626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3d3d1a5626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3d3d1a5626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3d3d1a5626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d3d1a5626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3d3d1a5626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d3d1a5626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3d3d1a5626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9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778"/>
            <a:ext cx="4572300" cy="3428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81a228482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381a228482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3d3d1a562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3d3d1a562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3d3d1a56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3d3d1a56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d3d1a5626_1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d3d1a5626_1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3d3d1a562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3d3d1a562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d3d1a562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d3d1a562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3d1a562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3d1a562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3d4cef3cc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3d4cef3cc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g trình bày chứa tiêu đề 1">
  <p:cSld name="TITLE_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1"/>
          <p:cNvSpPr txBox="1">
            <a:spLocks noGrp="1"/>
          </p:cNvSpPr>
          <p:nvPr>
            <p:ph type="ctrTitle"/>
          </p:nvPr>
        </p:nvSpPr>
        <p:spPr>
          <a:xfrm>
            <a:off x="4570500" y="1531888"/>
            <a:ext cx="4116300" cy="15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 b="1">
                <a:solidFill>
                  <a:srgbClr val="11111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51"/>
          <p:cNvSpPr txBox="1">
            <a:spLocks noGrp="1"/>
          </p:cNvSpPr>
          <p:nvPr>
            <p:ph type="subTitle" idx="1"/>
          </p:nvPr>
        </p:nvSpPr>
        <p:spPr>
          <a:xfrm>
            <a:off x="4570503" y="3235113"/>
            <a:ext cx="41163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" name="Google Shape;72;p60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73" name="Google Shape;73;p6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60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6" name="Google Shape;76;p60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60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6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1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81" name="Google Shape;81;p6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62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84" name="Google Shape;84;p6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6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62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62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6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4"/>
          <p:cNvSpPr txBox="1">
            <a:spLocks noGrp="1"/>
          </p:cNvSpPr>
          <p:nvPr>
            <p:ph type="body" idx="1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50" tIns="17150" rIns="17150" bIns="17150" anchor="t" anchorCtr="0">
            <a:normAutofit/>
          </a:bodyPr>
          <a:lstStyle>
            <a:lvl1pPr marL="457200" lvl="0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marL="914400" lvl="1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marL="1371600" lvl="2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marL="1828800" lvl="3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marL="2286000" lvl="4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64"/>
          <p:cNvSpPr txBox="1">
            <a:spLocks noGrp="1"/>
          </p:cNvSpPr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64"/>
          <p:cNvSpPr txBox="1">
            <a:spLocks noGrp="1"/>
          </p:cNvSpPr>
          <p:nvPr>
            <p:ph type="body" idx="2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2pPr>
            <a:lvl3pPr marL="137160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4pPr>
            <a:lvl5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sz="2100" b="1"/>
            </a:lvl5pPr>
            <a:lvl6pPr marL="2743200" lvl="5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marL="3200400" lvl="6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marL="3657600" lvl="7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marL="4114800" lvl="8" indent="-2794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64"/>
          <p:cNvSpPr txBox="1">
            <a:spLocks noGrp="1"/>
          </p:cNvSpPr>
          <p:nvPr>
            <p:ph type="sldNum" idx="12"/>
          </p:nvPr>
        </p:nvSpPr>
        <p:spPr>
          <a:xfrm>
            <a:off x="4500562" y="4905375"/>
            <a:ext cx="138300" cy="1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5"/>
          <p:cNvSpPr txBox="1">
            <a:spLocks noGrp="1"/>
          </p:cNvSpPr>
          <p:nvPr>
            <p:ph type="sldNum" idx="12"/>
          </p:nvPr>
        </p:nvSpPr>
        <p:spPr>
          <a:xfrm>
            <a:off x="4447476" y="4878958"/>
            <a:ext cx="240000" cy="2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825" tIns="32825" rIns="32825" bIns="32825" anchor="t" anchorCtr="0">
            <a:norm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5" name="Google Shape;15;p5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" name="Google Shape;20;p53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1" name="Google Shape;21;p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5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54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28" name="Google Shape;28;p5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55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35" name="Google Shape;35;p5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6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43" name="Google Shape;43;p5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5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56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57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2" name="Google Shape;52;p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5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5" name="Google Shape;55;p5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" name="Google Shape;58;p58"/>
          <p:cNvGrpSpPr/>
          <p:nvPr/>
        </p:nvGrpSpPr>
        <p:grpSpPr>
          <a:xfrm>
            <a:off x="830394" y="1191277"/>
            <a:ext cx="745763" cy="45826"/>
            <a:chOff x="4580561" y="2589004"/>
            <a:chExt cx="1064464" cy="25200"/>
          </a:xfrm>
        </p:grpSpPr>
        <p:sp>
          <p:nvSpPr>
            <p:cNvPr id="59" name="Google Shape;59;p5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5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2" name="Google Shape;62;p58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59"/>
          <p:cNvGrpSpPr/>
          <p:nvPr/>
        </p:nvGrpSpPr>
        <p:grpSpPr>
          <a:xfrm>
            <a:off x="830394" y="4169151"/>
            <a:ext cx="745763" cy="45826"/>
            <a:chOff x="4580561" y="2589004"/>
            <a:chExt cx="1064464" cy="25200"/>
          </a:xfrm>
        </p:grpSpPr>
        <p:sp>
          <p:nvSpPr>
            <p:cNvPr id="66" name="Google Shape;66;p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59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5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>
            <a:spLocks noGrp="1"/>
          </p:cNvSpPr>
          <p:nvPr>
            <p:ph type="ctrTitle"/>
          </p:nvPr>
        </p:nvSpPr>
        <p:spPr>
          <a:xfrm>
            <a:off x="345550" y="1532125"/>
            <a:ext cx="9029100" cy="18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Supply Chain Analytics</a:t>
            </a:r>
            <a:r>
              <a:rPr lang="en" sz="4900" dirty="0">
                <a:solidFill>
                  <a:schemeClr val="lt1"/>
                </a:solidFill>
              </a:rPr>
              <a:t> </a:t>
            </a:r>
            <a:endParaRPr sz="49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>
                <a:solidFill>
                  <a:schemeClr val="accent2"/>
                </a:solidFill>
              </a:rPr>
              <a:t>Analyzing supply chain’s inefficiencies - Just in Time Company</a:t>
            </a:r>
            <a:endParaRPr sz="2700" dirty="0">
              <a:solidFill>
                <a:schemeClr val="accent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IN" sz="1200">
                <a:solidFill>
                  <a:srgbClr val="2F4B7C"/>
                </a:solidFill>
                <a:latin typeface="Montserrat"/>
                <a:ea typeface="Montserrat"/>
                <a:cs typeface="Montserrat"/>
                <a:sym typeface="Montserrat"/>
              </a:rPr>
              <a:t>Aniruddha Pathak</a:t>
            </a:r>
            <a:endParaRPr sz="1200">
              <a:solidFill>
                <a:srgbClr val="2F4B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"/>
          <p:cNvSpPr txBox="1">
            <a:spLocks noGrp="1"/>
          </p:cNvSpPr>
          <p:nvPr>
            <p:ph type="title" idx="4294967295"/>
          </p:nvPr>
        </p:nvSpPr>
        <p:spPr>
          <a:xfrm>
            <a:off x="345550" y="801425"/>
            <a:ext cx="53733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2820">
                <a:solidFill>
                  <a:schemeClr val="accent1"/>
                </a:solidFill>
              </a:rPr>
              <a:t>Project</a:t>
            </a:r>
            <a:endParaRPr sz="2820" b="1">
              <a:solidFill>
                <a:schemeClr val="accent1"/>
              </a:solidFill>
            </a:endParaRPr>
          </a:p>
        </p:txBody>
      </p:sp>
      <p:cxnSp>
        <p:nvCxnSpPr>
          <p:cNvPr id="104" name="Google Shape;104;p1"/>
          <p:cNvCxnSpPr/>
          <p:nvPr/>
        </p:nvCxnSpPr>
        <p:spPr>
          <a:xfrm>
            <a:off x="421750" y="1440400"/>
            <a:ext cx="55377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d3d1a5626_0_104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6" name="Google Shape;196;g23d3d1a5626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383" y="588325"/>
            <a:ext cx="5708841" cy="33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23d3d1a5626_0_104"/>
          <p:cNvSpPr txBox="1"/>
          <p:nvPr/>
        </p:nvSpPr>
        <p:spPr>
          <a:xfrm>
            <a:off x="6023225" y="1415025"/>
            <a:ext cx="2646300" cy="6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The company is frequently having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excessive inventory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or overstocked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8" name="Google Shape;198;g23d3d1a5626_0_104"/>
          <p:cNvCxnSpPr/>
          <p:nvPr/>
        </p:nvCxnSpPr>
        <p:spPr>
          <a:xfrm>
            <a:off x="4830250" y="1645575"/>
            <a:ext cx="0" cy="798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g23d3d1a5626_0_104"/>
          <p:cNvCxnSpPr>
            <a:endCxn id="197" idx="1"/>
          </p:cNvCxnSpPr>
          <p:nvPr/>
        </p:nvCxnSpPr>
        <p:spPr>
          <a:xfrm rot="10800000" flipH="1">
            <a:off x="4840325" y="1748325"/>
            <a:ext cx="1182900" cy="333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g23d3d1a5626_0_104"/>
          <p:cNvSpPr txBox="1"/>
          <p:nvPr/>
        </p:nvSpPr>
        <p:spPr>
          <a:xfrm>
            <a:off x="6023225" y="2918800"/>
            <a:ext cx="27378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Inventory fluctuates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strongly at times, even though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customers’ demand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is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quite stable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01" name="Google Shape;201;g23d3d1a5626_0_104"/>
          <p:cNvCxnSpPr>
            <a:endCxn id="200" idx="1"/>
          </p:cNvCxnSpPr>
          <p:nvPr/>
        </p:nvCxnSpPr>
        <p:spPr>
          <a:xfrm>
            <a:off x="3910625" y="2495950"/>
            <a:ext cx="2112600" cy="819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2" name="Google Shape;202;g23d3d1a5626_0_104"/>
          <p:cNvCxnSpPr>
            <a:endCxn id="200" idx="1"/>
          </p:cNvCxnSpPr>
          <p:nvPr/>
        </p:nvCxnSpPr>
        <p:spPr>
          <a:xfrm>
            <a:off x="2648225" y="2799850"/>
            <a:ext cx="3375000" cy="516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" name="Google Shape;203;g23d3d1a5626_0_104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the challenge of not being able to maintain a stable warehouse inventory to meet the ordering demand of customers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g23d3d1a5626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5" y="408864"/>
            <a:ext cx="4645200" cy="3198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23d3d1a5626_0_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9400" y="150075"/>
            <a:ext cx="4217472" cy="3248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g23d3d1a5626_0_112"/>
          <p:cNvCxnSpPr/>
          <p:nvPr/>
        </p:nvCxnSpPr>
        <p:spPr>
          <a:xfrm rot="10800000">
            <a:off x="7141300" y="1215925"/>
            <a:ext cx="3000" cy="1815600"/>
          </a:xfrm>
          <a:prstGeom prst="straightConnector1">
            <a:avLst/>
          </a:prstGeom>
          <a:noFill/>
          <a:ln w="28575" cap="flat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1" name="Google Shape;211;g23d3d1a5626_0_112"/>
          <p:cNvSpPr txBox="1"/>
          <p:nvPr/>
        </p:nvSpPr>
        <p:spPr>
          <a:xfrm>
            <a:off x="174575" y="351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g23d3d1a5626_0_112"/>
          <p:cNvSpPr txBox="1"/>
          <p:nvPr/>
        </p:nvSpPr>
        <p:spPr>
          <a:xfrm>
            <a:off x="4838075" y="3216350"/>
            <a:ext cx="4185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product departments have LSRs 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around the 40% mark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except for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technology</a:t>
            </a:r>
            <a:r>
              <a:rPr lang="en" sz="1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whose rates go up to more than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50%.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g23d3d1a5626_0_112"/>
          <p:cNvSpPr txBox="1"/>
          <p:nvPr/>
        </p:nvSpPr>
        <p:spPr>
          <a:xfrm>
            <a:off x="215825" y="3416450"/>
            <a:ext cx="4185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LSR range from</a:t>
            </a: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40% to 50%</a:t>
            </a:r>
            <a:endParaRPr sz="130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g23d3d1a5626_0_112"/>
          <p:cNvSpPr/>
          <p:nvPr/>
        </p:nvSpPr>
        <p:spPr>
          <a:xfrm>
            <a:off x="508350" y="4059925"/>
            <a:ext cx="8127300" cy="785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high late shipment rate of average 40% over a long time which remains concerning and indicates inefficiencies in the shipping system that need improvement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39ccac1fab_0_45"/>
          <p:cNvSpPr txBox="1"/>
          <p:nvPr/>
        </p:nvSpPr>
        <p:spPr>
          <a:xfrm>
            <a:off x="7325" y="59825"/>
            <a:ext cx="8450700" cy="6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company is facing </a:t>
            </a:r>
            <a:r>
              <a:rPr lang="en" sz="16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three main</a:t>
            </a:r>
            <a:r>
              <a:rPr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supply chain issues that need to be addressed</a:t>
            </a:r>
            <a:endParaRPr sz="160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g239ccac1fab_0_45"/>
          <p:cNvSpPr txBox="1"/>
          <p:nvPr/>
        </p:nvSpPr>
        <p:spPr>
          <a:xfrm>
            <a:off x="576000" y="2637175"/>
            <a:ext cx="2247600" cy="5865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Supply chain inefficiencies</a:t>
            </a:r>
            <a:endParaRPr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g239ccac1fab_0_45"/>
          <p:cNvSpPr txBox="1"/>
          <p:nvPr/>
        </p:nvSpPr>
        <p:spPr>
          <a:xfrm>
            <a:off x="3199400" y="1597602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inventory management</a:t>
            </a:r>
            <a:endParaRPr sz="1300" b="1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g239ccac1fab_0_45"/>
          <p:cNvSpPr txBox="1"/>
          <p:nvPr/>
        </p:nvSpPr>
        <p:spPr>
          <a:xfrm>
            <a:off x="3199575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Ineffective shipment system</a:t>
            </a:r>
            <a:endParaRPr sz="1300" b="1" i="0" u="none" strike="noStrike" cap="none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g239ccac1fab_0_45"/>
          <p:cNvSpPr txBox="1"/>
          <p:nvPr/>
        </p:nvSpPr>
        <p:spPr>
          <a:xfrm>
            <a:off x="6066850" y="2310277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Overstock and understock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g239ccac1fab_0_45"/>
          <p:cNvSpPr txBox="1"/>
          <p:nvPr/>
        </p:nvSpPr>
        <p:spPr>
          <a:xfrm>
            <a:off x="6066850" y="821250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Supplier network disruption</a:t>
            </a:r>
            <a:endParaRPr sz="13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g239ccac1fab_0_45"/>
          <p:cNvSpPr txBox="1"/>
          <p:nvPr/>
        </p:nvSpPr>
        <p:spPr>
          <a:xfrm>
            <a:off x="6066850" y="3592325"/>
            <a:ext cx="1822500" cy="633000"/>
          </a:xfrm>
          <a:prstGeom prst="rect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 late 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shipment rate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6" name="Google Shape;226;g239ccac1fab_0_45"/>
          <p:cNvCxnSpPr>
            <a:stCxn id="221" idx="3"/>
            <a:endCxn id="224" idx="1"/>
          </p:cNvCxnSpPr>
          <p:nvPr/>
        </p:nvCxnSpPr>
        <p:spPr>
          <a:xfrm rot="10800000" flipH="1">
            <a:off x="5021900" y="1137702"/>
            <a:ext cx="1044900" cy="77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g239ccac1fab_0_45"/>
          <p:cNvCxnSpPr>
            <a:stCxn id="223" idx="1"/>
            <a:endCxn id="221" idx="3"/>
          </p:cNvCxnSpPr>
          <p:nvPr/>
        </p:nvCxnSpPr>
        <p:spPr>
          <a:xfrm rot="10800000">
            <a:off x="5021950" y="1913977"/>
            <a:ext cx="1044900" cy="71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Google Shape;228;g239ccac1fab_0_45"/>
          <p:cNvCxnSpPr>
            <a:stCxn id="225" idx="1"/>
            <a:endCxn id="222" idx="3"/>
          </p:cNvCxnSpPr>
          <p:nvPr/>
        </p:nvCxnSpPr>
        <p:spPr>
          <a:xfrm rot="10800000">
            <a:off x="5021950" y="3908825"/>
            <a:ext cx="1044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Google Shape;229;g239ccac1fab_0_45"/>
          <p:cNvCxnSpPr>
            <a:stCxn id="220" idx="3"/>
            <a:endCxn id="221" idx="1"/>
          </p:cNvCxnSpPr>
          <p:nvPr/>
        </p:nvCxnSpPr>
        <p:spPr>
          <a:xfrm rot="10800000" flipH="1">
            <a:off x="2823600" y="1914025"/>
            <a:ext cx="375900" cy="1016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Google Shape;230;g239ccac1fab_0_45"/>
          <p:cNvCxnSpPr>
            <a:stCxn id="222" idx="1"/>
            <a:endCxn id="220" idx="3"/>
          </p:cNvCxnSpPr>
          <p:nvPr/>
        </p:nvCxnSpPr>
        <p:spPr>
          <a:xfrm rot="10800000">
            <a:off x="2823675" y="2930525"/>
            <a:ext cx="375900" cy="97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Google Shape;231;g239ccac1fab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Google Shape;236;g23d3d1a5626_1_2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7" name="Google Shape;237;g23d3d1a5626_1_2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3d3d1a5626_1_2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g23d3d1a5626_1_2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23d3d1a5626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850" y="588325"/>
            <a:ext cx="5771549" cy="337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3d3d1a5626_1_9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6" name="Google Shape;246;g23d3d1a5626_1_9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Supplier disruption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g23d3d1a5626_1_9"/>
          <p:cNvSpPr txBox="1"/>
          <p:nvPr/>
        </p:nvSpPr>
        <p:spPr>
          <a:xfrm>
            <a:off x="436900" y="3893400"/>
            <a:ext cx="545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Over time, the tendency to join shopping online rise sharply in the LATAM, then in turn to Europe, Pacific Asia, North America and Africa. This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trend continues to repeat</a:t>
            </a:r>
            <a:r>
              <a:rPr lang="en" sz="1200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from the LATAM</a:t>
            </a:r>
            <a:endParaRPr sz="120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g23d3d1a5626_1_9"/>
          <p:cNvCxnSpPr/>
          <p:nvPr/>
        </p:nvCxnSpPr>
        <p:spPr>
          <a:xfrm>
            <a:off x="485050" y="3900575"/>
            <a:ext cx="5082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g23d3d1a5626_1_9"/>
          <p:cNvSpPr txBox="1"/>
          <p:nvPr/>
        </p:nvSpPr>
        <p:spPr>
          <a:xfrm>
            <a:off x="6246700" y="588325"/>
            <a:ext cx="28146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In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short term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the company should focus on suppliers in the likely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growing customer group in Asia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, especially those that provide emerging </a:t>
            </a: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product departments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such as technology.</a:t>
            </a:r>
            <a:endParaRPr sz="12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0" name="Google Shape;250;g23d3d1a5626_1_9"/>
          <p:cNvSpPr txBox="1"/>
          <p:nvPr/>
        </p:nvSpPr>
        <p:spPr>
          <a:xfrm>
            <a:off x="6246700" y="2421375"/>
            <a:ext cx="28146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In the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long term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next main customer group is likely to be from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North America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, the company needs to take advantage of the time 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redesign the supplier network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to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recalling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 old best selling departments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251" name="Google Shape;251;g23d3d1a5626_1_9"/>
          <p:cNvCxnSpPr>
            <a:endCxn id="249" idx="1"/>
          </p:cNvCxnSpPr>
          <p:nvPr/>
        </p:nvCxnSpPr>
        <p:spPr>
          <a:xfrm rot="10800000" flipH="1">
            <a:off x="5668900" y="1029325"/>
            <a:ext cx="577800" cy="1329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Google Shape;252;g23d3d1a5626_1_9"/>
          <p:cNvCxnSpPr>
            <a:endCxn id="249" idx="1"/>
          </p:cNvCxnSpPr>
          <p:nvPr/>
        </p:nvCxnSpPr>
        <p:spPr>
          <a:xfrm rot="10800000" flipH="1">
            <a:off x="2667700" y="1029325"/>
            <a:ext cx="3579000" cy="769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g23d3d1a5626_1_9"/>
          <p:cNvCxnSpPr>
            <a:endCxn id="250" idx="1"/>
          </p:cNvCxnSpPr>
          <p:nvPr/>
        </p:nvCxnSpPr>
        <p:spPr>
          <a:xfrm>
            <a:off x="3304300" y="2496075"/>
            <a:ext cx="2942400" cy="641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8" name="Google Shape;258;g23d3d1a5626_1_30"/>
          <p:cNvGraphicFramePr/>
          <p:nvPr/>
        </p:nvGraphicFramePr>
        <p:xfrm>
          <a:off x="952500" y="76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Forecasting demand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Analyzing historical sales data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Tracking market trends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Employing predictive analytics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Anticipate future demand, allowing to maintain an optimal inventory level.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Setting up controlling indicators for each product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Reorder points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Lead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Sales velocity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Desired safety stock levels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Ensuring the company replenishes stock in a timely manner without risking overstocking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Predicting the product life cycle for each region (if possible)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Calculate the appropriate amount of inventory and chose the right product for each market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9" name="Google Shape;259;g23d3d1a5626_1_30"/>
          <p:cNvSpPr txBox="1"/>
          <p:nvPr/>
        </p:nvSpPr>
        <p:spPr>
          <a:xfrm>
            <a:off x="174575" y="111325"/>
            <a:ext cx="4128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g23d3d1a5626_1_3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Inventory management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d3d1a5626_1_18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Delay shipment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266" name="Google Shape;266;g23d3d1a5626_1_18"/>
          <p:cNvGraphicFramePr/>
          <p:nvPr/>
        </p:nvGraphicFramePr>
        <p:xfrm>
          <a:off x="586725" y="6740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{4B1EDE36-2210-4140-B68C-54EC92417216}</a:tableStyleId>
              </a:tblPr>
              <a:tblGrid>
                <a:gridCol w="265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40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Call to action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accen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Objective</a:t>
                      </a:r>
                      <a:endParaRPr b="1">
                        <a:solidFill>
                          <a:schemeClr val="accen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7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near the warehouse (North America, LATAM, Western Europe,...)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Redesigned transportation route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Adopting a cross-docking strategy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Take advantage of Less - than - truckload  transportation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shipping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The  markets far away from the warehouse (Asia Pacific, SEA,...)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Establishing a warehouse in a strategic logistics hub like Singapore in Asia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Expand the company's control on global reach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turnaround time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Reduce the shipping time to those markets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6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Both</a:t>
                      </a:r>
                      <a:endParaRPr>
                        <a:solidFill>
                          <a:schemeClr val="accent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Collaboration with local logistics companies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- Leverage their local existing resources and expertise to optimize cost and supply chain </a:t>
                      </a:r>
                      <a:endParaRPr>
                        <a:solidFill>
                          <a:schemeClr val="dk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9"/>
          <p:cNvSpPr/>
          <p:nvPr/>
        </p:nvSpPr>
        <p:spPr>
          <a:xfrm>
            <a:off x="13" y="0"/>
            <a:ext cx="9144000" cy="51435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9"/>
          <p:cNvSpPr txBox="1"/>
          <p:nvPr/>
        </p:nvSpPr>
        <p:spPr>
          <a:xfrm>
            <a:off x="209325" y="1999400"/>
            <a:ext cx="61422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38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38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81a228482_0_45"/>
          <p:cNvSpPr txBox="1"/>
          <p:nvPr/>
        </p:nvSpPr>
        <p:spPr>
          <a:xfrm>
            <a:off x="954969" y="2185932"/>
            <a:ext cx="2241600" cy="7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42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g2381a228482_0_45"/>
          <p:cNvSpPr/>
          <p:nvPr/>
        </p:nvSpPr>
        <p:spPr>
          <a:xfrm>
            <a:off x="4322078" y="372919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381a228482_0_45"/>
          <p:cNvSpPr/>
          <p:nvPr/>
        </p:nvSpPr>
        <p:spPr>
          <a:xfrm>
            <a:off x="4322078" y="921526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2381a228482_0_45"/>
          <p:cNvSpPr txBox="1"/>
          <p:nvPr/>
        </p:nvSpPr>
        <p:spPr>
          <a:xfrm>
            <a:off x="5082350" y="1036950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" name="Google Shape;113;g2381a228482_0_45"/>
          <p:cNvSpPr txBox="1"/>
          <p:nvPr/>
        </p:nvSpPr>
        <p:spPr>
          <a:xfrm>
            <a:off x="5153800" y="3838479"/>
            <a:ext cx="14328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Proposal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g2381a228482_0_45"/>
          <p:cNvSpPr txBox="1"/>
          <p:nvPr/>
        </p:nvSpPr>
        <p:spPr>
          <a:xfrm>
            <a:off x="5153800" y="140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performance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and Product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Inventory management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5" name="Google Shape;115;g2381a228482_0_45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g2381a228482_0_45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117" name="Google Shape;117;g2381a228482_0_45"/>
          <p:cNvSpPr/>
          <p:nvPr/>
        </p:nvSpPr>
        <p:spPr>
          <a:xfrm>
            <a:off x="4322078" y="2281340"/>
            <a:ext cx="577200" cy="577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381a228482_0_45"/>
          <p:cNvSpPr txBox="1"/>
          <p:nvPr/>
        </p:nvSpPr>
        <p:spPr>
          <a:xfrm>
            <a:off x="5153800" y="2390625"/>
            <a:ext cx="3710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11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2381a228482_0_45"/>
          <p:cNvSpPr txBox="1"/>
          <p:nvPr/>
        </p:nvSpPr>
        <p:spPr>
          <a:xfrm>
            <a:off x="5162300" y="2774012"/>
            <a:ext cx="3550800" cy="8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Business downturn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Overstock and understock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27000" marR="0" lvl="0" indent="-127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Medium"/>
              <a:buChar char="•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Delay shipment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g23d3d1a5626_0_50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5" name="Google Shape;125;g23d3d1a5626_0_50"/>
          <p:cNvSpPr txBox="1"/>
          <p:nvPr/>
        </p:nvSpPr>
        <p:spPr>
          <a:xfrm>
            <a:off x="3091732" y="2121638"/>
            <a:ext cx="55503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Briefing Recap</a:t>
            </a:r>
            <a:endParaRPr sz="54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3d3d1a5626_0_50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3d3d1a5626_0_50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3d3d1a5626_0_15"/>
          <p:cNvSpPr txBox="1"/>
          <p:nvPr/>
        </p:nvSpPr>
        <p:spPr>
          <a:xfrm>
            <a:off x="21500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performance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g23d3d1a5626_0_15"/>
          <p:cNvSpPr txBox="1"/>
          <p:nvPr/>
        </p:nvSpPr>
        <p:spPr>
          <a:xfrm>
            <a:off x="451550" y="3250625"/>
            <a:ext cx="3891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However, both net sales and profit 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dropped sharply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in Q4/2017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g23d3d1a5626_0_15"/>
          <p:cNvSpPr txBox="1"/>
          <p:nvPr/>
        </p:nvSpPr>
        <p:spPr>
          <a:xfrm>
            <a:off x="4732350" y="190950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 Customer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5" name="Google Shape;135;g23d3d1a5626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0" y="709575"/>
            <a:ext cx="4000208" cy="249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3d3d1a5626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4212" y="667950"/>
            <a:ext cx="3805428" cy="212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g23d3d1a5626_0_15"/>
          <p:cNvCxnSpPr/>
          <p:nvPr/>
        </p:nvCxnSpPr>
        <p:spPr>
          <a:xfrm rot="10800000">
            <a:off x="7098425" y="1172150"/>
            <a:ext cx="0" cy="13992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38" name="Google Shape;138;g23d3d1a5626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4200" y="2793800"/>
            <a:ext cx="3729300" cy="21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g23d3d1a5626_1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13" y="751200"/>
            <a:ext cx="4203576" cy="31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23d3d1a5626_1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6012" y="751200"/>
            <a:ext cx="4705463" cy="297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3d3d1a5626_1_51"/>
          <p:cNvSpPr txBox="1"/>
          <p:nvPr/>
        </p:nvSpPr>
        <p:spPr>
          <a:xfrm>
            <a:off x="222450" y="207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3. Product 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23d3d1a5626_1_51"/>
          <p:cNvSpPr txBox="1"/>
          <p:nvPr/>
        </p:nvSpPr>
        <p:spPr>
          <a:xfrm>
            <a:off x="359625" y="3772250"/>
            <a:ext cx="376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These three departments alone account for more than </a:t>
            </a:r>
            <a:r>
              <a:rPr lang="en" sz="15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70%</a:t>
            </a: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of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g23d3d1a5626_1_51"/>
          <p:cNvSpPr txBox="1"/>
          <p:nvPr/>
        </p:nvSpPr>
        <p:spPr>
          <a:xfrm>
            <a:off x="4501275" y="3795350"/>
            <a:ext cx="4128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There are no product names out of the top 9 could reach 1000 orders</a:t>
            </a:r>
            <a:endParaRPr sz="1000">
              <a:solidFill>
                <a:srgbClr val="3F3F3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8" name="Google Shape;148;g23d3d1a5626_1_51"/>
          <p:cNvCxnSpPr/>
          <p:nvPr/>
        </p:nvCxnSpPr>
        <p:spPr>
          <a:xfrm rot="10800000">
            <a:off x="7452100" y="1505725"/>
            <a:ext cx="0" cy="19494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23d3d1a5626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125" y="513693"/>
            <a:ext cx="3802575" cy="2000908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23d3d1a5626_0_38"/>
          <p:cNvSpPr txBox="1"/>
          <p:nvPr/>
        </p:nvSpPr>
        <p:spPr>
          <a:xfrm>
            <a:off x="215000" y="997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4. Inventory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23d3d1a5626_0_38"/>
          <p:cNvSpPr txBox="1"/>
          <p:nvPr/>
        </p:nvSpPr>
        <p:spPr>
          <a:xfrm>
            <a:off x="2762500" y="743275"/>
            <a:ext cx="1824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 which, most of the orders are shipped from the US</a:t>
            </a:r>
            <a:endParaRPr sz="800" b="1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g23d3d1a5626_0_38"/>
          <p:cNvCxnSpPr>
            <a:endCxn id="155" idx="2"/>
          </p:cNvCxnSpPr>
          <p:nvPr/>
        </p:nvCxnSpPr>
        <p:spPr>
          <a:xfrm rot="10800000" flipH="1">
            <a:off x="2672800" y="1312675"/>
            <a:ext cx="1002000" cy="461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57" name="Google Shape;157;g23d3d1a5626_0_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1750" y="89050"/>
            <a:ext cx="3495700" cy="248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g23d3d1a5626_0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9275" y="2551425"/>
            <a:ext cx="4356999" cy="2355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3d3d1a5626_0_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0100" y="2619775"/>
            <a:ext cx="4357000" cy="228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g23d3d1a5626_0_64"/>
          <p:cNvCxnSpPr/>
          <p:nvPr/>
        </p:nvCxnSpPr>
        <p:spPr>
          <a:xfrm>
            <a:off x="-1" y="524432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5" name="Google Shape;165;g23d3d1a5626_0_64"/>
          <p:cNvSpPr txBox="1"/>
          <p:nvPr/>
        </p:nvSpPr>
        <p:spPr>
          <a:xfrm>
            <a:off x="3091732" y="2121638"/>
            <a:ext cx="5550300" cy="12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" sz="39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Business Intelligence Analysis</a:t>
            </a:r>
            <a:endParaRPr sz="39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" name="Google Shape;166;g23d3d1a5626_0_64"/>
          <p:cNvSpPr/>
          <p:nvPr/>
        </p:nvSpPr>
        <p:spPr>
          <a:xfrm>
            <a:off x="1151378" y="1890337"/>
            <a:ext cx="1372800" cy="1372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45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lang="en" sz="45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3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" name="Google Shape;167;g23d3d1a5626_0_64"/>
          <p:cNvSpPr txBox="1"/>
          <p:nvPr/>
        </p:nvSpPr>
        <p:spPr>
          <a:xfrm>
            <a:off x="400053" y="100981"/>
            <a:ext cx="19218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Oswald Light"/>
                <a:ea typeface="Oswald Light"/>
                <a:cs typeface="Oswald Light"/>
                <a:sym typeface="Oswald Light"/>
              </a:rPr>
              <a:t>Just in Time</a:t>
            </a:r>
            <a:endParaRPr sz="2200" b="0" i="0" u="none" strike="noStrike" cap="none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3d3d1a5626_0_96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The absence of the old leading - best selling departments (Apparel, Fanshop, Footwear, Golf), was closely linked to this downturn.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g23d3d1a5626_0_96"/>
          <p:cNvSpPr txBox="1"/>
          <p:nvPr/>
        </p:nvSpPr>
        <p:spPr>
          <a:xfrm>
            <a:off x="6377550" y="1492800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Apparel, Fanshop, Footwear and Golf</a:t>
            </a:r>
            <a:r>
              <a:rPr lang="en" sz="1200" b="1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which were instrumental to business’s success has suddenly plummeted and </a:t>
            </a:r>
            <a:r>
              <a:rPr lang="en" sz="1200" u="sng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almost disappeared.</a:t>
            </a:r>
            <a:endParaRPr sz="1200" u="sng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g23d3d1a5626_0_96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5" name="Google Shape;175;g23d3d1a562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00" y="588325"/>
            <a:ext cx="6060150" cy="333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23d3d1a5626_0_96"/>
          <p:cNvSpPr txBox="1"/>
          <p:nvPr/>
        </p:nvSpPr>
        <p:spPr>
          <a:xfrm>
            <a:off x="6399550" y="2590975"/>
            <a:ext cx="2661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Meanwhile, the product departments such as </a:t>
            </a:r>
            <a:r>
              <a:rPr lang="en" sz="1200" b="1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Technology and Discs Shop </a:t>
            </a:r>
            <a:r>
              <a:rPr lang="en" sz="12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showed </a:t>
            </a:r>
            <a:r>
              <a:rPr lang="en" sz="1200" u="sng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rPr>
              <a:t>potential growth </a:t>
            </a:r>
            <a:endParaRPr u="sng">
              <a:solidFill>
                <a:schemeClr val="accent3"/>
              </a:solidFill>
            </a:endParaRPr>
          </a:p>
        </p:txBody>
      </p:sp>
      <p:cxnSp>
        <p:nvCxnSpPr>
          <p:cNvPr id="177" name="Google Shape;177;g23d3d1a5626_0_96"/>
          <p:cNvCxnSpPr>
            <a:stCxn id="175" idx="3"/>
          </p:cNvCxnSpPr>
          <p:nvPr/>
        </p:nvCxnSpPr>
        <p:spPr>
          <a:xfrm flipH="1">
            <a:off x="5830750" y="2254550"/>
            <a:ext cx="568800" cy="1890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g23d3d1a5626_0_96"/>
          <p:cNvCxnSpPr>
            <a:stCxn id="176" idx="1"/>
          </p:cNvCxnSpPr>
          <p:nvPr/>
        </p:nvCxnSpPr>
        <p:spPr>
          <a:xfrm rot="10800000">
            <a:off x="5881150" y="2889925"/>
            <a:ext cx="518400" cy="981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23d4cef3ccd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50" y="513900"/>
            <a:ext cx="63246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3d4cef3ccd_0_10"/>
          <p:cNvSpPr/>
          <p:nvPr/>
        </p:nvSpPr>
        <p:spPr>
          <a:xfrm>
            <a:off x="1098750" y="4133400"/>
            <a:ext cx="6946500" cy="68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6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This decline was not due to changing customer preferences, but rather a supply chain disruption from supplier network</a:t>
            </a:r>
            <a:endParaRPr sz="1600" b="1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5" name="Google Shape;185;g23d4cef3ccd_0_10"/>
          <p:cNvSpPr txBox="1"/>
          <p:nvPr/>
        </p:nvSpPr>
        <p:spPr>
          <a:xfrm>
            <a:off x="6377550" y="976625"/>
            <a:ext cx="2619900" cy="8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Inventories of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Apparel, Fanshop, Footwear and Golf </a:t>
            </a:r>
            <a:r>
              <a:rPr lang="en" sz="1200" b="1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almost disappeared even though there was no sign of a sharp decrease before.</a:t>
            </a:r>
            <a:endParaRPr sz="12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g23d4cef3ccd_0_10"/>
          <p:cNvSpPr txBox="1"/>
          <p:nvPr/>
        </p:nvSpPr>
        <p:spPr>
          <a:xfrm>
            <a:off x="174575" y="111325"/>
            <a:ext cx="412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1. Business downturn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g23d4cef3ccd_0_10"/>
          <p:cNvSpPr txBox="1"/>
          <p:nvPr/>
        </p:nvSpPr>
        <p:spPr>
          <a:xfrm>
            <a:off x="6399550" y="2209975"/>
            <a:ext cx="27960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New departments like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Technology 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suddenly had an </a:t>
            </a:r>
            <a:r>
              <a:rPr lang="en" sz="1200" u="sng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increase</a:t>
            </a:r>
            <a:r>
              <a:rPr lang="e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in inventory follow by a gradual decrease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188" name="Google Shape;188;g23d4cef3ccd_0_10"/>
          <p:cNvCxnSpPr>
            <a:stCxn id="185" idx="1"/>
          </p:cNvCxnSpPr>
          <p:nvPr/>
        </p:nvCxnSpPr>
        <p:spPr>
          <a:xfrm flipH="1">
            <a:off x="909450" y="1417625"/>
            <a:ext cx="5468100" cy="6639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g23d4cef3ccd_0_10"/>
          <p:cNvCxnSpPr>
            <a:stCxn id="185" idx="1"/>
          </p:cNvCxnSpPr>
          <p:nvPr/>
        </p:nvCxnSpPr>
        <p:spPr>
          <a:xfrm flipH="1">
            <a:off x="5052450" y="1417625"/>
            <a:ext cx="1325100" cy="8964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g23d4cef3ccd_0_10"/>
          <p:cNvCxnSpPr>
            <a:stCxn id="187" idx="1"/>
          </p:cNvCxnSpPr>
          <p:nvPr/>
        </p:nvCxnSpPr>
        <p:spPr>
          <a:xfrm flipH="1">
            <a:off x="5658850" y="2607025"/>
            <a:ext cx="740700" cy="6063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FFFFFF"/>
      </a:dk1>
      <a:lt1>
        <a:srgbClr val="FFFFFF"/>
      </a:lt1>
      <a:dk2>
        <a:srgbClr val="1A1A1A"/>
      </a:dk2>
      <a:lt2>
        <a:srgbClr val="E9EDEE"/>
      </a:lt2>
      <a:accent1>
        <a:srgbClr val="FC4F00"/>
      </a:accent1>
      <a:accent2>
        <a:srgbClr val="F79540"/>
      </a:accent2>
      <a:accent3>
        <a:srgbClr val="F5C869"/>
      </a:accent3>
      <a:accent4>
        <a:srgbClr val="F5ABB9"/>
      </a:accent4>
      <a:accent5>
        <a:srgbClr val="B71375"/>
      </a:accent5>
      <a:accent6>
        <a:srgbClr val="8B1874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Office PowerPoint</Application>
  <PresentationFormat>On-screen Show (16:9)</PresentationFormat>
  <Paragraphs>97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Montserrat</vt:lpstr>
      <vt:lpstr>Arial</vt:lpstr>
      <vt:lpstr>Open Sans</vt:lpstr>
      <vt:lpstr>Oswald Light</vt:lpstr>
      <vt:lpstr>Lato</vt:lpstr>
      <vt:lpstr>Roboto</vt:lpstr>
      <vt:lpstr>Fira Sans Extra Condensed</vt:lpstr>
      <vt:lpstr>Helvetica Neue</vt:lpstr>
      <vt:lpstr>Nunito Medium</vt:lpstr>
      <vt:lpstr>Raleway</vt:lpstr>
      <vt:lpstr>Streamline</vt:lpstr>
      <vt:lpstr>Supply Chain Analytics  Analyzing supply chain’s inefficiencies - Just in Time Company Aniruddha Pathak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Aniruddha Pathak</cp:lastModifiedBy>
  <cp:revision>1</cp:revision>
  <dcterms:modified xsi:type="dcterms:W3CDTF">2024-08-20T21:27:38Z</dcterms:modified>
</cp:coreProperties>
</file>