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3" r:id="rId7"/>
    <p:sldId id="264" r:id="rId8"/>
    <p:sldId id="265" r:id="rId9"/>
    <p:sldId id="266" r:id="rId10"/>
    <p:sldId id="267" r:id="rId11"/>
    <p:sldId id="268" r:id="rId12"/>
    <p:sldId id="269" r:id="rId13"/>
    <p:sldId id="270" r:id="rId14"/>
    <p:sldId id="27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F4A4FFC-F3B0-4A4E-840B-8FFF1A18E59B}" type="datetimeFigureOut">
              <a:rPr lang="en-US" smtClean="0"/>
              <a:t>24/07/2018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62D7FF-BFAB-439A-B87D-D1E6431E399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4A4FFC-F3B0-4A4E-840B-8FFF1A18E59B}" type="datetimeFigureOut">
              <a:rPr lang="en-US" smtClean="0"/>
              <a:t>24/07/2018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62D7FF-BFAB-439A-B87D-D1E6431E399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4A4FFC-F3B0-4A4E-840B-8FFF1A18E59B}" type="datetimeFigureOut">
              <a:rPr lang="en-US" smtClean="0"/>
              <a:t>24/07/2018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62D7FF-BFAB-439A-B87D-D1E6431E399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F4A4FFC-F3B0-4A4E-840B-8FFF1A18E59B}" type="datetimeFigureOut">
              <a:rPr lang="en-US" smtClean="0"/>
              <a:t>24/07/2018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62D7FF-BFAB-439A-B87D-D1E6431E399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7F4A4FFC-F3B0-4A4E-840B-8FFF1A18E59B}" type="datetimeFigureOut">
              <a:rPr lang="en-US" smtClean="0"/>
              <a:t>24/07/2018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62D7FF-BFAB-439A-B87D-D1E6431E399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F4A4FFC-F3B0-4A4E-840B-8FFF1A18E59B}" type="datetimeFigureOut">
              <a:rPr lang="en-US" smtClean="0"/>
              <a:t>24/07/2018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62D7FF-BFAB-439A-B87D-D1E6431E3990}"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F4A4FFC-F3B0-4A4E-840B-8FFF1A18E59B}" type="datetimeFigureOut">
              <a:rPr lang="en-US" smtClean="0"/>
              <a:t>24/07/2018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62D7FF-BFAB-439A-B87D-D1E6431E399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4A4FFC-F3B0-4A4E-840B-8FFF1A18E59B}" type="datetimeFigureOut">
              <a:rPr lang="en-US" smtClean="0"/>
              <a:t>24/07/2018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62D7FF-BFAB-439A-B87D-D1E6431E399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4A4FFC-F3B0-4A4E-840B-8FFF1A18E59B}" type="datetimeFigureOut">
              <a:rPr lang="en-US" smtClean="0"/>
              <a:t>24/07/2018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62D7FF-BFAB-439A-B87D-D1E6431E399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7F4A4FFC-F3B0-4A4E-840B-8FFF1A18E59B}" type="datetimeFigureOut">
              <a:rPr lang="en-US" smtClean="0"/>
              <a:t>24/07/2018</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D662D7FF-BFAB-439A-B87D-D1E6431E399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4A4FFC-F3B0-4A4E-840B-8FFF1A18E59B}" type="datetimeFigureOut">
              <a:rPr lang="en-US" smtClean="0"/>
              <a:t>24/07/2018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62D7FF-BFAB-439A-B87D-D1E6431E399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7F4A4FFC-F3B0-4A4E-840B-8FFF1A18E59B}" type="datetimeFigureOut">
              <a:rPr lang="en-US" smtClean="0"/>
              <a:t>24/07/2018</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D662D7FF-BFAB-439A-B87D-D1E6431E399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Regression Models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6943770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a:t>P-values for the predictors: In regression, low p-values indicate terms that are statistically significant. “Reducing the model” refers to the practice of including all candidate predictors in the model, and then systematically removing the term with the highest p-value one-by-one until you are left with only significant predictors.</a:t>
            </a:r>
          </a:p>
          <a:p>
            <a:pPr>
              <a:buFont typeface="Arial" pitchFamily="34" charset="0"/>
              <a:buChar char="•"/>
            </a:pPr>
            <a:endParaRPr lang="en-US" dirty="0"/>
          </a:p>
          <a:p>
            <a:pPr>
              <a:buFont typeface="Arial" pitchFamily="34" charset="0"/>
              <a:buChar char="•"/>
            </a:pPr>
            <a:r>
              <a:rPr lang="en-US" dirty="0"/>
              <a:t>Stepwise regression and Best subsets regression: These are two automated procedures that can identify useful predictors during the exploratory stages of model building. With best subsets regression, </a:t>
            </a:r>
          </a:p>
          <a:p>
            <a:pPr>
              <a:buFont typeface="Arial" pitchFamily="34" charset="0"/>
              <a:buChar char="•"/>
            </a:pPr>
            <a:endParaRPr lang="en-US" dirty="0"/>
          </a:p>
        </p:txBody>
      </p:sp>
    </p:spTree>
    <p:extLst>
      <p:ext uri="{BB962C8B-B14F-4D97-AF65-F5344CB8AC3E}">
        <p14:creationId xmlns:p14="http://schemas.microsoft.com/office/powerpoint/2010/main" val="3339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Ransac</a:t>
            </a:r>
            <a:r>
              <a:rPr lang="en-US" dirty="0" smtClean="0"/>
              <a:t> model</a:t>
            </a:r>
            <a:endParaRPr lang="en-US" dirty="0"/>
          </a:p>
        </p:txBody>
      </p:sp>
      <p:sp>
        <p:nvSpPr>
          <p:cNvPr id="3" name="Content Placeholder 2"/>
          <p:cNvSpPr>
            <a:spLocks noGrp="1"/>
          </p:cNvSpPr>
          <p:nvPr>
            <p:ph idx="1"/>
          </p:nvPr>
        </p:nvSpPr>
        <p:spPr/>
        <p:txBody>
          <a:bodyPr>
            <a:normAutofit lnSpcReduction="10000"/>
          </a:bodyPr>
          <a:lstStyle/>
          <a:p>
            <a:pPr>
              <a:buFont typeface="Arial" pitchFamily="34" charset="0"/>
              <a:buChar char="•"/>
            </a:pPr>
            <a:r>
              <a:rPr lang="en-US" dirty="0"/>
              <a:t>RANSAC (</a:t>
            </a:r>
            <a:r>
              <a:rPr lang="en-US" dirty="0" err="1"/>
              <a:t>RANdom</a:t>
            </a:r>
            <a:r>
              <a:rPr lang="en-US" dirty="0"/>
              <a:t> </a:t>
            </a:r>
            <a:r>
              <a:rPr lang="en-US" dirty="0" err="1"/>
              <a:t>SAmple</a:t>
            </a:r>
            <a:r>
              <a:rPr lang="en-US" dirty="0"/>
              <a:t> Consensus) fits a model from random subsets of inliers from the complete data set.</a:t>
            </a:r>
          </a:p>
          <a:p>
            <a:endParaRPr lang="en-US" dirty="0"/>
          </a:p>
          <a:p>
            <a:pPr>
              <a:buFont typeface="Arial" pitchFamily="34" charset="0"/>
              <a:buChar char="•"/>
            </a:pPr>
            <a:r>
              <a:rPr lang="en-US" dirty="0"/>
              <a:t>RANSAC is a non-deterministic algorithm producing only a reasonable result with a certain probability, which is dependent on the number of iterations (see </a:t>
            </a:r>
            <a:r>
              <a:rPr lang="en-US" dirty="0" err="1"/>
              <a:t>max_trials</a:t>
            </a:r>
            <a:r>
              <a:rPr lang="en-US" dirty="0"/>
              <a:t> parameter). It is typically used for linear and non-linear regression problems and is especially popular in the fields of photogrammetric computer vision.</a:t>
            </a:r>
          </a:p>
          <a:p>
            <a:endParaRPr lang="en-US" dirty="0"/>
          </a:p>
          <a:p>
            <a:pPr>
              <a:buFont typeface="Arial" pitchFamily="34" charset="0"/>
              <a:buChar char="•"/>
            </a:pPr>
            <a:r>
              <a:rPr lang="en-US" dirty="0"/>
              <a:t>The algorithm splits the complete input sample data into a set of inliers, which may be subject to noise, and outliers, which are e.g. caused by erroneous measurements or invalid hypotheses about the data. The resulting model is then estimated only from the determined inliers.</a:t>
            </a:r>
          </a:p>
        </p:txBody>
      </p:sp>
    </p:spTree>
    <p:extLst>
      <p:ext uri="{BB962C8B-B14F-4D97-AF65-F5344CB8AC3E}">
        <p14:creationId xmlns:p14="http://schemas.microsoft.com/office/powerpoint/2010/main" val="4021665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Theisenregressor</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err="1"/>
              <a:t>TheilSenRegressor</a:t>
            </a:r>
            <a:r>
              <a:rPr lang="en-US" dirty="0"/>
              <a:t> is comparable to the Ordinary Least Squares (OLS) in terms of asymptotic efficiency and as an unbiased estimator. In contrast to OLS, </a:t>
            </a:r>
            <a:r>
              <a:rPr lang="en-US" dirty="0" err="1"/>
              <a:t>Theil-Sen</a:t>
            </a:r>
            <a:r>
              <a:rPr lang="en-US" dirty="0"/>
              <a:t> is a non-parametric method which means it makes no assumption about the underlying distribution of the data. Since </a:t>
            </a:r>
            <a:r>
              <a:rPr lang="en-US" dirty="0" err="1"/>
              <a:t>Theil-Sen</a:t>
            </a:r>
            <a:r>
              <a:rPr lang="en-US" dirty="0"/>
              <a:t> is a median-based estimator, it is more robust against corrupted data aka outliers. In </a:t>
            </a:r>
            <a:r>
              <a:rPr lang="en-US" dirty="0" err="1"/>
              <a:t>univariate</a:t>
            </a:r>
            <a:r>
              <a:rPr lang="en-US" dirty="0"/>
              <a:t> setting, </a:t>
            </a:r>
            <a:r>
              <a:rPr lang="en-US" dirty="0" err="1"/>
              <a:t>Theil-Sen</a:t>
            </a:r>
            <a:r>
              <a:rPr lang="en-US" dirty="0"/>
              <a:t> has a breakdown point of about 29.3% in case of a simple linear regression which means that it can tolerate arbitrary corrupted data of up to 29.3%.</a:t>
            </a:r>
          </a:p>
        </p:txBody>
      </p:sp>
    </p:spTree>
    <p:extLst>
      <p:ext uri="{BB962C8B-B14F-4D97-AF65-F5344CB8AC3E}">
        <p14:creationId xmlns:p14="http://schemas.microsoft.com/office/powerpoint/2010/main" val="763523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ElasticNET</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smtClean="0"/>
              <a:t>Used to balance the Ridge and Lasso regularizations.</a:t>
            </a:r>
            <a:endParaRPr lang="en-US" dirty="0"/>
          </a:p>
        </p:txBody>
      </p:sp>
    </p:spTree>
    <p:extLst>
      <p:ext uri="{BB962C8B-B14F-4D97-AF65-F5344CB8AC3E}">
        <p14:creationId xmlns:p14="http://schemas.microsoft.com/office/powerpoint/2010/main" val="822347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SYMBOLIC REGRESSION</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a:t>Symbolic regression is a machine learning technique that aims to identify an underlying mathematical expression that best describes a relationship. It begins by building a population of naive random formulas to represent a relationship between known independent variables and their dependent variable targets in order to predict new data. </a:t>
            </a:r>
            <a:r>
              <a:rPr lang="en-US"/>
              <a:t>Each successive generation of programs is then evolved from the one that came before it by selecting the fittest individuals from the population to undergo genetic operations.</a:t>
            </a:r>
            <a:endParaRPr lang="en-US" dirty="0"/>
          </a:p>
        </p:txBody>
      </p:sp>
    </p:spTree>
    <p:extLst>
      <p:ext uri="{BB962C8B-B14F-4D97-AF65-F5344CB8AC3E}">
        <p14:creationId xmlns:p14="http://schemas.microsoft.com/office/powerpoint/2010/main" val="4092151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Ridge Regression </a:t>
            </a:r>
            <a:r>
              <a:rPr lang="en-US" dirty="0" smtClean="0"/>
              <a:t> vs</a:t>
            </a:r>
            <a:r>
              <a:rPr lang="en-US" dirty="0"/>
              <a:t>. Least Squares</a:t>
            </a:r>
          </a:p>
        </p:txBody>
      </p:sp>
      <p:sp>
        <p:nvSpPr>
          <p:cNvPr id="3" name="Content Placeholder 2"/>
          <p:cNvSpPr>
            <a:spLocks noGrp="1"/>
          </p:cNvSpPr>
          <p:nvPr>
            <p:ph idx="1"/>
          </p:nvPr>
        </p:nvSpPr>
        <p:spPr/>
        <p:txBody>
          <a:bodyPr/>
          <a:lstStyle/>
          <a:p>
            <a:pPr>
              <a:buFont typeface="Arial" pitchFamily="34" charset="0"/>
              <a:buChar char="•"/>
            </a:pPr>
            <a:r>
              <a:rPr lang="en-US" dirty="0"/>
              <a:t>Least squares regression isn’t defined at all when the number of predictors exceeds the number of observations; It doesn’t differentiate “important” from “less-important” predictors in a model, so it includes all of them. This leads to </a:t>
            </a:r>
            <a:r>
              <a:rPr lang="en-US" dirty="0" smtClean="0"/>
              <a:t>over-fitting  a </a:t>
            </a:r>
            <a:r>
              <a:rPr lang="en-US" dirty="0"/>
              <a:t>model and failure to find unique solutions</a:t>
            </a:r>
            <a:r>
              <a:rPr lang="en-US" dirty="0" smtClean="0"/>
              <a:t>.</a:t>
            </a:r>
          </a:p>
          <a:p>
            <a:pPr>
              <a:buFont typeface="Arial" pitchFamily="34" charset="0"/>
              <a:buChar char="•"/>
            </a:pPr>
            <a:r>
              <a:rPr lang="en-US" dirty="0" smtClean="0"/>
              <a:t> </a:t>
            </a:r>
            <a:r>
              <a:rPr lang="en-US" dirty="0"/>
              <a:t>Least squares also has issues dealing with </a:t>
            </a:r>
            <a:r>
              <a:rPr lang="en-US" dirty="0" smtClean="0"/>
              <a:t>multi-</a:t>
            </a:r>
            <a:r>
              <a:rPr lang="en-US" dirty="0" err="1" smtClean="0"/>
              <a:t>collinearity</a:t>
            </a:r>
            <a:r>
              <a:rPr lang="en-US" dirty="0" smtClean="0"/>
              <a:t> </a:t>
            </a:r>
            <a:r>
              <a:rPr lang="en-US" dirty="0"/>
              <a:t>in data. Ridge regression avoids all of these problems. It works in part because it doesn’t require unbiased estimators; While least squares produces unbiased estimates, variances can be so large that they may be wholly inaccurate. Ridge regression adds just enough bias to make the estimates reasonably reliable approximations to true population values.</a:t>
            </a:r>
          </a:p>
        </p:txBody>
      </p:sp>
    </p:spTree>
    <p:extLst>
      <p:ext uri="{BB962C8B-B14F-4D97-AF65-F5344CB8AC3E}">
        <p14:creationId xmlns:p14="http://schemas.microsoft.com/office/powerpoint/2010/main" val="1741208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LASSO </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a:t>Lasso regression is a type of linear regression that uses shrinkage. Shrinkage is where data values are shrunk towards a central point, like the mean</a:t>
            </a:r>
            <a:r>
              <a:rPr lang="en-US" dirty="0" smtClean="0"/>
              <a:t>.</a:t>
            </a:r>
          </a:p>
          <a:p>
            <a:pPr>
              <a:buFont typeface="Arial" pitchFamily="34" charset="0"/>
              <a:buChar char="•"/>
            </a:pPr>
            <a:r>
              <a:rPr lang="en-US" dirty="0" smtClean="0"/>
              <a:t> </a:t>
            </a:r>
            <a:r>
              <a:rPr lang="en-US" dirty="0"/>
              <a:t>The lasso procedure encourages simple, sparse models (i.e. models with fewer parameters). This particular type of regression is well-suited for models showing high levels of </a:t>
            </a:r>
            <a:r>
              <a:rPr lang="en-US" dirty="0" err="1" smtClean="0"/>
              <a:t>muti-collinearity</a:t>
            </a:r>
            <a:r>
              <a:rPr lang="en-US" dirty="0" smtClean="0"/>
              <a:t> </a:t>
            </a:r>
            <a:r>
              <a:rPr lang="en-US" dirty="0"/>
              <a:t>or when you want to automate certain parts of model selection, like variable selection/parameter elimination.</a:t>
            </a:r>
          </a:p>
          <a:p>
            <a:pPr>
              <a:buFont typeface="Arial" pitchFamily="34" charset="0"/>
              <a:buChar char="•"/>
            </a:pPr>
            <a:r>
              <a:rPr lang="en-US" dirty="0" smtClean="0"/>
              <a:t>The </a:t>
            </a:r>
            <a:r>
              <a:rPr lang="en-US" dirty="0"/>
              <a:t>acronym “LASSO” stands for Least Absolute Shrinkage and Selection Operator.</a:t>
            </a:r>
          </a:p>
        </p:txBody>
      </p:sp>
    </p:spTree>
    <p:extLst>
      <p:ext uri="{BB962C8B-B14F-4D97-AF65-F5344CB8AC3E}">
        <p14:creationId xmlns:p14="http://schemas.microsoft.com/office/powerpoint/2010/main" val="435614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Logistic regression</a:t>
            </a:r>
            <a:endParaRPr lang="en-US" dirty="0"/>
          </a:p>
        </p:txBody>
      </p:sp>
      <p:sp>
        <p:nvSpPr>
          <p:cNvPr id="3" name="Content Placeholder 2"/>
          <p:cNvSpPr>
            <a:spLocks noGrp="1"/>
          </p:cNvSpPr>
          <p:nvPr>
            <p:ph idx="1"/>
          </p:nvPr>
        </p:nvSpPr>
        <p:spPr/>
        <p:txBody>
          <a:bodyPr>
            <a:normAutofit/>
          </a:bodyPr>
          <a:lstStyle/>
          <a:p>
            <a:pPr>
              <a:buFont typeface="Arial" pitchFamily="34" charset="0"/>
              <a:buChar char="•"/>
            </a:pPr>
            <a:r>
              <a:rPr lang="en-US" dirty="0"/>
              <a:t>Logistic Regression is used when the </a:t>
            </a:r>
            <a:r>
              <a:rPr lang="en-US" dirty="0" smtClean="0"/>
              <a:t>dependent </a:t>
            </a:r>
            <a:r>
              <a:rPr lang="en-US" dirty="0"/>
              <a:t>variable(target) is categorical</a:t>
            </a:r>
            <a:r>
              <a:rPr lang="en-US" dirty="0" smtClean="0"/>
              <a:t>.</a:t>
            </a:r>
          </a:p>
          <a:p>
            <a:pPr>
              <a:buFont typeface="Arial" pitchFamily="34" charset="0"/>
              <a:buChar char="•"/>
            </a:pPr>
            <a:r>
              <a:rPr lang="en-US" dirty="0"/>
              <a:t>Types of Logistic </a:t>
            </a:r>
            <a:r>
              <a:rPr lang="en-US" dirty="0" smtClean="0"/>
              <a:t>Regression-</a:t>
            </a:r>
            <a:endParaRPr lang="en-US" dirty="0"/>
          </a:p>
          <a:p>
            <a:pPr>
              <a:buFont typeface="Arial" pitchFamily="34" charset="0"/>
              <a:buChar char="•"/>
            </a:pPr>
            <a:endParaRPr lang="en-US" dirty="0"/>
          </a:p>
          <a:p>
            <a:pPr>
              <a:buAutoNum type="arabicPeriod"/>
            </a:pPr>
            <a:r>
              <a:rPr lang="en-US" dirty="0" smtClean="0"/>
              <a:t>Binary </a:t>
            </a:r>
            <a:r>
              <a:rPr lang="en-US" dirty="0"/>
              <a:t>Logistic </a:t>
            </a:r>
            <a:r>
              <a:rPr lang="en-US" dirty="0" smtClean="0"/>
              <a:t>Regression-</a:t>
            </a:r>
          </a:p>
          <a:p>
            <a:pPr marL="0" indent="0"/>
            <a:r>
              <a:rPr lang="en-US" dirty="0" smtClean="0"/>
              <a:t>The </a:t>
            </a:r>
            <a:r>
              <a:rPr lang="en-US" dirty="0"/>
              <a:t>categorical response has only two 2 possible outcomes. Example: Spam or Not</a:t>
            </a:r>
          </a:p>
          <a:p>
            <a:pPr marL="0" indent="0"/>
            <a:r>
              <a:rPr lang="en-US" dirty="0" smtClean="0"/>
              <a:t>2</a:t>
            </a:r>
            <a:r>
              <a:rPr lang="en-US" dirty="0"/>
              <a:t>. Multinomial Logistic </a:t>
            </a:r>
            <a:r>
              <a:rPr lang="en-US" dirty="0" smtClean="0"/>
              <a:t>Regression-</a:t>
            </a:r>
            <a:endParaRPr lang="en-US" dirty="0"/>
          </a:p>
          <a:p>
            <a:pPr marL="0" indent="0"/>
            <a:r>
              <a:rPr lang="en-US" dirty="0" smtClean="0"/>
              <a:t>Three </a:t>
            </a:r>
            <a:r>
              <a:rPr lang="en-US" dirty="0"/>
              <a:t>or more categories without ordering. Example: Predicting which food is preferred more (Veg, Non-Veg, Vegan)</a:t>
            </a:r>
          </a:p>
          <a:p>
            <a:pPr marL="0" indent="0"/>
            <a:r>
              <a:rPr lang="en-US" dirty="0" smtClean="0"/>
              <a:t>3</a:t>
            </a:r>
            <a:r>
              <a:rPr lang="en-US" dirty="0"/>
              <a:t>. Ordinal Logistic </a:t>
            </a:r>
            <a:r>
              <a:rPr lang="en-US" dirty="0" smtClean="0"/>
              <a:t>Regression-</a:t>
            </a:r>
          </a:p>
          <a:p>
            <a:pPr marL="0" indent="0"/>
            <a:r>
              <a:rPr lang="en-US" dirty="0"/>
              <a:t>Three or more categories with ordering. Example: Movie rating from 1 to 5</a:t>
            </a:r>
          </a:p>
        </p:txBody>
      </p:sp>
    </p:spTree>
    <p:extLst>
      <p:ext uri="{BB962C8B-B14F-4D97-AF65-F5344CB8AC3E}">
        <p14:creationId xmlns:p14="http://schemas.microsoft.com/office/powerpoint/2010/main" val="2925857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K-NEIBOURS CLASSIFIER /</a:t>
            </a:r>
            <a:r>
              <a:rPr lang="en-US" dirty="0" err="1" smtClean="0"/>
              <a:t>Regressor</a:t>
            </a:r>
            <a:endParaRPr lang="en-US" dirty="0"/>
          </a:p>
        </p:txBody>
      </p:sp>
      <p:sp>
        <p:nvSpPr>
          <p:cNvPr id="3" name="Content Placeholder 2"/>
          <p:cNvSpPr>
            <a:spLocks noGrp="1"/>
          </p:cNvSpPr>
          <p:nvPr>
            <p:ph idx="1"/>
          </p:nvPr>
        </p:nvSpPr>
        <p:spPr/>
        <p:txBody>
          <a:bodyPr>
            <a:normAutofit lnSpcReduction="10000"/>
          </a:bodyPr>
          <a:lstStyle/>
          <a:p>
            <a:pPr>
              <a:buFont typeface="Arial" pitchFamily="34" charset="0"/>
              <a:buChar char="•"/>
            </a:pPr>
            <a:r>
              <a:rPr lang="en-US" dirty="0"/>
              <a:t>How do we choose neighbors</a:t>
            </a:r>
            <a:r>
              <a:rPr lang="en-US" dirty="0" smtClean="0"/>
              <a:t>?</a:t>
            </a:r>
          </a:p>
          <a:p>
            <a:pPr>
              <a:buFont typeface="Arial" pitchFamily="34" charset="0"/>
              <a:buChar char="•"/>
            </a:pPr>
            <a:r>
              <a:rPr lang="en-US" dirty="0" smtClean="0"/>
              <a:t>Algorithms</a:t>
            </a:r>
            <a:endParaRPr lang="en-US" dirty="0"/>
          </a:p>
          <a:p>
            <a:r>
              <a:rPr lang="en-US" dirty="0" smtClean="0"/>
              <a:t>1.Brute Force-</a:t>
            </a:r>
            <a:endParaRPr lang="en-US" dirty="0"/>
          </a:p>
          <a:p>
            <a:pPr>
              <a:buFont typeface="Arial" pitchFamily="34" charset="0"/>
              <a:buChar char="•"/>
            </a:pPr>
            <a:r>
              <a:rPr lang="en-US" dirty="0"/>
              <a:t>Lets consider for simple case with two dimension plot. If we look mathematically, the simple intuition is to calculate the </a:t>
            </a:r>
            <a:r>
              <a:rPr lang="en-US" dirty="0" err="1"/>
              <a:t>euclidean</a:t>
            </a:r>
            <a:r>
              <a:rPr lang="en-US" dirty="0"/>
              <a:t> distance from point of interest ( of whose class we need to determine) to all the points in training set. Then we take class with majority points. This is called brute force method.</a:t>
            </a:r>
          </a:p>
          <a:p>
            <a:pPr>
              <a:buFont typeface="Arial" pitchFamily="34" charset="0"/>
              <a:buChar char="•"/>
            </a:pPr>
            <a:r>
              <a:rPr lang="en-US" dirty="0" smtClean="0"/>
              <a:t>For </a:t>
            </a:r>
            <a:r>
              <a:rPr lang="en-US" dirty="0"/>
              <a:t>N samples in D dimensions the running time complexity turns out to be O[DN²]. If we have small number of dimensions and training set, this would run in reasonable time. But as the training set size increases, the running time grows quickly</a:t>
            </a:r>
            <a:r>
              <a:rPr lang="en-US" dirty="0" smtClean="0"/>
              <a:t>.</a:t>
            </a:r>
          </a:p>
          <a:p>
            <a:pPr>
              <a:buFont typeface="Arial" pitchFamily="34" charset="0"/>
              <a:buChar char="•"/>
            </a:pPr>
            <a:r>
              <a:rPr lang="en-US" dirty="0"/>
              <a:t>Brute force performs worst when there are large dimensions and large training set.</a:t>
            </a:r>
          </a:p>
        </p:txBody>
      </p:sp>
    </p:spTree>
    <p:extLst>
      <p:ext uri="{BB962C8B-B14F-4D97-AF65-F5344CB8AC3E}">
        <p14:creationId xmlns:p14="http://schemas.microsoft.com/office/powerpoint/2010/main" val="1331465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a:t>K-D </a:t>
            </a:r>
            <a:r>
              <a:rPr lang="en-US" dirty="0" smtClean="0"/>
              <a:t>Tree-</a:t>
            </a:r>
            <a:endParaRPr lang="en-US" dirty="0"/>
          </a:p>
          <a:p>
            <a:pPr marL="285750" indent="-285750">
              <a:buFont typeface="Wingdings" pitchFamily="2" charset="2"/>
              <a:buChar char="v"/>
            </a:pPr>
            <a:r>
              <a:rPr lang="en-US" dirty="0" smtClean="0"/>
              <a:t> To </a:t>
            </a:r>
            <a:r>
              <a:rPr lang="en-US" dirty="0"/>
              <a:t>improve the running time, alternate approaches were invented on the line of building a growing tree from point of interest. These methods attempt to reduce the required number of distance calculations by efficiently encoding aggregate distance information for the sample</a:t>
            </a:r>
            <a:r>
              <a:rPr lang="en-US" dirty="0" smtClean="0"/>
              <a:t>.</a:t>
            </a:r>
          </a:p>
          <a:p>
            <a:pPr marL="285750" indent="-285750">
              <a:buFont typeface="Arial" pitchFamily="34" charset="0"/>
              <a:buChar char="•"/>
            </a:pPr>
            <a:r>
              <a:rPr lang="en-US" dirty="0"/>
              <a:t>Ball Tree</a:t>
            </a:r>
          </a:p>
          <a:p>
            <a:pPr marL="285750" indent="-285750">
              <a:buFont typeface="Wingdings" pitchFamily="2" charset="2"/>
              <a:buChar char="v"/>
            </a:pPr>
            <a:r>
              <a:rPr lang="en-US" dirty="0"/>
              <a:t>Ball tree assumes the data in multidimensional dimensional space and creates the nested hyper spheres. Query Time complexity is O[</a:t>
            </a:r>
            <a:r>
              <a:rPr lang="en-US" dirty="0" err="1"/>
              <a:t>Dlog</a:t>
            </a:r>
            <a:r>
              <a:rPr lang="en-US" dirty="0"/>
              <a:t>(N)].</a:t>
            </a:r>
            <a:endParaRPr lang="en-US" dirty="0" smtClean="0"/>
          </a:p>
        </p:txBody>
      </p:sp>
    </p:spTree>
    <p:extLst>
      <p:ext uri="{BB962C8B-B14F-4D97-AF65-F5344CB8AC3E}">
        <p14:creationId xmlns:p14="http://schemas.microsoft.com/office/powerpoint/2010/main" val="3590660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p:txBody>
          <a:bodyPr/>
          <a:lstStyle/>
          <a:p>
            <a:pPr>
              <a:buFont typeface="Wingdings" pitchFamily="2" charset="2"/>
              <a:buChar char="v"/>
            </a:pPr>
            <a:r>
              <a:rPr lang="en-US" dirty="0"/>
              <a:t>Which one to choose when?</a:t>
            </a:r>
          </a:p>
          <a:p>
            <a:pPr>
              <a:buFont typeface="Arial" pitchFamily="34" charset="0"/>
              <a:buChar char="•"/>
            </a:pPr>
            <a:r>
              <a:rPr lang="en-US" dirty="0"/>
              <a:t>The selection of the relevant algorithm for problem at hand depends on the number of dimensions and the size of training set.</a:t>
            </a:r>
          </a:p>
          <a:p>
            <a:pPr>
              <a:buFont typeface="+mj-lt"/>
              <a:buAutoNum type="arabicPeriod"/>
            </a:pPr>
            <a:r>
              <a:rPr lang="en-US" dirty="0" smtClean="0"/>
              <a:t>For </a:t>
            </a:r>
            <a:r>
              <a:rPr lang="en-US" dirty="0"/>
              <a:t>small sample size and small dimensions, brute force performs well.</a:t>
            </a:r>
          </a:p>
          <a:p>
            <a:pPr>
              <a:buFont typeface="+mj-lt"/>
              <a:buAutoNum type="arabicPeriod"/>
            </a:pPr>
            <a:r>
              <a:rPr lang="en-US" dirty="0" err="1"/>
              <a:t>Sparsity</a:t>
            </a:r>
            <a:r>
              <a:rPr lang="en-US" dirty="0"/>
              <a:t> of data : If data is sparse with small dimensions (&lt; 20) KD tree will perform better than Ball Tree algorithm.</a:t>
            </a:r>
          </a:p>
          <a:p>
            <a:pPr>
              <a:buFont typeface="+mj-lt"/>
              <a:buAutoNum type="arabicPeriod"/>
            </a:pPr>
            <a:r>
              <a:rPr lang="en-US" dirty="0"/>
              <a:t>Value of K (neighbors) : As the K increases, query time of both KD tree and Ball tree increases.</a:t>
            </a:r>
          </a:p>
        </p:txBody>
      </p:sp>
    </p:spTree>
    <p:extLst>
      <p:ext uri="{BB962C8B-B14F-4D97-AF65-F5344CB8AC3E}">
        <p14:creationId xmlns:p14="http://schemas.microsoft.com/office/powerpoint/2010/main" val="2788184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7520940" cy="548640"/>
          </a:xfrm>
        </p:spPr>
        <p:txBody>
          <a:bodyPr/>
          <a:lstStyle/>
          <a:p>
            <a:pPr algn="ctr"/>
            <a:r>
              <a:rPr lang="en-US" dirty="0" smtClean="0"/>
              <a:t>Model selection</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35187" y="1226344"/>
            <a:ext cx="4895850" cy="332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7759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Statistical Methods for Finding the Best Regression Model</a:t>
            </a:r>
          </a:p>
        </p:txBody>
      </p:sp>
      <p:sp>
        <p:nvSpPr>
          <p:cNvPr id="3" name="Content Placeholder 2"/>
          <p:cNvSpPr>
            <a:spLocks noGrp="1"/>
          </p:cNvSpPr>
          <p:nvPr>
            <p:ph idx="1"/>
          </p:nvPr>
        </p:nvSpPr>
        <p:spPr>
          <a:xfrm>
            <a:off x="838200" y="1219200"/>
            <a:ext cx="7520940" cy="3579849"/>
          </a:xfrm>
        </p:spPr>
        <p:txBody>
          <a:bodyPr>
            <a:normAutofit/>
          </a:bodyPr>
          <a:lstStyle/>
          <a:p>
            <a:pPr>
              <a:buFont typeface="Arial" pitchFamily="34" charset="0"/>
              <a:buChar char="•"/>
            </a:pPr>
            <a:r>
              <a:rPr lang="en-US" dirty="0"/>
              <a:t>Adjusted R-squared and Predicted R-squared: Generally, you choose the models that have higher adjusted and predicted R-squared values. These statistics are designed to avoid a key problem with regular R-squared—it increases every time you add a predictor and can trick you into specifying an overly complex model.</a:t>
            </a:r>
          </a:p>
          <a:p>
            <a:endParaRPr lang="en-US" dirty="0" smtClean="0"/>
          </a:p>
          <a:p>
            <a:pPr>
              <a:buFont typeface="Arial" pitchFamily="34" charset="0"/>
              <a:buChar char="•"/>
            </a:pPr>
            <a:r>
              <a:rPr lang="en-US" dirty="0" smtClean="0"/>
              <a:t>The </a:t>
            </a:r>
            <a:r>
              <a:rPr lang="en-US" dirty="0"/>
              <a:t>adjusted R squared increases only if the new term improves the model more than would be expected by chance and it can also decrease with poor quality predictors.</a:t>
            </a:r>
          </a:p>
          <a:p>
            <a:pPr>
              <a:buFont typeface="Arial" pitchFamily="34" charset="0"/>
              <a:buChar char="•"/>
            </a:pPr>
            <a:r>
              <a:rPr lang="en-US" dirty="0"/>
              <a:t>The predicted R-squared is a form of cross-validation and it can also decrease. Cross-validation determines how well your model generalizes to other data sets by partitioning your data</a:t>
            </a:r>
            <a:r>
              <a:rPr lang="en-US" dirty="0" smtClean="0"/>
              <a:t>.</a:t>
            </a:r>
            <a:endParaRPr lang="en-US" dirty="0"/>
          </a:p>
        </p:txBody>
      </p:sp>
    </p:spTree>
    <p:extLst>
      <p:ext uri="{BB962C8B-B14F-4D97-AF65-F5344CB8AC3E}">
        <p14:creationId xmlns:p14="http://schemas.microsoft.com/office/powerpoint/2010/main" val="272725464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272</TotalTime>
  <Words>1122</Words>
  <Application>Microsoft Office PowerPoint</Application>
  <PresentationFormat>On-screen Show (4:3)</PresentationFormat>
  <Paragraphs>58</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Angles</vt:lpstr>
      <vt:lpstr>Regression Models</vt:lpstr>
      <vt:lpstr>Ridge Regression  vs. Least Squares</vt:lpstr>
      <vt:lpstr>LASSO </vt:lpstr>
      <vt:lpstr>Logistic regression</vt:lpstr>
      <vt:lpstr>K-NEIBOURS CLASSIFIER /Regressor</vt:lpstr>
      <vt:lpstr>Continued…….</vt:lpstr>
      <vt:lpstr>Continued……</vt:lpstr>
      <vt:lpstr>Model selection</vt:lpstr>
      <vt:lpstr>Statistical Methods for Finding the Best Regression Model</vt:lpstr>
      <vt:lpstr>Continued……</vt:lpstr>
      <vt:lpstr>Ransac model</vt:lpstr>
      <vt:lpstr>Theisenregressor</vt:lpstr>
      <vt:lpstr>ElasticNET</vt:lpstr>
      <vt:lpstr>SYMBOLIC REGRESSION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Regression Models</dc:title>
  <dc:creator>HP</dc:creator>
  <cp:lastModifiedBy>HP</cp:lastModifiedBy>
  <cp:revision>22</cp:revision>
  <dcterms:created xsi:type="dcterms:W3CDTF">2018-07-06T06:11:42Z</dcterms:created>
  <dcterms:modified xsi:type="dcterms:W3CDTF">2018-07-24T05:52:53Z</dcterms:modified>
</cp:coreProperties>
</file>