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32" autoAdjust="0"/>
    <p:restoredTop sz="94660"/>
  </p:normalViewPr>
  <p:slideViewPr>
    <p:cSldViewPr>
      <p:cViewPr>
        <p:scale>
          <a:sx n="50" d="100"/>
          <a:sy n="50" d="100"/>
        </p:scale>
        <p:origin x="-1956" y="-3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B3CF93-5F20-4543-A58A-B7A74FE703AE}" type="datetimeFigureOut">
              <a:rPr lang="en-US" smtClean="0"/>
              <a:t>14/07/2018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B8DB8-DC8F-4B12-9FBB-8B9776100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63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B8DB8-DC8F-4B12-9FBB-8B9776100F2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37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F9450-D370-4443-A3A4-E0450B80B157}" type="datetimeFigureOut">
              <a:rPr lang="en-US" smtClean="0"/>
              <a:t>14/07/2018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DFD6-2638-4234-A179-52B2E48B1F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F9450-D370-4443-A3A4-E0450B80B157}" type="datetimeFigureOut">
              <a:rPr lang="en-US" smtClean="0"/>
              <a:t>14/07/2018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DFD6-2638-4234-A179-52B2E48B1F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F9450-D370-4443-A3A4-E0450B80B157}" type="datetimeFigureOut">
              <a:rPr lang="en-US" smtClean="0"/>
              <a:t>14/07/2018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DFD6-2638-4234-A179-52B2E48B1F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F9450-D370-4443-A3A4-E0450B80B157}" type="datetimeFigureOut">
              <a:rPr lang="en-US" smtClean="0"/>
              <a:t>14/07/2018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DFD6-2638-4234-A179-52B2E48B1F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F9450-D370-4443-A3A4-E0450B80B157}" type="datetimeFigureOut">
              <a:rPr lang="en-US" smtClean="0"/>
              <a:t>14/07/2018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DFD6-2638-4234-A179-52B2E48B1F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F9450-D370-4443-A3A4-E0450B80B157}" type="datetimeFigureOut">
              <a:rPr lang="en-US" smtClean="0"/>
              <a:t>14/07/2018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DFD6-2638-4234-A179-52B2E48B1F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F9450-D370-4443-A3A4-E0450B80B157}" type="datetimeFigureOut">
              <a:rPr lang="en-US" smtClean="0"/>
              <a:t>14/07/2018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DFD6-2638-4234-A179-52B2E48B1F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F9450-D370-4443-A3A4-E0450B80B157}" type="datetimeFigureOut">
              <a:rPr lang="en-US" smtClean="0"/>
              <a:t>14/07/2018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DFD6-2638-4234-A179-52B2E48B1F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F9450-D370-4443-A3A4-E0450B80B157}" type="datetimeFigureOut">
              <a:rPr lang="en-US" smtClean="0"/>
              <a:t>14/07/2018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DFD6-2638-4234-A179-52B2E48B1F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F9450-D370-4443-A3A4-E0450B80B157}" type="datetimeFigureOut">
              <a:rPr lang="en-US" smtClean="0"/>
              <a:t>14/07/2018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4BDFD6-2638-4234-A179-52B2E48B1F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F9450-D370-4443-A3A4-E0450B80B157}" type="datetimeFigureOut">
              <a:rPr lang="en-US" smtClean="0"/>
              <a:t>14/07/2018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DFD6-2638-4234-A179-52B2E48B1F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1FF9450-D370-4443-A3A4-E0450B80B157}" type="datetimeFigureOut">
              <a:rPr lang="en-US" smtClean="0"/>
              <a:t>14/07/2018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CC4BDFD6-2638-4234-A179-52B2E48B1F9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Statistics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365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Testing and p-values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small p (≤ 0.05), reject the null hypothesis. This is strong evidence that the null hypothesis is invalid.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A large p (&gt; 0.05) means the alternate hypothesis is weak, so you do not reject the null.</a:t>
            </a:r>
          </a:p>
        </p:txBody>
      </p:sp>
    </p:spTree>
    <p:extLst>
      <p:ext uri="{BB962C8B-B14F-4D97-AF65-F5344CB8AC3E}">
        <p14:creationId xmlns:p14="http://schemas.microsoft.com/office/powerpoint/2010/main" val="2756764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Z vs T statistics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795" y="1277512"/>
            <a:ext cx="3450635" cy="3225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015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Type I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It is better to increase confidence interval </a:t>
            </a:r>
            <a:r>
              <a:rPr lang="en-US" dirty="0" err="1" smtClean="0"/>
              <a:t>upto</a:t>
            </a:r>
            <a:r>
              <a:rPr lang="en-US" dirty="0" smtClean="0"/>
              <a:t> 95-99 % to avoid Type I error.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WE have to reject null hypothesis  though it is true because of Type one error.</a:t>
            </a:r>
          </a:p>
          <a:p>
            <a:pPr marL="0" indent="0"/>
            <a:r>
              <a:rPr lang="en-US" dirty="0" smtClean="0"/>
              <a:t>Y= 7.43*x^3+3.61*x+ 5*log(x)+2.235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961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.If X and  Y are two  random  variables  which are completely independent</a:t>
            </a:r>
          </a:p>
          <a:p>
            <a:pPr marL="0" indent="0"/>
            <a:r>
              <a:rPr lang="en-US" dirty="0"/>
              <a:t> </a:t>
            </a:r>
            <a:r>
              <a:rPr lang="en-US" dirty="0" smtClean="0"/>
              <a:t>        and  z=</a:t>
            </a:r>
            <a:r>
              <a:rPr lang="en-US" dirty="0" err="1" smtClean="0"/>
              <a:t>x+y</a:t>
            </a:r>
            <a:r>
              <a:rPr lang="en-US" dirty="0" smtClean="0"/>
              <a:t>   and  A=x-y</a:t>
            </a:r>
          </a:p>
          <a:p>
            <a:pPr marL="0" indent="0"/>
            <a:r>
              <a:rPr lang="en-US" dirty="0" smtClean="0"/>
              <a:t>1.E(z)= E(x)+E(y)  and E(A)=E(x) –E(y)</a:t>
            </a:r>
          </a:p>
          <a:p>
            <a:pPr marL="0" indent="0"/>
            <a:r>
              <a:rPr lang="en-US" dirty="0" smtClean="0"/>
              <a:t>2.var(z) = </a:t>
            </a:r>
            <a:r>
              <a:rPr lang="en-US" dirty="0" err="1" smtClean="0"/>
              <a:t>var</a:t>
            </a:r>
            <a:r>
              <a:rPr lang="en-US" dirty="0" smtClean="0"/>
              <a:t>(x)+</a:t>
            </a:r>
            <a:r>
              <a:rPr lang="en-US" dirty="0" err="1" smtClean="0"/>
              <a:t>var</a:t>
            </a:r>
            <a:r>
              <a:rPr lang="en-US" dirty="0" smtClean="0"/>
              <a:t>(y) and  </a:t>
            </a:r>
            <a:r>
              <a:rPr lang="en-US" dirty="0" err="1" smtClean="0"/>
              <a:t>var</a:t>
            </a:r>
            <a:r>
              <a:rPr lang="en-US" dirty="0" smtClean="0"/>
              <a:t>(A)= </a:t>
            </a:r>
            <a:r>
              <a:rPr lang="en-US" dirty="0" err="1" smtClean="0"/>
              <a:t>var</a:t>
            </a:r>
            <a:r>
              <a:rPr lang="en-US" dirty="0" smtClean="0"/>
              <a:t>(x)+ </a:t>
            </a:r>
            <a:r>
              <a:rPr lang="en-US" dirty="0" err="1" smtClean="0"/>
              <a:t>var</a:t>
            </a:r>
            <a:r>
              <a:rPr lang="en-US" dirty="0" smtClean="0"/>
              <a:t>(y)</a:t>
            </a:r>
          </a:p>
          <a:p>
            <a:pPr marL="0" indent="0"/>
            <a:endParaRPr lang="en-US" dirty="0" smtClean="0"/>
          </a:p>
          <a:p>
            <a:pPr marL="0" indent="0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09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R^2 – Measure of fit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R^2 = 1- sum(((y –</a:t>
            </a:r>
            <a:r>
              <a:rPr lang="en-US" dirty="0" err="1" smtClean="0"/>
              <a:t>yn</a:t>
            </a:r>
            <a:r>
              <a:rPr lang="en-US" dirty="0" smtClean="0"/>
              <a:t>)/(y –mean(y)))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R^2 when tends to 1 </a:t>
            </a:r>
            <a:r>
              <a:rPr lang="en-US" smtClean="0"/>
              <a:t>implies  good  fit.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706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Covariance and regression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err="1" smtClean="0"/>
              <a:t>Cov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 =E(</a:t>
            </a:r>
            <a:r>
              <a:rPr lang="en-US" dirty="0" err="1" smtClean="0"/>
              <a:t>xy</a:t>
            </a:r>
            <a:r>
              <a:rPr lang="en-US" dirty="0" smtClean="0"/>
              <a:t>) – E(x)*E(y)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Ie.m</a:t>
            </a:r>
            <a:r>
              <a:rPr lang="en-US" dirty="0"/>
              <a:t> </a:t>
            </a:r>
            <a:r>
              <a:rPr lang="en-US" dirty="0" smtClean="0"/>
              <a:t>=</a:t>
            </a:r>
            <a:r>
              <a:rPr lang="en-US" dirty="0" err="1" smtClean="0"/>
              <a:t>cov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)/</a:t>
            </a:r>
            <a:r>
              <a:rPr lang="en-US" dirty="0" err="1" smtClean="0"/>
              <a:t>cov</a:t>
            </a:r>
            <a:r>
              <a:rPr lang="en-US" dirty="0" smtClean="0"/>
              <a:t>(</a:t>
            </a:r>
            <a:r>
              <a:rPr lang="en-US" dirty="0" err="1" smtClean="0"/>
              <a:t>x,x</a:t>
            </a:r>
            <a:r>
              <a:rPr lang="en-US" dirty="0" smtClean="0"/>
              <a:t>) for y= </a:t>
            </a:r>
            <a:r>
              <a:rPr lang="en-US" dirty="0" err="1" smtClean="0"/>
              <a:t>mx+b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198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CHI-SQUARE DISTIBUTION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What is a Chi Square Test?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There are two types of chi-square tests. Both use the chi-square statistic and distribution for different purposes: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chi-square goodness of fit test determines if a sample data matches a population. For more details on this type, see: Goodness of Fit Test.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A chi-square test for independence compares two variables in a contingency table to see if they are related. In a more general sense, it tests to see whether distributions of categorical variables differ from each another.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A very small chi square test statistic means that your observed data fits your expected data extremely well. In other words, there is a relationship.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A very large chi square test statistic means that the data does not fit very well. In other words, there isn’t a relationship.</a:t>
            </a:r>
          </a:p>
        </p:txBody>
      </p:sp>
    </p:spTree>
    <p:extLst>
      <p:ext uri="{BB962C8B-B14F-4D97-AF65-F5344CB8AC3E}">
        <p14:creationId xmlns:p14="http://schemas.microsoft.com/office/powerpoint/2010/main" val="1019854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Chi-square = sum( (observed-expected value)^2)/expected value)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Note If you have n </a:t>
            </a:r>
            <a:r>
              <a:rPr lang="en-US" sz="2000" dirty="0" err="1" smtClean="0"/>
              <a:t>datapoints</a:t>
            </a:r>
            <a:r>
              <a:rPr lang="en-US" sz="2000" dirty="0" smtClean="0"/>
              <a:t> then </a:t>
            </a:r>
            <a:r>
              <a:rPr lang="en-US" sz="2000" dirty="0" err="1" smtClean="0"/>
              <a:t>degress</a:t>
            </a:r>
            <a:r>
              <a:rPr lang="en-US" sz="2000" dirty="0" smtClean="0"/>
              <a:t> of freedom =n-1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If chi-square is greater than critical value  then our fit is not good.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In case of tabular data, </a:t>
            </a:r>
            <a:r>
              <a:rPr lang="en-US" sz="2000" dirty="0" err="1" smtClean="0"/>
              <a:t>degress</a:t>
            </a:r>
            <a:r>
              <a:rPr lang="en-US" sz="2000" dirty="0" smtClean="0"/>
              <a:t> of freedom = (r-1)*(c-1)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From alpha level and degrees of </a:t>
            </a:r>
            <a:r>
              <a:rPr lang="en-US" sz="2000" dirty="0" err="1" smtClean="0"/>
              <a:t>frredom</a:t>
            </a:r>
            <a:r>
              <a:rPr lang="en-US" sz="2000" dirty="0" smtClean="0"/>
              <a:t> we determine the critical chi square value.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95868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Correlation(X,Y)= Covariance(X,Y)/</a:t>
            </a:r>
            <a:r>
              <a:rPr lang="en-US" sz="2000" dirty="0" err="1" smtClean="0"/>
              <a:t>sqrt</a:t>
            </a:r>
            <a:r>
              <a:rPr lang="en-US" sz="2000" dirty="0" smtClean="0"/>
              <a:t>(variance(X)*variance(Y))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-</a:t>
            </a:r>
            <a:r>
              <a:rPr lang="en-US" sz="2000" dirty="0"/>
              <a:t>1&lt;=Correlation(X,Y</a:t>
            </a:r>
            <a:r>
              <a:rPr lang="en-US" sz="2000" dirty="0" smtClean="0"/>
              <a:t>)&lt;=1 </a:t>
            </a:r>
            <a:r>
              <a:rPr lang="en-US" sz="2000" dirty="0" err="1" smtClean="0"/>
              <a:t>ie.Normalized</a:t>
            </a:r>
            <a:r>
              <a:rPr lang="en-US" sz="2000" dirty="0" smtClean="0"/>
              <a:t> version of Covariance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55386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Joint distributions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91440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7709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Descriptive Statistics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37" y="1356519"/>
            <a:ext cx="5924550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8240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Marginal distributions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9144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9625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Conditional distributions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9144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6136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Geometric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/>
              <a:t>The geometric distribution represents the number of failures before you get a success in a series of Bernoulli trials. This discrete probability distribution is represented by the probability density function: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f(x) = (1 − p)x − </a:t>
            </a:r>
            <a:r>
              <a:rPr lang="en-US" dirty="0" smtClean="0"/>
              <a:t>1p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E(X) =1/p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Var</a:t>
            </a:r>
            <a:r>
              <a:rPr lang="en-US" dirty="0" smtClean="0"/>
              <a:t>(X)= 1-p/p^2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3020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Uniform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E(x)= (</a:t>
            </a:r>
            <a:r>
              <a:rPr lang="en-US" dirty="0" err="1" smtClean="0"/>
              <a:t>a+b</a:t>
            </a:r>
            <a:r>
              <a:rPr lang="en-US" dirty="0" smtClean="0"/>
              <a:t>)/2   #[</a:t>
            </a:r>
            <a:r>
              <a:rPr lang="en-US" dirty="0" err="1" smtClean="0"/>
              <a:t>a,b</a:t>
            </a:r>
            <a:r>
              <a:rPr lang="en-US" dirty="0" smtClean="0"/>
              <a:t>] –Range for uniform distribution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VAR(X)= (a-b)^2/12</a:t>
            </a:r>
          </a:p>
          <a:p>
            <a:pPr marL="0" indent="0"/>
            <a:endParaRPr lang="en-US" dirty="0" smtClean="0"/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492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 statistics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699972"/>
          </a:xfrm>
        </p:spPr>
        <p:txBody>
          <a:bodyPr>
            <a:normAutofit/>
          </a:bodyPr>
          <a:lstStyle/>
          <a:p>
            <a:r>
              <a:rPr lang="en-US" dirty="0" smtClean="0"/>
              <a:t>1.Types  of statistics  -1.Descriptive  2.Interferential.</a:t>
            </a:r>
          </a:p>
          <a:p>
            <a:r>
              <a:rPr lang="en-US" dirty="0" smtClean="0"/>
              <a:t>2. Measure of Central Tendency – 1.Mean  2.Median  3. Mode</a:t>
            </a:r>
          </a:p>
          <a:p>
            <a:r>
              <a:rPr lang="en-US" dirty="0" smtClean="0"/>
              <a:t>3.Sample  is small subset of Population.</a:t>
            </a:r>
          </a:p>
          <a:p>
            <a:r>
              <a:rPr lang="en-US" dirty="0" smtClean="0"/>
              <a:t>4.Measures  of Dispersion- 1.Variance  2.Standard  Deviation</a:t>
            </a:r>
          </a:p>
          <a:p>
            <a:r>
              <a:rPr lang="en-US" dirty="0" smtClean="0"/>
              <a:t>5.Alternative formula for variance  -</a:t>
            </a:r>
          </a:p>
          <a:p>
            <a:r>
              <a:rPr lang="en-US" dirty="0" smtClean="0"/>
              <a:t>=Avg (sum of squares  of numbers) – square(Mean) </a:t>
            </a:r>
            <a:r>
              <a:rPr lang="en-US" dirty="0" err="1" smtClean="0"/>
              <a:t>ie</a:t>
            </a:r>
            <a:r>
              <a:rPr lang="en-US" dirty="0" smtClean="0"/>
              <a:t>. E(x^2) –square(E(x)) .</a:t>
            </a:r>
          </a:p>
          <a:p>
            <a:r>
              <a:rPr lang="en-US" dirty="0" smtClean="0"/>
              <a:t>6.Random Variable(X) – It is a function that maps  random process  into a number.</a:t>
            </a:r>
          </a:p>
          <a:p>
            <a:r>
              <a:rPr lang="en-US" dirty="0" smtClean="0"/>
              <a:t>7.Types  of  R.V -1.Discrete 2.Continous –Exact Quantity.</a:t>
            </a:r>
          </a:p>
          <a:p>
            <a:r>
              <a:rPr lang="en-US" dirty="0" smtClean="0"/>
              <a:t>8.Continous random variable – Probability  Distribution Function.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842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520940" cy="548640"/>
          </a:xfrm>
        </p:spPr>
        <p:txBody>
          <a:bodyPr/>
          <a:lstStyle/>
          <a:p>
            <a:pPr algn="ctr"/>
            <a:r>
              <a:rPr lang="en-US" dirty="0" smtClean="0"/>
              <a:t>Binomial </a:t>
            </a:r>
            <a:r>
              <a:rPr lang="en-US" dirty="0"/>
              <a:t>Distribution.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1.The </a:t>
            </a:r>
            <a:r>
              <a:rPr lang="en-US" dirty="0"/>
              <a:t>binomial distribution determines the probability of observing a specified number of successful outcomes in a specified number of trials.</a:t>
            </a:r>
          </a:p>
          <a:p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/>
              <a:t>Expected </a:t>
            </a:r>
            <a:r>
              <a:rPr lang="en-US" dirty="0" smtClean="0"/>
              <a:t>value-  </a:t>
            </a:r>
            <a:r>
              <a:rPr lang="en-US" dirty="0"/>
              <a:t>E(X) =Sum(X* P(X)) =Arithmetic  Mean </a:t>
            </a:r>
            <a:r>
              <a:rPr lang="en-US" dirty="0" smtClean="0"/>
              <a:t>.</a:t>
            </a:r>
          </a:p>
          <a:p>
            <a:r>
              <a:rPr lang="en-US" dirty="0"/>
              <a:t>3</a:t>
            </a:r>
            <a:r>
              <a:rPr lang="en-US" dirty="0" smtClean="0"/>
              <a:t>.Expected value (formula 2) – E(x) =n*P // n=</a:t>
            </a:r>
            <a:r>
              <a:rPr lang="en-US" dirty="0" err="1" smtClean="0"/>
              <a:t>Trials,P</a:t>
            </a:r>
            <a:r>
              <a:rPr lang="en-US" dirty="0" smtClean="0"/>
              <a:t>=Probability of Success//</a:t>
            </a:r>
          </a:p>
          <a:p>
            <a:r>
              <a:rPr lang="en-US" dirty="0"/>
              <a:t>4</a:t>
            </a:r>
            <a:r>
              <a:rPr lang="en-US" dirty="0" smtClean="0"/>
              <a:t>.If n tends to infinity  Binomial  turns to </a:t>
            </a:r>
            <a:r>
              <a:rPr lang="en-US" dirty="0" err="1" smtClean="0"/>
              <a:t>poisson</a:t>
            </a:r>
            <a:r>
              <a:rPr lang="en-US" dirty="0" smtClean="0"/>
              <a:t> distribution.</a:t>
            </a:r>
          </a:p>
          <a:p>
            <a:r>
              <a:rPr lang="en-US" dirty="0"/>
              <a:t>5</a:t>
            </a:r>
            <a:r>
              <a:rPr lang="en-US" dirty="0" smtClean="0"/>
              <a:t>.Eg. Fair  dice  thrown ,coin is tossed.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141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Poisson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/>
              <a:t>The Poisson distribution is the discrete probability distribution of the number of events occurring in a given time period, given the average number of times the event occurs over that time period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It is used when no. of trials  are  large.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Eg.no. of cars  passing per hour ,no. of customers visiting hotel.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P</a:t>
            </a:r>
            <a:r>
              <a:rPr lang="en-US" dirty="0" smtClean="0"/>
              <a:t>(x)= </a:t>
            </a:r>
            <a:r>
              <a:rPr lang="en-US" dirty="0" err="1" smtClean="0"/>
              <a:t>exp</a:t>
            </a:r>
            <a:r>
              <a:rPr lang="en-US" dirty="0" smtClean="0"/>
              <a:t>(-l)*(</a:t>
            </a:r>
            <a:r>
              <a:rPr lang="en-US" dirty="0" err="1" smtClean="0"/>
              <a:t>l^k</a:t>
            </a:r>
            <a:r>
              <a:rPr lang="en-US" dirty="0" smtClean="0"/>
              <a:t>)/(k!) (l=Lambda=Expected value)</a:t>
            </a:r>
          </a:p>
          <a:p>
            <a:pPr marL="0" indent="0"/>
            <a:endParaRPr lang="en-US" dirty="0" smtClean="0"/>
          </a:p>
          <a:p>
            <a:pPr marL="0" indent="0"/>
            <a:r>
              <a:rPr lang="en-US" dirty="0"/>
              <a:t> </a:t>
            </a:r>
            <a:r>
              <a:rPr lang="en-US" dirty="0" smtClean="0"/>
              <a:t>      </a:t>
            </a: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661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Normal distribution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P(x) = (o.3989/D)* </a:t>
            </a:r>
            <a:r>
              <a:rPr lang="en-US" dirty="0" err="1" smtClean="0"/>
              <a:t>exp</a:t>
            </a:r>
            <a:r>
              <a:rPr lang="en-US" dirty="0" smtClean="0"/>
              <a:t>(-0.5 * (m^2))</a:t>
            </a:r>
          </a:p>
          <a:p>
            <a:pPr marL="0" indent="0"/>
            <a:r>
              <a:rPr lang="en-US" dirty="0" smtClean="0"/>
              <a:t>       Where  m= (x- mean) / D   // D= Standard deviation // -(1)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It is used to approximate the Binomial </a:t>
            </a:r>
            <a:r>
              <a:rPr lang="en-US" dirty="0" err="1" smtClean="0"/>
              <a:t>Disribution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Eg</a:t>
            </a:r>
            <a:r>
              <a:rPr lang="en-US" dirty="0" smtClean="0"/>
              <a:t>. Distribution of weight ,height  etc.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CDF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Z-scores -  How many  standard  Deviation away  from  Mean.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Z= m  (from (1))(Independent of Distribution type)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Empirical  Rule- 68-95-99.7 corresponding to first ,second and third standard deviation respectively.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Note -For standard normal distribution mean=0,std. dev.=1.</a:t>
            </a: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607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Central </a:t>
            </a:r>
            <a:r>
              <a:rPr lang="en-US" smtClean="0"/>
              <a:t>limit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/>
              <a:t>An essential component of the Central Limit Theorem is that the average of your sample means </a:t>
            </a:r>
            <a:r>
              <a:rPr lang="en-US" dirty="0" smtClean="0"/>
              <a:t>will </a:t>
            </a:r>
            <a:r>
              <a:rPr lang="en-US" dirty="0"/>
              <a:t>be the population mean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Positive Skew Distribution – If  long tail of curve is going  in positive x direction known </a:t>
            </a:r>
            <a:r>
              <a:rPr lang="en-US" dirty="0"/>
              <a:t>as Positive Skew Distribution </a:t>
            </a:r>
            <a:r>
              <a:rPr lang="en-US" dirty="0" smtClean="0"/>
              <a:t>.Mean is on  rightmost side of peak of distribution.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Negative  Skew </a:t>
            </a:r>
            <a:r>
              <a:rPr lang="en-US" dirty="0"/>
              <a:t>Distribution – </a:t>
            </a:r>
            <a:r>
              <a:rPr lang="en-US" dirty="0" smtClean="0"/>
              <a:t>If long  </a:t>
            </a:r>
            <a:r>
              <a:rPr lang="en-US" dirty="0"/>
              <a:t>tail of curve is going  in positive x direction known as </a:t>
            </a:r>
            <a:r>
              <a:rPr lang="en-US" dirty="0" smtClean="0"/>
              <a:t>Negative Skew </a:t>
            </a:r>
            <a:r>
              <a:rPr lang="en-US" dirty="0"/>
              <a:t>Distribution . Mean is on  </a:t>
            </a:r>
            <a:r>
              <a:rPr lang="en-US" dirty="0" smtClean="0"/>
              <a:t>leftmost </a:t>
            </a:r>
            <a:r>
              <a:rPr lang="en-US" dirty="0"/>
              <a:t>side of peak of distribution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Kurtosis – Ratio of  4</a:t>
            </a:r>
            <a:r>
              <a:rPr lang="en-US" baseline="30000" dirty="0" smtClean="0"/>
              <a:t>th</a:t>
            </a:r>
            <a:r>
              <a:rPr lang="en-US" dirty="0" smtClean="0"/>
              <a:t> moment  to square moment in statistics. It  gives  idea about how  pointed  peak of Distribution is.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131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Measure of SKEWNESS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/>
              <a:t>Pearson’s Coefficient of Skewness  </a:t>
            </a:r>
            <a:r>
              <a:rPr lang="en-US" dirty="0" smtClean="0"/>
              <a:t>= (Mean –Mode)/(standard deviation).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-VE Sign indicated it is  negatively  skewed and Vice  </a:t>
            </a:r>
            <a:r>
              <a:rPr lang="en-US" dirty="0" err="1" smtClean="0"/>
              <a:t>versae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Variance of sample mean =Variance  of Population /sample size.(also known as </a:t>
            </a:r>
          </a:p>
          <a:p>
            <a:pPr marL="0" indent="0"/>
            <a:r>
              <a:rPr lang="en-US" dirty="0" smtClean="0"/>
              <a:t>       Standard error of mean)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916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Bernoulli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Mean =n*p //P= Probability of success.//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Variance= n(p)(1-p).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A </a:t>
            </a:r>
            <a:r>
              <a:rPr lang="en-US" dirty="0" err="1"/>
              <a:t>Bernouilli</a:t>
            </a:r>
            <a:r>
              <a:rPr lang="en-US" dirty="0"/>
              <a:t> distribution is a discrete probability distribution for a </a:t>
            </a:r>
            <a:r>
              <a:rPr lang="en-US" dirty="0" err="1"/>
              <a:t>Bernouilli</a:t>
            </a:r>
            <a:r>
              <a:rPr lang="en-US" dirty="0"/>
              <a:t> trial — a random experiment that has only two outcomes (usually called a “Success” or a “Failure”). 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Applications-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Coin </a:t>
            </a:r>
            <a:r>
              <a:rPr lang="en-US" dirty="0"/>
              <a:t>tosses: record how many coins land heads up and how many land tails up.</a:t>
            </a:r>
          </a:p>
          <a:p>
            <a:pPr>
              <a:buFont typeface="+mj-lt"/>
              <a:buAutoNum type="arabicPeriod"/>
            </a:pPr>
            <a:r>
              <a:rPr lang="en-US" dirty="0"/>
              <a:t>Births: how many boys are born and how many girls are born each day.</a:t>
            </a:r>
          </a:p>
          <a:p>
            <a:pPr>
              <a:buFont typeface="+mj-lt"/>
              <a:buAutoNum type="arabicPeriod"/>
            </a:pPr>
            <a:r>
              <a:rPr lang="en-US" dirty="0"/>
              <a:t>Rolling Dice: the probability of a roll of two die resulting in a double six.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8595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1267</TotalTime>
  <Words>1123</Words>
  <Application>Microsoft Office PowerPoint</Application>
  <PresentationFormat>On-screen Show (4:3)</PresentationFormat>
  <Paragraphs>107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Angles</vt:lpstr>
      <vt:lpstr>Statistics</vt:lpstr>
      <vt:lpstr>Descriptive Statistics</vt:lpstr>
      <vt:lpstr> statistics</vt:lpstr>
      <vt:lpstr>Binomial Distribution. </vt:lpstr>
      <vt:lpstr>Poisson Distribution</vt:lpstr>
      <vt:lpstr>Normal distribution</vt:lpstr>
      <vt:lpstr>Central limit Theorem</vt:lpstr>
      <vt:lpstr>Measure of SKEWNESS</vt:lpstr>
      <vt:lpstr>Bernoulli Distribution</vt:lpstr>
      <vt:lpstr>Hypothesis Testing and p-values</vt:lpstr>
      <vt:lpstr>Z vs T statistics</vt:lpstr>
      <vt:lpstr>Type I ERROR</vt:lpstr>
      <vt:lpstr>PROPERTIES</vt:lpstr>
      <vt:lpstr>R^2 – Measure of fit</vt:lpstr>
      <vt:lpstr>Covariance and regression line</vt:lpstr>
      <vt:lpstr>CHI-SQUARE DISTIBUTION</vt:lpstr>
      <vt:lpstr>Continued….</vt:lpstr>
      <vt:lpstr>Correlation</vt:lpstr>
      <vt:lpstr>Joint distributions</vt:lpstr>
      <vt:lpstr>Marginal distributions</vt:lpstr>
      <vt:lpstr>Conditional distributions</vt:lpstr>
      <vt:lpstr>Geometric DISTRIBUTION</vt:lpstr>
      <vt:lpstr>Uniform distribution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</dc:title>
  <dc:creator>HP</dc:creator>
  <cp:lastModifiedBy>HP</cp:lastModifiedBy>
  <cp:revision>77</cp:revision>
  <dcterms:created xsi:type="dcterms:W3CDTF">2018-07-02T16:05:44Z</dcterms:created>
  <dcterms:modified xsi:type="dcterms:W3CDTF">2018-07-14T11:55:29Z</dcterms:modified>
</cp:coreProperties>
</file>